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66" r:id="rId2"/>
    <p:sldId id="267" r:id="rId3"/>
    <p:sldId id="256" r:id="rId4"/>
    <p:sldId id="259" r:id="rId5"/>
    <p:sldId id="271" r:id="rId6"/>
    <p:sldId id="262" r:id="rId7"/>
    <p:sldId id="264" r:id="rId8"/>
    <p:sldId id="260" r:id="rId9"/>
    <p:sldId id="263" r:id="rId10"/>
    <p:sldId id="261" r:id="rId11"/>
    <p:sldId id="268" r:id="rId12"/>
    <p:sldId id="272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00FF00"/>
    <a:srgbClr val="DBB825"/>
    <a:srgbClr val="CC0099"/>
    <a:srgbClr val="C9A407"/>
    <a:srgbClr val="F8ECEE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4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08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676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3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36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81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4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18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9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15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1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7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15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35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1487150"/>
            <a:ext cx="9440034" cy="4927097"/>
          </a:xfrm>
        </p:spPr>
        <p:txBody>
          <a:bodyPr/>
          <a:lstStyle/>
          <a:p>
            <a:endParaRPr lang="en-US" dirty="0" smtClean="0"/>
          </a:p>
          <a:p>
            <a:r>
              <a:rPr lang="en-US" sz="4000" dirty="0" smtClean="0">
                <a:solidFill>
                  <a:srgbClr val="FF6600"/>
                </a:solidFill>
              </a:rPr>
              <a:t>Product Name </a:t>
            </a:r>
            <a:r>
              <a:rPr lang="en-US" sz="4000" dirty="0" smtClean="0"/>
              <a:t>: Smart Stick</a:t>
            </a:r>
          </a:p>
          <a:p>
            <a:endParaRPr lang="en-US" sz="4000" dirty="0"/>
          </a:p>
          <a:p>
            <a:r>
              <a:rPr lang="en-US" sz="3000" dirty="0" smtClean="0">
                <a:solidFill>
                  <a:srgbClr val="FF6600"/>
                </a:solidFill>
              </a:rPr>
              <a:t>Design supervisor name </a:t>
            </a:r>
            <a:r>
              <a:rPr lang="en-US" sz="3000" dirty="0" smtClean="0"/>
              <a:t>:</a:t>
            </a:r>
          </a:p>
          <a:p>
            <a:r>
              <a:rPr lang="en-US" sz="3000" dirty="0" smtClean="0">
                <a:solidFill>
                  <a:srgbClr val="FF6600"/>
                </a:solidFill>
              </a:rPr>
              <a:t>Name of the student </a:t>
            </a:r>
            <a:r>
              <a:rPr lang="en-US" sz="3000" dirty="0" smtClean="0"/>
              <a:t>:</a:t>
            </a:r>
          </a:p>
          <a:p>
            <a:r>
              <a:rPr lang="en-US" sz="3000" dirty="0" smtClean="0">
                <a:solidFill>
                  <a:srgbClr val="FF6600"/>
                </a:solidFill>
              </a:rPr>
              <a:t>Register number </a:t>
            </a:r>
            <a:r>
              <a:rPr lang="en-US" sz="3000" dirty="0" smtClean="0"/>
              <a:t>:</a:t>
            </a:r>
          </a:p>
          <a:p>
            <a:endParaRPr lang="en-US" sz="3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-5290" y="121023"/>
            <a:ext cx="12192000" cy="115644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Design Thinking and Innovation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4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95" y="165847"/>
            <a:ext cx="10353762" cy="970450"/>
          </a:xfrm>
          <a:ln>
            <a:noFill/>
          </a:ln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Connections :</a:t>
            </a:r>
            <a:endParaRPr lang="en-US" b="1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60" y="1136297"/>
            <a:ext cx="10353762" cy="5560337"/>
          </a:xfrm>
        </p:spPr>
      </p:pic>
    </p:spTree>
    <p:extLst>
      <p:ext uri="{BB962C8B-B14F-4D97-AF65-F5344CB8AC3E}">
        <p14:creationId xmlns:p14="http://schemas.microsoft.com/office/powerpoint/2010/main" val="3585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38" y="78377"/>
            <a:ext cx="10353762" cy="966651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REFERENCE</a:t>
            </a:r>
            <a:endParaRPr lang="en-U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" y="1071154"/>
            <a:ext cx="11743509" cy="5512525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Radhika, P.G. Pai, S. Rakshitha and R. Srinath “Implementation of Smart Stick for Obstacle Detection and Navigation.” International Journal of Latest Research in Engineering and Technology, vol. 2, number 5, pp. 45-50, 2016. </a:t>
            </a:r>
          </a:p>
          <a:p>
            <a:pPr marL="36900" indent="0">
              <a:buNone/>
            </a:pP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M.H. Mahmud, R. Saha and S. Islam “Smart Walking Stick – An Electronic Approach to Assist Visually Disabled Persons.”  International Journal of Scientific and Engineering Research, vol. 4, number 10, pp. 111-114, 2013.</a:t>
            </a:r>
          </a:p>
          <a:p>
            <a:pPr marL="36900" indent="0">
              <a:buNone/>
            </a:pP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Jose, G. George, M.R. Nair, M. J. Shilpa and  M.  B.  Mathai  “Voice Enabled Smart Walking Stick for Visually Impaired.” International Journal of Advanced Research in Electrical, Electronics and Instrumentation Engineering, vol. 5, pp. 80-85, 2016.</a:t>
            </a:r>
          </a:p>
          <a:p>
            <a:pPr marL="36900" indent="0">
              <a:buNone/>
            </a:pP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  Sheth,  S.  Rajandekar, S.  Laddha  and  R.  Chaudhari  “Smart White  Cane  – An Elegant and Economic Walking Aid.” American Journal of Engineering Research. Vol. 3, number 10, pp. 84-89, 2014.</a:t>
            </a:r>
          </a:p>
          <a:p>
            <a:pPr marL="36900" indent="0">
              <a:buNone/>
            </a:pP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C.S. Kher,  Y.A.  Dabhade,  S.K  Kadam., S.D.  Dhamdhere  and A.V.  Deshpande  “An Intelligent  Walking Stick for the Blind.” International Journal of Engineering Research and General Science, vol. 3, number 1, pp. 1057- 1062, 2015.</a:t>
            </a:r>
          </a:p>
          <a:p>
            <a:pPr marL="36900" indent="0">
              <a:buNone/>
            </a:pPr>
            <a:endParaRPr lang="en-US" sz="1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0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509" y="718457"/>
            <a:ext cx="1161288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B.G.  Roopashree,  B.S.  Patil  and  B.R.  Shruthi  “Smart  Electronic  Stick  for  Visually  Impaired.” International Journal of Innovative Research in Science, Engineering and Technology, vol. 4, number 7, pp. 6389-6395, 2015</a:t>
            </a:r>
            <a:r>
              <a:rPr lang="en-US" sz="21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100" dirty="0" smtClean="0">
              <a:solidFill>
                <a:srgbClr val="FFC000"/>
              </a:solidFill>
            </a:endParaRPr>
          </a:p>
          <a:p>
            <a:r>
              <a:rPr lang="en-US" sz="2100" dirty="0" smtClean="0">
                <a:solidFill>
                  <a:srgbClr val="FFC000"/>
                </a:solidFill>
              </a:rPr>
              <a:t> </a:t>
            </a:r>
            <a:r>
              <a:rPr lang="en-US" sz="2100" dirty="0">
                <a:solidFill>
                  <a:srgbClr val="FFC000"/>
                </a:solidFill>
              </a:rPr>
              <a:t>[</a:t>
            </a:r>
            <a:r>
              <a:rPr lang="en-US" sz="2100" dirty="0">
                <a:solidFill>
                  <a:srgbClr val="FF0000"/>
                </a:solidFill>
              </a:rPr>
              <a:t>7</a:t>
            </a:r>
            <a:r>
              <a:rPr lang="en-US" sz="2100" dirty="0">
                <a:solidFill>
                  <a:srgbClr val="FFC000"/>
                </a:solidFill>
              </a:rPr>
              <a:t>] O.  O.  Olakanmi,  “A  Multidimensional  Walking  Aid  for  Visually  Impaired  Using  Ultrasonic  Sensors Network with Voice Guidance", International Journal of Intelligent Systems and Applications (IJISA), vol. 6, number 8, pp. 53-59, 2014. DOI: </a:t>
            </a:r>
            <a:r>
              <a:rPr lang="en-US" sz="2100" dirty="0" smtClean="0">
                <a:solidFill>
                  <a:srgbClr val="FFC000"/>
                </a:solidFill>
              </a:rPr>
              <a:t>10.5815/ijisa.2014.08.06</a:t>
            </a:r>
          </a:p>
          <a:p>
            <a:endParaRPr lang="en-US" sz="2100" dirty="0">
              <a:solidFill>
                <a:srgbClr val="FFC000"/>
              </a:solidFill>
            </a:endParaRPr>
          </a:p>
          <a:p>
            <a:r>
              <a:rPr lang="en-US" sz="2100" dirty="0">
                <a:solidFill>
                  <a:srgbClr val="FFC000"/>
                </a:solidFill>
              </a:rPr>
              <a:t> [</a:t>
            </a:r>
            <a:r>
              <a:rPr lang="en-US" sz="2100" dirty="0">
                <a:solidFill>
                  <a:srgbClr val="FF0000"/>
                </a:solidFill>
              </a:rPr>
              <a:t>8</a:t>
            </a:r>
            <a:r>
              <a:rPr lang="en-US" sz="2100" dirty="0">
                <a:solidFill>
                  <a:srgbClr val="FFC000"/>
                </a:solidFill>
              </a:rPr>
              <a:t>] E. J. </a:t>
            </a:r>
            <a:r>
              <a:rPr lang="en-US" sz="2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Chukwunazo</a:t>
            </a:r>
            <a:r>
              <a:rPr lang="en-US" sz="2100" dirty="0">
                <a:solidFill>
                  <a:srgbClr val="FFC000"/>
                </a:solidFill>
              </a:rPr>
              <a:t> and G. M. Onengiye “Design and Implementation of Microcontroller Based Mobility Aid for  Visually Impaired People.”  International Journal  of  Science and  Research.  Vol. 5,  issue 6,  pp.  680-686, 2015</a:t>
            </a:r>
            <a:r>
              <a:rPr lang="en-US" sz="2100" dirty="0" smtClean="0">
                <a:solidFill>
                  <a:srgbClr val="FFC000"/>
                </a:solidFill>
              </a:rPr>
              <a:t>.</a:t>
            </a:r>
          </a:p>
          <a:p>
            <a:r>
              <a:rPr lang="en-US" sz="2100" dirty="0" smtClean="0">
                <a:solidFill>
                  <a:srgbClr val="FFC000"/>
                </a:solidFill>
              </a:rPr>
              <a:t> </a:t>
            </a:r>
            <a:endParaRPr lang="en-US" sz="2100" dirty="0">
              <a:solidFill>
                <a:srgbClr val="FFC000"/>
              </a:solidFill>
            </a:endParaRPr>
          </a:p>
          <a:p>
            <a:r>
              <a:rPr lang="en-US" sz="2100" dirty="0">
                <a:solidFill>
                  <a:srgbClr val="FFC000"/>
                </a:solidFill>
              </a:rPr>
              <a:t> [</a:t>
            </a:r>
            <a:r>
              <a:rPr lang="en-US" sz="2100" dirty="0">
                <a:solidFill>
                  <a:srgbClr val="FF0000"/>
                </a:solidFill>
              </a:rPr>
              <a:t>9</a:t>
            </a:r>
            <a:r>
              <a:rPr lang="en-US" sz="2100" dirty="0">
                <a:solidFill>
                  <a:srgbClr val="FFC000"/>
                </a:solidFill>
              </a:rPr>
              <a:t>]  G.  Prasanthi  and  P.  Tejaswitha  “Sensor  Assisted  Stick  for  the  Blind  People.”  Transactions  on Engineering and Sciences, vol. 3, number 1, pp. 12-16, 2015. </a:t>
            </a:r>
            <a:endParaRPr lang="en-US" sz="2100" dirty="0" smtClean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1" cy="6858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PowerPoint Orange Thank you Slide - Slid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7" y="0"/>
            <a:ext cx="12166604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5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69" y="169341"/>
            <a:ext cx="9440034" cy="108123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Presentation outline</a:t>
            </a:r>
            <a:endParaRPr lang="en-U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1" y="1352680"/>
            <a:ext cx="9440034" cy="519603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Introduction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Problem statement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Abstract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Components and supplies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Necessary tools and machines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Apps and</a:t>
            </a:r>
            <a:r>
              <a:rPr lang="en-US" sz="2700" dirty="0">
                <a:solidFill>
                  <a:srgbClr val="FFC000"/>
                </a:solidFill>
                <a:latin typeface="Constantia" panose="02030602050306030303" pitchFamily="18" charset="0"/>
              </a:rPr>
              <a:t> </a:t>
            </a: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online services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Steps to make the smart stick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Coding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Reference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700" dirty="0">
                <a:solidFill>
                  <a:srgbClr val="FFC000"/>
                </a:solidFill>
                <a:latin typeface="Constantia" panose="02030602050306030303" pitchFamily="18" charset="0"/>
              </a:rPr>
              <a:t>C</a:t>
            </a:r>
            <a:r>
              <a:rPr lang="en-US" sz="27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onnections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37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0566" y="483326"/>
            <a:ext cx="6401405" cy="1119912"/>
          </a:xfrm>
        </p:spPr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Smart stick</a:t>
            </a:r>
            <a:endParaRPr lang="en-US" sz="5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" r="82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13795" y="1920240"/>
            <a:ext cx="5934949" cy="389515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nstantia" panose="02030602050306030303" pitchFamily="18" charset="0"/>
              </a:rPr>
              <a:t>Presented by 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Vasundhara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Veljai     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  Vignesh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Vigneshwari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Vishnu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Vishwanth 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FFC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397239" cy="888274"/>
          </a:xfrm>
        </p:spPr>
        <p:txBody>
          <a:bodyPr>
            <a:normAutofit/>
          </a:bodyPr>
          <a:lstStyle/>
          <a:p>
            <a:pPr algn="l"/>
            <a:r>
              <a:rPr lang="en-US" sz="42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Problem statement :    </a:t>
            </a:r>
            <a:endParaRPr lang="en-US" sz="42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817" y="992776"/>
            <a:ext cx="9590550" cy="5617029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900" dirty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Currently there are thousands of blind </a:t>
            </a: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people </a:t>
            </a:r>
            <a:r>
              <a:rPr lang="en-US" sz="2900" dirty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all over the globe</a:t>
            </a: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These </a:t>
            </a:r>
            <a:r>
              <a:rPr lang="en-US" sz="2900" dirty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include people from low sight seeing to complete lost of visual. </a:t>
            </a:r>
            <a:endParaRPr lang="en-US" sz="2900" dirty="0" smtClean="0">
              <a:solidFill>
                <a:srgbClr val="FFC000"/>
              </a:solidFill>
              <a:effectLst/>
              <a:latin typeface="Constantia" panose="02030602050306030303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They </a:t>
            </a:r>
            <a:r>
              <a:rPr lang="en-US" sz="2900" dirty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find it very difficult while crossing the road or reaching to their respective destination with the help </a:t>
            </a: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of any </a:t>
            </a:r>
            <a:r>
              <a:rPr lang="en-US" sz="2900" dirty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other individual</a:t>
            </a: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The </a:t>
            </a:r>
            <a:r>
              <a:rPr lang="en-US" sz="2900" dirty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traditional stick cannot help to detect the obstacles in front or the potholes in the way. It is outdated</a:t>
            </a: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. 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Hence </a:t>
            </a:r>
            <a:r>
              <a:rPr lang="en-US" sz="2900" dirty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there is a need to update it using today's </a:t>
            </a:r>
            <a:r>
              <a:rPr lang="en-US" sz="2900" dirty="0" smtClean="0">
                <a:solidFill>
                  <a:srgbClr val="FFC000"/>
                </a:solidFill>
                <a:effectLst/>
                <a:latin typeface="Constantia" panose="02030602050306030303" pitchFamily="18" charset="0"/>
              </a:rPr>
              <a:t>technology.</a:t>
            </a:r>
            <a:endParaRPr lang="en-US" sz="2900" dirty="0">
              <a:solidFill>
                <a:srgbClr val="FFC000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2" y="269966"/>
            <a:ext cx="10353762" cy="97045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ABSTRACT</a:t>
            </a:r>
            <a:endParaRPr lang="en-US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715" y="1240416"/>
            <a:ext cx="10895028" cy="5356327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 we proposed a solution for the blind people by using an ultrasonic sensor in the </a:t>
            </a:r>
            <a:r>
              <a:rPr lang="en-US" sz="3000" dirty="0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stick</a:t>
            </a:r>
          </a:p>
          <a:p>
            <a:r>
              <a:rPr lang="en-US" sz="30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Smart stick there is a sensor which senses the obstacles or walls from 1 or half meter range then this stick</a:t>
            </a:r>
            <a:r>
              <a:rPr lang="en-US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vibrates </a:t>
            </a:r>
            <a:r>
              <a:rPr lang="en-US" sz="3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 makes </a:t>
            </a:r>
            <a:r>
              <a:rPr lang="en-US" sz="3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buzz </a:t>
            </a:r>
            <a:r>
              <a:rPr lang="en-US" sz="3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r>
              <a:rPr lang="en-US" sz="30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r>
              <a:rPr lang="en-US" sz="3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Smart Stick warns the blind person that there is an obstacle or wall in-front of him/her..</a:t>
            </a:r>
            <a:br>
              <a:rPr lang="en-US" sz="3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that person will be warned from obstacle or wall</a:t>
            </a:r>
            <a:r>
              <a:rPr lang="en-US" sz="30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0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7920" y="-224122"/>
            <a:ext cx="8730752" cy="941294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400" cap="all" dirty="0"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COMPONENTS AND SUPPLIES</a:t>
            </a:r>
            <a:endParaRPr lang="en-US" sz="4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2859" y="747354"/>
            <a:ext cx="8175812" cy="6110645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FFC000"/>
                </a:solidFill>
                <a:latin typeface="Constantia" panose="02030602050306030303" pitchFamily="18" charset="0"/>
              </a:rPr>
              <a:t>Arduino </a:t>
            </a: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uno                                   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×        1</a:t>
            </a:r>
            <a:endParaRPr lang="en-US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C000"/>
              </a:solidFill>
              <a:latin typeface="Constantia" panose="02030602050306030303" pitchFamily="18" charset="0"/>
            </a:endParaRPr>
          </a:p>
          <a:p>
            <a:pPr algn="l"/>
            <a:r>
              <a:rPr lang="en-US" sz="2400" dirty="0">
                <a:solidFill>
                  <a:srgbClr val="FFC000"/>
                </a:solidFill>
                <a:latin typeface="Constantia" panose="02030602050306030303" pitchFamily="18" charset="0"/>
              </a:rPr>
              <a:t>Ultrasonic </a:t>
            </a: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sensor                            </a:t>
            </a:r>
            <a:r>
              <a:rPr lang="en-US" b="1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×       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1</a:t>
            </a:r>
            <a:endParaRPr lang="en-US" dirty="0" smtClean="0">
              <a:solidFill>
                <a:srgbClr val="FFC000"/>
              </a:solidFill>
              <a:latin typeface="Constantia" panose="02030602050306030303" pitchFamily="18" charset="0"/>
            </a:endParaRPr>
          </a:p>
          <a:p>
            <a:pPr algn="l"/>
            <a:endParaRPr lang="en-US" sz="2400" dirty="0">
              <a:solidFill>
                <a:srgbClr val="FFC000"/>
              </a:solidFill>
              <a:latin typeface="Constantia" panose="02030602050306030303" pitchFamily="18" charset="0"/>
            </a:endParaRPr>
          </a:p>
          <a:p>
            <a:pPr algn="l"/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Buzzer    </a:t>
            </a:r>
            <a:r>
              <a:rPr lang="en-US" sz="22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                                             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×        </a:t>
            </a:r>
            <a:r>
              <a:rPr lang="en-US" b="1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22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     </a:t>
            </a:r>
            <a:endParaRPr lang="en-US" sz="2400" dirty="0">
              <a:solidFill>
                <a:srgbClr val="FFC000"/>
              </a:solidFill>
              <a:latin typeface="Constantia" panose="02030602050306030303" pitchFamily="18" charset="0"/>
            </a:endParaRPr>
          </a:p>
          <a:p>
            <a:pPr algn="l"/>
            <a:r>
              <a:rPr lang="en-US" sz="2400" dirty="0">
                <a:solidFill>
                  <a:srgbClr val="FFC000"/>
                </a:solidFill>
                <a:latin typeface="Constantia" panose="02030602050306030303" pitchFamily="18" charset="0"/>
              </a:rPr>
              <a:t>9v </a:t>
            </a: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battery                                        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×        </a:t>
            </a:r>
            <a:r>
              <a:rPr lang="en-US" b="1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sz="2400" dirty="0">
              <a:solidFill>
                <a:srgbClr val="FFC000"/>
              </a:solidFill>
              <a:latin typeface="Constantia" panose="02030602050306030303" pitchFamily="18" charset="0"/>
            </a:endParaRPr>
          </a:p>
          <a:p>
            <a:pPr algn="l"/>
            <a:r>
              <a:rPr lang="en-US" sz="2400" dirty="0">
                <a:solidFill>
                  <a:srgbClr val="FFC000"/>
                </a:solidFill>
                <a:latin typeface="Constantia" panose="02030602050306030303" pitchFamily="18" charset="0"/>
              </a:rPr>
              <a:t>9v battery </a:t>
            </a: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clip                                 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×        1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sz="2400" dirty="0">
              <a:solidFill>
                <a:srgbClr val="FFC000"/>
              </a:solidFill>
              <a:latin typeface="Constantia" panose="02030602050306030303" pitchFamily="18" charset="0"/>
            </a:endParaRPr>
          </a:p>
          <a:p>
            <a:pPr algn="l"/>
            <a:r>
              <a:rPr lang="en-US" sz="2400" dirty="0">
                <a:solidFill>
                  <a:srgbClr val="FFC000"/>
                </a:solidFill>
                <a:latin typeface="Constantia" panose="02030602050306030303" pitchFamily="18" charset="0"/>
              </a:rPr>
              <a:t>Pushbutton </a:t>
            </a:r>
            <a:r>
              <a:rPr lang="en-US" sz="2400" dirty="0" smtClean="0">
                <a:solidFill>
                  <a:srgbClr val="FFC000"/>
                </a:solidFill>
                <a:latin typeface="Constantia" panose="02030602050306030303" pitchFamily="18" charset="0"/>
              </a:rPr>
              <a:t>switch,momentry       </a:t>
            </a:r>
            <a:r>
              <a:rPr lang="en-US" b="1" dirty="0" smtClean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×        </a:t>
            </a:r>
            <a:r>
              <a:rPr lang="en-US" b="1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l"/>
            <a:endParaRPr lang="en-US" sz="2400" dirty="0" smtClean="0">
              <a:solidFill>
                <a:srgbClr val="FFC000"/>
              </a:solidFill>
              <a:latin typeface="Constantia" panose="02030602050306030303" pitchFamily="18" charset="0"/>
            </a:endParaRPr>
          </a:p>
          <a:p>
            <a:pPr algn="l"/>
            <a:endParaRPr lang="en-US" sz="2400" dirty="0">
              <a:solidFill>
                <a:srgbClr val="FFC000"/>
              </a:solidFill>
              <a:latin typeface="Constantia" panose="0203060205030603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33" name="Picture 9" descr="ARDUINO A00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8" y="555412"/>
            <a:ext cx="2047041" cy="9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Ultrasonic Distance Sensor - HC-SR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8" y="1603489"/>
            <a:ext cx="2047041" cy="85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Adafruit industries ada1536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8" y="2566780"/>
            <a:ext cx="1333500" cy="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Tens7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8" y="3536719"/>
            <a:ext cx="1333500" cy="12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Keystone 233 image 75px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8" y="4860912"/>
            <a:ext cx="1333500" cy="8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29c8785 4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8" y="5800326"/>
            <a:ext cx="1333500" cy="95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3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0"/>
            <a:ext cx="10868297" cy="87521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sz="4700" cap="all" dirty="0" smtClean="0"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NECESSARY TOOLS </a:t>
            </a:r>
            <a:r>
              <a:rPr lang="en-US" sz="4700" cap="all" dirty="0"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AND MACHINES</a:t>
            </a:r>
            <a:endParaRPr lang="en-US" sz="47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14402"/>
            <a:ext cx="11845337" cy="5943598"/>
          </a:xfrm>
        </p:spPr>
        <p:txBody>
          <a:bodyPr>
            <a:normAutofit/>
          </a:bodyPr>
          <a:lstStyle/>
          <a:p>
            <a:endParaRPr lang="en-US" cap="all" dirty="0">
              <a:effectLst/>
            </a:endParaRPr>
          </a:p>
          <a:p>
            <a:r>
              <a:rPr lang="en-US" dirty="0" smtClean="0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r>
              <a:rPr lang="en-US" dirty="0" smtClean="0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Hot </a:t>
            </a:r>
            <a:r>
              <a:rPr lang="en-US" dirty="0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glue gun </a:t>
            </a:r>
            <a:endParaRPr lang="en-US" cap="all" dirty="0" smtClean="0">
              <a:solidFill>
                <a:srgbClr val="FFC000"/>
              </a:solidFill>
              <a:effectLst/>
              <a:latin typeface="Arial Black" panose="020B0A04020102020204" pitchFamily="34" charset="0"/>
            </a:endParaRPr>
          </a:p>
          <a:p>
            <a:endParaRPr lang="en-US" cap="all" dirty="0">
              <a:solidFill>
                <a:srgbClr val="FFC000"/>
              </a:solidFill>
              <a:effectLst/>
              <a:latin typeface="Arial Black" panose="020B0A04020102020204" pitchFamily="34" charset="0"/>
            </a:endParaRPr>
          </a:p>
          <a:p>
            <a:endParaRPr lang="en-US" cap="all" dirty="0" smtClean="0">
              <a:solidFill>
                <a:srgbClr val="FFC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dirty="0" smtClean="0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Wodden </a:t>
            </a:r>
            <a:r>
              <a:rPr lang="en-US" dirty="0" smtClean="0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stick</a:t>
            </a:r>
            <a:r>
              <a:rPr lang="en-US" dirty="0">
                <a:solidFill>
                  <a:srgbClr val="FFC000"/>
                </a:solidFill>
                <a:effectLst/>
                <a:latin typeface="Arial Black" panose="020B0A04020102020204" pitchFamily="34" charset="0"/>
              </a:rPr>
              <a:t> </a:t>
            </a:r>
            <a:endParaRPr lang="en-US" dirty="0" smtClean="0">
              <a:solidFill>
                <a:srgbClr val="FFC000"/>
              </a:solidFill>
              <a:effectLst/>
              <a:latin typeface="Arial Black" panose="020B0A04020102020204" pitchFamily="34" charset="0"/>
            </a:endParaRPr>
          </a:p>
          <a:p>
            <a:endParaRPr lang="en-US" cap="all" dirty="0">
              <a:solidFill>
                <a:srgbClr val="FFC000"/>
              </a:solidFill>
              <a:effectLst/>
              <a:latin typeface="Arial Black" panose="020B0A04020102020204" pitchFamily="34" charset="0"/>
            </a:endParaRPr>
          </a:p>
          <a:p>
            <a:endParaRPr lang="en-US" sz="1000" cap="all" dirty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algn="l"/>
            <a:r>
              <a:rPr lang="en-US" sz="4400" cap="all" dirty="0" smtClean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APPS </a:t>
            </a:r>
            <a:r>
              <a:rPr lang="en-US" sz="4400" cap="all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AND ONLINE SERVICES</a:t>
            </a:r>
            <a: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  <a:t/>
            </a:r>
            <a:br>
              <a:rPr lang="en-US" sz="44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dirty="0" smtClean="0">
                <a:solidFill>
                  <a:srgbClr val="FFC000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                                                              </a:t>
            </a:r>
          </a:p>
          <a:p>
            <a:pPr algn="l"/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                                                          Arduino </a:t>
            </a:r>
            <a:r>
              <a:rPr lang="en-US" dirty="0">
                <a:solidFill>
                  <a:srgbClr val="FFC000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IDE</a:t>
            </a:r>
            <a:endParaRPr lang="en-US" dirty="0"/>
          </a:p>
          <a:p>
            <a:pPr algn="l"/>
            <a:r>
              <a:rPr lang="en-US" dirty="0" smtClean="0">
                <a:solidFill>
                  <a:srgbClr val="FFC000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             </a:t>
            </a:r>
            <a:endParaRPr lang="en-US" dirty="0"/>
          </a:p>
          <a:p>
            <a:pPr algn="l"/>
            <a:endParaRPr lang="en-US" sz="4200" cap="all" dirty="0" smtClean="0"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50" name="Picture 2" descr="Hy glueg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8" y="1033303"/>
            <a:ext cx="1908358" cy="143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ew Events — Canadian Council of the Bl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8" y="2885063"/>
            <a:ext cx="1908358" cy="13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de we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48" y="5190565"/>
            <a:ext cx="1457305" cy="143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25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77486" y="188259"/>
            <a:ext cx="9440034" cy="88203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Steps to make the smart stick :</a:t>
            </a:r>
            <a:endParaRPr lang="en-US" sz="40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741" y="1285444"/>
            <a:ext cx="11484694" cy="5411191"/>
          </a:xfrm>
        </p:spPr>
        <p:txBody>
          <a:bodyPr>
            <a:normAutofit/>
          </a:bodyPr>
          <a:lstStyle/>
          <a:p>
            <a:pPr algn="l"/>
            <a:r>
              <a:rPr lang="en-US" sz="2700" dirty="0">
                <a:solidFill>
                  <a:srgbClr val="FF0000"/>
                </a:solidFill>
                <a:effectLst/>
              </a:rPr>
              <a:t>1.</a:t>
            </a:r>
            <a:r>
              <a:rPr lang="en-US" sz="2700" dirty="0">
                <a:solidFill>
                  <a:srgbClr val="FFC000"/>
                </a:solidFill>
                <a:effectLst/>
              </a:rPr>
              <a:t>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24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uno,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Buzzer, Ultrasonic sensor, Vibrating motor, battery, switch, and </a:t>
            </a:r>
            <a:r>
              <a:rPr lang="en-US" sz="24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wooden stick or plastic pipe.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Take stick and place ultrasonic sensor on it. Connect the Jumper wires on it.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Then place Buzzer and Vibrating motor on the stick.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the jumper wires to buzzer and Vibrating motor.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connections from circuit diagram.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 the Arduino </a:t>
            </a:r>
            <a:r>
              <a:rPr lang="en-US" sz="24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uno,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 and switch on the stick.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the code.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Uploading now check for the S</a:t>
            </a:r>
            <a:r>
              <a:rPr lang="en-US" sz="24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mart </a:t>
            </a:r>
            <a:r>
              <a:rPr lang="en-US" sz="24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stick</a:t>
            </a:r>
            <a:r>
              <a:rPr lang="en-US" sz="2700" dirty="0">
                <a:solidFill>
                  <a:srgbClr val="FFC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6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440034" cy="64353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Coding :</a:t>
            </a:r>
            <a:endParaRPr lang="en-US" sz="40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814807"/>
            <a:ext cx="12191999" cy="60431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 const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echoPin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buzzer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motorPin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long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safetyDistance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{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echoPin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buzzer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pinMode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motorPin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OUTPUT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Serial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9600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LOW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delayMicroseconds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HIGH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delayMicroseconds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trigPin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LOW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pulseIn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echoPin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HIGH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distance=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duration*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0.034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safetyDistance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safetyDistance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&lt;=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buzzer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HIGH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motorPin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HIGH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}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{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buzzer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LOW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digitalWrite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motorPin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28E00"/>
                </a:solidFill>
                <a:effectLst/>
                <a:latin typeface="Courier New" panose="02070309020205020404" pitchFamily="49" charset="0"/>
              </a:rPr>
              <a:t>LOW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Serial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7F8C8D"/>
                </a:solidFill>
                <a:effectLst/>
                <a:latin typeface="Courier New" panose="02070309020205020404" pitchFamily="49" charset="0"/>
              </a:rPr>
              <a:t>"Distance: 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Serial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D35400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34F54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</a:rPr>
              <a:t>); }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5290</TotalTime>
  <Words>963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Calisto MT</vt:lpstr>
      <vt:lpstr>Constantia</vt:lpstr>
      <vt:lpstr>Courier New</vt:lpstr>
      <vt:lpstr>Segoe UI Black</vt:lpstr>
      <vt:lpstr>Times New Roman</vt:lpstr>
      <vt:lpstr>Trebuchet MS</vt:lpstr>
      <vt:lpstr>Wingdings</vt:lpstr>
      <vt:lpstr>Wingdings 2</vt:lpstr>
      <vt:lpstr>Slate</vt:lpstr>
      <vt:lpstr>Design Thinking and Innovation </vt:lpstr>
      <vt:lpstr>Presentation outline</vt:lpstr>
      <vt:lpstr>Smart stick</vt:lpstr>
      <vt:lpstr>Problem statement :    </vt:lpstr>
      <vt:lpstr>ABSTRACT</vt:lpstr>
      <vt:lpstr> COMPONENTS AND SUPPLIES</vt:lpstr>
      <vt:lpstr> NECESSARY TOOLS AND MACHINES</vt:lpstr>
      <vt:lpstr>Steps to make the smart stick :</vt:lpstr>
      <vt:lpstr>Coding :</vt:lpstr>
      <vt:lpstr>Connections :</vt:lpstr>
      <vt:lpstr>REFERENCE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55</cp:revision>
  <dcterms:created xsi:type="dcterms:W3CDTF">2022-10-02T05:18:37Z</dcterms:created>
  <dcterms:modified xsi:type="dcterms:W3CDTF">2022-10-30T14:46:28Z</dcterms:modified>
</cp:coreProperties>
</file>