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75" r:id="rId2"/>
    <p:sldId id="261" r:id="rId3"/>
    <p:sldId id="305" r:id="rId4"/>
    <p:sldId id="279" r:id="rId5"/>
    <p:sldId id="278" r:id="rId6"/>
    <p:sldId id="280" r:id="rId7"/>
    <p:sldId id="302" r:id="rId8"/>
    <p:sldId id="281" r:id="rId9"/>
    <p:sldId id="298" r:id="rId10"/>
    <p:sldId id="306" r:id="rId11"/>
    <p:sldId id="30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000" autoAdjust="0"/>
    <p:restoredTop sz="94536" autoAdjust="0"/>
  </p:normalViewPr>
  <p:slideViewPr>
    <p:cSldViewPr>
      <p:cViewPr varScale="1">
        <p:scale>
          <a:sx n="78" d="100"/>
          <a:sy n="78" d="100"/>
        </p:scale>
        <p:origin x="1013"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7/22/2024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7/22/2024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8</a:t>
            </a:fld>
            <a:endParaRPr lang="en-US"/>
          </a:p>
        </p:txBody>
      </p:sp>
    </p:spTree>
    <p:extLst>
      <p:ext uri="{BB962C8B-B14F-4D97-AF65-F5344CB8AC3E}">
        <p14:creationId xmlns:p14="http://schemas.microsoft.com/office/powerpoint/2010/main"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D6E7C27-16C2-4FD5-8EDE-FBC75B02CAE1}" type="datetime3">
              <a:rPr lang="en-US" smtClean="0"/>
              <a:pPr/>
              <a:t>22 July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17E129-FEC6-4F1C-87DA-3FA2731984DA}" type="datetime3">
              <a:rPr lang="en-US" smtClean="0"/>
              <a:pPr/>
              <a:t>22 July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EDB6C-4E1E-4281-A1E0-61DF76DC1030}" type="datetime3">
              <a:rPr lang="en-US" smtClean="0"/>
              <a:pPr/>
              <a:t>22 July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022C0B77-B5C0-41D3-97D7-210C8A431946}" type="datetime3">
              <a:rPr lang="en-US" smtClean="0"/>
              <a:pPr/>
              <a:t>22 July 2024</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1A6F9D-DD77-42A7-A6AB-57439E778FC8}" type="datetime3">
              <a:rPr lang="en-US" smtClean="0"/>
              <a:pPr/>
              <a:t>22 July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A0253-5212-49C0-B220-868D06335A5E}" type="datetime3">
              <a:rPr lang="en-US" smtClean="0"/>
              <a:pPr/>
              <a:t>22 July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C9E232-9D5D-4D27-AF47-61E4C4587D76}" type="datetime3">
              <a:rPr lang="en-US" smtClean="0"/>
              <a:pPr/>
              <a:t>22 July 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79B3BB-114E-4111-8052-0BC0558AA05F}" type="datetime3">
              <a:rPr lang="en-US" smtClean="0"/>
              <a:pPr/>
              <a:t>22 July 2024</a:t>
            </a:fld>
            <a:endParaRPr lang="en-US"/>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D305F7-9DF8-482F-A92F-377DE8B06454}" type="datetime3">
              <a:rPr lang="en-US" smtClean="0"/>
              <a:pPr/>
              <a:t>22 July 2024</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629EA-6B2E-4077-9690-3164A6869B63}" type="datetime3">
              <a:rPr lang="en-US" smtClean="0"/>
              <a:pPr/>
              <a:t>22 July 2024</a:t>
            </a:fld>
            <a:endParaRPr lang="en-US"/>
          </a:p>
        </p:txBody>
      </p:sp>
      <p:sp>
        <p:nvSpPr>
          <p:cNvPr id="3" name="Footer Placeholder 2"/>
          <p:cNvSpPr>
            <a:spLocks noGrp="1"/>
          </p:cNvSpPr>
          <p:nvPr>
            <p:ph type="ftr" sz="quarter" idx="11"/>
          </p:nvPr>
        </p:nvSpPr>
        <p:spPr/>
        <p:txBody>
          <a:bodyPr/>
          <a:lstStyle/>
          <a:p>
            <a:r>
              <a:rPr lang="en-US"/>
              <a:t>School of Computing</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750F3F-5DBE-4A29-BC4C-5DBB7AA3E72C}" type="datetime3">
              <a:rPr lang="en-US" smtClean="0"/>
              <a:pPr/>
              <a:t>22 July 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44D7CD-DC6B-447A-B516-2D668A535C98}" type="datetime3">
              <a:rPr lang="en-US" smtClean="0"/>
              <a:pPr/>
              <a:t>22 July 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8C00D-D945-4F51-B787-E058BBE42DC9}" type="datetime3">
              <a:rPr lang="en-US" smtClean="0"/>
              <a:pPr/>
              <a:t>22 July 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723900" y="2444751"/>
            <a:ext cx="7772400" cy="1295400"/>
          </a:xfrm>
        </p:spPr>
        <p:txBody>
          <a:bodyPr>
            <a:noAutofit/>
          </a:bodyPr>
          <a:lstStyle/>
          <a:p>
            <a:r>
              <a:rPr lang="en-IN" sz="2800" b="1" u="sng" dirty="0">
                <a:latin typeface="Arial" pitchFamily="34" charset="0"/>
                <a:cs typeface="Arial" pitchFamily="34" charset="0"/>
              </a:rPr>
              <a:t>Harnessing Machine Learning To Predict Economic Recessions</a:t>
            </a:r>
            <a:br>
              <a:rPr lang="en-IN" sz="2800" dirty="0">
                <a:solidFill>
                  <a:schemeClr val="accent1">
                    <a:lumMod val="50000"/>
                  </a:schemeClr>
                </a:solidFill>
                <a:latin typeface="Arial" pitchFamily="34" charset="0"/>
                <a:cs typeface="Arial" pitchFamily="34" charset="0"/>
              </a:rPr>
            </a:br>
            <a:endParaRPr lang="en-US" sz="2800" dirty="0">
              <a:solidFill>
                <a:schemeClr val="accent1">
                  <a:lumMod val="50000"/>
                </a:schemeClr>
              </a:solidFill>
              <a:latin typeface="Arial" pitchFamily="34" charset="0"/>
              <a:cs typeface="Arial" pitchFamily="34" charset="0"/>
            </a:endParaRPr>
          </a:p>
        </p:txBody>
      </p:sp>
      <p:sp>
        <p:nvSpPr>
          <p:cNvPr id="17" name="Subtitle 2"/>
          <p:cNvSpPr>
            <a:spLocks noGrp="1"/>
          </p:cNvSpPr>
          <p:nvPr>
            <p:ph type="subTitle" idx="1"/>
          </p:nvPr>
        </p:nvSpPr>
        <p:spPr>
          <a:xfrm>
            <a:off x="800100" y="3460755"/>
            <a:ext cx="7543800" cy="2895595"/>
          </a:xfrm>
        </p:spPr>
        <p:txBody>
          <a:bodyPr>
            <a:normAutofit/>
          </a:bodyPr>
          <a:lstStyle/>
          <a:p>
            <a:r>
              <a:rPr lang="en-US" sz="2800" dirty="0">
                <a:solidFill>
                  <a:schemeClr val="tx1"/>
                </a:solidFill>
                <a:latin typeface="Arial" panose="020B0604020202020204" pitchFamily="34" charset="0"/>
                <a:cs typeface="Arial" pitchFamily="34" charset="0"/>
              </a:rPr>
              <a:t>Under the guidance of </a:t>
            </a:r>
          </a:p>
          <a:p>
            <a:r>
              <a:rPr lang="en-US" sz="3000" dirty="0" err="1">
                <a:solidFill>
                  <a:schemeClr val="tx1"/>
                </a:solidFill>
                <a:latin typeface="Arial" panose="020B0604020202020204" pitchFamily="34" charset="0"/>
                <a:cs typeface="Arial" pitchFamily="34" charset="0"/>
              </a:rPr>
              <a:t>Dr.J.Jabez</a:t>
            </a:r>
            <a:r>
              <a:rPr lang="en-US" sz="3000" dirty="0">
                <a:solidFill>
                  <a:schemeClr val="tx1"/>
                </a:solidFill>
                <a:latin typeface="Arial" panose="020B0604020202020204" pitchFamily="34" charset="0"/>
                <a:cs typeface="Arial" pitchFamily="34" charset="0"/>
              </a:rPr>
              <a:t>, M.E., Ph.D.,</a:t>
            </a:r>
            <a:endParaRPr lang="en-IN" sz="3000" dirty="0">
              <a:solidFill>
                <a:schemeClr val="tx1"/>
              </a:solidFill>
              <a:latin typeface="Arial" panose="020B0604020202020204" pitchFamily="34" charset="0"/>
              <a:cs typeface="Arial" panose="020B0604020202020204" pitchFamily="34" charset="0"/>
            </a:endParaRPr>
          </a:p>
          <a:p>
            <a:r>
              <a:rPr lang="en-US" sz="2400" dirty="0">
                <a:solidFill>
                  <a:schemeClr val="tx1"/>
                </a:solidFill>
                <a:latin typeface="Arial" panose="020B0604020202020204" pitchFamily="34" charset="0"/>
                <a:cs typeface="Arial" pitchFamily="34" charset="0"/>
              </a:rPr>
              <a:t>by</a:t>
            </a:r>
            <a:endParaRPr lang="en-US" sz="2800" dirty="0">
              <a:solidFill>
                <a:schemeClr val="tx1"/>
              </a:solidFill>
              <a:latin typeface="Arial" panose="020B0604020202020204" pitchFamily="34" charset="0"/>
              <a:cs typeface="Arial" pitchFamily="34" charset="0"/>
            </a:endParaRPr>
          </a:p>
          <a:p>
            <a:r>
              <a:rPr lang="en-US" dirty="0">
                <a:solidFill>
                  <a:schemeClr val="tx1"/>
                </a:solidFill>
                <a:latin typeface="Arial" pitchFamily="34" charset="0"/>
                <a:cs typeface="Arial" pitchFamily="34" charset="0"/>
              </a:rPr>
              <a:t> </a:t>
            </a:r>
            <a:r>
              <a:rPr lang="en-US" sz="2800" dirty="0">
                <a:solidFill>
                  <a:schemeClr val="tx1"/>
                </a:solidFill>
                <a:latin typeface="Arial" pitchFamily="34" charset="0"/>
                <a:cs typeface="Arial" pitchFamily="34" charset="0"/>
              </a:rPr>
              <a:t>Vignesh S (41111363)</a:t>
            </a:r>
          </a:p>
          <a:p>
            <a:r>
              <a:rPr lang="en-US" sz="2800" dirty="0" err="1">
                <a:solidFill>
                  <a:schemeClr val="tx1"/>
                </a:solidFill>
                <a:latin typeface="Arial" pitchFamily="34" charset="0"/>
                <a:cs typeface="Arial" pitchFamily="34" charset="0"/>
              </a:rPr>
              <a:t>Vigneswari</a:t>
            </a:r>
            <a:r>
              <a:rPr lang="en-US" sz="2800" dirty="0">
                <a:solidFill>
                  <a:schemeClr val="tx1"/>
                </a:solidFill>
                <a:latin typeface="Arial" pitchFamily="34" charset="0"/>
                <a:cs typeface="Arial" pitchFamily="34" charset="0"/>
              </a:rPr>
              <a:t> RT </a:t>
            </a:r>
            <a:r>
              <a:rPr lang="en-US" sz="2800">
                <a:solidFill>
                  <a:schemeClr val="tx1"/>
                </a:solidFill>
                <a:latin typeface="Arial" pitchFamily="34" charset="0"/>
                <a:cs typeface="Arial" pitchFamily="34" charset="0"/>
              </a:rPr>
              <a:t>(41111364)</a:t>
            </a:r>
            <a:endParaRPr lang="en-US" sz="2800" dirty="0">
              <a:solidFill>
                <a:schemeClr val="tx1"/>
              </a:solidFill>
              <a:latin typeface="Arial" pitchFamily="34" charset="0"/>
              <a:cs typeface="Arial" pitchFamily="34" charset="0"/>
            </a:endParaRPr>
          </a:p>
          <a:p>
            <a:endParaRPr lang="en-US" sz="2800" dirty="0">
              <a:solidFill>
                <a:schemeClr val="tx1"/>
              </a:solidFill>
              <a:latin typeface="Arial" pitchFamily="34" charset="0"/>
              <a:cs typeface="Arial" pitchFamily="34" charset="0"/>
            </a:endParaRPr>
          </a:p>
          <a:p>
            <a:endParaRPr lang="en-US" sz="2800" dirty="0">
              <a:solidFill>
                <a:schemeClr val="tx1"/>
              </a:solidFill>
              <a:latin typeface="Arial" pitchFamily="34" charset="0"/>
              <a:cs typeface="Arial" pitchFamily="34" charset="0"/>
            </a:endParaRPr>
          </a:p>
          <a:p>
            <a:endParaRPr lang="en-US" sz="2800" dirty="0">
              <a:solidFill>
                <a:schemeClr val="tx1"/>
              </a:solidFill>
              <a:latin typeface="Arial" pitchFamily="34" charset="0"/>
              <a:cs typeface="Arial" pitchFamily="34" charset="0"/>
            </a:endParaRP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F9D96BC4-15DC-467A-8A2C-755170F878F5}" type="datetime3">
              <a:rPr lang="en-US" smtClean="0"/>
              <a:pPr/>
              <a:t>22 July 2024</a:t>
            </a:fld>
            <a:endParaRPr lang="en-US" dirty="0"/>
          </a:p>
        </p:txBody>
      </p:sp>
      <p:sp>
        <p:nvSpPr>
          <p:cNvPr id="6" name="Footer Placeholder 5"/>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C0EC1BDC-9B67-430D-970A-E36C75175141}" type="slidenum">
              <a:rPr lang="en-US" smtClean="0"/>
              <a:pPr/>
              <a:t>1</a:t>
            </a:fld>
            <a:endParaRPr lang="en-US"/>
          </a:p>
        </p:txBody>
      </p:sp>
      <p:pic>
        <p:nvPicPr>
          <p:cNvPr id="3" name="Picture 2">
            <a:extLst>
              <a:ext uri="{FF2B5EF4-FFF2-40B4-BE49-F238E27FC236}">
                <a16:creationId xmlns:a16="http://schemas.microsoft.com/office/drawing/2014/main" id="{9E252C25-B3AD-997E-A387-3750AC8A04B9}"/>
              </a:ext>
            </a:extLst>
          </p:cNvPr>
          <p:cNvPicPr>
            <a:picLocks noChangeAspect="1"/>
          </p:cNvPicPr>
          <p:nvPr/>
        </p:nvPicPr>
        <p:blipFill>
          <a:blip r:embed="rId2"/>
          <a:stretch>
            <a:fillRect/>
          </a:stretch>
        </p:blipFill>
        <p:spPr>
          <a:xfrm>
            <a:off x="304800" y="304799"/>
            <a:ext cx="8534400" cy="1889125"/>
          </a:xfrm>
          <a:prstGeom prst="rect">
            <a:avLst/>
          </a:prstGeom>
        </p:spPr>
      </p:pic>
      <p:cxnSp>
        <p:nvCxnSpPr>
          <p:cNvPr id="8" name="Straight Connector 7">
            <a:extLst>
              <a:ext uri="{FF2B5EF4-FFF2-40B4-BE49-F238E27FC236}">
                <a16:creationId xmlns:a16="http://schemas.microsoft.com/office/drawing/2014/main" id="{5093B5E6-9E8E-44F8-1FEA-C8726801FB9D}"/>
              </a:ext>
            </a:extLst>
          </p:cNvPr>
          <p:cNvCxnSpPr/>
          <p:nvPr/>
        </p:nvCxnSpPr>
        <p:spPr>
          <a:xfrm>
            <a:off x="304800" y="2286000"/>
            <a:ext cx="8610600" cy="0"/>
          </a:xfrm>
          <a:prstGeom prst="line">
            <a:avLst/>
          </a:prstGeom>
          <a:ln>
            <a:solidFill>
              <a:schemeClr val="accent1">
                <a:lumMod val="75000"/>
              </a:schemeClr>
            </a:solidFill>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C59C-A55E-F51A-5082-68BE387433AE}"/>
              </a:ext>
            </a:extLst>
          </p:cNvPr>
          <p:cNvSpPr>
            <a:spLocks noGrp="1"/>
          </p:cNvSpPr>
          <p:nvPr>
            <p:ph type="title"/>
          </p:nvPr>
        </p:nvSpPr>
        <p:spPr/>
        <p:txBody>
          <a:bodyPr/>
          <a:lstStyle/>
          <a:p>
            <a:r>
              <a:rPr lang="en-US" dirty="0"/>
              <a:t>conclusion</a:t>
            </a:r>
            <a:endParaRPr lang="en-IN" dirty="0"/>
          </a:p>
        </p:txBody>
      </p:sp>
      <p:sp>
        <p:nvSpPr>
          <p:cNvPr id="3" name="Date Placeholder 2">
            <a:extLst>
              <a:ext uri="{FF2B5EF4-FFF2-40B4-BE49-F238E27FC236}">
                <a16:creationId xmlns:a16="http://schemas.microsoft.com/office/drawing/2014/main" id="{C925D3C5-0672-6DA3-BAB8-4E402A7B9748}"/>
              </a:ext>
            </a:extLst>
          </p:cNvPr>
          <p:cNvSpPr>
            <a:spLocks noGrp="1"/>
          </p:cNvSpPr>
          <p:nvPr>
            <p:ph type="dt" sz="half" idx="10"/>
          </p:nvPr>
        </p:nvSpPr>
        <p:spPr/>
        <p:txBody>
          <a:bodyPr/>
          <a:lstStyle/>
          <a:p>
            <a:fld id="{90D305F7-9DF8-482F-A92F-377DE8B06454}" type="datetime3">
              <a:rPr lang="en-US" smtClean="0"/>
              <a:pPr/>
              <a:t>22 July 2024</a:t>
            </a:fld>
            <a:endParaRPr lang="en-US"/>
          </a:p>
        </p:txBody>
      </p:sp>
      <p:sp>
        <p:nvSpPr>
          <p:cNvPr id="4" name="Footer Placeholder 3">
            <a:extLst>
              <a:ext uri="{FF2B5EF4-FFF2-40B4-BE49-F238E27FC236}">
                <a16:creationId xmlns:a16="http://schemas.microsoft.com/office/drawing/2014/main" id="{91A8EE97-DB8D-8640-DB88-4DE26C9AB95C}"/>
              </a:ext>
            </a:extLst>
          </p:cNvPr>
          <p:cNvSpPr>
            <a:spLocks noGrp="1"/>
          </p:cNvSpPr>
          <p:nvPr>
            <p:ph type="ftr" sz="quarter" idx="11"/>
          </p:nvPr>
        </p:nvSpPr>
        <p:spPr/>
        <p:txBody>
          <a:bodyPr/>
          <a:lstStyle/>
          <a:p>
            <a:r>
              <a:rPr lang="en-US"/>
              <a:t>School of Computing</a:t>
            </a:r>
          </a:p>
        </p:txBody>
      </p:sp>
      <p:sp>
        <p:nvSpPr>
          <p:cNvPr id="5" name="Slide Number Placeholder 4">
            <a:extLst>
              <a:ext uri="{FF2B5EF4-FFF2-40B4-BE49-F238E27FC236}">
                <a16:creationId xmlns:a16="http://schemas.microsoft.com/office/drawing/2014/main" id="{98A4E0F5-259F-727E-48FE-059E64CB5A34}"/>
              </a:ext>
            </a:extLst>
          </p:cNvPr>
          <p:cNvSpPr>
            <a:spLocks noGrp="1"/>
          </p:cNvSpPr>
          <p:nvPr>
            <p:ph type="sldNum" sz="quarter" idx="12"/>
          </p:nvPr>
        </p:nvSpPr>
        <p:spPr/>
        <p:txBody>
          <a:bodyPr/>
          <a:lstStyle/>
          <a:p>
            <a:fld id="{7B28076C-CE04-4A00-BFAA-A90EA8355859}" type="slidenum">
              <a:rPr lang="en-US" smtClean="0"/>
              <a:pPr/>
              <a:t>10</a:t>
            </a:fld>
            <a:endParaRPr lang="en-US"/>
          </a:p>
        </p:txBody>
      </p:sp>
      <p:sp>
        <p:nvSpPr>
          <p:cNvPr id="6" name="TextBox 5">
            <a:extLst>
              <a:ext uri="{FF2B5EF4-FFF2-40B4-BE49-F238E27FC236}">
                <a16:creationId xmlns:a16="http://schemas.microsoft.com/office/drawing/2014/main" id="{4CB05169-FB79-EA33-84B6-4F363C45EB94}"/>
              </a:ext>
            </a:extLst>
          </p:cNvPr>
          <p:cNvSpPr txBox="1"/>
          <p:nvPr/>
        </p:nvSpPr>
        <p:spPr>
          <a:xfrm>
            <a:off x="762000" y="1600200"/>
            <a:ext cx="7239001"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Arial" panose="020B0604020202020204" pitchFamily="34" charset="0"/>
                <a:cs typeface="Arial" panose="020B0604020202020204" pitchFamily="34" charset="0"/>
              </a:rPr>
              <a:t>  In conclusion, the project successfully developed and implemented an integrated approach using Random Forest, Gradient Boosting, and Logistic Regression models to predict economic recessions. </a:t>
            </a:r>
          </a:p>
          <a:p>
            <a:pPr marL="285750" indent="-285750" algn="just">
              <a:buFont typeface="Arial" panose="020B0604020202020204" pitchFamily="34" charset="0"/>
              <a:buChar char="•"/>
            </a:pPr>
            <a:r>
              <a:rPr lang="en-US" sz="2000" dirty="0">
                <a:latin typeface="Arial" panose="020B0604020202020204" pitchFamily="34" charset="0"/>
                <a:cs typeface="Arial" panose="020B0604020202020204" pitchFamily="34" charset="0"/>
              </a:rPr>
              <a:t>The models exhibited robust performance, with ensemble learning techniques further enhancing prediction accuracy and reliability.</a:t>
            </a:r>
          </a:p>
          <a:p>
            <a:pPr marL="285750" indent="-285750" algn="just">
              <a:buFont typeface="Arial" panose="020B0604020202020204" pitchFamily="34" charset="0"/>
              <a:buChar char="•"/>
            </a:pPr>
            <a:r>
              <a:rPr lang="en-US" sz="2000" dirty="0">
                <a:latin typeface="Arial" panose="020B0604020202020204" pitchFamily="34" charset="0"/>
                <a:cs typeface="Arial" panose="020B0604020202020204" pitchFamily="34" charset="0"/>
              </a:rPr>
              <a:t> The project's outcomes underscore the potential of machine learning in economic forecasting, offering valuable insights for policymakers, analysts, and stakeholders to mitigate risks and optimize strategies in response to economic fluctuations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0380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THANK YOU</a:t>
            </a:r>
          </a:p>
        </p:txBody>
      </p:sp>
      <p:sp>
        <p:nvSpPr>
          <p:cNvPr id="3" name="Date Placeholder 2"/>
          <p:cNvSpPr>
            <a:spLocks noGrp="1"/>
          </p:cNvSpPr>
          <p:nvPr>
            <p:ph type="dt" sz="half" idx="10"/>
          </p:nvPr>
        </p:nvSpPr>
        <p:spPr/>
        <p:txBody>
          <a:bodyPr/>
          <a:lstStyle/>
          <a:p>
            <a:fld id="{90D305F7-9DF8-482F-A92F-377DE8B06454}" type="datetime3">
              <a:rPr lang="en-US" smtClean="0"/>
              <a:pPr/>
              <a:t>22 July 2024</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11</a:t>
            </a:fld>
            <a:endParaRPr lang="en-US"/>
          </a:p>
        </p:txBody>
      </p:sp>
      <p:sp>
        <p:nvSpPr>
          <p:cNvPr id="6" name="Rectangle 5"/>
          <p:cNvSpPr/>
          <p:nvPr/>
        </p:nvSpPr>
        <p:spPr>
          <a:xfrm>
            <a:off x="2286000" y="2521059"/>
            <a:ext cx="4572000" cy="1815882"/>
          </a:xfrm>
          <a:prstGeom prst="rect">
            <a:avLst/>
          </a:prstGeom>
        </p:spPr>
        <p:txBody>
          <a:bodyPr>
            <a:spAutoFit/>
          </a:bodyPr>
          <a:lstStyle/>
          <a:p>
            <a:pPr algn="ctr"/>
            <a:r>
              <a:rPr lang="en-IN" sz="2800" dirty="0"/>
              <a:t>We thank our guide and panel and all technical and non-technical staff who helped us in achieving this.</a:t>
            </a:r>
          </a:p>
        </p:txBody>
      </p:sp>
    </p:spTree>
    <p:extLst>
      <p:ext uri="{BB962C8B-B14F-4D97-AF65-F5344CB8AC3E}">
        <p14:creationId xmlns:p14="http://schemas.microsoft.com/office/powerpoint/2010/main" val="111132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chemeClr val="tx2">
                    <a:lumMod val="50000"/>
                  </a:schemeClr>
                </a:solidFill>
                <a:latin typeface="Arial" pitchFamily="34" charset="0"/>
                <a:cs typeface="Arial" pitchFamily="34" charset="0"/>
              </a:rPr>
              <a:t>                    AGENDA</a:t>
            </a:r>
          </a:p>
        </p:txBody>
      </p:sp>
      <p:sp>
        <p:nvSpPr>
          <p:cNvPr id="3" name="Content Placeholder 2"/>
          <p:cNvSpPr>
            <a:spLocks noGrp="1"/>
          </p:cNvSpPr>
          <p:nvPr>
            <p:ph idx="1"/>
          </p:nvPr>
        </p:nvSpPr>
        <p:spPr>
          <a:xfrm>
            <a:off x="609600" y="1600200"/>
            <a:ext cx="8229600" cy="4525963"/>
          </a:xfrm>
        </p:spPr>
        <p:txBody>
          <a:bodyPr>
            <a:normAutofit/>
          </a:bodyPr>
          <a:lstStyle/>
          <a:p>
            <a:r>
              <a:rPr lang="en-US" sz="2000" dirty="0">
                <a:solidFill>
                  <a:srgbClr val="002060"/>
                </a:solidFill>
                <a:latin typeface="Arial" pitchFamily="34" charset="0"/>
                <a:cs typeface="Arial" pitchFamily="34" charset="0"/>
              </a:rPr>
              <a:t>Abstract</a:t>
            </a:r>
          </a:p>
          <a:p>
            <a:r>
              <a:rPr lang="en-US" sz="2000" dirty="0">
                <a:solidFill>
                  <a:srgbClr val="002060"/>
                </a:solidFill>
                <a:latin typeface="Arial" pitchFamily="34" charset="0"/>
                <a:cs typeface="Arial" pitchFamily="34" charset="0"/>
              </a:rPr>
              <a:t>Objectives</a:t>
            </a:r>
          </a:p>
          <a:p>
            <a:r>
              <a:rPr lang="en-US" sz="2000" dirty="0">
                <a:solidFill>
                  <a:srgbClr val="002060"/>
                </a:solidFill>
                <a:latin typeface="Arial" pitchFamily="34" charset="0"/>
                <a:cs typeface="Arial" pitchFamily="34" charset="0"/>
              </a:rPr>
              <a:t>Literature survey</a:t>
            </a:r>
          </a:p>
          <a:p>
            <a:r>
              <a:rPr lang="en-US" sz="2000" dirty="0">
                <a:solidFill>
                  <a:srgbClr val="002060"/>
                </a:solidFill>
                <a:latin typeface="Arial" pitchFamily="34" charset="0"/>
                <a:cs typeface="Arial" pitchFamily="34" charset="0"/>
              </a:rPr>
              <a:t>Inferences from Literature Survey</a:t>
            </a:r>
          </a:p>
          <a:p>
            <a:r>
              <a:rPr lang="en-US" sz="2000" dirty="0">
                <a:solidFill>
                  <a:srgbClr val="002060"/>
                </a:solidFill>
                <a:latin typeface="Arial" pitchFamily="34" charset="0"/>
                <a:cs typeface="Arial" pitchFamily="34" charset="0"/>
              </a:rPr>
              <a:t>Proposed system</a:t>
            </a:r>
          </a:p>
          <a:p>
            <a:r>
              <a:rPr lang="en-US" sz="2000" dirty="0">
                <a:solidFill>
                  <a:srgbClr val="002060"/>
                </a:solidFill>
                <a:latin typeface="Arial" pitchFamily="34" charset="0"/>
                <a:cs typeface="Arial" pitchFamily="34" charset="0"/>
              </a:rPr>
              <a:t>conclusion</a:t>
            </a:r>
          </a:p>
          <a:p>
            <a:r>
              <a:rPr lang="en-US" sz="2000" dirty="0">
                <a:solidFill>
                  <a:srgbClr val="002060"/>
                </a:solidFill>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EED79212-7225-48ED-BB41-E076A0C2A083}" type="datetime3">
              <a:rPr lang="en-US" smtClean="0"/>
              <a:pPr/>
              <a:t>22 July 2024</a:t>
            </a:fld>
            <a:endParaRPr lang="en-US" dirty="0"/>
          </a:p>
        </p:txBody>
      </p:sp>
      <p:sp>
        <p:nvSpPr>
          <p:cNvPr id="5" name="Footer Placeholder 4"/>
          <p:cNvSpPr>
            <a:spLocks noGrp="1"/>
          </p:cNvSpPr>
          <p:nvPr>
            <p:ph type="ftr" sz="quarter" idx="11"/>
          </p:nvPr>
        </p:nvSpPr>
        <p:spPr/>
        <p:txBody>
          <a:bodyPr/>
          <a:lstStyle/>
          <a:p>
            <a:r>
              <a:rPr lang="en-US"/>
              <a:t>School of Computing</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lumMod val="50000"/>
                  </a:schemeClr>
                </a:solidFill>
              </a:rPr>
              <a:t>ABSTRACT</a:t>
            </a:r>
          </a:p>
        </p:txBody>
      </p:sp>
      <p:sp>
        <p:nvSpPr>
          <p:cNvPr id="3" name="Content Placeholder 2"/>
          <p:cNvSpPr>
            <a:spLocks noGrp="1"/>
          </p:cNvSpPr>
          <p:nvPr>
            <p:ph idx="1"/>
          </p:nvPr>
        </p:nvSpPr>
        <p:spPr/>
        <p:txBody>
          <a:bodyPr>
            <a:noAutofit/>
          </a:bodyPr>
          <a:lstStyle/>
          <a:p>
            <a:pPr algn="just"/>
            <a:r>
              <a:rPr lang="en-IN" sz="2000" dirty="0">
                <a:latin typeface="Arial" panose="020B0604020202020204" pitchFamily="34" charset="0"/>
                <a:cs typeface="Arial" panose="020B0604020202020204" pitchFamily="34" charset="0"/>
              </a:rPr>
              <a:t>This project aims to predict economic recessions using machine learning by analysing historical economic data such as GDP growth, unemployment rate, inflation rate, and interest rate. We employ three classification algorithms: Random Forest Classifier, Gradient Boosting Classifier, and Logistic Regression. The data is pre-processed and standardized before splitting into training and testing sets. Each model's performance is evaluated using accuracy scores and ROC curves. To improve prediction reliability, we combine the models into an ensemble using a simple voting mechanism. An interactive widget-based interface is developed for users to input economic indicators and receive real-time recession predictions. This approach highlights the effectiveness of machine learning in economic forecasting and provides a practical tool for policymakers and analysts to anticipate and mitigate economic downturns, supporting timely and informed decision-making.</a:t>
            </a:r>
          </a:p>
        </p:txBody>
      </p:sp>
      <p:sp>
        <p:nvSpPr>
          <p:cNvPr id="4" name="Date Placeholder 3"/>
          <p:cNvSpPr>
            <a:spLocks noGrp="1"/>
          </p:cNvSpPr>
          <p:nvPr>
            <p:ph type="dt" sz="half" idx="10"/>
          </p:nvPr>
        </p:nvSpPr>
        <p:spPr/>
        <p:txBody>
          <a:bodyPr/>
          <a:lstStyle/>
          <a:p>
            <a:fld id="{DD1A6F9D-DD77-42A7-A6AB-57439E778FC8}" type="datetime3">
              <a:rPr lang="en-US" smtClean="0"/>
              <a:pPr/>
              <a:t>22 July 2024</a:t>
            </a:fld>
            <a:endParaRPr lang="en-US" dirty="0"/>
          </a:p>
        </p:txBody>
      </p:sp>
      <p:sp>
        <p:nvSpPr>
          <p:cNvPr id="5" name="Footer Placeholder 4"/>
          <p:cNvSpPr>
            <a:spLocks noGrp="1"/>
          </p:cNvSpPr>
          <p:nvPr>
            <p:ph type="ftr" sz="quarter" idx="11"/>
          </p:nvPr>
        </p:nvSpPr>
        <p:spPr/>
        <p:txBody>
          <a:bodyPr/>
          <a:lstStyle/>
          <a:p>
            <a:r>
              <a:rPr lang="en-US" dirty="0"/>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a:t>
            </a:fld>
            <a:endParaRPr lang="en-US" dirty="0"/>
          </a:p>
        </p:txBody>
      </p:sp>
    </p:spTree>
    <p:extLst>
      <p:ext uri="{BB962C8B-B14F-4D97-AF65-F5344CB8AC3E}">
        <p14:creationId xmlns:p14="http://schemas.microsoft.com/office/powerpoint/2010/main" val="222752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fontScale="90000"/>
          </a:bodyPr>
          <a:lstStyle/>
          <a:p>
            <a:pPr algn="l"/>
            <a:r>
              <a:rPr lang="en-US" dirty="0">
                <a:latin typeface="Arial" pitchFamily="34" charset="0"/>
                <a:cs typeface="Arial" pitchFamily="34" charset="0"/>
              </a:rPr>
              <a:t>                OBJECTIVE(S)</a:t>
            </a:r>
          </a:p>
        </p:txBody>
      </p:sp>
      <p:sp>
        <p:nvSpPr>
          <p:cNvPr id="11" name="Content Placeholder 2"/>
          <p:cNvSpPr>
            <a:spLocks noGrp="1"/>
          </p:cNvSpPr>
          <p:nvPr>
            <p:ph idx="1"/>
          </p:nvPr>
        </p:nvSpPr>
        <p:spPr>
          <a:xfrm>
            <a:off x="571500" y="1409700"/>
            <a:ext cx="8001000" cy="4686300"/>
          </a:xfrm>
        </p:spPr>
        <p:txBody>
          <a:bodyPr>
            <a:noAutofit/>
          </a:bodyPr>
          <a:lstStyle/>
          <a:p>
            <a:pPr algn="just"/>
            <a:r>
              <a:rPr lang="en-IN" sz="2000" dirty="0">
                <a:latin typeface="Arial" panose="020B0604020202020204" pitchFamily="34" charset="0"/>
                <a:cs typeface="Arial" panose="020B0604020202020204" pitchFamily="34" charset="0"/>
              </a:rPr>
              <a:t>The primary objective of this project is to develop and evaluate multiple machine learning models (Random Forest, Gradient Boosting, Logistic Regression) to accurately predict economic recessions using a diverse set of macroeconomic indicators.</a:t>
            </a:r>
            <a:endParaRPr lang="en-IN" sz="2000" dirty="0">
              <a:solidFill>
                <a:srgbClr val="000000"/>
              </a:solidFill>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The project aims to integrate real-time data to ensure timely and relevant forecasts while balancing model complexity and practicality for effective implementation.</a:t>
            </a:r>
          </a:p>
          <a:p>
            <a:pPr algn="just"/>
            <a:r>
              <a:rPr lang="en-IN" sz="2000" dirty="0">
                <a:latin typeface="Arial" panose="020B0604020202020204" pitchFamily="34" charset="0"/>
                <a:cs typeface="Arial" panose="020B0604020202020204" pitchFamily="34" charset="0"/>
              </a:rPr>
              <a:t>The project also focuses on visualizing model performance through ROC curves, enabling interactive predictions using user-friendly widgets.</a:t>
            </a:r>
          </a:p>
          <a:p>
            <a:pPr algn="just"/>
            <a:r>
              <a:rPr lang="en-IN" sz="2000" dirty="0">
                <a:latin typeface="Arial" panose="020B0604020202020204" pitchFamily="34" charset="0"/>
                <a:cs typeface="Arial" panose="020B0604020202020204" pitchFamily="34" charset="0"/>
              </a:rPr>
              <a:t>Ultimately, the project aims to create a valuable tool for policymakers and economic analysts to support proactive decision-making and planning by forecasting potential economic downturns.</a:t>
            </a:r>
            <a:endParaRPr lang="en-US" sz="2000" dirty="0">
              <a:latin typeface="Arial" panose="020B060402020202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fld id="{2E65A3F0-0DA4-40CB-AEA1-7A2A56B62DF1}" type="datetime3">
              <a:rPr lang="en-US" smtClean="0"/>
              <a:pPr/>
              <a:t>22 July 2024</a:t>
            </a:fld>
            <a:endParaRPr lang="en-US"/>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318597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81000" y="381000"/>
            <a:ext cx="8229600" cy="655638"/>
          </a:xfrm>
        </p:spPr>
        <p:txBody>
          <a:bodyPr>
            <a:normAutofit fontScale="90000"/>
          </a:bodyPr>
          <a:lstStyle/>
          <a:p>
            <a:pPr algn="l"/>
            <a:r>
              <a:rPr lang="en-US" dirty="0">
                <a:latin typeface="Arial" pitchFamily="34" charset="0"/>
                <a:cs typeface="Arial" pitchFamily="34" charset="0"/>
              </a:rPr>
              <a:t>          LITERATURE SURVEY</a:t>
            </a:r>
          </a:p>
        </p:txBody>
      </p:sp>
      <p:sp>
        <p:nvSpPr>
          <p:cNvPr id="7" name="Date Placeholder 6"/>
          <p:cNvSpPr>
            <a:spLocks noGrp="1"/>
          </p:cNvSpPr>
          <p:nvPr>
            <p:ph type="dt" sz="half" idx="10"/>
          </p:nvPr>
        </p:nvSpPr>
        <p:spPr>
          <a:xfrm>
            <a:off x="457200" y="6411759"/>
            <a:ext cx="2133600" cy="365125"/>
          </a:xfrm>
        </p:spPr>
        <p:txBody>
          <a:bodyPr/>
          <a:lstStyle/>
          <a:p>
            <a:fld id="{005BC031-063B-4A3B-A350-F9B3921B0B20}" type="datetime3">
              <a:rPr lang="en-US" smtClean="0"/>
              <a:pPr/>
              <a:t>22 July 2024</a:t>
            </a:fld>
            <a:endParaRPr lang="en-US"/>
          </a:p>
        </p:txBody>
      </p:sp>
      <p:sp>
        <p:nvSpPr>
          <p:cNvPr id="8" name="Footer Placeholder 7"/>
          <p:cNvSpPr>
            <a:spLocks noGrp="1"/>
          </p:cNvSpPr>
          <p:nvPr>
            <p:ph type="ftr" sz="quarter" idx="11"/>
          </p:nvPr>
        </p:nvSpPr>
        <p:spPr>
          <a:xfrm>
            <a:off x="3124200" y="6439464"/>
            <a:ext cx="2895600" cy="365125"/>
          </a:xfrm>
        </p:spPr>
        <p:txBody>
          <a:bodyPr/>
          <a:lstStyle/>
          <a:p>
            <a:r>
              <a:rPr lang="en-US" dirty="0"/>
              <a:t>School of Computing</a:t>
            </a:r>
          </a:p>
        </p:txBody>
      </p:sp>
      <p:sp>
        <p:nvSpPr>
          <p:cNvPr id="9" name="Slide Number Placeholder 8"/>
          <p:cNvSpPr>
            <a:spLocks noGrp="1"/>
          </p:cNvSpPr>
          <p:nvPr>
            <p:ph type="sldNum" sz="quarter" idx="12"/>
          </p:nvPr>
        </p:nvSpPr>
        <p:spPr>
          <a:xfrm>
            <a:off x="6553200" y="6411758"/>
            <a:ext cx="2133600" cy="365125"/>
          </a:xfrm>
        </p:spPr>
        <p:txBody>
          <a:bodyPr/>
          <a:lstStyle/>
          <a:p>
            <a:fld id="{7B28076C-CE04-4A00-BFAA-A90EA8355859}" type="slidenum">
              <a:rPr lang="en-US" smtClean="0"/>
              <a:pPr/>
              <a:t>5</a:t>
            </a:fld>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3854775442"/>
              </p:ext>
            </p:extLst>
          </p:nvPr>
        </p:nvGraphicFramePr>
        <p:xfrm>
          <a:off x="400665" y="1298576"/>
          <a:ext cx="8382000" cy="4527971"/>
        </p:xfrm>
        <a:graphic>
          <a:graphicData uri="http://schemas.openxmlformats.org/drawingml/2006/table">
            <a:tbl>
              <a:tblPr firstRow="1" bandRow="1">
                <a:tableStyleId>{8799B23B-EC83-4686-B30A-512413B5E67A}</a:tableStyleId>
              </a:tblPr>
              <a:tblGrid>
                <a:gridCol w="1047135">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gridCol w="1696065">
                  <a:extLst>
                    <a:ext uri="{9D8B030D-6E8A-4147-A177-3AD203B41FA5}">
                      <a16:colId xmlns:a16="http://schemas.microsoft.com/office/drawing/2014/main" val="20004"/>
                    </a:ext>
                  </a:extLst>
                </a:gridCol>
              </a:tblGrid>
              <a:tr h="672251">
                <a:tc>
                  <a:txBody>
                    <a:bodyPr/>
                    <a:lstStyle/>
                    <a:p>
                      <a:pPr algn="ctr"/>
                      <a:r>
                        <a:rPr lang="en-US" dirty="0"/>
                        <a:t>AUTHOR</a:t>
                      </a:r>
                    </a:p>
                  </a:txBody>
                  <a:tcPr anchor="ctr"/>
                </a:tc>
                <a:tc>
                  <a:txBody>
                    <a:bodyPr/>
                    <a:lstStyle/>
                    <a:p>
                      <a:pPr algn="ctr"/>
                      <a:r>
                        <a:rPr lang="en-US" dirty="0"/>
                        <a:t>YEAR</a:t>
                      </a:r>
                      <a:r>
                        <a:rPr lang="en-US" baseline="0" dirty="0"/>
                        <a:t> OF PUBLICATION</a:t>
                      </a:r>
                      <a:endParaRPr lang="en-US" dirty="0"/>
                    </a:p>
                  </a:txBody>
                  <a:tcPr anchor="ctr"/>
                </a:tc>
                <a:tc>
                  <a:txBody>
                    <a:bodyPr/>
                    <a:lstStyle/>
                    <a:p>
                      <a:pPr algn="ctr"/>
                      <a:r>
                        <a:rPr lang="en-US" dirty="0"/>
                        <a:t>DESCRIPTIONS</a:t>
                      </a:r>
                    </a:p>
                  </a:txBody>
                  <a:tcPr anchor="ctr"/>
                </a:tc>
                <a:tc>
                  <a:txBody>
                    <a:bodyPr/>
                    <a:lstStyle/>
                    <a:p>
                      <a:pPr algn="ctr"/>
                      <a:r>
                        <a:rPr lang="en-US" dirty="0"/>
                        <a:t>PROS</a:t>
                      </a:r>
                    </a:p>
                  </a:txBody>
                  <a:tcPr anchor="ctr"/>
                </a:tc>
                <a:tc>
                  <a:txBody>
                    <a:bodyPr/>
                    <a:lstStyle/>
                    <a:p>
                      <a:pPr algn="ctr"/>
                      <a:r>
                        <a:rPr lang="en-US" dirty="0"/>
                        <a:t>CONS</a:t>
                      </a:r>
                    </a:p>
                  </a:txBody>
                  <a:tcPr anchor="ctr"/>
                </a:tc>
                <a:extLst>
                  <a:ext uri="{0D108BD9-81ED-4DB2-BD59-A6C34878D82A}">
                    <a16:rowId xmlns:a16="http://schemas.microsoft.com/office/drawing/2014/main" val="10000"/>
                  </a:ext>
                </a:extLst>
              </a:tr>
              <a:tr h="1400752">
                <a:tc>
                  <a:txBody>
                    <a:bodyPr/>
                    <a:lstStyle/>
                    <a:p>
                      <a:pPr algn="ctr"/>
                      <a:r>
                        <a:rPr lang="en-IN" sz="1600" dirty="0"/>
                        <a:t>Stock, J.H., &amp; Watson, M.W.</a:t>
                      </a:r>
                      <a:endParaRPr lang="en-US" sz="1700" dirty="0"/>
                    </a:p>
                  </a:txBody>
                  <a:tcPr/>
                </a:tc>
                <a:tc>
                  <a:txBody>
                    <a:bodyPr/>
                    <a:lstStyle/>
                    <a:p>
                      <a:pPr algn="ctr"/>
                      <a:r>
                        <a:rPr lang="en-IN" sz="1700" b="0" i="0" kern="1200" dirty="0">
                          <a:solidFill>
                            <a:schemeClr val="tx1"/>
                          </a:solidFill>
                          <a:effectLst/>
                          <a:latin typeface="+mn-lt"/>
                          <a:ea typeface="+mn-ea"/>
                          <a:cs typeface="+mn-cs"/>
                        </a:rPr>
                        <a:t>2003</a:t>
                      </a:r>
                      <a:endParaRPr lang="en-US" sz="1700" dirty="0"/>
                    </a:p>
                  </a:txBody>
                  <a:tcPr/>
                </a:tc>
                <a:tc>
                  <a:txBody>
                    <a:bodyPr/>
                    <a:lstStyle/>
                    <a:p>
                      <a:pPr algn="ctr"/>
                      <a:r>
                        <a:rPr lang="en-IN" sz="1600" dirty="0"/>
                        <a:t>The Role of Asset Prices," Stock and Watson explored the use of various macroeconomic indicators and asset prices to predict economic downturns and inflation</a:t>
                      </a:r>
                      <a:endParaRPr lang="en-US" sz="1700" dirty="0"/>
                    </a:p>
                  </a:txBody>
                  <a:tcPr/>
                </a:tc>
                <a:tc>
                  <a:txBody>
                    <a:bodyPr/>
                    <a:lstStyle/>
                    <a:p>
                      <a:pPr algn="ctr"/>
                      <a:r>
                        <a:rPr lang="en-IN" sz="1600" dirty="0"/>
                        <a:t>Comprehensive analysis of macroeconomic indicators; use of diverse econometric models.</a:t>
                      </a:r>
                      <a:endParaRPr lang="en-US" sz="1700" dirty="0"/>
                    </a:p>
                  </a:txBody>
                  <a:tcPr/>
                </a:tc>
                <a:tc>
                  <a:txBody>
                    <a:bodyPr/>
                    <a:lstStyle/>
                    <a:p>
                      <a:pPr algn="ctr"/>
                      <a:r>
                        <a:rPr lang="en-IN" sz="1600" dirty="0"/>
                        <a:t>Limited applicability of models to new economic environments; potential overfitting with a large number of indicators.</a:t>
                      </a:r>
                      <a:r>
                        <a:rPr lang="en-IN" sz="1700" b="0" i="0" u="none" strike="noStrike" kern="1200" dirty="0">
                          <a:solidFill>
                            <a:schemeClr val="tx1"/>
                          </a:solidFill>
                          <a:effectLst/>
                          <a:latin typeface="+mn-lt"/>
                          <a:ea typeface="+mn-ea"/>
                          <a:cs typeface="+mn-cs"/>
                        </a:rPr>
                        <a:t>.</a:t>
                      </a:r>
                      <a:endParaRPr lang="en-US" sz="1700" dirty="0"/>
                    </a:p>
                  </a:txBody>
                  <a:tcPr/>
                </a:tc>
                <a:extLst>
                  <a:ext uri="{0D108BD9-81ED-4DB2-BD59-A6C34878D82A}">
                    <a16:rowId xmlns:a16="http://schemas.microsoft.com/office/drawing/2014/main" val="10001"/>
                  </a:ext>
                </a:extLst>
              </a:tr>
              <a:tr h="1432196">
                <a:tc>
                  <a:txBody>
                    <a:bodyPr/>
                    <a:lstStyle/>
                    <a:p>
                      <a:r>
                        <a:rPr lang="en-IN" sz="1600" dirty="0"/>
                        <a:t>Chauvet, M., &amp; </a:t>
                      </a:r>
                      <a:r>
                        <a:rPr lang="en-IN" sz="1600" dirty="0" err="1"/>
                        <a:t>Piger</a:t>
                      </a:r>
                      <a:r>
                        <a:rPr lang="en-IN" sz="1600" dirty="0"/>
                        <a:t>, J.</a:t>
                      </a:r>
                      <a:endParaRPr lang="en-US" sz="1700" dirty="0"/>
                    </a:p>
                  </a:txBody>
                  <a:tcPr/>
                </a:tc>
                <a:tc>
                  <a:txBody>
                    <a:bodyPr/>
                    <a:lstStyle/>
                    <a:p>
                      <a:pPr algn="ctr"/>
                      <a:r>
                        <a:rPr lang="en-US" sz="1700" dirty="0"/>
                        <a:t>2008</a:t>
                      </a:r>
                    </a:p>
                  </a:txBody>
                  <a:tcPr/>
                </a:tc>
                <a:tc>
                  <a:txBody>
                    <a:bodyPr/>
                    <a:lstStyle/>
                    <a:p>
                      <a:pPr algn="ctr"/>
                      <a:r>
                        <a:rPr lang="en-IN" sz="1600" dirty="0"/>
                        <a:t>They utilized real-time data and incorporated both leading and coincident indicators to improve forecasting accuracy.</a:t>
                      </a:r>
                      <a:endParaRPr lang="en-US" sz="1700" dirty="0"/>
                    </a:p>
                  </a:txBody>
                  <a:tcPr/>
                </a:tc>
                <a:tc>
                  <a:txBody>
                    <a:bodyPr/>
                    <a:lstStyle/>
                    <a:p>
                      <a:pPr algn="ctr"/>
                      <a:r>
                        <a:rPr lang="en-IN" sz="1600" dirty="0"/>
                        <a:t>Utilization of real-time data; dynamic approach incorporating various indicators.</a:t>
                      </a:r>
                      <a:endParaRPr lang="en-US" sz="1700" dirty="0"/>
                    </a:p>
                  </a:txBody>
                  <a:tcPr/>
                </a:tc>
                <a:tc>
                  <a:txBody>
                    <a:bodyPr/>
                    <a:lstStyle/>
                    <a:p>
                      <a:pPr algn="ctr"/>
                      <a:r>
                        <a:rPr lang="en-IN" sz="1600" dirty="0"/>
                        <a:t>Complexity of the model may hinder practical implementation</a:t>
                      </a:r>
                      <a:endParaRPr lang="en-US" sz="17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8597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443714"/>
            <a:ext cx="2133600" cy="365125"/>
          </a:xfrm>
        </p:spPr>
        <p:txBody>
          <a:bodyPr/>
          <a:lstStyle/>
          <a:p>
            <a:fld id="{B818808B-3AC1-4B3E-83BD-5FDB5EEDBED8}" type="datetime3">
              <a:rPr lang="en-US" smtClean="0"/>
              <a:pPr/>
              <a:t>22 July 2024</a:t>
            </a:fld>
            <a:endParaRPr lang="en-US"/>
          </a:p>
        </p:txBody>
      </p:sp>
      <p:sp>
        <p:nvSpPr>
          <p:cNvPr id="8" name="Footer Placeholder 7"/>
          <p:cNvSpPr>
            <a:spLocks noGrp="1"/>
          </p:cNvSpPr>
          <p:nvPr>
            <p:ph type="ftr" sz="quarter" idx="11"/>
          </p:nvPr>
        </p:nvSpPr>
        <p:spPr>
          <a:xfrm>
            <a:off x="3124200" y="6447631"/>
            <a:ext cx="2895600" cy="365125"/>
          </a:xfrm>
        </p:spPr>
        <p:txBody>
          <a:bodyPr/>
          <a:lstStyle/>
          <a:p>
            <a:r>
              <a:rPr lang="en-US"/>
              <a:t>School of Computing</a:t>
            </a:r>
          </a:p>
        </p:txBody>
      </p:sp>
      <p:sp>
        <p:nvSpPr>
          <p:cNvPr id="9" name="Slide Number Placeholder 8"/>
          <p:cNvSpPr>
            <a:spLocks noGrp="1"/>
          </p:cNvSpPr>
          <p:nvPr>
            <p:ph type="sldNum" sz="quarter" idx="12"/>
          </p:nvPr>
        </p:nvSpPr>
        <p:spPr>
          <a:xfrm>
            <a:off x="6553200" y="6443713"/>
            <a:ext cx="2133600" cy="365125"/>
          </a:xfrm>
        </p:spPr>
        <p:txBody>
          <a:bodyPr/>
          <a:lstStyle/>
          <a:p>
            <a:fld id="{7B28076C-CE04-4A00-BFAA-A90EA8355859}" type="slidenum">
              <a:rPr lang="en-US" smtClean="0"/>
              <a:pPr/>
              <a:t>6</a:t>
            </a:fld>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2167291198"/>
              </p:ext>
            </p:extLst>
          </p:nvPr>
        </p:nvGraphicFramePr>
        <p:xfrm>
          <a:off x="385916" y="1220152"/>
          <a:ext cx="8453284" cy="4724400"/>
        </p:xfrm>
        <a:graphic>
          <a:graphicData uri="http://schemas.openxmlformats.org/drawingml/2006/table">
            <a:tbl>
              <a:tblPr firstRow="1" bandRow="1">
                <a:tableStyleId>{8799B23B-EC83-4686-B30A-512413B5E67A}</a:tableStyleId>
              </a:tblPr>
              <a:tblGrid>
                <a:gridCol w="1061884">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618110">
                <a:tc>
                  <a:txBody>
                    <a:bodyPr/>
                    <a:lstStyle/>
                    <a:p>
                      <a:pPr algn="ctr"/>
                      <a:r>
                        <a:rPr lang="en-US" dirty="0"/>
                        <a:t>AUTHOR</a:t>
                      </a:r>
                    </a:p>
                  </a:txBody>
                  <a:tcPr anchor="ctr"/>
                </a:tc>
                <a:tc>
                  <a:txBody>
                    <a:bodyPr/>
                    <a:lstStyle/>
                    <a:p>
                      <a:pPr algn="ctr"/>
                      <a:r>
                        <a:rPr lang="en-US" dirty="0"/>
                        <a:t>YEAR</a:t>
                      </a:r>
                      <a:r>
                        <a:rPr lang="en-US" baseline="0" dirty="0"/>
                        <a:t> OF PUBLICATION</a:t>
                      </a:r>
                      <a:endParaRPr lang="en-US" dirty="0"/>
                    </a:p>
                  </a:txBody>
                  <a:tcPr anchor="ctr"/>
                </a:tc>
                <a:tc>
                  <a:txBody>
                    <a:bodyPr/>
                    <a:lstStyle/>
                    <a:p>
                      <a:pPr algn="ctr"/>
                      <a:r>
                        <a:rPr lang="en-US" dirty="0"/>
                        <a:t>DESCRIPTIONS</a:t>
                      </a:r>
                    </a:p>
                  </a:txBody>
                  <a:tcPr anchor="ctr"/>
                </a:tc>
                <a:tc>
                  <a:txBody>
                    <a:bodyPr/>
                    <a:lstStyle/>
                    <a:p>
                      <a:pPr algn="ctr"/>
                      <a:r>
                        <a:rPr lang="en-US" dirty="0"/>
                        <a:t>PROS</a:t>
                      </a:r>
                    </a:p>
                  </a:txBody>
                  <a:tcPr anchor="ctr"/>
                </a:tc>
                <a:tc>
                  <a:txBody>
                    <a:bodyPr/>
                    <a:lstStyle/>
                    <a:p>
                      <a:pPr algn="ctr"/>
                      <a:r>
                        <a:rPr lang="en-US" dirty="0"/>
                        <a:t>CONS</a:t>
                      </a:r>
                    </a:p>
                  </a:txBody>
                  <a:tcPr anchor="ctr"/>
                </a:tc>
                <a:extLst>
                  <a:ext uri="{0D108BD9-81ED-4DB2-BD59-A6C34878D82A}">
                    <a16:rowId xmlns:a16="http://schemas.microsoft.com/office/drawing/2014/main" val="10000"/>
                  </a:ext>
                </a:extLst>
              </a:tr>
              <a:tr h="1339238">
                <a:tc>
                  <a:txBody>
                    <a:bodyPr/>
                    <a:lstStyle/>
                    <a:p>
                      <a:pPr algn="ctr"/>
                      <a:r>
                        <a:rPr lang="en-IN" sz="1600" dirty="0"/>
                        <a:t>Ng, S., &amp; Wright, J.H.</a:t>
                      </a:r>
                      <a:endParaRPr lang="en-US" sz="1700" dirty="0"/>
                    </a:p>
                  </a:txBody>
                  <a:tcPr/>
                </a:tc>
                <a:tc>
                  <a:txBody>
                    <a:bodyPr/>
                    <a:lstStyle/>
                    <a:p>
                      <a:pPr algn="ctr"/>
                      <a:r>
                        <a:rPr lang="en-US" sz="1700" dirty="0"/>
                        <a:t>2013</a:t>
                      </a:r>
                    </a:p>
                  </a:txBody>
                  <a:tcPr/>
                </a:tc>
                <a:tc>
                  <a:txBody>
                    <a:bodyPr/>
                    <a:lstStyle/>
                    <a:p>
                      <a:pPr algn="ctr"/>
                      <a:r>
                        <a:rPr lang="en-IN" sz="1600" dirty="0"/>
                        <a:t>They examined the predictive capabilities of different macroeconomic models during the Great Recession.</a:t>
                      </a:r>
                      <a:endParaRPr lang="en-US" sz="1700" dirty="0"/>
                    </a:p>
                  </a:txBody>
                  <a:tcPr/>
                </a:tc>
                <a:tc>
                  <a:txBody>
                    <a:bodyPr/>
                    <a:lstStyle/>
                    <a:p>
                      <a:pPr algn="ctr"/>
                      <a:r>
                        <a:rPr lang="en-IN" sz="1600" dirty="0"/>
                        <a:t>Comprehensive comparison of traditional and modern models</a:t>
                      </a:r>
                      <a:endParaRPr lang="en-US" sz="1700" dirty="0"/>
                    </a:p>
                  </a:txBody>
                  <a:tcPr/>
                </a:tc>
                <a:tc>
                  <a:txBody>
                    <a:bodyPr/>
                    <a:lstStyle/>
                    <a:p>
                      <a:pPr algn="ctr"/>
                      <a:r>
                        <a:rPr lang="en-IN" sz="1600" dirty="0"/>
                        <a:t>Findings may be specific to the Great Recession; some modern models may be too complex for practical forecasting.</a:t>
                      </a:r>
                      <a:endParaRPr lang="en-US" sz="1700" dirty="0"/>
                    </a:p>
                  </a:txBody>
                  <a:tcPr/>
                </a:tc>
                <a:extLst>
                  <a:ext uri="{0D108BD9-81ED-4DB2-BD59-A6C34878D82A}">
                    <a16:rowId xmlns:a16="http://schemas.microsoft.com/office/drawing/2014/main" val="10001"/>
                  </a:ext>
                </a:extLst>
              </a:tr>
              <a:tr h="1589425">
                <a:tc>
                  <a:txBody>
                    <a:bodyPr/>
                    <a:lstStyle/>
                    <a:p>
                      <a:pPr algn="ctr"/>
                      <a:r>
                        <a:rPr lang="en-IN" sz="1600" dirty="0"/>
                        <a:t>Chinn, M.D., &amp; </a:t>
                      </a:r>
                      <a:r>
                        <a:rPr lang="en-IN" sz="1600" dirty="0" err="1"/>
                        <a:t>Kucko</a:t>
                      </a:r>
                      <a:r>
                        <a:rPr lang="en-IN" sz="1600" dirty="0"/>
                        <a:t>, K.J.</a:t>
                      </a:r>
                      <a:endParaRPr lang="en-US" sz="1700" dirty="0"/>
                    </a:p>
                  </a:txBody>
                  <a:tcPr/>
                </a:tc>
                <a:tc>
                  <a:txBody>
                    <a:bodyPr/>
                    <a:lstStyle/>
                    <a:p>
                      <a:pPr algn="ctr"/>
                      <a:r>
                        <a:rPr lang="en-US" sz="1700" dirty="0"/>
                        <a:t>2015</a:t>
                      </a:r>
                    </a:p>
                  </a:txBody>
                  <a:tcPr/>
                </a:tc>
                <a:tc>
                  <a:txBody>
                    <a:bodyPr/>
                    <a:lstStyle/>
                    <a:p>
                      <a:pPr algn="ctr"/>
                      <a:r>
                        <a:rPr lang="en-IN" sz="1600" dirty="0"/>
                        <a:t>They </a:t>
                      </a:r>
                      <a:r>
                        <a:rPr lang="en-IN" sz="1600" dirty="0" err="1"/>
                        <a:t>analyzed</a:t>
                      </a:r>
                      <a:r>
                        <a:rPr lang="en-IN" sz="1600" dirty="0"/>
                        <a:t> historical data to evaluate the yield curve's consistency in forecasting recessions..</a:t>
                      </a:r>
                      <a:endParaRPr lang="en-US" sz="1700" dirty="0"/>
                    </a:p>
                  </a:txBody>
                  <a:tcPr/>
                </a:tc>
                <a:tc>
                  <a:txBody>
                    <a:bodyPr/>
                    <a:lstStyle/>
                    <a:p>
                      <a:pPr algn="ctr"/>
                      <a:r>
                        <a:rPr lang="en-IN" sz="1600" dirty="0"/>
                        <a:t>Cross-country analysis provides broader applicability; historical perspective offers insights into yield curve reliability.</a:t>
                      </a:r>
                      <a:endParaRPr lang="en-US" sz="1700" dirty="0"/>
                    </a:p>
                  </a:txBody>
                  <a:tcPr/>
                </a:tc>
                <a:tc>
                  <a:txBody>
                    <a:bodyPr/>
                    <a:lstStyle/>
                    <a:p>
                      <a:pPr algn="ctr"/>
                      <a:r>
                        <a:rPr lang="en-IN" sz="1600" dirty="0"/>
                        <a:t>Yield curve may not always be a reliable predictor in every economic context</a:t>
                      </a:r>
                      <a:endParaRPr lang="en-US" sz="1700" dirty="0"/>
                    </a:p>
                  </a:txBody>
                  <a:tcPr/>
                </a:tc>
                <a:extLst>
                  <a:ext uri="{0D108BD9-81ED-4DB2-BD59-A6C34878D82A}">
                    <a16:rowId xmlns:a16="http://schemas.microsoft.com/office/drawing/2014/main" val="10002"/>
                  </a:ext>
                </a:extLst>
              </a:tr>
            </a:tbl>
          </a:graphicData>
        </a:graphic>
      </p:graphicFrame>
      <p:sp>
        <p:nvSpPr>
          <p:cNvPr id="3" name="Title 2">
            <a:extLst>
              <a:ext uri="{FF2B5EF4-FFF2-40B4-BE49-F238E27FC236}">
                <a16:creationId xmlns:a16="http://schemas.microsoft.com/office/drawing/2014/main" id="{C38B79D2-8007-8E72-7D4D-DE1B7627B999}"/>
              </a:ext>
            </a:extLst>
          </p:cNvPr>
          <p:cNvSpPr>
            <a:spLocks noGrp="1"/>
          </p:cNvSpPr>
          <p:nvPr>
            <p:ph type="title"/>
          </p:nvPr>
        </p:nvSpPr>
        <p:spPr/>
        <p:txBody>
          <a:bodyPr/>
          <a:lstStyle/>
          <a:p>
            <a:r>
              <a:rPr lang="en-US" dirty="0">
                <a:latin typeface="Arial" pitchFamily="34" charset="0"/>
                <a:cs typeface="Arial" pitchFamily="34" charset="0"/>
              </a:rPr>
              <a:t>LITERATURE SURVEY</a:t>
            </a:r>
            <a:endParaRPr lang="en-IN" dirty="0"/>
          </a:p>
        </p:txBody>
      </p:sp>
    </p:spTree>
    <p:extLst>
      <p:ext uri="{BB962C8B-B14F-4D97-AF65-F5344CB8AC3E}">
        <p14:creationId xmlns:p14="http://schemas.microsoft.com/office/powerpoint/2010/main" val="1879610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BE04FF-969B-1EF5-3CD5-8CCB83BBC128}"/>
              </a:ext>
            </a:extLst>
          </p:cNvPr>
          <p:cNvSpPr>
            <a:spLocks noGrp="1"/>
          </p:cNvSpPr>
          <p:nvPr>
            <p:ph idx="1"/>
          </p:nvPr>
        </p:nvSpPr>
        <p:spPr>
          <a:xfrm>
            <a:off x="457200" y="1572290"/>
            <a:ext cx="8229600" cy="4754563"/>
          </a:xfrm>
        </p:spPr>
        <p:txBody>
          <a:bodyPr>
            <a:noAutofit/>
          </a:bodyPr>
          <a:lstStyle/>
          <a:p>
            <a:pPr algn="just"/>
            <a:r>
              <a:rPr lang="en-IN" sz="2000" dirty="0">
                <a:latin typeface="Arial" panose="020B0604020202020204" pitchFamily="34" charset="0"/>
                <a:cs typeface="Arial" panose="020B0604020202020204" pitchFamily="34" charset="0"/>
              </a:rPr>
              <a:t>The literature survey reveals that utilizing a diverse set of macroeconomic indicators, including asset prices, leading and coincident indicators, and the yield curve, enhances the accuracy of recession predictions.</a:t>
            </a:r>
          </a:p>
          <a:p>
            <a:pPr algn="just"/>
            <a:r>
              <a:rPr lang="en-IN" sz="2000" dirty="0">
                <a:latin typeface="Arial" panose="020B0604020202020204" pitchFamily="34" charset="0"/>
                <a:cs typeface="Arial" panose="020B0604020202020204" pitchFamily="34" charset="0"/>
              </a:rPr>
              <a:t>Dynamic models that incorporate real-time data, such as those by Chauvet and </a:t>
            </a:r>
            <a:r>
              <a:rPr lang="en-IN" sz="2000" dirty="0" err="1">
                <a:latin typeface="Arial" panose="020B0604020202020204" pitchFamily="34" charset="0"/>
                <a:cs typeface="Arial" panose="020B0604020202020204" pitchFamily="34" charset="0"/>
              </a:rPr>
              <a:t>Piger</a:t>
            </a:r>
            <a:r>
              <a:rPr lang="en-IN" sz="2000" dirty="0">
                <a:latin typeface="Arial" panose="020B0604020202020204" pitchFamily="34" charset="0"/>
                <a:cs typeface="Arial" panose="020B0604020202020204" pitchFamily="34" charset="0"/>
              </a:rPr>
              <a:t>, provide more accurate and timely forecasts, underscoring the value of continuously updated datasets.</a:t>
            </a:r>
          </a:p>
          <a:p>
            <a:pPr algn="just"/>
            <a:r>
              <a:rPr lang="en-IN" sz="2000" dirty="0">
                <a:latin typeface="Arial" panose="020B0604020202020204" pitchFamily="34" charset="0"/>
                <a:cs typeface="Arial" panose="020B0604020202020204" pitchFamily="34" charset="0"/>
              </a:rPr>
              <a:t>However, there is a trade-off between model complexity and practicality; while complex models may offer higher accuracy, they can be harder to implement and interpret, suggesting a need for balance.</a:t>
            </a:r>
          </a:p>
          <a:p>
            <a:pPr algn="just"/>
            <a:r>
              <a:rPr lang="en-IN" sz="2000" dirty="0">
                <a:latin typeface="Arial" panose="020B0604020202020204" pitchFamily="34" charset="0"/>
                <a:cs typeface="Arial" panose="020B0604020202020204" pitchFamily="34" charset="0"/>
              </a:rPr>
              <a:t>The effectiveness of predictive models can vary with changing economic conditions, highlighting the necessity for adaptable approaches.</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DD1A6F9D-DD77-42A7-A6AB-57439E778FC8}" type="datetime3">
              <a:rPr lang="en-US" smtClean="0"/>
              <a:pPr/>
              <a:t>22 July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7</a:t>
            </a:fld>
            <a:endParaRPr lang="en-US"/>
          </a:p>
        </p:txBody>
      </p:sp>
      <p:sp>
        <p:nvSpPr>
          <p:cNvPr id="8" name="Title 7">
            <a:extLst>
              <a:ext uri="{FF2B5EF4-FFF2-40B4-BE49-F238E27FC236}">
                <a16:creationId xmlns:a16="http://schemas.microsoft.com/office/drawing/2014/main" id="{5AB6CC6D-18C3-F005-0B9F-DFE4D7FC3066}"/>
              </a:ext>
            </a:extLst>
          </p:cNvPr>
          <p:cNvSpPr>
            <a:spLocks noGrp="1"/>
          </p:cNvSpPr>
          <p:nvPr>
            <p:ph type="title"/>
          </p:nvPr>
        </p:nvSpPr>
        <p:spPr>
          <a:xfrm>
            <a:off x="298940" y="228600"/>
            <a:ext cx="8229600" cy="990600"/>
          </a:xfrm>
        </p:spPr>
        <p:txBody>
          <a:bodyPr>
            <a:normAutofit fontScale="90000"/>
          </a:bodyPr>
          <a:lstStyle/>
          <a:p>
            <a:r>
              <a:rPr lang="en-US" dirty="0"/>
              <a:t>INFERENCES FROM LITERATURE SURVEY</a:t>
            </a:r>
            <a:endParaRPr lang="en-IN" dirty="0"/>
          </a:p>
        </p:txBody>
      </p:sp>
    </p:spTree>
    <p:extLst>
      <p:ext uri="{BB962C8B-B14F-4D97-AF65-F5344CB8AC3E}">
        <p14:creationId xmlns:p14="http://schemas.microsoft.com/office/powerpoint/2010/main" val="2087561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81000" y="381000"/>
            <a:ext cx="8229600" cy="609600"/>
          </a:xfrm>
        </p:spPr>
        <p:txBody>
          <a:bodyPr>
            <a:normAutofit fontScale="90000"/>
          </a:bodyPr>
          <a:lstStyle/>
          <a:p>
            <a:pPr algn="l"/>
            <a:r>
              <a:rPr lang="en-US" dirty="0">
                <a:latin typeface="Arial" pitchFamily="34" charset="0"/>
                <a:cs typeface="Arial" pitchFamily="34" charset="0"/>
              </a:rPr>
              <a:t>System Architecture</a:t>
            </a:r>
            <a:endParaRPr lang="en-US" dirty="0"/>
          </a:p>
        </p:txBody>
      </p:sp>
      <p:sp>
        <p:nvSpPr>
          <p:cNvPr id="4" name="Date Placeholder 3"/>
          <p:cNvSpPr>
            <a:spLocks noGrp="1"/>
          </p:cNvSpPr>
          <p:nvPr>
            <p:ph type="dt" sz="half" idx="10"/>
          </p:nvPr>
        </p:nvSpPr>
        <p:spPr/>
        <p:txBody>
          <a:bodyPr/>
          <a:lstStyle/>
          <a:p>
            <a:fld id="{2141A835-9C87-4039-8AE0-692D1FD839A3}" type="datetime3">
              <a:rPr lang="en-US" smtClean="0"/>
              <a:pPr/>
              <a:t>22 July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
        <p:nvSpPr>
          <p:cNvPr id="7" name="Rounded Rectangle 6">
            <a:extLst>
              <a:ext uri="{FF2B5EF4-FFF2-40B4-BE49-F238E27FC236}">
                <a16:creationId xmlns:a16="http://schemas.microsoft.com/office/drawing/2014/main" id="{9A5FEF7B-870F-B548-09A8-58D92F09D6B7}"/>
              </a:ext>
            </a:extLst>
          </p:cNvPr>
          <p:cNvSpPr/>
          <p:nvPr/>
        </p:nvSpPr>
        <p:spPr>
          <a:xfrm>
            <a:off x="685800" y="1534756"/>
            <a:ext cx="3021605" cy="10614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Acquisition</a:t>
            </a:r>
          </a:p>
          <a:p>
            <a:pPr algn="ctr"/>
            <a:r>
              <a:rPr lang="en-US" sz="1400" dirty="0"/>
              <a:t>(Historical data of recessions are collected)</a:t>
            </a:r>
          </a:p>
        </p:txBody>
      </p:sp>
      <p:sp>
        <p:nvSpPr>
          <p:cNvPr id="10" name="Rounded Rectangle 9">
            <a:extLst>
              <a:ext uri="{FF2B5EF4-FFF2-40B4-BE49-F238E27FC236}">
                <a16:creationId xmlns:a16="http://schemas.microsoft.com/office/drawing/2014/main" id="{0F9BB5A9-737E-14AA-8FA1-D06636944349}"/>
              </a:ext>
            </a:extLst>
          </p:cNvPr>
          <p:cNvSpPr/>
          <p:nvPr/>
        </p:nvSpPr>
        <p:spPr>
          <a:xfrm>
            <a:off x="5366255" y="1536241"/>
            <a:ext cx="3021605" cy="1061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Data Preprocessing</a:t>
            </a:r>
          </a:p>
          <a:p>
            <a:pPr algn="ctr"/>
            <a:r>
              <a:rPr lang="en-US" sz="1400" b="0" i="0" u="none" strike="noStrike" dirty="0">
                <a:solidFill>
                  <a:schemeClr val="bg1"/>
                </a:solidFill>
                <a:effectLst/>
                <a:latin typeface="-webkit-standard"/>
              </a:rPr>
              <a:t>(</a:t>
            </a:r>
            <a:r>
              <a:rPr lang="en-IN" sz="1400" b="0" i="0" u="none" strike="noStrike" dirty="0">
                <a:solidFill>
                  <a:schemeClr val="bg1"/>
                </a:solidFill>
                <a:effectLst/>
                <a:latin typeface="-webkit-standard"/>
              </a:rPr>
              <a:t>Cleanse the raw data by handling missing values, outliers, and errors)</a:t>
            </a:r>
            <a:endParaRPr lang="en-US" sz="1400" dirty="0">
              <a:solidFill>
                <a:schemeClr val="bg1"/>
              </a:solidFill>
            </a:endParaRPr>
          </a:p>
        </p:txBody>
      </p:sp>
      <p:sp>
        <p:nvSpPr>
          <p:cNvPr id="12" name="Rounded Rectangle 11">
            <a:extLst>
              <a:ext uri="{FF2B5EF4-FFF2-40B4-BE49-F238E27FC236}">
                <a16:creationId xmlns:a16="http://schemas.microsoft.com/office/drawing/2014/main" id="{6D224E12-EC32-BE09-8434-8E54B5DA7467}"/>
              </a:ext>
            </a:extLst>
          </p:cNvPr>
          <p:cNvSpPr/>
          <p:nvPr/>
        </p:nvSpPr>
        <p:spPr>
          <a:xfrm>
            <a:off x="5366255" y="4886081"/>
            <a:ext cx="3021605" cy="1069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Visualization and Widget</a:t>
            </a:r>
          </a:p>
          <a:p>
            <a:pPr algn="ctr"/>
            <a:r>
              <a:rPr lang="en-US" sz="1400" dirty="0">
                <a:solidFill>
                  <a:schemeClr val="bg1"/>
                </a:solidFill>
              </a:rPr>
              <a:t>(</a:t>
            </a:r>
            <a:r>
              <a:rPr lang="en-IN" sz="1400" b="0" i="0" u="none" strike="noStrike" dirty="0">
                <a:solidFill>
                  <a:schemeClr val="bg1"/>
                </a:solidFill>
                <a:effectLst/>
                <a:latin typeface="-webkit-standard"/>
              </a:rPr>
              <a:t>Developing interactive visualizations and widget to present model predictions and insights)</a:t>
            </a:r>
            <a:endParaRPr lang="en-US" sz="1400" dirty="0">
              <a:solidFill>
                <a:schemeClr val="bg1"/>
              </a:solidFill>
            </a:endParaRPr>
          </a:p>
        </p:txBody>
      </p:sp>
      <p:sp>
        <p:nvSpPr>
          <p:cNvPr id="13" name="Rounded Rectangle 12">
            <a:extLst>
              <a:ext uri="{FF2B5EF4-FFF2-40B4-BE49-F238E27FC236}">
                <a16:creationId xmlns:a16="http://schemas.microsoft.com/office/drawing/2014/main" id="{3AFFC0DF-D67A-49C7-7819-743C6401849F}"/>
              </a:ext>
            </a:extLst>
          </p:cNvPr>
          <p:cNvSpPr/>
          <p:nvPr/>
        </p:nvSpPr>
        <p:spPr>
          <a:xfrm>
            <a:off x="685799" y="4893666"/>
            <a:ext cx="3021605" cy="10614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Model Evaluation</a:t>
            </a:r>
          </a:p>
          <a:p>
            <a:pPr algn="ctr"/>
            <a:r>
              <a:rPr lang="en-US" sz="1400" dirty="0">
                <a:solidFill>
                  <a:schemeClr val="bg1"/>
                </a:solidFill>
              </a:rPr>
              <a:t>(</a:t>
            </a:r>
            <a:r>
              <a:rPr lang="en-IN" sz="1400" b="0" i="0" u="none" strike="noStrike" dirty="0">
                <a:solidFill>
                  <a:schemeClr val="bg1"/>
                </a:solidFill>
                <a:effectLst/>
                <a:latin typeface="-webkit-standard"/>
              </a:rPr>
              <a:t>Evaluate model performance using appropriate metrics (e.g., Accuracy)</a:t>
            </a:r>
            <a:endParaRPr lang="en-US" sz="1400" dirty="0">
              <a:solidFill>
                <a:schemeClr val="bg1"/>
              </a:solidFill>
            </a:endParaRPr>
          </a:p>
        </p:txBody>
      </p:sp>
      <p:sp>
        <p:nvSpPr>
          <p:cNvPr id="14" name="Rounded Rectangle 13">
            <a:extLst>
              <a:ext uri="{FF2B5EF4-FFF2-40B4-BE49-F238E27FC236}">
                <a16:creationId xmlns:a16="http://schemas.microsoft.com/office/drawing/2014/main" id="{A304EDC3-682C-6606-8083-D42636AB4EC0}"/>
              </a:ext>
            </a:extLst>
          </p:cNvPr>
          <p:cNvSpPr/>
          <p:nvPr/>
        </p:nvSpPr>
        <p:spPr>
          <a:xfrm>
            <a:off x="685799" y="3210420"/>
            <a:ext cx="3021605" cy="1069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Model Selection and training</a:t>
            </a:r>
          </a:p>
          <a:p>
            <a:pPr algn="ctr"/>
            <a:r>
              <a:rPr lang="en-US" sz="1400" dirty="0">
                <a:solidFill>
                  <a:schemeClr val="bg1"/>
                </a:solidFill>
              </a:rPr>
              <a:t>(</a:t>
            </a:r>
            <a:r>
              <a:rPr lang="en-IN" sz="1400" b="0" i="0" u="none" strike="noStrike" dirty="0">
                <a:solidFill>
                  <a:schemeClr val="bg1"/>
                </a:solidFill>
                <a:effectLst/>
                <a:latin typeface="-webkit-standard"/>
              </a:rPr>
              <a:t>Choose appropriate statistical models and splitting the data)</a:t>
            </a:r>
            <a:endParaRPr lang="en-US" dirty="0">
              <a:solidFill>
                <a:schemeClr val="bg1"/>
              </a:solidFill>
            </a:endParaRPr>
          </a:p>
        </p:txBody>
      </p:sp>
      <p:sp>
        <p:nvSpPr>
          <p:cNvPr id="15" name="Rounded Rectangle 14">
            <a:extLst>
              <a:ext uri="{FF2B5EF4-FFF2-40B4-BE49-F238E27FC236}">
                <a16:creationId xmlns:a16="http://schemas.microsoft.com/office/drawing/2014/main" id="{3DF63625-D6DE-6C4E-A80F-C445E213D254}"/>
              </a:ext>
            </a:extLst>
          </p:cNvPr>
          <p:cNvSpPr/>
          <p:nvPr/>
        </p:nvSpPr>
        <p:spPr>
          <a:xfrm>
            <a:off x="5366256" y="3204785"/>
            <a:ext cx="3021604" cy="1055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Feature Engineering</a:t>
            </a:r>
          </a:p>
          <a:p>
            <a:pPr algn="ctr"/>
            <a:r>
              <a:rPr lang="en-US" sz="1400" dirty="0">
                <a:solidFill>
                  <a:schemeClr val="bg1"/>
                </a:solidFill>
              </a:rPr>
              <a:t>(</a:t>
            </a:r>
            <a:r>
              <a:rPr lang="en-IN" sz="1400" b="0" i="0" u="none" strike="noStrike" dirty="0">
                <a:solidFill>
                  <a:schemeClr val="bg1"/>
                </a:solidFill>
                <a:effectLst/>
                <a:latin typeface="-webkit-standard"/>
              </a:rPr>
              <a:t>Identify and engineer relevant features that can influence </a:t>
            </a:r>
            <a:r>
              <a:rPr lang="en-IN" sz="1400" dirty="0">
                <a:solidFill>
                  <a:schemeClr val="bg1"/>
                </a:solidFill>
                <a:latin typeface="-webkit-standard"/>
              </a:rPr>
              <a:t>recessions</a:t>
            </a:r>
            <a:r>
              <a:rPr lang="en-US" sz="1400" b="0" i="0" u="none" strike="noStrike" dirty="0">
                <a:solidFill>
                  <a:schemeClr val="bg1"/>
                </a:solidFill>
                <a:effectLst/>
                <a:latin typeface="-webkit-standard"/>
              </a:rPr>
              <a:t>)</a:t>
            </a:r>
          </a:p>
        </p:txBody>
      </p:sp>
      <p:cxnSp>
        <p:nvCxnSpPr>
          <p:cNvPr id="32" name="Straight Arrow Connector 31">
            <a:extLst>
              <a:ext uri="{FF2B5EF4-FFF2-40B4-BE49-F238E27FC236}">
                <a16:creationId xmlns:a16="http://schemas.microsoft.com/office/drawing/2014/main" id="{35E21414-E15D-EF61-A77C-67DAEF5B45E9}"/>
              </a:ext>
            </a:extLst>
          </p:cNvPr>
          <p:cNvCxnSpPr/>
          <p:nvPr/>
        </p:nvCxnSpPr>
        <p:spPr>
          <a:xfrm>
            <a:off x="3962400" y="1981200"/>
            <a:ext cx="1066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6CE13B31-8FA5-57A8-FB19-26C0F88CEA56}"/>
              </a:ext>
            </a:extLst>
          </p:cNvPr>
          <p:cNvCxnSpPr/>
          <p:nvPr/>
        </p:nvCxnSpPr>
        <p:spPr>
          <a:xfrm>
            <a:off x="6877057" y="2743200"/>
            <a:ext cx="0"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A8ADCBF5-5132-4F0D-9815-1E1BE8E7CFE2}"/>
              </a:ext>
            </a:extLst>
          </p:cNvPr>
          <p:cNvCxnSpPr/>
          <p:nvPr/>
        </p:nvCxnSpPr>
        <p:spPr>
          <a:xfrm flipH="1">
            <a:off x="4038600" y="3732563"/>
            <a:ext cx="990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754E8A6A-E6B6-74D7-EF2E-C6662615BAA2}"/>
              </a:ext>
            </a:extLst>
          </p:cNvPr>
          <p:cNvCxnSpPr/>
          <p:nvPr/>
        </p:nvCxnSpPr>
        <p:spPr>
          <a:xfrm>
            <a:off x="2196601" y="4419600"/>
            <a:ext cx="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EB4E7C41-9FDE-7A05-6986-E294DCF181BF}"/>
              </a:ext>
            </a:extLst>
          </p:cNvPr>
          <p:cNvCxnSpPr/>
          <p:nvPr/>
        </p:nvCxnSpPr>
        <p:spPr>
          <a:xfrm>
            <a:off x="4038600" y="5420582"/>
            <a:ext cx="990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8552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Date Placeholder 2"/>
          <p:cNvSpPr>
            <a:spLocks noGrp="1"/>
          </p:cNvSpPr>
          <p:nvPr>
            <p:ph type="dt" sz="half" idx="10"/>
          </p:nvPr>
        </p:nvSpPr>
        <p:spPr/>
        <p:txBody>
          <a:bodyPr/>
          <a:lstStyle/>
          <a:p>
            <a:fld id="{90D305F7-9DF8-482F-A92F-377DE8B06454}" type="datetime3">
              <a:rPr lang="en-US" smtClean="0"/>
              <a:pPr/>
              <a:t>22 July 2024</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9</a:t>
            </a:fld>
            <a:endParaRPr lang="en-US"/>
          </a:p>
        </p:txBody>
      </p:sp>
      <p:sp>
        <p:nvSpPr>
          <p:cNvPr id="9" name="Rectangle 8"/>
          <p:cNvSpPr/>
          <p:nvPr/>
        </p:nvSpPr>
        <p:spPr>
          <a:xfrm>
            <a:off x="838200" y="1625956"/>
            <a:ext cx="7467600" cy="4370427"/>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[1] </a:t>
            </a:r>
            <a:r>
              <a:rPr lang="en-IN" sz="2000" b="0" i="0" dirty="0">
                <a:solidFill>
                  <a:srgbClr val="232323"/>
                </a:solidFill>
                <a:effectLst/>
                <a:latin typeface="Arial" panose="020B0604020202020204" pitchFamily="34" charset="0"/>
                <a:cs typeface="Arial" panose="020B0604020202020204" pitchFamily="34" charset="0"/>
              </a:rPr>
              <a:t>Baker, S. R., Bloom, N., Davis, S. J., &amp; Terry, S. J. (2020). Covid-Induced Economic Uncertainty. Technical Report, National Bureau of Economic Research.</a:t>
            </a:r>
          </a:p>
          <a:p>
            <a:pPr algn="just"/>
            <a:r>
              <a:rPr lang="en-US" sz="2000" dirty="0">
                <a:latin typeface="Arial" panose="020B0604020202020204" pitchFamily="34" charset="0"/>
                <a:cs typeface="Arial" panose="020B0604020202020204" pitchFamily="34" charset="0"/>
              </a:rPr>
              <a:t>[2] </a:t>
            </a:r>
            <a:r>
              <a:rPr lang="en-IN" sz="2000" b="0" i="0" dirty="0">
                <a:solidFill>
                  <a:srgbClr val="232323"/>
                </a:solidFill>
                <a:effectLst/>
                <a:latin typeface="Arial" panose="020B0604020202020204" pitchFamily="34" charset="0"/>
                <a:cs typeface="Arial" panose="020B0604020202020204" pitchFamily="34" charset="0"/>
              </a:rPr>
              <a:t>Board of Governors of the Federal Reserve System (2020, June 12). Monetary Policy Report.</a:t>
            </a:r>
          </a:p>
          <a:p>
            <a:pPr algn="just"/>
            <a:r>
              <a:rPr lang="en-US" sz="2000" dirty="0">
                <a:latin typeface="Arial" panose="020B0604020202020204" pitchFamily="34" charset="0"/>
                <a:cs typeface="Arial" panose="020B0604020202020204" pitchFamily="34" charset="0"/>
              </a:rPr>
              <a:t>[3] </a:t>
            </a:r>
            <a:r>
              <a:rPr lang="en-IN" sz="2000" b="0" i="0" dirty="0">
                <a:solidFill>
                  <a:srgbClr val="232323"/>
                </a:solidFill>
                <a:effectLst/>
                <a:latin typeface="Arial" panose="020B0604020202020204" pitchFamily="34" charset="0"/>
                <a:cs typeface="Arial" panose="020B0604020202020204" pitchFamily="34" charset="0"/>
              </a:rPr>
              <a:t>Connaughton, J. E. (2010). Local Economic Impact of the Great Recession of 2008/2009. Review of Regional Studies</a:t>
            </a:r>
          </a:p>
          <a:p>
            <a:pPr algn="just"/>
            <a:r>
              <a:rPr lang="en-US" sz="2000" dirty="0">
                <a:latin typeface="Arial" panose="020B0604020202020204" pitchFamily="34" charset="0"/>
                <a:cs typeface="Arial" panose="020B0604020202020204" pitchFamily="34" charset="0"/>
              </a:rPr>
              <a:t>[4] </a:t>
            </a:r>
            <a:r>
              <a:rPr lang="en-IN" sz="2000" b="0" i="0" dirty="0">
                <a:solidFill>
                  <a:srgbClr val="232323"/>
                </a:solidFill>
                <a:effectLst/>
                <a:latin typeface="Arial" panose="020B0604020202020204" pitchFamily="34" charset="0"/>
                <a:cs typeface="Arial" panose="020B0604020202020204" pitchFamily="34" charset="0"/>
              </a:rPr>
              <a:t>Taylan, O., </a:t>
            </a:r>
            <a:r>
              <a:rPr lang="en-IN" sz="2000" b="0" i="0" dirty="0" err="1">
                <a:solidFill>
                  <a:srgbClr val="232323"/>
                </a:solidFill>
                <a:effectLst/>
                <a:latin typeface="Arial" panose="020B0604020202020204" pitchFamily="34" charset="0"/>
                <a:cs typeface="Arial" panose="020B0604020202020204" pitchFamily="34" charset="0"/>
              </a:rPr>
              <a:t>Alkabaa</a:t>
            </a:r>
            <a:r>
              <a:rPr lang="en-IN" sz="2000" b="0" i="0" dirty="0">
                <a:solidFill>
                  <a:srgbClr val="232323"/>
                </a:solidFill>
                <a:effectLst/>
                <a:latin typeface="Arial" panose="020B0604020202020204" pitchFamily="34" charset="0"/>
                <a:cs typeface="Arial" panose="020B0604020202020204" pitchFamily="34" charset="0"/>
              </a:rPr>
              <a:t>, A. S., &amp; </a:t>
            </a:r>
            <a:r>
              <a:rPr lang="en-IN" sz="2000" b="0" i="0" dirty="0" err="1">
                <a:solidFill>
                  <a:srgbClr val="232323"/>
                </a:solidFill>
                <a:effectLst/>
                <a:latin typeface="Arial" panose="020B0604020202020204" pitchFamily="34" charset="0"/>
                <a:cs typeface="Arial" panose="020B0604020202020204" pitchFamily="34" charset="0"/>
              </a:rPr>
              <a:t>Yılmaz</a:t>
            </a:r>
            <a:r>
              <a:rPr lang="en-IN" sz="2000" b="0" i="0" dirty="0">
                <a:solidFill>
                  <a:srgbClr val="232323"/>
                </a:solidFill>
                <a:effectLst/>
                <a:latin typeface="Arial" panose="020B0604020202020204" pitchFamily="34" charset="0"/>
                <a:cs typeface="Arial" panose="020B0604020202020204" pitchFamily="34" charset="0"/>
              </a:rPr>
              <a:t>, M. T. (2022). Impact of COVID-19 on G20 Countries: Analysis of Economic Recession Using Data Mining Approaches.</a:t>
            </a:r>
          </a:p>
          <a:p>
            <a:pPr algn="just"/>
            <a:r>
              <a:rPr lang="en-US" sz="2000" dirty="0">
                <a:latin typeface="Arial" panose="020B0604020202020204" pitchFamily="34" charset="0"/>
                <a:cs typeface="Arial" panose="020B0604020202020204" pitchFamily="34" charset="0"/>
              </a:rPr>
              <a:t>[5] </a:t>
            </a:r>
            <a:r>
              <a:rPr lang="en-IN" sz="2000" b="0" i="0" dirty="0" err="1">
                <a:solidFill>
                  <a:srgbClr val="232323"/>
                </a:solidFill>
                <a:effectLst/>
                <a:latin typeface="Arial" panose="020B0604020202020204" pitchFamily="34" charset="0"/>
                <a:cs typeface="Arial" panose="020B0604020202020204" pitchFamily="34" charset="0"/>
              </a:rPr>
              <a:t>Malladi</a:t>
            </a:r>
            <a:r>
              <a:rPr lang="en-IN" sz="2000" b="0" i="0" dirty="0">
                <a:solidFill>
                  <a:srgbClr val="232323"/>
                </a:solidFill>
                <a:effectLst/>
                <a:latin typeface="Arial" panose="020B0604020202020204" pitchFamily="34" charset="0"/>
                <a:cs typeface="Arial" panose="020B0604020202020204" pitchFamily="34" charset="0"/>
              </a:rPr>
              <a:t>, R. K. (2022). Application of Supervised Machine Learning Techniques to Forecast the COVID-19 US Recession and Stock Market Crash.</a:t>
            </a:r>
            <a:endParaRPr lang="en-IN" sz="2000" dirty="0">
              <a:latin typeface="Arial" panose="020B0604020202020204" pitchFamily="34" charset="0"/>
              <a:cs typeface="Arial" panose="020B0604020202020204" pitchFamily="34" charset="0"/>
            </a:endParaRPr>
          </a:p>
          <a:p>
            <a:pPr marL="342900" indent="-342900">
              <a:buFont typeface="+mj-lt"/>
              <a:buAutoNum type="arabicPeriod"/>
            </a:pPr>
            <a:endParaRPr lang="en-IN" dirty="0"/>
          </a:p>
        </p:txBody>
      </p:sp>
    </p:spTree>
    <p:extLst>
      <p:ext uri="{BB962C8B-B14F-4D97-AF65-F5344CB8AC3E}">
        <p14:creationId xmlns:p14="http://schemas.microsoft.com/office/powerpoint/2010/main" val="331927654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1095</TotalTime>
  <Words>1077</Words>
  <Application>Microsoft Office PowerPoint</Application>
  <PresentationFormat>On-screen Show (4:3)</PresentationFormat>
  <Paragraphs>118</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-webkit-standard</vt:lpstr>
      <vt:lpstr>Custom Design</vt:lpstr>
      <vt:lpstr>Harnessing Machine Learning To Predict Economic Recessions </vt:lpstr>
      <vt:lpstr>                    AGENDA</vt:lpstr>
      <vt:lpstr>ABSTRACT</vt:lpstr>
      <vt:lpstr>                OBJECTIVE(S)</vt:lpstr>
      <vt:lpstr>          LITERATURE SURVEY</vt:lpstr>
      <vt:lpstr>LITERATURE SURVEY</vt:lpstr>
      <vt:lpstr>INFERENCES FROM LITERATURE SURVEY</vt:lpstr>
      <vt:lpstr>System Architecture</vt:lpstr>
      <vt:lpstr>References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VIGNESH S</cp:lastModifiedBy>
  <cp:revision>78</cp:revision>
  <dcterms:created xsi:type="dcterms:W3CDTF">2019-11-06T07:48:53Z</dcterms:created>
  <dcterms:modified xsi:type="dcterms:W3CDTF">2024-07-22T14:25:28Z</dcterms:modified>
</cp:coreProperties>
</file>