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90" r:id="rId3"/>
    <p:sldId id="305" r:id="rId4"/>
    <p:sldId id="279" r:id="rId5"/>
    <p:sldId id="307" r:id="rId6"/>
    <p:sldId id="294" r:id="rId7"/>
    <p:sldId id="300" r:id="rId8"/>
    <p:sldId id="284" r:id="rId9"/>
    <p:sldId id="285" r:id="rId10"/>
    <p:sldId id="309" r:id="rId11"/>
    <p:sldId id="31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30-04-2024</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30-04-2024</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599" y="1600201"/>
            <a:ext cx="8668871" cy="4756149"/>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30 April 2024</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836577" y="2350482"/>
            <a:ext cx="6518845" cy="1569660"/>
          </a:xfrm>
          <a:prstGeom prst="rect">
            <a:avLst/>
          </a:prstGeom>
        </p:spPr>
        <p:txBody>
          <a:bodyPr wrap="square">
            <a:spAutoFit/>
          </a:bodyPr>
          <a:lstStyle/>
          <a:p>
            <a:pPr algn="ctr"/>
            <a:endParaRPr lang="en-US" sz="3200" dirty="0">
              <a:latin typeface="Arial" panose="020B0604020202020204" pitchFamily="34" charset="0"/>
              <a:cs typeface="Arial" panose="020B0604020202020204" pitchFamily="34" charset="0"/>
            </a:endParaRPr>
          </a:p>
          <a:p>
            <a:pPr algn="ctr"/>
            <a:r>
              <a:rPr lang="en-US" sz="3200" dirty="0">
                <a:latin typeface="Arial" panose="020B0604020202020204" pitchFamily="34" charset="0"/>
                <a:cs typeface="Arial" panose="020B0604020202020204" pitchFamily="34" charset="0"/>
              </a:rPr>
              <a:t>Title of the Project: MANIFACTURE  Analytics</a:t>
            </a:r>
            <a:endParaRPr lang="en-US" sz="3200" dirty="0"/>
          </a:p>
        </p:txBody>
      </p:sp>
      <p:sp>
        <p:nvSpPr>
          <p:cNvPr id="8" name="Rectangle 7"/>
          <p:cNvSpPr/>
          <p:nvPr/>
        </p:nvSpPr>
        <p:spPr>
          <a:xfrm>
            <a:off x="1559859" y="3587769"/>
            <a:ext cx="9242611" cy="2246769"/>
          </a:xfrm>
          <a:prstGeom prst="rect">
            <a:avLst/>
          </a:prstGeom>
        </p:spPr>
        <p:txBody>
          <a:bodyPr wrap="square">
            <a:spAutoFit/>
          </a:bodyPr>
          <a:lstStyle/>
          <a:p>
            <a:endParaRPr lang="en-US" sz="2800" dirty="0">
              <a:latin typeface="Arial" pitchFamily="34" charset="0"/>
              <a:cs typeface="Arial" pitchFamily="34" charset="0"/>
            </a:endParaRPr>
          </a:p>
          <a:p>
            <a:r>
              <a:rPr lang="en-US" sz="2800" dirty="0">
                <a:latin typeface="Arial" pitchFamily="34" charset="0"/>
                <a:cs typeface="Arial" pitchFamily="34" charset="0"/>
              </a:rPr>
              <a:t>Project Supervisor : </a:t>
            </a:r>
            <a:r>
              <a:rPr lang="en-US" sz="2800" dirty="0" err="1">
                <a:latin typeface="Arial" pitchFamily="34" charset="0"/>
                <a:cs typeface="Arial" pitchFamily="34" charset="0"/>
              </a:rPr>
              <a:t>Dr.J.JABEZ</a:t>
            </a:r>
            <a:r>
              <a:rPr lang="en-US" sz="2800" dirty="0">
                <a:latin typeface="Arial" pitchFamily="34" charset="0"/>
                <a:cs typeface="Arial" pitchFamily="34" charset="0"/>
              </a:rPr>
              <a:t> ,Professor CSE</a:t>
            </a:r>
            <a:r>
              <a:rPr lang="en-US" sz="2800" dirty="0">
                <a:solidFill>
                  <a:schemeClr val="tx1">
                    <a:lumMod val="85000"/>
                    <a:lumOff val="15000"/>
                  </a:schemeClr>
                </a:solidFill>
                <a:latin typeface="Arial" panose="020B0604020202020204" pitchFamily="34" charset="0"/>
                <a:cs typeface="Arial" panose="020B0604020202020204" pitchFamily="34" charset="0"/>
              </a:rPr>
              <a:t> </a:t>
            </a:r>
            <a:endParaRPr lang="en-US" sz="2800" dirty="0">
              <a:latin typeface="Arial" pitchFamily="34" charset="0"/>
              <a:cs typeface="Arial" pitchFamily="34" charset="0"/>
            </a:endParaRPr>
          </a:p>
          <a:p>
            <a:endParaRPr lang="en-US" sz="2800" dirty="0">
              <a:latin typeface="Arial" pitchFamily="34" charset="0"/>
              <a:cs typeface="Arial" pitchFamily="34" charset="0"/>
            </a:endParaRPr>
          </a:p>
          <a:p>
            <a:r>
              <a:rPr lang="en-US" sz="2800" dirty="0">
                <a:latin typeface="Arial" pitchFamily="34" charset="0"/>
                <a:cs typeface="Arial" pitchFamily="34" charset="0"/>
              </a:rPr>
              <a:t>Name of the Students: VIGNESH.S,RT.VIGNESWARI Register Number : 41111363, 41111364</a:t>
            </a:r>
          </a:p>
        </p:txBody>
      </p:sp>
      <p:pic>
        <p:nvPicPr>
          <p:cNvPr id="10" name="Picture 9" descr="A close up of a logo&#10;&#10;Description automatically generated">
            <a:extLst>
              <a:ext uri="{FF2B5EF4-FFF2-40B4-BE49-F238E27FC236}">
                <a16:creationId xmlns:a16="http://schemas.microsoft.com/office/drawing/2014/main" id="{9E1B18CF-5036-7BCA-12AB-5F49EE263CF4}"/>
              </a:ext>
            </a:extLst>
          </p:cNvPr>
          <p:cNvPicPr>
            <a:picLocks noChangeAspect="1"/>
          </p:cNvPicPr>
          <p:nvPr/>
        </p:nvPicPr>
        <p:blipFill>
          <a:blip r:embed="rId2"/>
          <a:stretch>
            <a:fillRect/>
          </a:stretch>
        </p:blipFill>
        <p:spPr>
          <a:xfrm>
            <a:off x="1981199" y="136525"/>
            <a:ext cx="8229600" cy="19875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166"/>
            <a:ext cx="9214340" cy="1182189"/>
          </a:xfrm>
        </p:spPr>
        <p:txBody>
          <a:bodyPr>
            <a:normAutofit/>
          </a:bodyPr>
          <a:lstStyle/>
          <a:p>
            <a:pPr algn="l"/>
            <a:r>
              <a:rPr lang="en-US" dirty="0">
                <a:solidFill>
                  <a:srgbClr val="C00000"/>
                </a:solidFill>
                <a:latin typeface="Arial" pitchFamily="34" charset="0"/>
                <a:cs typeface="Arial" pitchFamily="34" charset="0"/>
              </a:rPr>
              <a:t>References</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Content Placeholder 6"/>
          <p:cNvSpPr>
            <a:spLocks noGrp="1"/>
          </p:cNvSpPr>
          <p:nvPr>
            <p:ph idx="1"/>
          </p:nvPr>
        </p:nvSpPr>
        <p:spPr>
          <a:xfrm>
            <a:off x="838200" y="1528355"/>
            <a:ext cx="10515600" cy="4351338"/>
          </a:xfrm>
        </p:spPr>
        <p:txBody>
          <a:bodyPr>
            <a:normAutofit fontScale="85000" lnSpcReduction="20000"/>
          </a:bodyPr>
          <a:lstStyle/>
          <a:p>
            <a:pPr marL="514350" indent="-514350" algn="just">
              <a:buFont typeface="+mj-lt"/>
              <a:buAutoNum type="arabicPeriod"/>
            </a:pPr>
            <a:r>
              <a:rPr lang="en-US" sz="3300" b="1" dirty="0"/>
              <a:t>Websites and Blogs</a:t>
            </a:r>
            <a:r>
              <a:rPr lang="en-US" sz="3300" dirty="0"/>
              <a:t>:</a:t>
            </a:r>
          </a:p>
          <a:p>
            <a:pPr algn="just"/>
            <a:r>
              <a:rPr lang="en-US" sz="3300" b="1" dirty="0"/>
              <a:t>Kaggle</a:t>
            </a:r>
            <a:r>
              <a:rPr lang="en-US" sz="3300" dirty="0"/>
              <a:t> (</a:t>
            </a:r>
            <a:r>
              <a:rPr lang="en-US" sz="3300" u="sng" dirty="0">
                <a:hlinkClick r:id="rId2"/>
              </a:rPr>
              <a:t>www.kaggle.com</a:t>
            </a:r>
            <a:r>
              <a:rPr lang="en-US" sz="3300" dirty="0"/>
              <a:t>): Kaggle offers datasets, competitions, and kernels (code notebooks) related to </a:t>
            </a:r>
            <a:r>
              <a:rPr lang="en-US" sz="3300" dirty="0" err="1"/>
              <a:t>Manifacture</a:t>
            </a:r>
            <a:r>
              <a:rPr lang="en-US" sz="3300" dirty="0"/>
              <a:t> analytics.</a:t>
            </a:r>
          </a:p>
          <a:p>
            <a:pPr marL="514350" indent="-514350" algn="just">
              <a:buAutoNum type="arabicPeriod" startAt="2"/>
            </a:pPr>
            <a:r>
              <a:rPr lang="en-US" sz="3300" b="1" dirty="0"/>
              <a:t>Books</a:t>
            </a:r>
            <a:r>
              <a:rPr lang="en-US" sz="3300" dirty="0"/>
              <a:t>:</a:t>
            </a:r>
          </a:p>
          <a:p>
            <a:pPr algn="just"/>
            <a:r>
              <a:rPr lang="en-IN" dirty="0">
                <a:effectLst/>
                <a:ea typeface="Calibri" panose="020F0502020204030204" pitchFamily="34" charset="0"/>
                <a:cs typeface="Times New Roman" panose="02020603050405020304" pitchFamily="18" charset="0"/>
              </a:rPr>
              <a:t> Bhatt, C.; Kumar, I.; Vijayakumar, V.; Singh, K.U.; Kumar, A. The state of the art of deep learning models in medical science and their challenges. </a:t>
            </a:r>
            <a:r>
              <a:rPr lang="en-IN" dirty="0" err="1">
                <a:effectLst/>
                <a:ea typeface="Calibri" panose="020F0502020204030204" pitchFamily="34" charset="0"/>
                <a:cs typeface="Times New Roman" panose="02020603050405020304" pitchFamily="18" charset="0"/>
              </a:rPr>
              <a:t>Multimed</a:t>
            </a:r>
            <a:r>
              <a:rPr lang="en-IN" dirty="0">
                <a:effectLst/>
                <a:ea typeface="Calibri" panose="020F0502020204030204" pitchFamily="34" charset="0"/>
                <a:cs typeface="Times New Roman" panose="02020603050405020304" pitchFamily="18" charset="0"/>
              </a:rPr>
              <a:t>. Syst. 2021, 27, 599–613. </a:t>
            </a:r>
          </a:p>
          <a:p>
            <a:pPr marL="514350" indent="-514350" algn="just">
              <a:buAutoNum type="arabicPeriod" startAt="2"/>
            </a:pPr>
            <a:endParaRPr lang="en-US" sz="3300" dirty="0"/>
          </a:p>
          <a:p>
            <a:pPr marL="0" indent="0" algn="just">
              <a:buNone/>
            </a:pPr>
            <a:r>
              <a:rPr lang="en-US" sz="3300" b="1" dirty="0"/>
              <a:t>3.  Research Papers</a:t>
            </a:r>
            <a:r>
              <a:rPr lang="en-US" sz="3300" dirty="0"/>
              <a:t>: </a:t>
            </a:r>
          </a:p>
          <a:p>
            <a:pPr algn="just"/>
            <a:r>
              <a:rPr lang="en-IN" kern="0" dirty="0">
                <a:effectLst/>
                <a:ea typeface="Calibri" panose="020F0502020204030204" pitchFamily="34" charset="0"/>
              </a:rPr>
              <a:t>Mori, M.; Kubota, K.; </a:t>
            </a:r>
            <a:r>
              <a:rPr lang="en-IN" kern="0" dirty="0" err="1">
                <a:effectLst/>
                <a:ea typeface="Calibri" panose="020F0502020204030204" pitchFamily="34" charset="0"/>
              </a:rPr>
              <a:t>Oyama</a:t>
            </a:r>
            <a:r>
              <a:rPr lang="en-IN" kern="0" dirty="0">
                <a:effectLst/>
                <a:ea typeface="Calibri" panose="020F0502020204030204" pitchFamily="34" charset="0"/>
              </a:rPr>
              <a:t>, J.; </a:t>
            </a:r>
            <a:r>
              <a:rPr lang="en-IN" kern="0" dirty="0" err="1">
                <a:effectLst/>
                <a:ea typeface="Calibri" panose="020F0502020204030204" pitchFamily="34" charset="0"/>
              </a:rPr>
              <a:t>Yamaga</a:t>
            </a:r>
            <a:r>
              <a:rPr lang="en-IN" kern="0" dirty="0">
                <a:effectLst/>
                <a:ea typeface="Calibri" panose="020F0502020204030204" pitchFamily="34" charset="0"/>
              </a:rPr>
              <a:t>, E.; Yashima, Y.; Katsuta, L.; Nomura, K.; Nara, M.; Oda, G.; et al. The Utility of Deep Learning in Breast Ultrasonic Imaging: A Review. Diagnostics 2020, 10, 1055</a:t>
            </a:r>
            <a:endParaRPr lang="en-IN" dirty="0"/>
          </a:p>
        </p:txBody>
      </p:sp>
    </p:spTree>
    <p:extLst>
      <p:ext uri="{BB962C8B-B14F-4D97-AF65-F5344CB8AC3E}">
        <p14:creationId xmlns:p14="http://schemas.microsoft.com/office/powerpoint/2010/main" val="418632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12192000" cy="6781800"/>
          </a:xfrm>
        </p:spPr>
        <p:txBody>
          <a:bodyPr>
            <a:normAutofit/>
          </a:bodyPr>
          <a:lstStyle/>
          <a:p>
            <a:pPr algn="just"/>
            <a:r>
              <a:rPr lang="en-US" sz="7200" dirty="0">
                <a:solidFill>
                  <a:srgbClr val="C00000"/>
                </a:solidFill>
              </a:rPr>
              <a:t>				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30 April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30 April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98744"/>
          </a:xfrm>
        </p:spPr>
        <p:txBody>
          <a:bodyPr>
            <a:normAutofit/>
          </a:bodyPr>
          <a:lstStyle/>
          <a:p>
            <a:pPr algn="l"/>
            <a:r>
              <a:rPr lang="en-US" b="1" dirty="0">
                <a:solidFill>
                  <a:srgbClr val="C00000"/>
                </a:solidFill>
                <a:latin typeface="Arial MT"/>
                <a:cs typeface="Arial" pitchFamily="34" charset="0"/>
              </a:rPr>
              <a:t>Introduction</a:t>
            </a:r>
            <a:endParaRPr lang="en-IN" b="1" dirty="0">
              <a:latin typeface="Arial MT"/>
            </a:endParaRPr>
          </a:p>
        </p:txBody>
      </p:sp>
      <p:sp>
        <p:nvSpPr>
          <p:cNvPr id="3" name="Content Placeholder 2"/>
          <p:cNvSpPr>
            <a:spLocks noGrp="1"/>
          </p:cNvSpPr>
          <p:nvPr>
            <p:ph idx="1"/>
          </p:nvPr>
        </p:nvSpPr>
        <p:spPr>
          <a:xfrm>
            <a:off x="660918" y="1268724"/>
            <a:ext cx="10515600" cy="4570232"/>
          </a:xfrm>
        </p:spPr>
        <p:txBody>
          <a:bodyPr>
            <a:normAutofit fontScale="92500" lnSpcReduction="10000"/>
          </a:bodyPr>
          <a:lstStyle/>
          <a:p>
            <a:r>
              <a:rPr lang="en-US" b="0" i="0" dirty="0">
                <a:solidFill>
                  <a:srgbClr val="0D0D0D"/>
                </a:solidFill>
                <a:effectLst/>
                <a:highlight>
                  <a:srgbClr val="FFFFFF"/>
                </a:highlight>
              </a:rPr>
              <a:t>Manufacturing analytics leverages data analysis tools to optimize production processes, enhance efficiency, and drive innovation.</a:t>
            </a:r>
          </a:p>
          <a:p>
            <a:r>
              <a:rPr lang="en-US" b="0" i="0" dirty="0">
                <a:solidFill>
                  <a:srgbClr val="0D0D0D"/>
                </a:solidFill>
                <a:effectLst/>
                <a:highlight>
                  <a:srgbClr val="FFFFFF"/>
                </a:highlight>
              </a:rPr>
              <a:t>By harnessing data from sensors and production systems, manufacturers can identify patterns, trends, and anomalies to inform decision-making.</a:t>
            </a:r>
          </a:p>
          <a:p>
            <a:r>
              <a:rPr lang="en-US" b="0" i="0" dirty="0">
                <a:solidFill>
                  <a:srgbClr val="0D0D0D"/>
                </a:solidFill>
                <a:effectLst/>
                <a:highlight>
                  <a:srgbClr val="FFFFFF"/>
                </a:highlight>
              </a:rPr>
              <a:t>From predictive maintenance to supply chain optimization, manufacturing analytics empowers companies to reduce costs and maintain a competitive edge in the market.</a:t>
            </a:r>
          </a:p>
          <a:p>
            <a:pPr marL="0" indent="0">
              <a:buNone/>
            </a:pPr>
            <a:r>
              <a:rPr lang="en-US" b="1" dirty="0"/>
              <a:t>Key Objectives :</a:t>
            </a:r>
          </a:p>
          <a:p>
            <a:r>
              <a:rPr lang="en-IN" dirty="0">
                <a:solidFill>
                  <a:srgbClr val="0D0D0D"/>
                </a:solidFill>
                <a:effectLst/>
                <a:highlight>
                  <a:srgbClr val="FFFFFF"/>
                </a:highlight>
              </a:rPr>
              <a:t>Improve Operational Efficiency</a:t>
            </a:r>
          </a:p>
          <a:p>
            <a:r>
              <a:rPr lang="en-IN" dirty="0">
                <a:solidFill>
                  <a:srgbClr val="0D0D0D"/>
                </a:solidFill>
                <a:effectLst/>
                <a:highlight>
                  <a:srgbClr val="FFFFFF"/>
                </a:highlight>
              </a:rPr>
              <a:t>Enhance Quality Control</a:t>
            </a:r>
          </a:p>
          <a:p>
            <a:r>
              <a:rPr lang="en-IN" dirty="0">
                <a:solidFill>
                  <a:srgbClr val="0D0D0D"/>
                </a:solidFill>
                <a:effectLst/>
                <a:highlight>
                  <a:srgbClr val="FFFFFF"/>
                </a:highlight>
              </a:rPr>
              <a:t>Enable Data-Driven Decision-Making</a:t>
            </a:r>
            <a:endParaRPr lang="en-US" dirty="0"/>
          </a:p>
          <a:p>
            <a:pPr algn="just"/>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30 April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838201" y="380456"/>
            <a:ext cx="9372600" cy="763588"/>
          </a:xfrm>
        </p:spPr>
        <p:txBody>
          <a:bodyPr>
            <a:noAutofit/>
          </a:bodyPr>
          <a:lstStyle/>
          <a:p>
            <a:pPr algn="l"/>
            <a:r>
              <a:rPr lang="en-US" b="1" dirty="0">
                <a:solidFill>
                  <a:srgbClr val="D74027"/>
                </a:solidFill>
                <a:cs typeface="Arial" pitchFamily="34" charset="0"/>
              </a:rPr>
              <a:t>Objectives</a:t>
            </a:r>
          </a:p>
        </p:txBody>
      </p:sp>
      <p:sp>
        <p:nvSpPr>
          <p:cNvPr id="11" name="Content Placeholder 2"/>
          <p:cNvSpPr>
            <a:spLocks noGrp="1"/>
          </p:cNvSpPr>
          <p:nvPr>
            <p:ph idx="1"/>
          </p:nvPr>
        </p:nvSpPr>
        <p:spPr>
          <a:xfrm>
            <a:off x="2057400" y="1524000"/>
            <a:ext cx="8153400" cy="4724400"/>
          </a:xfrm>
        </p:spPr>
        <p:txBody>
          <a:bodyPr>
            <a:normAutofit/>
          </a:bodyPr>
          <a:lstStyle/>
          <a:p>
            <a:pPr algn="just">
              <a:lnSpc>
                <a:spcPct val="80000"/>
              </a:lnSpc>
            </a:pPr>
            <a:endParaRPr lang="en-US" sz="2000" dirty="0"/>
          </a:p>
          <a:p>
            <a:pPr marL="0" indent="0">
              <a:buNone/>
            </a:pPr>
            <a:endParaRPr lang="en-IN" sz="2000" dirty="0"/>
          </a:p>
          <a:p>
            <a:pPr algn="just"/>
            <a:endParaRPr lang="en-US" sz="2000" dirty="0"/>
          </a:p>
        </p:txBody>
      </p:sp>
      <p:sp>
        <p:nvSpPr>
          <p:cNvPr id="2" name="Rectangle 1"/>
          <p:cNvSpPr/>
          <p:nvPr/>
        </p:nvSpPr>
        <p:spPr>
          <a:xfrm>
            <a:off x="838200" y="1334151"/>
            <a:ext cx="10515599" cy="5262979"/>
          </a:xfrm>
          <a:prstGeom prst="rect">
            <a:avLst/>
          </a:prstGeom>
        </p:spPr>
        <p:txBody>
          <a:bodyPr wrap="square">
            <a:spAutoFit/>
          </a:bodyPr>
          <a:lstStyle/>
          <a:p>
            <a:r>
              <a:rPr lang="en-US" sz="2800" b="1" dirty="0">
                <a:cs typeface="Calibri" panose="020F0502020204030204" pitchFamily="34" charset="0"/>
              </a:rPr>
              <a:t>OBJECTIVE</a:t>
            </a:r>
            <a:br>
              <a:rPr lang="en-US" sz="2800" dirty="0"/>
            </a:br>
            <a:r>
              <a:rPr lang="en-US" sz="2800" b="0" i="0" dirty="0">
                <a:solidFill>
                  <a:srgbClr val="0D0D0D"/>
                </a:solidFill>
                <a:effectLst/>
                <a:highlight>
                  <a:srgbClr val="FFFFFF"/>
                </a:highlight>
                <a:latin typeface="Söhne"/>
              </a:rPr>
              <a:t>The manufacturing analytics is to leverage data-driven insights to optimize every facet of the production process, from operational efficiency and quality control to predictive maintenance and supply chain management. </a:t>
            </a:r>
          </a:p>
          <a:p>
            <a:pPr marL="457200" indent="-457200" algn="l">
              <a:buFont typeface="Arial" panose="020B0604020202020204" pitchFamily="34" charset="0"/>
              <a:buChar char="•"/>
            </a:pPr>
            <a:r>
              <a:rPr lang="en-US" sz="2800" b="1" i="0" dirty="0">
                <a:solidFill>
                  <a:srgbClr val="0D0D0D"/>
                </a:solidFill>
                <a:effectLst/>
                <a:highlight>
                  <a:srgbClr val="FFFFFF"/>
                </a:highlight>
                <a:latin typeface="Söhne"/>
              </a:rPr>
              <a:t>Enhance operational efficiency </a:t>
            </a:r>
            <a:r>
              <a:rPr lang="en-US" sz="2800" b="0" i="0" dirty="0">
                <a:solidFill>
                  <a:srgbClr val="0D0D0D"/>
                </a:solidFill>
                <a:effectLst/>
                <a:highlight>
                  <a:srgbClr val="FFFFFF"/>
                </a:highlight>
                <a:latin typeface="Söhne"/>
              </a:rPr>
              <a:t>: optimizing production processes, reducing downtime, and minimizing resource wastage through data-driven insights and analysis.</a:t>
            </a:r>
          </a:p>
          <a:p>
            <a:pPr marL="457200" indent="-457200" algn="l">
              <a:buFont typeface="Arial" panose="020B0604020202020204" pitchFamily="34" charset="0"/>
              <a:buChar char="•"/>
            </a:pPr>
            <a:r>
              <a:rPr lang="en-US" sz="2800" b="1" i="0" dirty="0">
                <a:solidFill>
                  <a:srgbClr val="0D0D0D"/>
                </a:solidFill>
                <a:effectLst/>
                <a:highlight>
                  <a:srgbClr val="FFFFFF"/>
                </a:highlight>
                <a:latin typeface="Söhne"/>
              </a:rPr>
              <a:t>Improve product quality and reliability </a:t>
            </a:r>
            <a:r>
              <a:rPr lang="en-US" sz="2800" b="0" i="0" dirty="0">
                <a:solidFill>
                  <a:srgbClr val="0D0D0D"/>
                </a:solidFill>
                <a:effectLst/>
                <a:highlight>
                  <a:srgbClr val="FFFFFF"/>
                </a:highlight>
                <a:latin typeface="Söhne"/>
              </a:rPr>
              <a:t>: identifying and addressing defects, deviations, and inconsistencies in manufacturing processes, thereby enhancing customer satisfaction and brand reputation.</a:t>
            </a:r>
          </a:p>
          <a:p>
            <a:pPr algn="just">
              <a:buFont typeface="Wingdings" panose="05000000000000000000" pitchFamily="2" charset="2"/>
              <a:buChar char="Ø"/>
            </a:pPr>
            <a:endParaRPr lang="en-US" sz="2800" dirty="0">
              <a:cs typeface="Calibri" panose="020F0502020204030204" pitchFamily="34" charset="0"/>
            </a:endParaRPr>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905690" y="129581"/>
            <a:ext cx="9810738" cy="1477150"/>
          </a:xfrm>
        </p:spPr>
        <p:txBody>
          <a:bodyPr>
            <a:noAutofit/>
          </a:bodyPr>
          <a:lstStyle/>
          <a:p>
            <a:pPr algn="l"/>
            <a:r>
              <a:rPr lang="en-US" b="1" dirty="0">
                <a:solidFill>
                  <a:srgbClr val="C00000"/>
                </a:solidFill>
                <a:cs typeface="Arial" panose="020B0604020202020204" pitchFamily="34" charset="0"/>
              </a:rPr>
              <a:t>System</a:t>
            </a: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cs typeface="Arial" panose="020B0604020202020204" pitchFamily="34" charset="0"/>
              </a:rPr>
              <a:t>Architecture/ Ideation Map</a:t>
            </a:r>
            <a:endParaRPr lang="en-IN" b="1" dirty="0">
              <a:cs typeface="Arial" panose="020B0604020202020204" pitchFamily="34" charset="0"/>
            </a:endParaRPr>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5</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rPr dirty="0"/>
              <a:t>Department of CSE</a:t>
            </a:r>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endParaRPr dirty="0"/>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sp>
        <p:nvSpPr>
          <p:cNvPr id="10" name="Rectangle 9">
            <a:extLst>
              <a:ext uri="{FF2B5EF4-FFF2-40B4-BE49-F238E27FC236}">
                <a16:creationId xmlns:a16="http://schemas.microsoft.com/office/drawing/2014/main" id="{5266D394-5094-BA24-3315-EF3E2D2364EC}"/>
              </a:ext>
            </a:extLst>
          </p:cNvPr>
          <p:cNvSpPr/>
          <p:nvPr/>
        </p:nvSpPr>
        <p:spPr>
          <a:xfrm>
            <a:off x="4146175" y="1459277"/>
            <a:ext cx="2949388" cy="59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sources</a:t>
            </a:r>
          </a:p>
        </p:txBody>
      </p:sp>
      <p:sp>
        <p:nvSpPr>
          <p:cNvPr id="11" name="Arrow: Down 10">
            <a:extLst>
              <a:ext uri="{FF2B5EF4-FFF2-40B4-BE49-F238E27FC236}">
                <a16:creationId xmlns:a16="http://schemas.microsoft.com/office/drawing/2014/main" id="{E3A7ED9A-1582-D013-55A5-2B36A078120A}"/>
              </a:ext>
            </a:extLst>
          </p:cNvPr>
          <p:cNvSpPr/>
          <p:nvPr/>
        </p:nvSpPr>
        <p:spPr>
          <a:xfrm>
            <a:off x="5450540" y="2090263"/>
            <a:ext cx="340659" cy="61308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11D002D8-D824-896C-3639-8DEE6BAB32FF}"/>
              </a:ext>
            </a:extLst>
          </p:cNvPr>
          <p:cNvSpPr/>
          <p:nvPr/>
        </p:nvSpPr>
        <p:spPr>
          <a:xfrm>
            <a:off x="4146175" y="2703347"/>
            <a:ext cx="2949388" cy="59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storage</a:t>
            </a:r>
          </a:p>
        </p:txBody>
      </p:sp>
      <p:sp>
        <p:nvSpPr>
          <p:cNvPr id="13" name="Arrow: Down 12">
            <a:extLst>
              <a:ext uri="{FF2B5EF4-FFF2-40B4-BE49-F238E27FC236}">
                <a16:creationId xmlns:a16="http://schemas.microsoft.com/office/drawing/2014/main" id="{99199CC8-1108-C13F-0D45-FA61E12BC4AB}"/>
              </a:ext>
            </a:extLst>
          </p:cNvPr>
          <p:cNvSpPr/>
          <p:nvPr/>
        </p:nvSpPr>
        <p:spPr>
          <a:xfrm>
            <a:off x="5443504" y="3295271"/>
            <a:ext cx="340659" cy="5241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BA698EFE-791E-9AF2-EED2-8461A5DE0A1A}"/>
              </a:ext>
            </a:extLst>
          </p:cNvPr>
          <p:cNvSpPr/>
          <p:nvPr/>
        </p:nvSpPr>
        <p:spPr>
          <a:xfrm>
            <a:off x="4146175" y="3819375"/>
            <a:ext cx="2949388" cy="669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processing</a:t>
            </a:r>
          </a:p>
        </p:txBody>
      </p:sp>
      <p:sp>
        <p:nvSpPr>
          <p:cNvPr id="15" name="Arrow: Down 14">
            <a:extLst>
              <a:ext uri="{FF2B5EF4-FFF2-40B4-BE49-F238E27FC236}">
                <a16:creationId xmlns:a16="http://schemas.microsoft.com/office/drawing/2014/main" id="{E0DEC78B-B0DD-31EF-75B4-08D9003D1555}"/>
              </a:ext>
            </a:extLst>
          </p:cNvPr>
          <p:cNvSpPr/>
          <p:nvPr/>
        </p:nvSpPr>
        <p:spPr>
          <a:xfrm>
            <a:off x="5450540" y="4501707"/>
            <a:ext cx="340659" cy="52410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DB81247-77DF-6A9C-F63D-61B646D159AC}"/>
              </a:ext>
            </a:extLst>
          </p:cNvPr>
          <p:cNvSpPr/>
          <p:nvPr/>
        </p:nvSpPr>
        <p:spPr>
          <a:xfrm>
            <a:off x="4150659" y="5017935"/>
            <a:ext cx="2949388" cy="656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Visualization and Reporting</a:t>
            </a:r>
          </a:p>
        </p:txBody>
      </p:sp>
    </p:spTree>
    <p:extLst>
      <p:ext uri="{BB962C8B-B14F-4D97-AF65-F5344CB8AC3E}">
        <p14:creationId xmlns:p14="http://schemas.microsoft.com/office/powerpoint/2010/main" val="83631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189355"/>
          </a:xfrm>
        </p:spPr>
        <p:txBody>
          <a:bodyPr/>
          <a:lstStyle/>
          <a:p>
            <a:pPr algn="l"/>
            <a:r>
              <a:rPr lang="en-US" b="1" dirty="0">
                <a:solidFill>
                  <a:srgbClr val="C00000"/>
                </a:solidFill>
                <a:cs typeface="Arial" pitchFamily="34" charset="0"/>
              </a:rPr>
              <a:t>Project Implementation</a:t>
            </a:r>
            <a:endParaRPr lang="en-IN" b="1" dirty="0"/>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Content Placeholder 6"/>
          <p:cNvSpPr>
            <a:spLocks noGrp="1"/>
          </p:cNvSpPr>
          <p:nvPr>
            <p:ph idx="1"/>
          </p:nvPr>
        </p:nvSpPr>
        <p:spPr>
          <a:xfrm>
            <a:off x="838200" y="1348423"/>
            <a:ext cx="10515600" cy="5057231"/>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b="1" dirty="0"/>
              <a:t>1.Data Collection and Integration:  </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Identify relevant data sources including sensors, IoT devices, and production systems to gather real-time operational data.</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Implement data collection mechanisms and standardized formats to ensure seamless integration of diverse data streams.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2"/>
              <a:tabLst/>
            </a:pPr>
            <a:r>
              <a:rPr lang="en-US" sz="1800" b="1" dirty="0"/>
              <a:t>Analytics Model Development:</a:t>
            </a:r>
          </a:p>
          <a:p>
            <a:pPr eaLnBrk="0" fontAlgn="base" hangingPunct="0">
              <a:lnSpc>
                <a:spcPct val="100000"/>
              </a:lnSpc>
              <a:spcBef>
                <a:spcPct val="0"/>
              </a:spcBef>
              <a:spcAft>
                <a:spcPct val="0"/>
              </a:spcAft>
            </a:pPr>
            <a:r>
              <a:rPr lang="en-US" sz="1800" b="0" i="0" dirty="0">
                <a:solidFill>
                  <a:srgbClr val="0D0D0D"/>
                </a:solidFill>
                <a:effectLst/>
                <a:highlight>
                  <a:srgbClr val="FFFFFF"/>
                </a:highlight>
              </a:rPr>
              <a:t>Identify the most relevant features (variables) from the dataset that are predictive of the desired outcomes. This helps in reducing dimensionality and improving model performance.</a:t>
            </a:r>
            <a:r>
              <a:rPr lang="en-US" sz="1800" b="1" dirty="0"/>
              <a:t> </a:t>
            </a:r>
          </a:p>
          <a:p>
            <a:pPr eaLnBrk="0" fontAlgn="base" hangingPunct="0">
              <a:lnSpc>
                <a:spcPct val="100000"/>
              </a:lnSpc>
              <a:spcBef>
                <a:spcPct val="0"/>
              </a:spcBef>
              <a:spcAft>
                <a:spcPct val="0"/>
              </a:spcAft>
            </a:pPr>
            <a:r>
              <a:rPr lang="en-US" sz="1800" b="0" i="0" dirty="0">
                <a:solidFill>
                  <a:srgbClr val="0D0D0D"/>
                </a:solidFill>
                <a:effectLst/>
                <a:highlight>
                  <a:srgbClr val="FFFFFF"/>
                </a:highlight>
              </a:rPr>
              <a:t>Choose appropriate machine learning algorithms or statistical models based on the nature of the problem and available data. Common models for manufacturing analytics include regression, classification, clustering, and time series forecasting models.</a:t>
            </a:r>
            <a:endParaRPr lang="en-US" sz="1800" b="1" i="0" dirty="0">
              <a:solidFill>
                <a:srgbClr val="0D0D0D"/>
              </a:solidFill>
              <a:effectLst/>
              <a:highlight>
                <a:srgbClr val="FFFFFF"/>
              </a:highlight>
            </a:endParaRPr>
          </a:p>
          <a:p>
            <a:pPr marL="0" indent="0" algn="just">
              <a:buNone/>
            </a:pPr>
            <a:r>
              <a:rPr lang="en-US" sz="1800" dirty="0"/>
              <a:t>3. </a:t>
            </a:r>
            <a:r>
              <a:rPr lang="en-US" sz="1800" b="1" dirty="0"/>
              <a:t>Dashboard and Report Development:</a:t>
            </a:r>
          </a:p>
          <a:p>
            <a:r>
              <a:rPr lang="en-US" sz="1800" b="0" i="0" dirty="0">
                <a:solidFill>
                  <a:srgbClr val="0D0D0D"/>
                </a:solidFill>
                <a:effectLst/>
                <a:highlight>
                  <a:srgbClr val="FFFFFF"/>
                </a:highlight>
              </a:rPr>
              <a:t>Identify Key Performance Indicators (KPIs): Determine the most relevant metrics and KPIs for monitoring and evaluating manufacturing performance, such as production efficiency, equipment downtime, quality yield, and inventory levels.</a:t>
            </a:r>
          </a:p>
          <a:p>
            <a:r>
              <a:rPr lang="en-US" sz="1800" b="0" i="0" dirty="0">
                <a:solidFill>
                  <a:srgbClr val="0D0D0D"/>
                </a:solidFill>
                <a:effectLst/>
                <a:highlight>
                  <a:srgbClr val="FFFFFF"/>
                </a:highlight>
              </a:rPr>
              <a:t>Design Dashboard Layout: Create a dashboard layout that visually represents the selected KPIs and provides an intuitive user interface for users to interact with the data. Consider factors such as data visualization techniques, layout design, and usability principles.</a:t>
            </a:r>
          </a:p>
          <a:p>
            <a:pPr marL="0" indent="0" algn="just">
              <a:buNone/>
            </a:pPr>
            <a:endParaRPr lang="en-US" sz="1800" b="1" dirty="0"/>
          </a:p>
        </p:txBody>
      </p:sp>
      <p:sp>
        <p:nvSpPr>
          <p:cNvPr id="11" name="Rectangle 5">
            <a:extLst>
              <a:ext uri="{FF2B5EF4-FFF2-40B4-BE49-F238E27FC236}">
                <a16:creationId xmlns:a16="http://schemas.microsoft.com/office/drawing/2014/main" id="{5CA656C6-A65A-C510-2BDB-94C8B56B4F33}"/>
              </a:ext>
            </a:extLst>
          </p:cNvPr>
          <p:cNvSpPr>
            <a:spLocks noChangeArrowheads="1"/>
          </p:cNvSpPr>
          <p:nvPr/>
        </p:nvSpPr>
        <p:spPr bwMode="auto">
          <a:xfrm>
            <a:off x="0" y="-369332"/>
            <a:ext cx="6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1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699"/>
            <a:ext cx="8621229" cy="940525"/>
          </a:xfrm>
        </p:spPr>
        <p:txBody>
          <a:bodyPr>
            <a:noAutofit/>
          </a:bodyPr>
          <a:lstStyle/>
          <a:p>
            <a:r>
              <a:rPr lang="en-US" b="1" dirty="0">
                <a:solidFill>
                  <a:srgbClr val="C00000"/>
                </a:solidFill>
                <a:cs typeface="Arial" pitchFamily="34" charset="0"/>
              </a:rPr>
              <a:t>Sample Snapshot</a:t>
            </a:r>
            <a:endParaRPr lang="en-IN"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A2414E9F-A237-4082-B37B-D926ADB268E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pic>
        <p:nvPicPr>
          <p:cNvPr id="8" name="Picture 7">
            <a:extLst>
              <a:ext uri="{FF2B5EF4-FFF2-40B4-BE49-F238E27FC236}">
                <a16:creationId xmlns:a16="http://schemas.microsoft.com/office/drawing/2014/main" id="{D40F4727-BADA-9004-049A-EA3E947AFB2F}"/>
              </a:ext>
            </a:extLst>
          </p:cNvPr>
          <p:cNvPicPr>
            <a:picLocks noChangeAspect="1"/>
          </p:cNvPicPr>
          <p:nvPr/>
        </p:nvPicPr>
        <p:blipFill>
          <a:blip r:embed="rId2"/>
          <a:stretch>
            <a:fillRect/>
          </a:stretch>
        </p:blipFill>
        <p:spPr>
          <a:xfrm>
            <a:off x="1319503" y="1203649"/>
            <a:ext cx="9830578" cy="4971610"/>
          </a:xfrm>
          <a:prstGeom prst="rect">
            <a:avLst/>
          </a:prstGeom>
        </p:spPr>
      </p:pic>
    </p:spTree>
    <p:extLst>
      <p:ext uri="{BB962C8B-B14F-4D97-AF65-F5344CB8AC3E}">
        <p14:creationId xmlns:p14="http://schemas.microsoft.com/office/powerpoint/2010/main" val="158092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838200" y="462643"/>
            <a:ext cx="9309463" cy="685800"/>
          </a:xfrm>
        </p:spPr>
        <p:txBody>
          <a:bodyPr>
            <a:noAutofit/>
          </a:bodyPr>
          <a:lstStyle/>
          <a:p>
            <a:pPr algn="l"/>
            <a:r>
              <a:rPr lang="en-US" b="1" dirty="0">
                <a:solidFill>
                  <a:srgbClr val="C00000"/>
                </a:solidFill>
                <a:cs typeface="Arial" pitchFamily="34" charset="0"/>
              </a:rPr>
              <a:t>Results and Discussion</a:t>
            </a:r>
          </a:p>
        </p:txBody>
      </p:sp>
      <p:sp>
        <p:nvSpPr>
          <p:cNvPr id="2" name="Content Placeholder 1"/>
          <p:cNvSpPr>
            <a:spLocks noGrp="1"/>
          </p:cNvSpPr>
          <p:nvPr>
            <p:ph idx="1"/>
          </p:nvPr>
        </p:nvSpPr>
        <p:spPr>
          <a:xfrm>
            <a:off x="864637" y="1326481"/>
            <a:ext cx="10515600" cy="4851831"/>
          </a:xfrm>
        </p:spPr>
        <p:txBody>
          <a:bodyPr>
            <a:normAutofit fontScale="92500" lnSpcReduction="10000"/>
          </a:bodyPr>
          <a:lstStyle/>
          <a:p>
            <a:pPr marL="0" indent="0">
              <a:buNone/>
            </a:pPr>
            <a:r>
              <a:rPr lang="en-US" sz="3000" dirty="0"/>
              <a:t>The results of the </a:t>
            </a:r>
            <a:r>
              <a:rPr lang="en-US" sz="3000" dirty="0" err="1"/>
              <a:t>Manifacture</a:t>
            </a:r>
            <a:r>
              <a:rPr lang="en-US" sz="3000" dirty="0"/>
              <a:t> analytics project provide valuable insights for the business:</a:t>
            </a:r>
          </a:p>
          <a:p>
            <a:pPr marL="0" indent="0">
              <a:buNone/>
            </a:pPr>
            <a:endParaRPr lang="en-US" sz="3000" b="1" dirty="0"/>
          </a:p>
          <a:p>
            <a:pPr algn="l">
              <a:buFont typeface="+mj-lt"/>
              <a:buAutoNum type="arabicPeriod"/>
            </a:pPr>
            <a:r>
              <a:rPr lang="en-US" b="1" i="0" dirty="0">
                <a:solidFill>
                  <a:srgbClr val="0D0D0D"/>
                </a:solidFill>
                <a:effectLst/>
                <a:highlight>
                  <a:srgbClr val="FFFFFF"/>
                </a:highlight>
              </a:rPr>
              <a:t>Impact on Operations</a:t>
            </a:r>
            <a:r>
              <a:rPr lang="en-US" b="0" i="0" dirty="0">
                <a:solidFill>
                  <a:srgbClr val="0D0D0D"/>
                </a:solidFill>
                <a:effectLst/>
                <a:highlight>
                  <a:srgbClr val="FFFFFF"/>
                </a:highlight>
              </a:rPr>
              <a:t>: Discuss how the findings from the analysis impact manufacturing operations. Highlight any areas of improvement identified, such as opportunities to optimize production processes, reduce costs, improve product quality, or enhance supply chain management.</a:t>
            </a:r>
          </a:p>
          <a:p>
            <a:pPr algn="l">
              <a:buFont typeface="+mj-lt"/>
              <a:buAutoNum type="arabicPeriod"/>
            </a:pPr>
            <a:endParaRPr lang="en-US" b="0" i="0" dirty="0">
              <a:solidFill>
                <a:srgbClr val="0D0D0D"/>
              </a:solidFill>
              <a:effectLst/>
              <a:highlight>
                <a:srgbClr val="FFFFFF"/>
              </a:highlight>
            </a:endParaRPr>
          </a:p>
          <a:p>
            <a:pPr algn="l">
              <a:buFont typeface="+mj-lt"/>
              <a:buAutoNum type="arabicPeriod"/>
            </a:pPr>
            <a:r>
              <a:rPr lang="en-US" b="1" i="0" dirty="0">
                <a:solidFill>
                  <a:srgbClr val="0D0D0D"/>
                </a:solidFill>
                <a:effectLst/>
                <a:highlight>
                  <a:srgbClr val="FFFFFF"/>
                </a:highlight>
              </a:rPr>
              <a:t>Predictive Insights</a:t>
            </a:r>
            <a:r>
              <a:rPr lang="en-US" b="0" i="0" dirty="0">
                <a:solidFill>
                  <a:srgbClr val="0D0D0D"/>
                </a:solidFill>
                <a:effectLst/>
                <a:highlight>
                  <a:srgbClr val="FFFFFF"/>
                </a:highlight>
              </a:rPr>
              <a:t>: If predictive analytics were used, discuss the predictive insights obtained from the analysis. This may include forecasts of equipment failures, demand forecasts, or predictive maintenance schedules. Assess the reliability and accuracy of the predictive models and their potential impact on operations.</a:t>
            </a:r>
          </a:p>
          <a:p>
            <a:pPr marL="0" indent="0" algn="just">
              <a:buNone/>
            </a:pPr>
            <a:endParaRPr lang="en-US" dirty="0"/>
          </a:p>
          <a:p>
            <a:endParaRPr lang="en-IN" dirty="0"/>
          </a:p>
        </p:txBody>
      </p:sp>
    </p:spTree>
    <p:extLst>
      <p:ext uri="{BB962C8B-B14F-4D97-AF65-F5344CB8AC3E}">
        <p14:creationId xmlns:p14="http://schemas.microsoft.com/office/powerpoint/2010/main" val="22586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30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838200" y="262912"/>
            <a:ext cx="9448800" cy="1050925"/>
          </a:xfrm>
        </p:spPr>
        <p:txBody>
          <a:bodyPr>
            <a:noAutofit/>
          </a:bodyPr>
          <a:lstStyle/>
          <a:p>
            <a:pPr algn="l"/>
            <a:br>
              <a:rPr lang="en-US" dirty="0">
                <a:latin typeface="Arial" pitchFamily="34" charset="0"/>
                <a:cs typeface="Arial" pitchFamily="34" charset="0"/>
              </a:rPr>
            </a:br>
            <a:r>
              <a:rPr lang="en-US" b="1" dirty="0">
                <a:solidFill>
                  <a:srgbClr val="C00000"/>
                </a:solidFill>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313838"/>
            <a:ext cx="10515600" cy="5042512"/>
          </a:xfrm>
        </p:spPr>
        <p:txBody>
          <a:bodyPr>
            <a:normAutofit/>
          </a:bodyPr>
          <a:lstStyle/>
          <a:p>
            <a:pPr algn="just">
              <a:buFont typeface="Wingdings" panose="05000000000000000000" pitchFamily="2" charset="2"/>
              <a:buChar char="Ø"/>
            </a:pPr>
            <a:r>
              <a:rPr lang="en-IN" kern="0" dirty="0">
                <a:solidFill>
                  <a:srgbClr val="1F1F1F"/>
                </a:solidFill>
                <a:effectLst/>
                <a:ea typeface="Times New Roman" panose="02020603050405020304" pitchFamily="18" charset="0"/>
              </a:rPr>
              <a:t>Manufacturing analytics can help manufacturers to identify areas where their operations can be improved. This can lead to increased efficiency and reduced costs.</a:t>
            </a:r>
          </a:p>
          <a:p>
            <a:pPr algn="just">
              <a:buFont typeface="Wingdings" panose="05000000000000000000" pitchFamily="2" charset="2"/>
              <a:buChar char="Ø"/>
            </a:pPr>
            <a:r>
              <a:rPr lang="en-IN" dirty="0">
                <a:solidFill>
                  <a:srgbClr val="1F1F1F"/>
                </a:solidFill>
                <a:effectLst/>
                <a:ea typeface="Times New Roman" panose="02020603050405020304" pitchFamily="18" charset="0"/>
                <a:cs typeface="Times New Roman" panose="02020603050405020304" pitchFamily="18" charset="0"/>
              </a:rPr>
              <a:t>Manufacturing analytics can help manufacturers to predict when machines are likely to fail. This allows them to schedule preventive maintenance and avoid unplanned downtime.</a:t>
            </a:r>
            <a:endParaRPr lang="en-IN" dirty="0">
              <a:solidFill>
                <a:srgbClr val="1F1F1F"/>
              </a:solidFill>
              <a:effectLst/>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1F1F1F"/>
                </a:solidFill>
                <a:effectLst/>
                <a:ea typeface="Times New Roman" panose="02020603050405020304" pitchFamily="18" charset="0"/>
                <a:cs typeface="Times New Roman" panose="02020603050405020304" pitchFamily="18" charset="0"/>
              </a:rPr>
              <a:t>By improving product quality and efficiency, manufacturing analytics can help manufacturers to improve customer satisfaction.</a:t>
            </a:r>
            <a:endParaRPr lang="en-IN" dirty="0">
              <a:solidFill>
                <a:srgbClr val="1F1F1F"/>
              </a:solidFill>
              <a:effectLst/>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542845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823</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Calibri</vt:lpstr>
      <vt:lpstr>Calibri Light</vt:lpstr>
      <vt:lpstr>Söhne</vt:lpstr>
      <vt:lpstr>Times New Roman</vt:lpstr>
      <vt:lpstr>Wingdings</vt:lpstr>
      <vt:lpstr>Office Theme</vt:lpstr>
      <vt:lpstr> </vt:lpstr>
      <vt:lpstr>Presentation Outline</vt:lpstr>
      <vt:lpstr>Introduction</vt:lpstr>
      <vt:lpstr>Objectives</vt:lpstr>
      <vt:lpstr>System Architecture/ Ideation Map</vt:lpstr>
      <vt:lpstr>Project Implementation</vt:lpstr>
      <vt:lpstr>Sample Snapshot</vt:lpstr>
      <vt:lpstr>Results and Discussion</vt:lpstr>
      <vt:lpstr> Conclusion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VIGNESH S</cp:lastModifiedBy>
  <cp:revision>18</cp:revision>
  <dcterms:created xsi:type="dcterms:W3CDTF">2022-04-12T15:53:51Z</dcterms:created>
  <dcterms:modified xsi:type="dcterms:W3CDTF">2024-04-30T11:35:18Z</dcterms:modified>
</cp:coreProperties>
</file>