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033" autoAdjust="0"/>
  </p:normalViewPr>
  <p:slideViewPr>
    <p:cSldViewPr snapToGrid="0" snapToObjects="1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</a:t>
          </a:r>
        </a:p>
        <a:p>
          <a:pPr>
            <a:lnSpc>
              <a:spcPct val="100000"/>
            </a:lnSpc>
          </a:pPr>
          <a:r>
            <a:rPr lang="en-US" dirty="0"/>
            <a:t>HEATMAP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HISTOGRAM</a:t>
          </a:r>
        </a:p>
        <a:p>
          <a:pPr>
            <a:lnSpc>
              <a:spcPct val="100000"/>
            </a:lnSpc>
          </a:pPr>
          <a:r>
            <a:rPr lang="en-US" dirty="0"/>
            <a:t>ON  </a:t>
          </a:r>
          <a:r>
            <a:rPr lang="en-US" dirty="0" err="1"/>
            <a:t>Monthlyand</a:t>
          </a:r>
          <a:r>
            <a:rPr lang="en-US" dirty="0"/>
            <a:t> Yearly  </a:t>
          </a:r>
        </a:p>
        <a:p>
          <a:pPr>
            <a:lnSpc>
              <a:spcPct val="100000"/>
            </a:lnSpc>
          </a:pPr>
          <a:r>
            <a:rPr lang="en-US" dirty="0"/>
            <a:t>RETURNS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MODELS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Final implementation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 custAng="13660716" custFlipVert="1" custFlipHor="1" custScaleX="113286" custScaleY="113498" custLinFactNeighborX="7857" custLinFactNeighborY="8814"/>
      <dgm:spPr/>
    </dgm:pt>
    <dgm:pt modelId="{F55B2F71-E638-412C-8147-FC7081E08B04}" type="pres">
      <dgm:prSet presAssocID="{66039115-797B-304C-9FC0-EFABB1F21232}" presName="iconRect" presStyleLbl="node1" presStyleIdx="0" presStyleCnt="4" custScaleX="70550" custScaleY="1096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8000" r="-2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 custLinFactNeighborX="-21014" custLinFactNeighborY="-18135"/>
      <dgm:spPr/>
    </dgm:pt>
    <dgm:pt modelId="{41C0BC0F-FFD5-42B5-B952-9316B9364F6F}" type="pres">
      <dgm:prSet presAssocID="{3AA5586A-C40E-4DDA-98A5-6545F36F46AB}" presName="iconRect" presStyleLbl="node1" presStyleIdx="3" presStyleCnt="4" custLinFactNeighborX="-47356" custLinFactNeighborY="-2811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pPr>
            <a:buSzPts val="1600"/>
            <a:buFont typeface="Times New Roman" panose="02020603050405020304" pitchFamily="18" charset="0"/>
            <a:buAutoNum type="arabicPeriod"/>
          </a:pPr>
          <a:r>
            <a:rPr lang="en-US" sz="2500" b="1" dirty="0"/>
            <a:t>linear regression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pPr>
            <a:buSzPts val="1600"/>
            <a:buFont typeface="Times New Roman" panose="02020603050405020304" pitchFamily="18" charset="0"/>
            <a:buAutoNum type="arabicPeriod"/>
          </a:pPr>
          <a:r>
            <a:rPr lang="en-US" sz="1200" b="1" dirty="0"/>
            <a:t>Decision Tree Regression </a:t>
          </a:r>
          <a:endParaRPr lang="en-US" sz="1200" dirty="0"/>
        </a:p>
        <a:p>
          <a:pPr>
            <a:buSzPts val="1600"/>
            <a:buFont typeface="Times New Roman" panose="02020603050405020304" pitchFamily="18" charset="0"/>
            <a:buAutoNum type="arabicPeriod"/>
          </a:pP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07F01C9A-B5FB-4C36-8A99-5869473B347C}">
      <dgm:prSet phldrT="[Text]" custScaleX="155423" custScaleY="155423" custLinFactNeighborX="29284" custLinFactNeighborY="-2909"/>
      <dgm:spPr/>
      <dgm:t>
        <a:bodyPr/>
        <a:lstStyle/>
        <a:p>
          <a:endParaRPr lang="en-US" b="1" dirty="0"/>
        </a:p>
      </dgm:t>
    </dgm:pt>
    <dgm:pt modelId="{AF9EB77B-73C7-47B4-8026-8648D723F597}" type="parTrans" cxnId="{DA4F1974-C945-4F74-B21A-763D4F885C6E}">
      <dgm:prSet/>
      <dgm:spPr/>
      <dgm:t>
        <a:bodyPr/>
        <a:lstStyle/>
        <a:p>
          <a:endParaRPr lang="en-US"/>
        </a:p>
      </dgm:t>
    </dgm:pt>
    <dgm:pt modelId="{E230FFB7-E9F5-4F22-998C-CC99645F50D9}" type="sibTrans" cxnId="{DA4F1974-C945-4F74-B21A-763D4F885C6E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LinFactNeighborX="591" custLinFactNeighborY="29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2884" custLinFactNeighborY="-15895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264628" custScaleY="284645" custLinFactX="300000" custLinFactY="-123270" custLinFactNeighborX="382924" custLinFactNeighborY="-200000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Y="50057" custLinFactNeighborX="-19835" custLinFactNeighborY="10000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DA4F1974-C945-4F74-B21A-763D4F885C6E}" srcId="{BE5B76ED-C686-4E97-9A28-74231B4FDDD1}" destId="{07F01C9A-B5FB-4C36-8A99-5869473B347C}" srcOrd="1" destOrd="0" parTransId="{AF9EB77B-73C7-47B4-8026-8648D723F597}" sibTransId="{E230FFB7-E9F5-4F22-998C-CC99645F50D9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 rot="13660716" flipH="1" flipV="1">
          <a:off x="144161" y="943747"/>
          <a:ext cx="879567" cy="88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364092" y="1069072"/>
          <a:ext cx="317700" cy="49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8000" r="-2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7523" y="927714"/>
          <a:ext cx="1830116" cy="77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CORRELATION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HEATMAP</a:t>
          </a:r>
        </a:p>
      </dsp:txBody>
      <dsp:txXfrm>
        <a:off x="1077523" y="927714"/>
        <a:ext cx="1830116" cy="776413"/>
      </dsp:txXfrm>
    </dsp:sp>
    <dsp:sp modelId="{75512A68-FA50-4392-A441-C6EC352FE606}">
      <dsp:nvSpPr>
        <dsp:cNvPr id="0" name=""/>
        <dsp:cNvSpPr/>
      </dsp:nvSpPr>
      <dsp:spPr>
        <a:xfrm>
          <a:off x="3226524" y="927714"/>
          <a:ext cx="776413" cy="7764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89571" y="1090761"/>
          <a:ext cx="450319" cy="450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69312" y="927714"/>
          <a:ext cx="1830116" cy="77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HISTOGRAM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  </a:t>
          </a:r>
          <a:r>
            <a:rPr lang="en-US" sz="1300" kern="1200" dirty="0" err="1"/>
            <a:t>Monthlyand</a:t>
          </a:r>
          <a:r>
            <a:rPr lang="en-US" sz="1300" kern="1200" dirty="0"/>
            <a:t> Yearly 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RETURNS</a:t>
          </a:r>
        </a:p>
      </dsp:txBody>
      <dsp:txXfrm>
        <a:off x="4169312" y="927714"/>
        <a:ext cx="1830116" cy="776413"/>
      </dsp:txXfrm>
    </dsp:sp>
    <dsp:sp modelId="{2CA4BD4C-87EF-4944-9E57-97154B3B633C}">
      <dsp:nvSpPr>
        <dsp:cNvPr id="0" name=""/>
        <dsp:cNvSpPr/>
      </dsp:nvSpPr>
      <dsp:spPr>
        <a:xfrm>
          <a:off x="83159" y="2454604"/>
          <a:ext cx="776413" cy="7764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46205" y="2617651"/>
          <a:ext cx="450319" cy="450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25946" y="2454604"/>
          <a:ext cx="1830116" cy="77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PREPARING MODELS</a:t>
          </a:r>
        </a:p>
      </dsp:txBody>
      <dsp:txXfrm>
        <a:off x="1025946" y="2454604"/>
        <a:ext cx="1830116" cy="776413"/>
      </dsp:txXfrm>
    </dsp:sp>
    <dsp:sp modelId="{7089FE6B-57E5-4306-8097-E758E000C828}">
      <dsp:nvSpPr>
        <dsp:cNvPr id="0" name=""/>
        <dsp:cNvSpPr/>
      </dsp:nvSpPr>
      <dsp:spPr>
        <a:xfrm>
          <a:off x="3011791" y="2313802"/>
          <a:ext cx="776413" cy="7764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124740" y="2491026"/>
          <a:ext cx="450319" cy="450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17734" y="2454604"/>
          <a:ext cx="1830116" cy="77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implementation</a:t>
          </a:r>
        </a:p>
      </dsp:txBody>
      <dsp:txXfrm>
        <a:off x="4117734" y="2454604"/>
        <a:ext cx="1830116" cy="776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370452" y="526300"/>
          <a:ext cx="3973968" cy="3973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Times New Roman" panose="02020603050405020304" pitchFamily="18" charset="0"/>
            <a:buNone/>
          </a:pPr>
          <a:r>
            <a:rPr lang="en-US" sz="2500" b="1" kern="1200" dirty="0"/>
            <a:t>linear regression</a:t>
          </a:r>
        </a:p>
      </dsp:txBody>
      <dsp:txXfrm>
        <a:off x="1952426" y="1108262"/>
        <a:ext cx="2810020" cy="2809959"/>
      </dsp:txXfrm>
    </dsp:sp>
    <dsp:sp modelId="{8A0FF0D8-0AF7-44A4-833E-7EA23A507B5A}">
      <dsp:nvSpPr>
        <dsp:cNvPr id="0" name=""/>
        <dsp:cNvSpPr/>
      </dsp:nvSpPr>
      <dsp:spPr>
        <a:xfrm>
          <a:off x="3614427" y="333484"/>
          <a:ext cx="441962" cy="441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567906" y="4193164"/>
          <a:ext cx="320016" cy="320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576652" y="2127302"/>
          <a:ext cx="320016" cy="320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4045303" y="4533916"/>
          <a:ext cx="441962" cy="441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658812" y="961599"/>
          <a:ext cx="320016" cy="320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649984" y="2793949"/>
          <a:ext cx="320016" cy="320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-240123" y="629722"/>
          <a:ext cx="2306515" cy="230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Times New Roman" panose="02020603050405020304" pitchFamily="18" charset="0"/>
            <a:buNone/>
          </a:pPr>
          <a:r>
            <a:rPr lang="en-US" sz="1200" b="1" kern="1200" dirty="0"/>
            <a:t>Decision Tree Regression 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Times New Roman" panose="02020603050405020304" pitchFamily="18" charset="0"/>
            <a:buNone/>
          </a:pPr>
          <a:endParaRPr lang="en-US" sz="1200" b="1" kern="1200" dirty="0"/>
        </a:p>
      </dsp:txBody>
      <dsp:txXfrm>
        <a:off x="97658" y="967395"/>
        <a:ext cx="1630953" cy="1630432"/>
      </dsp:txXfrm>
    </dsp:sp>
    <dsp:sp modelId="{2470B0FE-F3CE-48F3-AE82-73016C487D68}">
      <dsp:nvSpPr>
        <dsp:cNvPr id="0" name=""/>
        <dsp:cNvSpPr/>
      </dsp:nvSpPr>
      <dsp:spPr>
        <a:xfrm>
          <a:off x="3167291" y="975526"/>
          <a:ext cx="441962" cy="441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5055309" y="0"/>
          <a:ext cx="2114199" cy="22741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4959999" y="2447812"/>
          <a:ext cx="2511018" cy="25102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</dsp:txBody>
      <dsp:txXfrm>
        <a:off x="5327729" y="2815424"/>
        <a:ext cx="1775558" cy="1774991"/>
      </dsp:txXfrm>
    </dsp:sp>
    <dsp:sp modelId="{0DF8FB3E-B0B0-40D8-B039-0C7B496BBA97}">
      <dsp:nvSpPr>
        <dsp:cNvPr id="0" name=""/>
        <dsp:cNvSpPr/>
      </dsp:nvSpPr>
      <dsp:spPr>
        <a:xfrm>
          <a:off x="5007570" y="1586928"/>
          <a:ext cx="441962" cy="441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-46915" y="4271156"/>
          <a:ext cx="320016" cy="320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44379" y="3815274"/>
          <a:ext cx="320016" cy="320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blog.roboforex.com/blog/2021/01/28/what-is-p-e-and-how-to-use-it-for-assessing-stocks/" TargetMode="Externa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diagramColors" Target="../diagrams/colors1.xml"/><Relationship Id="rId5" Type="http://schemas.openxmlformats.org/officeDocument/2006/relationships/hyperlink" Target="https://www.puntosicuro.it/sicurezza-C-80/pubbliredazionale-C-119/conoscere-i-big-data-per-migliorare-le-strategie-aziendali-AR-18481/" TargetMode="Externa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.jp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1492" y="-147057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INDUSTRIAL PROJECT BASED LEARNING</a:t>
            </a:r>
            <a:br>
              <a:rPr lang="en-US" b="1" dirty="0"/>
            </a:br>
            <a:r>
              <a:rPr lang="en-US" sz="2000" b="1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999" y="4890253"/>
            <a:ext cx="7197726" cy="14054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val 5" descr="Close-up of a pen writing on a chart">
            <a:extLst>
              <a:ext uri="{FF2B5EF4-FFF2-40B4-BE49-F238E27FC236}">
                <a16:creationId xmlns:a16="http://schemas.microsoft.com/office/drawing/2014/main" id="{67943D07-9473-378D-A24A-921858A2B28F}"/>
              </a:ext>
            </a:extLst>
          </p:cNvPr>
          <p:cNvSpPr/>
          <p:nvPr/>
        </p:nvSpPr>
        <p:spPr>
          <a:xfrm>
            <a:off x="-952106" y="-499620"/>
            <a:ext cx="4675694" cy="408180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Capstone-Project-2: Data Visualization and Inference Modeling The Case of Nifty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232" r="13232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0356" r="30356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53527"/>
              </p:ext>
            </p:extLst>
          </p:nvPr>
        </p:nvGraphicFramePr>
        <p:xfrm>
          <a:off x="746636" y="2142067"/>
          <a:ext cx="6082588" cy="410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97A313-40AC-CC33-F9E9-2907135304E7}"/>
              </a:ext>
            </a:extLst>
          </p:cNvPr>
          <p:cNvSpPr txBox="1"/>
          <p:nvPr/>
        </p:nvSpPr>
        <p:spPr>
          <a:xfrm>
            <a:off x="8888133" y="6861545"/>
            <a:ext cx="3302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puntosicuro.it/sicurezza-C-80/pubbliredazionale-C-119/conoscere-i-big-data-per-migliorare-le-strategie-aziendali-AR-1848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0150837"/>
              </p:ext>
            </p:extLst>
          </p:nvPr>
        </p:nvGraphicFramePr>
        <p:xfrm>
          <a:off x="2569323" y="867267"/>
          <a:ext cx="7390680" cy="500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31" y="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600" b="1" dirty="0"/>
              <a:t>DIFFERENT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0C35E-7984-CDCB-0869-D82AA77FC072}"/>
              </a:ext>
            </a:extLst>
          </p:cNvPr>
          <p:cNvSpPr txBox="1"/>
          <p:nvPr/>
        </p:nvSpPr>
        <p:spPr>
          <a:xfrm>
            <a:off x="7927942" y="4119513"/>
            <a:ext cx="169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Random Forest Classifier </a:t>
            </a:r>
            <a:endParaRPr lang="en-US" sz="18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15E1F-F596-674C-299B-E4DFD373F1F7}"/>
              </a:ext>
            </a:extLst>
          </p:cNvPr>
          <p:cNvSpPr txBox="1"/>
          <p:nvPr/>
        </p:nvSpPr>
        <p:spPr>
          <a:xfrm>
            <a:off x="8154186" y="1357460"/>
            <a:ext cx="146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Gradient Boosting Regression</a:t>
            </a:r>
            <a:endParaRPr lang="en-US" sz="18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30</TotalTime>
  <Words>70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INDUSTRIAL PROJECT BASED LEARNING DATA SCIENCE</vt:lpstr>
      <vt:lpstr>Capstone-Project-2: Data Visualization and Inference Modeling The Case of Nifty </vt:lpstr>
      <vt:lpstr>Uses of Virtual Reality</vt:lpstr>
      <vt:lpstr>DIFFERENT MODELING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PROJECT BASED LEARNING DATA SCIENCE</dc:title>
  <dc:creator>VIGNESH SHIVANOOR</dc:creator>
  <cp:lastModifiedBy>VIGNESH SHIVANOOR</cp:lastModifiedBy>
  <cp:revision>2</cp:revision>
  <dcterms:created xsi:type="dcterms:W3CDTF">2024-04-12T14:31:07Z</dcterms:created>
  <dcterms:modified xsi:type="dcterms:W3CDTF">2024-04-12T15:01:58Z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