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9" r:id="rId10"/>
    <p:sldId id="264" r:id="rId11"/>
    <p:sldId id="265" r:id="rId12"/>
    <p:sldId id="266" r:id="rId13"/>
    <p:sldId id="267"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gnesh Arjun" initials="VA" lastIdx="1" clrIdx="0">
    <p:extLst>
      <p:ext uri="{19B8F6BF-5375-455C-9EA6-DF929625EA0E}">
        <p15:presenceInfo xmlns:p15="http://schemas.microsoft.com/office/powerpoint/2012/main" userId="01773e176263266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54ADA"/>
    <a:srgbClr val="99AB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E9D88-663F-DAA1-F715-B15C74E4E8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4FA0525-06D8-E9D9-F7BE-DA1C6C36F1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97DA833-04B5-C9E5-62F8-FA280248CB86}"/>
              </a:ext>
            </a:extLst>
          </p:cNvPr>
          <p:cNvSpPr>
            <a:spLocks noGrp="1"/>
          </p:cNvSpPr>
          <p:nvPr>
            <p:ph type="dt" sz="half" idx="10"/>
          </p:nvPr>
        </p:nvSpPr>
        <p:spPr/>
        <p:txBody>
          <a:bodyPr/>
          <a:lstStyle/>
          <a:p>
            <a:fld id="{3A144184-CA02-495C-9E81-ACC9B748B6D1}" type="datetimeFigureOut">
              <a:rPr lang="en-IN" smtClean="0"/>
              <a:t>20-01-2023</a:t>
            </a:fld>
            <a:endParaRPr lang="en-IN"/>
          </a:p>
        </p:txBody>
      </p:sp>
      <p:sp>
        <p:nvSpPr>
          <p:cNvPr id="5" name="Footer Placeholder 4">
            <a:extLst>
              <a:ext uri="{FF2B5EF4-FFF2-40B4-BE49-F238E27FC236}">
                <a16:creationId xmlns:a16="http://schemas.microsoft.com/office/drawing/2014/main" id="{D8C2B6C5-A754-0EF5-1883-967BC3C22E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ACADCC-6208-8740-CE24-4F231C535FCD}"/>
              </a:ext>
            </a:extLst>
          </p:cNvPr>
          <p:cNvSpPr>
            <a:spLocks noGrp="1"/>
          </p:cNvSpPr>
          <p:nvPr>
            <p:ph type="sldNum" sz="quarter" idx="12"/>
          </p:nvPr>
        </p:nvSpPr>
        <p:spPr/>
        <p:txBody>
          <a:bodyPr/>
          <a:lstStyle/>
          <a:p>
            <a:fld id="{D6C80ACC-B539-4190-96FA-2D9679AF23E0}" type="slidenum">
              <a:rPr lang="en-IN" smtClean="0"/>
              <a:t>‹#›</a:t>
            </a:fld>
            <a:endParaRPr lang="en-IN"/>
          </a:p>
        </p:txBody>
      </p:sp>
    </p:spTree>
    <p:extLst>
      <p:ext uri="{BB962C8B-B14F-4D97-AF65-F5344CB8AC3E}">
        <p14:creationId xmlns:p14="http://schemas.microsoft.com/office/powerpoint/2010/main" val="1629448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BA000-6E81-80B9-3392-D70BEF3A1E8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9DD425-6B0E-3E06-2B53-15E25ADB3A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9DFBD5-7070-7F6A-8C4D-93FD0B7F5CEF}"/>
              </a:ext>
            </a:extLst>
          </p:cNvPr>
          <p:cNvSpPr>
            <a:spLocks noGrp="1"/>
          </p:cNvSpPr>
          <p:nvPr>
            <p:ph type="dt" sz="half" idx="10"/>
          </p:nvPr>
        </p:nvSpPr>
        <p:spPr/>
        <p:txBody>
          <a:bodyPr/>
          <a:lstStyle/>
          <a:p>
            <a:fld id="{3A144184-CA02-495C-9E81-ACC9B748B6D1}" type="datetimeFigureOut">
              <a:rPr lang="en-IN" smtClean="0"/>
              <a:t>20-01-2023</a:t>
            </a:fld>
            <a:endParaRPr lang="en-IN"/>
          </a:p>
        </p:txBody>
      </p:sp>
      <p:sp>
        <p:nvSpPr>
          <p:cNvPr id="5" name="Footer Placeholder 4">
            <a:extLst>
              <a:ext uri="{FF2B5EF4-FFF2-40B4-BE49-F238E27FC236}">
                <a16:creationId xmlns:a16="http://schemas.microsoft.com/office/drawing/2014/main" id="{41A1EDD1-017B-3C31-A450-BBE910B004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AD8D56-AFB0-4790-166F-95ADCFCE34B6}"/>
              </a:ext>
            </a:extLst>
          </p:cNvPr>
          <p:cNvSpPr>
            <a:spLocks noGrp="1"/>
          </p:cNvSpPr>
          <p:nvPr>
            <p:ph type="sldNum" sz="quarter" idx="12"/>
          </p:nvPr>
        </p:nvSpPr>
        <p:spPr/>
        <p:txBody>
          <a:bodyPr/>
          <a:lstStyle/>
          <a:p>
            <a:fld id="{D6C80ACC-B539-4190-96FA-2D9679AF23E0}" type="slidenum">
              <a:rPr lang="en-IN" smtClean="0"/>
              <a:t>‹#›</a:t>
            </a:fld>
            <a:endParaRPr lang="en-IN"/>
          </a:p>
        </p:txBody>
      </p:sp>
    </p:spTree>
    <p:extLst>
      <p:ext uri="{BB962C8B-B14F-4D97-AF65-F5344CB8AC3E}">
        <p14:creationId xmlns:p14="http://schemas.microsoft.com/office/powerpoint/2010/main" val="2354727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587052-1B83-DB36-EA15-A38C76EBD9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D40AB5-8CFE-E921-1118-B55056247F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FCE842-2800-9884-5A97-3112E78E9FA0}"/>
              </a:ext>
            </a:extLst>
          </p:cNvPr>
          <p:cNvSpPr>
            <a:spLocks noGrp="1"/>
          </p:cNvSpPr>
          <p:nvPr>
            <p:ph type="dt" sz="half" idx="10"/>
          </p:nvPr>
        </p:nvSpPr>
        <p:spPr/>
        <p:txBody>
          <a:bodyPr/>
          <a:lstStyle/>
          <a:p>
            <a:fld id="{3A144184-CA02-495C-9E81-ACC9B748B6D1}" type="datetimeFigureOut">
              <a:rPr lang="en-IN" smtClean="0"/>
              <a:t>20-01-2023</a:t>
            </a:fld>
            <a:endParaRPr lang="en-IN"/>
          </a:p>
        </p:txBody>
      </p:sp>
      <p:sp>
        <p:nvSpPr>
          <p:cNvPr id="5" name="Footer Placeholder 4">
            <a:extLst>
              <a:ext uri="{FF2B5EF4-FFF2-40B4-BE49-F238E27FC236}">
                <a16:creationId xmlns:a16="http://schemas.microsoft.com/office/drawing/2014/main" id="{DF0A76B0-9081-DFBB-EA2D-67B2B9D783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3C4643-9337-78A1-98EE-68758D2FD5F8}"/>
              </a:ext>
            </a:extLst>
          </p:cNvPr>
          <p:cNvSpPr>
            <a:spLocks noGrp="1"/>
          </p:cNvSpPr>
          <p:nvPr>
            <p:ph type="sldNum" sz="quarter" idx="12"/>
          </p:nvPr>
        </p:nvSpPr>
        <p:spPr/>
        <p:txBody>
          <a:bodyPr/>
          <a:lstStyle/>
          <a:p>
            <a:fld id="{D6C80ACC-B539-4190-96FA-2D9679AF23E0}" type="slidenum">
              <a:rPr lang="en-IN" smtClean="0"/>
              <a:t>‹#›</a:t>
            </a:fld>
            <a:endParaRPr lang="en-IN"/>
          </a:p>
        </p:txBody>
      </p:sp>
    </p:spTree>
    <p:extLst>
      <p:ext uri="{BB962C8B-B14F-4D97-AF65-F5344CB8AC3E}">
        <p14:creationId xmlns:p14="http://schemas.microsoft.com/office/powerpoint/2010/main" val="619298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F9779-7BE8-3E2C-6045-2525482B0E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72F62C-A67E-36E6-AD37-DBFFEED494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C0022C-AC2A-0E8D-3712-821D1E29F528}"/>
              </a:ext>
            </a:extLst>
          </p:cNvPr>
          <p:cNvSpPr>
            <a:spLocks noGrp="1"/>
          </p:cNvSpPr>
          <p:nvPr>
            <p:ph type="dt" sz="half" idx="10"/>
          </p:nvPr>
        </p:nvSpPr>
        <p:spPr/>
        <p:txBody>
          <a:bodyPr/>
          <a:lstStyle/>
          <a:p>
            <a:fld id="{3A144184-CA02-495C-9E81-ACC9B748B6D1}" type="datetimeFigureOut">
              <a:rPr lang="en-IN" smtClean="0"/>
              <a:t>20-01-2023</a:t>
            </a:fld>
            <a:endParaRPr lang="en-IN"/>
          </a:p>
        </p:txBody>
      </p:sp>
      <p:sp>
        <p:nvSpPr>
          <p:cNvPr id="5" name="Footer Placeholder 4">
            <a:extLst>
              <a:ext uri="{FF2B5EF4-FFF2-40B4-BE49-F238E27FC236}">
                <a16:creationId xmlns:a16="http://schemas.microsoft.com/office/drawing/2014/main" id="{65C32761-BFC2-51D6-4F30-DD2F1BC7A0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E73E68-3DC5-A36B-2D05-E84D08F247B5}"/>
              </a:ext>
            </a:extLst>
          </p:cNvPr>
          <p:cNvSpPr>
            <a:spLocks noGrp="1"/>
          </p:cNvSpPr>
          <p:nvPr>
            <p:ph type="sldNum" sz="quarter" idx="12"/>
          </p:nvPr>
        </p:nvSpPr>
        <p:spPr/>
        <p:txBody>
          <a:bodyPr/>
          <a:lstStyle/>
          <a:p>
            <a:fld id="{D6C80ACC-B539-4190-96FA-2D9679AF23E0}" type="slidenum">
              <a:rPr lang="en-IN" smtClean="0"/>
              <a:t>‹#›</a:t>
            </a:fld>
            <a:endParaRPr lang="en-IN"/>
          </a:p>
        </p:txBody>
      </p:sp>
    </p:spTree>
    <p:extLst>
      <p:ext uri="{BB962C8B-B14F-4D97-AF65-F5344CB8AC3E}">
        <p14:creationId xmlns:p14="http://schemas.microsoft.com/office/powerpoint/2010/main" val="1062175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FE5F-9777-B10E-8402-66B767579D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4B5E01-2928-0490-796F-93E080A92A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CDE914-064B-E7D8-2A91-C750ACCF8F3A}"/>
              </a:ext>
            </a:extLst>
          </p:cNvPr>
          <p:cNvSpPr>
            <a:spLocks noGrp="1"/>
          </p:cNvSpPr>
          <p:nvPr>
            <p:ph type="dt" sz="half" idx="10"/>
          </p:nvPr>
        </p:nvSpPr>
        <p:spPr/>
        <p:txBody>
          <a:bodyPr/>
          <a:lstStyle/>
          <a:p>
            <a:fld id="{3A144184-CA02-495C-9E81-ACC9B748B6D1}" type="datetimeFigureOut">
              <a:rPr lang="en-IN" smtClean="0"/>
              <a:t>20-01-2023</a:t>
            </a:fld>
            <a:endParaRPr lang="en-IN"/>
          </a:p>
        </p:txBody>
      </p:sp>
      <p:sp>
        <p:nvSpPr>
          <p:cNvPr id="5" name="Footer Placeholder 4">
            <a:extLst>
              <a:ext uri="{FF2B5EF4-FFF2-40B4-BE49-F238E27FC236}">
                <a16:creationId xmlns:a16="http://schemas.microsoft.com/office/drawing/2014/main" id="{864BD74D-8748-D14E-4CE6-D983CBF0A5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031731-9A2C-A121-0DE7-72A92E5B0E00}"/>
              </a:ext>
            </a:extLst>
          </p:cNvPr>
          <p:cNvSpPr>
            <a:spLocks noGrp="1"/>
          </p:cNvSpPr>
          <p:nvPr>
            <p:ph type="sldNum" sz="quarter" idx="12"/>
          </p:nvPr>
        </p:nvSpPr>
        <p:spPr/>
        <p:txBody>
          <a:bodyPr/>
          <a:lstStyle/>
          <a:p>
            <a:fld id="{D6C80ACC-B539-4190-96FA-2D9679AF23E0}" type="slidenum">
              <a:rPr lang="en-IN" smtClean="0"/>
              <a:t>‹#›</a:t>
            </a:fld>
            <a:endParaRPr lang="en-IN"/>
          </a:p>
        </p:txBody>
      </p:sp>
    </p:spTree>
    <p:extLst>
      <p:ext uri="{BB962C8B-B14F-4D97-AF65-F5344CB8AC3E}">
        <p14:creationId xmlns:p14="http://schemas.microsoft.com/office/powerpoint/2010/main" val="4033468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6AB8D-9F94-D431-19AD-8CBB1612CB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0361C6-B2A8-73C6-048E-F3CC15B7E1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8676813-4D1B-49CA-A394-4B2060C59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131BA81-8755-1736-0C45-F44CE1449FD0}"/>
              </a:ext>
            </a:extLst>
          </p:cNvPr>
          <p:cNvSpPr>
            <a:spLocks noGrp="1"/>
          </p:cNvSpPr>
          <p:nvPr>
            <p:ph type="dt" sz="half" idx="10"/>
          </p:nvPr>
        </p:nvSpPr>
        <p:spPr/>
        <p:txBody>
          <a:bodyPr/>
          <a:lstStyle/>
          <a:p>
            <a:fld id="{3A144184-CA02-495C-9E81-ACC9B748B6D1}" type="datetimeFigureOut">
              <a:rPr lang="en-IN" smtClean="0"/>
              <a:t>20-01-2023</a:t>
            </a:fld>
            <a:endParaRPr lang="en-IN"/>
          </a:p>
        </p:txBody>
      </p:sp>
      <p:sp>
        <p:nvSpPr>
          <p:cNvPr id="6" name="Footer Placeholder 5">
            <a:extLst>
              <a:ext uri="{FF2B5EF4-FFF2-40B4-BE49-F238E27FC236}">
                <a16:creationId xmlns:a16="http://schemas.microsoft.com/office/drawing/2014/main" id="{87DC4924-2226-6294-90AB-83009319CF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7A7EFF-0C53-6366-C228-254587085292}"/>
              </a:ext>
            </a:extLst>
          </p:cNvPr>
          <p:cNvSpPr>
            <a:spLocks noGrp="1"/>
          </p:cNvSpPr>
          <p:nvPr>
            <p:ph type="sldNum" sz="quarter" idx="12"/>
          </p:nvPr>
        </p:nvSpPr>
        <p:spPr/>
        <p:txBody>
          <a:bodyPr/>
          <a:lstStyle/>
          <a:p>
            <a:fld id="{D6C80ACC-B539-4190-96FA-2D9679AF23E0}" type="slidenum">
              <a:rPr lang="en-IN" smtClean="0"/>
              <a:t>‹#›</a:t>
            </a:fld>
            <a:endParaRPr lang="en-IN"/>
          </a:p>
        </p:txBody>
      </p:sp>
    </p:spTree>
    <p:extLst>
      <p:ext uri="{BB962C8B-B14F-4D97-AF65-F5344CB8AC3E}">
        <p14:creationId xmlns:p14="http://schemas.microsoft.com/office/powerpoint/2010/main" val="819314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445DD-AADB-F36C-D7AA-85884B17A18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7DC3EB-2DFC-F1AF-7461-B057971A54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4A8633-093E-2B46-5B60-E227CB3DD1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092CAD3-D54F-4B06-5CAA-80F24CF46C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0BB44F-A48B-A76B-0D7B-81A8311851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A305348-CB5B-3B26-6986-8D0027CA22EA}"/>
              </a:ext>
            </a:extLst>
          </p:cNvPr>
          <p:cNvSpPr>
            <a:spLocks noGrp="1"/>
          </p:cNvSpPr>
          <p:nvPr>
            <p:ph type="dt" sz="half" idx="10"/>
          </p:nvPr>
        </p:nvSpPr>
        <p:spPr/>
        <p:txBody>
          <a:bodyPr/>
          <a:lstStyle/>
          <a:p>
            <a:fld id="{3A144184-CA02-495C-9E81-ACC9B748B6D1}" type="datetimeFigureOut">
              <a:rPr lang="en-IN" smtClean="0"/>
              <a:t>20-01-2023</a:t>
            </a:fld>
            <a:endParaRPr lang="en-IN"/>
          </a:p>
        </p:txBody>
      </p:sp>
      <p:sp>
        <p:nvSpPr>
          <p:cNvPr id="8" name="Footer Placeholder 7">
            <a:extLst>
              <a:ext uri="{FF2B5EF4-FFF2-40B4-BE49-F238E27FC236}">
                <a16:creationId xmlns:a16="http://schemas.microsoft.com/office/drawing/2014/main" id="{F0E9047D-5025-B1E2-FA47-C5D19E53498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03AF93C-6338-0DBE-2419-46455AEC047A}"/>
              </a:ext>
            </a:extLst>
          </p:cNvPr>
          <p:cNvSpPr>
            <a:spLocks noGrp="1"/>
          </p:cNvSpPr>
          <p:nvPr>
            <p:ph type="sldNum" sz="quarter" idx="12"/>
          </p:nvPr>
        </p:nvSpPr>
        <p:spPr/>
        <p:txBody>
          <a:bodyPr/>
          <a:lstStyle/>
          <a:p>
            <a:fld id="{D6C80ACC-B539-4190-96FA-2D9679AF23E0}" type="slidenum">
              <a:rPr lang="en-IN" smtClean="0"/>
              <a:t>‹#›</a:t>
            </a:fld>
            <a:endParaRPr lang="en-IN"/>
          </a:p>
        </p:txBody>
      </p:sp>
    </p:spTree>
    <p:extLst>
      <p:ext uri="{BB962C8B-B14F-4D97-AF65-F5344CB8AC3E}">
        <p14:creationId xmlns:p14="http://schemas.microsoft.com/office/powerpoint/2010/main" val="1843410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418D-785F-8557-165C-C0A844A9EE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D4BD084-4751-EB73-E1BD-B6B3060C0251}"/>
              </a:ext>
            </a:extLst>
          </p:cNvPr>
          <p:cNvSpPr>
            <a:spLocks noGrp="1"/>
          </p:cNvSpPr>
          <p:nvPr>
            <p:ph type="dt" sz="half" idx="10"/>
          </p:nvPr>
        </p:nvSpPr>
        <p:spPr/>
        <p:txBody>
          <a:bodyPr/>
          <a:lstStyle/>
          <a:p>
            <a:fld id="{3A144184-CA02-495C-9E81-ACC9B748B6D1}" type="datetimeFigureOut">
              <a:rPr lang="en-IN" smtClean="0"/>
              <a:t>20-01-2023</a:t>
            </a:fld>
            <a:endParaRPr lang="en-IN"/>
          </a:p>
        </p:txBody>
      </p:sp>
      <p:sp>
        <p:nvSpPr>
          <p:cNvPr id="4" name="Footer Placeholder 3">
            <a:extLst>
              <a:ext uri="{FF2B5EF4-FFF2-40B4-BE49-F238E27FC236}">
                <a16:creationId xmlns:a16="http://schemas.microsoft.com/office/drawing/2014/main" id="{E815F6B2-44AA-9660-02DD-FDF2E906FC9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48996C8-264E-F52C-537B-A6958474E13D}"/>
              </a:ext>
            </a:extLst>
          </p:cNvPr>
          <p:cNvSpPr>
            <a:spLocks noGrp="1"/>
          </p:cNvSpPr>
          <p:nvPr>
            <p:ph type="sldNum" sz="quarter" idx="12"/>
          </p:nvPr>
        </p:nvSpPr>
        <p:spPr/>
        <p:txBody>
          <a:bodyPr/>
          <a:lstStyle/>
          <a:p>
            <a:fld id="{D6C80ACC-B539-4190-96FA-2D9679AF23E0}" type="slidenum">
              <a:rPr lang="en-IN" smtClean="0"/>
              <a:t>‹#›</a:t>
            </a:fld>
            <a:endParaRPr lang="en-IN"/>
          </a:p>
        </p:txBody>
      </p:sp>
    </p:spTree>
    <p:extLst>
      <p:ext uri="{BB962C8B-B14F-4D97-AF65-F5344CB8AC3E}">
        <p14:creationId xmlns:p14="http://schemas.microsoft.com/office/powerpoint/2010/main" val="2416108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137EC1-A9CD-E9CD-DA9D-677F016CA78F}"/>
              </a:ext>
            </a:extLst>
          </p:cNvPr>
          <p:cNvSpPr>
            <a:spLocks noGrp="1"/>
          </p:cNvSpPr>
          <p:nvPr>
            <p:ph type="dt" sz="half" idx="10"/>
          </p:nvPr>
        </p:nvSpPr>
        <p:spPr/>
        <p:txBody>
          <a:bodyPr/>
          <a:lstStyle/>
          <a:p>
            <a:fld id="{3A144184-CA02-495C-9E81-ACC9B748B6D1}" type="datetimeFigureOut">
              <a:rPr lang="en-IN" smtClean="0"/>
              <a:t>20-01-2023</a:t>
            </a:fld>
            <a:endParaRPr lang="en-IN"/>
          </a:p>
        </p:txBody>
      </p:sp>
      <p:sp>
        <p:nvSpPr>
          <p:cNvPr id="3" name="Footer Placeholder 2">
            <a:extLst>
              <a:ext uri="{FF2B5EF4-FFF2-40B4-BE49-F238E27FC236}">
                <a16:creationId xmlns:a16="http://schemas.microsoft.com/office/drawing/2014/main" id="{B1BD589E-C0C3-291C-2088-F7D749B5AB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6547E1E-9641-BE06-8048-E8DF42A72AC1}"/>
              </a:ext>
            </a:extLst>
          </p:cNvPr>
          <p:cNvSpPr>
            <a:spLocks noGrp="1"/>
          </p:cNvSpPr>
          <p:nvPr>
            <p:ph type="sldNum" sz="quarter" idx="12"/>
          </p:nvPr>
        </p:nvSpPr>
        <p:spPr/>
        <p:txBody>
          <a:bodyPr/>
          <a:lstStyle/>
          <a:p>
            <a:fld id="{D6C80ACC-B539-4190-96FA-2D9679AF23E0}" type="slidenum">
              <a:rPr lang="en-IN" smtClean="0"/>
              <a:t>‹#›</a:t>
            </a:fld>
            <a:endParaRPr lang="en-IN"/>
          </a:p>
        </p:txBody>
      </p:sp>
    </p:spTree>
    <p:extLst>
      <p:ext uri="{BB962C8B-B14F-4D97-AF65-F5344CB8AC3E}">
        <p14:creationId xmlns:p14="http://schemas.microsoft.com/office/powerpoint/2010/main" val="3906212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73295-E19A-C3C3-AEB1-C64D51FE7F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DAAFAD4-DBDC-B782-6045-B78AA26337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1E154F-C77E-3B59-30B3-80D303CF2C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7397C6-1347-15BA-EA98-BA66E46B555D}"/>
              </a:ext>
            </a:extLst>
          </p:cNvPr>
          <p:cNvSpPr>
            <a:spLocks noGrp="1"/>
          </p:cNvSpPr>
          <p:nvPr>
            <p:ph type="dt" sz="half" idx="10"/>
          </p:nvPr>
        </p:nvSpPr>
        <p:spPr/>
        <p:txBody>
          <a:bodyPr/>
          <a:lstStyle/>
          <a:p>
            <a:fld id="{3A144184-CA02-495C-9E81-ACC9B748B6D1}" type="datetimeFigureOut">
              <a:rPr lang="en-IN" smtClean="0"/>
              <a:t>20-01-2023</a:t>
            </a:fld>
            <a:endParaRPr lang="en-IN"/>
          </a:p>
        </p:txBody>
      </p:sp>
      <p:sp>
        <p:nvSpPr>
          <p:cNvPr id="6" name="Footer Placeholder 5">
            <a:extLst>
              <a:ext uri="{FF2B5EF4-FFF2-40B4-BE49-F238E27FC236}">
                <a16:creationId xmlns:a16="http://schemas.microsoft.com/office/drawing/2014/main" id="{81DBBFD6-08B0-9C49-4D9C-2E71693B70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506B21-94FB-8C75-CC0E-A595D27387F5}"/>
              </a:ext>
            </a:extLst>
          </p:cNvPr>
          <p:cNvSpPr>
            <a:spLocks noGrp="1"/>
          </p:cNvSpPr>
          <p:nvPr>
            <p:ph type="sldNum" sz="quarter" idx="12"/>
          </p:nvPr>
        </p:nvSpPr>
        <p:spPr/>
        <p:txBody>
          <a:bodyPr/>
          <a:lstStyle/>
          <a:p>
            <a:fld id="{D6C80ACC-B539-4190-96FA-2D9679AF23E0}" type="slidenum">
              <a:rPr lang="en-IN" smtClean="0"/>
              <a:t>‹#›</a:t>
            </a:fld>
            <a:endParaRPr lang="en-IN"/>
          </a:p>
        </p:txBody>
      </p:sp>
    </p:spTree>
    <p:extLst>
      <p:ext uri="{BB962C8B-B14F-4D97-AF65-F5344CB8AC3E}">
        <p14:creationId xmlns:p14="http://schemas.microsoft.com/office/powerpoint/2010/main" val="1498149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526D-B380-EA0C-201B-10838D53B3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EA87700-5829-621F-45D3-C7039A5B0A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BC78BA-2CAE-70C2-F3CC-8D50D95516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0CFFBD-B8A2-2463-09D1-15DD61D0A1BE}"/>
              </a:ext>
            </a:extLst>
          </p:cNvPr>
          <p:cNvSpPr>
            <a:spLocks noGrp="1"/>
          </p:cNvSpPr>
          <p:nvPr>
            <p:ph type="dt" sz="half" idx="10"/>
          </p:nvPr>
        </p:nvSpPr>
        <p:spPr/>
        <p:txBody>
          <a:bodyPr/>
          <a:lstStyle/>
          <a:p>
            <a:fld id="{3A144184-CA02-495C-9E81-ACC9B748B6D1}" type="datetimeFigureOut">
              <a:rPr lang="en-IN" smtClean="0"/>
              <a:t>20-01-2023</a:t>
            </a:fld>
            <a:endParaRPr lang="en-IN"/>
          </a:p>
        </p:txBody>
      </p:sp>
      <p:sp>
        <p:nvSpPr>
          <p:cNvPr id="6" name="Footer Placeholder 5">
            <a:extLst>
              <a:ext uri="{FF2B5EF4-FFF2-40B4-BE49-F238E27FC236}">
                <a16:creationId xmlns:a16="http://schemas.microsoft.com/office/drawing/2014/main" id="{53648502-39D1-325E-BE62-E4EA02B877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6461A6-760E-9B1B-39DC-A60BB8AFD68F}"/>
              </a:ext>
            </a:extLst>
          </p:cNvPr>
          <p:cNvSpPr>
            <a:spLocks noGrp="1"/>
          </p:cNvSpPr>
          <p:nvPr>
            <p:ph type="sldNum" sz="quarter" idx="12"/>
          </p:nvPr>
        </p:nvSpPr>
        <p:spPr/>
        <p:txBody>
          <a:bodyPr/>
          <a:lstStyle/>
          <a:p>
            <a:fld id="{D6C80ACC-B539-4190-96FA-2D9679AF23E0}" type="slidenum">
              <a:rPr lang="en-IN" smtClean="0"/>
              <a:t>‹#›</a:t>
            </a:fld>
            <a:endParaRPr lang="en-IN"/>
          </a:p>
        </p:txBody>
      </p:sp>
    </p:spTree>
    <p:extLst>
      <p:ext uri="{BB962C8B-B14F-4D97-AF65-F5344CB8AC3E}">
        <p14:creationId xmlns:p14="http://schemas.microsoft.com/office/powerpoint/2010/main" val="2299877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50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9A25DF-D5CE-1F55-0AB7-97B5324346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B0CFF6-B42A-ED5E-1DCB-4979098633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6206DA-9743-1FD7-535B-AF6C3822A1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144184-CA02-495C-9E81-ACC9B748B6D1}" type="datetimeFigureOut">
              <a:rPr lang="en-IN" smtClean="0"/>
              <a:t>20-01-2023</a:t>
            </a:fld>
            <a:endParaRPr lang="en-IN"/>
          </a:p>
        </p:txBody>
      </p:sp>
      <p:sp>
        <p:nvSpPr>
          <p:cNvPr id="5" name="Footer Placeholder 4">
            <a:extLst>
              <a:ext uri="{FF2B5EF4-FFF2-40B4-BE49-F238E27FC236}">
                <a16:creationId xmlns:a16="http://schemas.microsoft.com/office/drawing/2014/main" id="{83B20B1B-3860-DA97-A172-DC1F18CC22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177B20A-8864-E14C-2926-847CE4BE88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C80ACC-B539-4190-96FA-2D9679AF23E0}" type="slidenum">
              <a:rPr lang="en-IN" smtClean="0"/>
              <a:t>‹#›</a:t>
            </a:fld>
            <a:endParaRPr lang="en-IN"/>
          </a:p>
        </p:txBody>
      </p:sp>
    </p:spTree>
    <p:extLst>
      <p:ext uri="{BB962C8B-B14F-4D97-AF65-F5344CB8AC3E}">
        <p14:creationId xmlns:p14="http://schemas.microsoft.com/office/powerpoint/2010/main" val="3522482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0"/>
              </a:schemeClr>
            </a:gs>
            <a:gs pos="0">
              <a:schemeClr val="accent6">
                <a:lumMod val="45000"/>
                <a:lumOff val="55000"/>
              </a:schemeClr>
            </a:gs>
            <a:gs pos="0">
              <a:schemeClr val="accent6">
                <a:lumMod val="45000"/>
                <a:lumOff val="55000"/>
              </a:schemeClr>
            </a:gs>
            <a:gs pos="0">
              <a:schemeClr val="accent6">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7F81ED-5AF7-5F7F-2EC2-B85C1C69D936}"/>
              </a:ext>
            </a:extLst>
          </p:cNvPr>
          <p:cNvSpPr>
            <a:spLocks noGrp="1"/>
          </p:cNvSpPr>
          <p:nvPr>
            <p:ph type="ctrTitle"/>
          </p:nvPr>
        </p:nvSpPr>
        <p:spPr>
          <a:xfrm>
            <a:off x="445213" y="406400"/>
            <a:ext cx="10301556" cy="2387600"/>
          </a:xfrm>
        </p:spPr>
        <p:txBody>
          <a:bodyPr anchor="ctr">
            <a:normAutofit/>
          </a:bodyPr>
          <a:lstStyle/>
          <a:p>
            <a:r>
              <a:rPr lang="en-IN" b="1" dirty="0">
                <a:effectLst>
                  <a:outerShdw blurRad="38100" dist="38100" dir="2700000" algn="tl">
                    <a:srgbClr val="000000">
                      <a:alpha val="43137"/>
                    </a:srgbClr>
                  </a:outerShdw>
                </a:effectLst>
                <a:latin typeface="High Tower Text" panose="02040502050506030303" pitchFamily="18" charset="0"/>
              </a:rPr>
              <a:t>CHURN PREDICTION USING ANN ALGORITHM</a:t>
            </a:r>
          </a:p>
        </p:txBody>
      </p:sp>
      <p:sp>
        <p:nvSpPr>
          <p:cNvPr id="5" name="Subtitle 4">
            <a:extLst>
              <a:ext uri="{FF2B5EF4-FFF2-40B4-BE49-F238E27FC236}">
                <a16:creationId xmlns:a16="http://schemas.microsoft.com/office/drawing/2014/main" id="{79B50C54-2CEF-E5C8-794B-3C1C25E62C1E}"/>
              </a:ext>
            </a:extLst>
          </p:cNvPr>
          <p:cNvSpPr>
            <a:spLocks noGrp="1"/>
          </p:cNvSpPr>
          <p:nvPr>
            <p:ph type="subTitle" idx="1"/>
          </p:nvPr>
        </p:nvSpPr>
        <p:spPr>
          <a:xfrm>
            <a:off x="7572054" y="4382874"/>
            <a:ext cx="3568556" cy="1655762"/>
          </a:xfrm>
        </p:spPr>
        <p:txBody>
          <a:bodyPr anchor="b">
            <a:normAutofit/>
          </a:bodyPr>
          <a:lstStyle/>
          <a:p>
            <a:pPr algn="l">
              <a:lnSpc>
                <a:spcPct val="100000"/>
              </a:lnSpc>
              <a:spcBef>
                <a:spcPts val="0"/>
              </a:spcBef>
            </a:pPr>
            <a:r>
              <a:rPr lang="en-IN" b="1" dirty="0">
                <a:effectLst>
                  <a:outerShdw blurRad="38100" dist="38100" dir="2700000" algn="tl">
                    <a:srgbClr val="000000">
                      <a:alpha val="43137"/>
                    </a:srgbClr>
                  </a:outerShdw>
                </a:effectLst>
                <a:latin typeface="High Tower Text" panose="02040502050506030303" pitchFamily="18" charset="0"/>
              </a:rPr>
              <a:t>PREPARED BY   </a:t>
            </a:r>
          </a:p>
          <a:p>
            <a:pPr algn="r"/>
            <a:r>
              <a:rPr lang="en-IN" b="1" dirty="0">
                <a:effectLst>
                  <a:outerShdw blurRad="38100" dist="38100" dir="2700000" algn="tl">
                    <a:srgbClr val="000000">
                      <a:alpha val="43137"/>
                    </a:srgbClr>
                  </a:outerShdw>
                </a:effectLst>
                <a:latin typeface="High Tower Text" panose="02040502050506030303" pitchFamily="18" charset="0"/>
              </a:rPr>
              <a:t>-</a:t>
            </a:r>
            <a:r>
              <a:rPr lang="en-IN" b="1" i="1" dirty="0">
                <a:effectLst>
                  <a:outerShdw blurRad="38100" dist="38100" dir="2700000" algn="tl">
                    <a:srgbClr val="000000">
                      <a:alpha val="43137"/>
                    </a:srgbClr>
                  </a:outerShdw>
                </a:effectLst>
                <a:latin typeface="High Tower Text" panose="02040502050506030303" pitchFamily="18" charset="0"/>
              </a:rPr>
              <a:t>VIGNESH T A</a:t>
            </a:r>
          </a:p>
        </p:txBody>
      </p:sp>
    </p:spTree>
    <p:extLst>
      <p:ext uri="{BB962C8B-B14F-4D97-AF65-F5344CB8AC3E}">
        <p14:creationId xmlns:p14="http://schemas.microsoft.com/office/powerpoint/2010/main" val="2312729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0"/>
              </a:schemeClr>
            </a:gs>
            <a:gs pos="0">
              <a:schemeClr val="accent6">
                <a:lumMod val="45000"/>
                <a:lumOff val="55000"/>
              </a:schemeClr>
            </a:gs>
            <a:gs pos="0">
              <a:schemeClr val="accent6">
                <a:lumMod val="45000"/>
                <a:lumOff val="55000"/>
              </a:schemeClr>
            </a:gs>
            <a:gs pos="0">
              <a:schemeClr val="accent6">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C922281A-4A6C-AB1C-66ED-13EE60798E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501" y="1474534"/>
            <a:ext cx="5904499" cy="480578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9EA6256A-BED8-FEF9-10ED-AAC0CDE9A53D}"/>
              </a:ext>
            </a:extLst>
          </p:cNvPr>
          <p:cNvSpPr txBox="1">
            <a:spLocks/>
          </p:cNvSpPr>
          <p:nvPr/>
        </p:nvSpPr>
        <p:spPr>
          <a:xfrm>
            <a:off x="6096000" y="1664414"/>
            <a:ext cx="5642545" cy="15616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000" dirty="0">
                <a:highlight>
                  <a:srgbClr val="C0C0C0"/>
                </a:highlight>
                <a:latin typeface="High Tower Text" panose="02040502050506030303" pitchFamily="18" charset="0"/>
                <a:sym typeface="Wingdings" panose="05000000000000000000" pitchFamily="2" charset="2"/>
              </a:rPr>
              <a:t>There is no collinearity present between the variables. Hence we can take all the columns into account based on Multi-collinearity.</a:t>
            </a:r>
            <a:endParaRPr lang="en-US" sz="2000" b="1" dirty="0">
              <a:effectLst>
                <a:outerShdw blurRad="38100" dist="38100" dir="2700000" algn="tl">
                  <a:srgbClr val="000000">
                    <a:alpha val="43137"/>
                  </a:srgbClr>
                </a:outerShdw>
              </a:effectLst>
              <a:highlight>
                <a:srgbClr val="C0C0C0"/>
              </a:highlight>
              <a:latin typeface="High Tower Text" panose="02040502050506030303" pitchFamily="18" charset="0"/>
              <a:sym typeface="Wingdings" panose="05000000000000000000" pitchFamily="2" charset="2"/>
            </a:endParaRPr>
          </a:p>
        </p:txBody>
      </p:sp>
      <p:sp>
        <p:nvSpPr>
          <p:cNvPr id="6" name="Title 1">
            <a:extLst>
              <a:ext uri="{FF2B5EF4-FFF2-40B4-BE49-F238E27FC236}">
                <a16:creationId xmlns:a16="http://schemas.microsoft.com/office/drawing/2014/main" id="{23669A70-4040-CC8A-4D72-4C7D285F87BC}"/>
              </a:ext>
            </a:extLst>
          </p:cNvPr>
          <p:cNvSpPr>
            <a:spLocks noGrp="1"/>
          </p:cNvSpPr>
          <p:nvPr>
            <p:ph type="title"/>
          </p:nvPr>
        </p:nvSpPr>
        <p:spPr>
          <a:xfrm>
            <a:off x="838200" y="184373"/>
            <a:ext cx="10515600" cy="730028"/>
          </a:xfrm>
        </p:spPr>
        <p:txBody>
          <a:bodyPr>
            <a:normAutofit/>
          </a:bodyPr>
          <a:lstStyle/>
          <a:p>
            <a:r>
              <a:rPr lang="en-IN" sz="2800" b="1" i="0" cap="all" dirty="0">
                <a:solidFill>
                  <a:srgbClr val="222222"/>
                </a:solidFill>
                <a:effectLst>
                  <a:outerShdw blurRad="38100" dist="38100" dir="2700000" algn="tl">
                    <a:srgbClr val="000000">
                      <a:alpha val="43137"/>
                    </a:srgbClr>
                  </a:outerShdw>
                </a:effectLst>
                <a:latin typeface="High Tower Text" panose="02040502050506030303" pitchFamily="18" charset="0"/>
              </a:rPr>
              <a:t>Multi-collinearity:</a:t>
            </a:r>
            <a:endParaRPr lang="en-IN" sz="2800" dirty="0"/>
          </a:p>
        </p:txBody>
      </p:sp>
      <p:sp>
        <p:nvSpPr>
          <p:cNvPr id="7" name="Content Placeholder 2">
            <a:extLst>
              <a:ext uri="{FF2B5EF4-FFF2-40B4-BE49-F238E27FC236}">
                <a16:creationId xmlns:a16="http://schemas.microsoft.com/office/drawing/2014/main" id="{A3FDF0C1-7FE6-551E-E2D3-5C5BADFAD126}"/>
              </a:ext>
            </a:extLst>
          </p:cNvPr>
          <p:cNvSpPr txBox="1">
            <a:spLocks/>
          </p:cNvSpPr>
          <p:nvPr/>
        </p:nvSpPr>
        <p:spPr>
          <a:xfrm>
            <a:off x="7471025" y="4202130"/>
            <a:ext cx="4267520" cy="24714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400" b="1" dirty="0">
                <a:latin typeface="High Tower Text" panose="02040502050506030303" pitchFamily="18" charset="0"/>
                <a:sym typeface="Wingdings" panose="05000000000000000000" pitchFamily="2" charset="2"/>
              </a:rPr>
              <a:t>-We have derived some useful insight from the visualized data. Now, let us move on to the feature selection for building the ANN model.</a:t>
            </a:r>
          </a:p>
        </p:txBody>
      </p:sp>
    </p:spTree>
    <p:extLst>
      <p:ext uri="{BB962C8B-B14F-4D97-AF65-F5344CB8AC3E}">
        <p14:creationId xmlns:p14="http://schemas.microsoft.com/office/powerpoint/2010/main" val="386403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0"/>
              </a:schemeClr>
            </a:gs>
            <a:gs pos="0">
              <a:schemeClr val="accent6">
                <a:lumMod val="45000"/>
                <a:lumOff val="55000"/>
              </a:schemeClr>
            </a:gs>
            <a:gs pos="0">
              <a:schemeClr val="accent6">
                <a:lumMod val="45000"/>
                <a:lumOff val="55000"/>
              </a:schemeClr>
            </a:gs>
            <a:gs pos="0">
              <a:schemeClr val="accent6">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8BE04F-6111-B896-09AA-935D18F64E61}"/>
              </a:ext>
            </a:extLst>
          </p:cNvPr>
          <p:cNvSpPr>
            <a:spLocks noGrp="1"/>
          </p:cNvSpPr>
          <p:nvPr>
            <p:ph idx="1"/>
          </p:nvPr>
        </p:nvSpPr>
        <p:spPr>
          <a:xfrm>
            <a:off x="205484" y="914401"/>
            <a:ext cx="11671442" cy="5759226"/>
          </a:xfrm>
        </p:spPr>
        <p:txBody>
          <a:bodyPr>
            <a:normAutofit fontScale="92500"/>
          </a:bodyPr>
          <a:lstStyle/>
          <a:p>
            <a:pPr marL="0" indent="0" algn="just">
              <a:lnSpc>
                <a:spcPct val="110000"/>
              </a:lnSpc>
              <a:buNone/>
            </a:pPr>
            <a:r>
              <a:rPr lang="en-IN" sz="2000" b="1" u="sng" cap="all" dirty="0">
                <a:effectLst>
                  <a:outerShdw blurRad="38100" dist="38100" dir="2700000" algn="tl">
                    <a:srgbClr val="000000">
                      <a:alpha val="43137"/>
                    </a:srgbClr>
                  </a:outerShdw>
                </a:effectLst>
                <a:latin typeface="High Tower Text" panose="02040502050506030303" pitchFamily="18" charset="0"/>
              </a:rPr>
              <a:t>Feature selection:</a:t>
            </a:r>
            <a:endParaRPr lang="en-IN" sz="2000" b="1" u="sng" dirty="0">
              <a:effectLst>
                <a:outerShdw blurRad="38100" dist="38100" dir="2700000" algn="tl">
                  <a:srgbClr val="000000">
                    <a:alpha val="43137"/>
                  </a:srgbClr>
                </a:outerShdw>
              </a:effectLst>
              <a:latin typeface="High Tower Text" panose="02040502050506030303" pitchFamily="18" charset="0"/>
            </a:endParaRPr>
          </a:p>
          <a:p>
            <a:pPr marL="0" indent="0" algn="just">
              <a:lnSpc>
                <a:spcPct val="100000"/>
              </a:lnSpc>
              <a:spcBef>
                <a:spcPts val="0"/>
              </a:spcBef>
              <a:buNone/>
            </a:pPr>
            <a:r>
              <a:rPr lang="en-US" sz="2200" b="0" i="0" dirty="0">
                <a:effectLst/>
                <a:latin typeface="High Tower Text" panose="02040502050506030303" pitchFamily="18" charset="0"/>
              </a:rPr>
              <a:t>Feature selection is a way of selecting the subset of the most relevant features from the original features set by removing the redundant, irrelevant, or noisy features.</a:t>
            </a:r>
          </a:p>
          <a:p>
            <a:pPr marL="0" indent="0" algn="just">
              <a:lnSpc>
                <a:spcPct val="100000"/>
              </a:lnSpc>
              <a:spcBef>
                <a:spcPts val="0"/>
              </a:spcBef>
              <a:buNone/>
            </a:pPr>
            <a:r>
              <a:rPr lang="en-US" sz="2200" dirty="0">
                <a:latin typeface="High Tower Text" panose="02040502050506030303" pitchFamily="18" charset="0"/>
              </a:rPr>
              <a:t>In our dataset, we can observe that the features such as </a:t>
            </a:r>
            <a:r>
              <a:rPr lang="en-US" sz="2200" b="1" dirty="0">
                <a:latin typeface="High Tower Text" panose="02040502050506030303" pitchFamily="18" charset="0"/>
              </a:rPr>
              <a:t>'</a:t>
            </a:r>
            <a:r>
              <a:rPr lang="en-US" sz="2200" b="1" dirty="0" err="1">
                <a:latin typeface="High Tower Text" panose="02040502050506030303" pitchFamily="18" charset="0"/>
              </a:rPr>
              <a:t>RowNumber</a:t>
            </a:r>
            <a:r>
              <a:rPr lang="en-US" sz="2200" b="1" dirty="0">
                <a:latin typeface="High Tower Text" panose="02040502050506030303" pitchFamily="18" charset="0"/>
              </a:rPr>
              <a:t>', '</a:t>
            </a:r>
            <a:r>
              <a:rPr lang="en-US" sz="2200" b="1" dirty="0" err="1">
                <a:latin typeface="High Tower Text" panose="02040502050506030303" pitchFamily="18" charset="0"/>
              </a:rPr>
              <a:t>CustomerId</a:t>
            </a:r>
            <a:r>
              <a:rPr lang="en-US" sz="2200" b="1" dirty="0">
                <a:latin typeface="High Tower Text" panose="02040502050506030303" pitchFamily="18" charset="0"/>
              </a:rPr>
              <a:t>’, and 'Surname’ </a:t>
            </a:r>
            <a:r>
              <a:rPr lang="en-US" sz="2200" dirty="0">
                <a:latin typeface="High Tower Text" panose="02040502050506030303" pitchFamily="18" charset="0"/>
              </a:rPr>
              <a:t>are unwanted features as they may have a negative impact on the accuracy of the model. Hence, those features are dropped using the </a:t>
            </a:r>
            <a:r>
              <a:rPr lang="en-US" sz="2200" b="1" dirty="0">
                <a:latin typeface="High Tower Text" panose="02040502050506030303" pitchFamily="18" charset="0"/>
              </a:rPr>
              <a:t>.drop() </a:t>
            </a:r>
            <a:r>
              <a:rPr lang="en-US" sz="2200" dirty="0">
                <a:latin typeface="High Tower Text" panose="02040502050506030303" pitchFamily="18" charset="0"/>
              </a:rPr>
              <a:t>function.</a:t>
            </a:r>
          </a:p>
          <a:p>
            <a:pPr marL="0" indent="0" algn="just">
              <a:buNone/>
            </a:pPr>
            <a:r>
              <a:rPr lang="en-IN" sz="2000" b="1" u="sng" cap="all" dirty="0">
                <a:effectLst>
                  <a:outerShdw blurRad="38100" dist="38100" dir="2700000" algn="tl">
                    <a:srgbClr val="000000">
                      <a:alpha val="43137"/>
                    </a:srgbClr>
                  </a:outerShdw>
                </a:effectLst>
                <a:latin typeface="High Tower Text" panose="02040502050506030303" pitchFamily="18" charset="0"/>
              </a:rPr>
              <a:t>Feature Engineering:</a:t>
            </a:r>
            <a:endParaRPr lang="en-IN" sz="2000" u="sng" cap="all" dirty="0">
              <a:effectLst>
                <a:outerShdw blurRad="38100" dist="38100" dir="2700000" algn="tl">
                  <a:srgbClr val="000000">
                    <a:alpha val="43137"/>
                  </a:srgbClr>
                </a:outerShdw>
              </a:effectLst>
              <a:latin typeface="High Tower Text" panose="02040502050506030303" pitchFamily="18" charset="0"/>
            </a:endParaRPr>
          </a:p>
          <a:p>
            <a:pPr marL="0" indent="0" algn="just">
              <a:buNone/>
            </a:pPr>
            <a:r>
              <a:rPr lang="en-US" sz="2200" dirty="0">
                <a:latin typeface="High Tower Text" panose="02040502050506030303" pitchFamily="18" charset="0"/>
              </a:rPr>
              <a:t>Feature engineering refers to manipulation — addition, deletion, combination, mutation — of your data set to improve machine learning model training, leading to better performance and greater accuracy. </a:t>
            </a:r>
          </a:p>
          <a:p>
            <a:pPr marL="0" indent="0" algn="just">
              <a:buNone/>
            </a:pPr>
            <a:r>
              <a:rPr lang="en-US" sz="2200" dirty="0">
                <a:latin typeface="High Tower Text" panose="02040502050506030303" pitchFamily="18" charset="0"/>
              </a:rPr>
              <a:t>Effective feature engineering is based on sound knowledge of the business problem and the available data sources. Here are some steps used to prepare the dataset for building the model.</a:t>
            </a:r>
          </a:p>
          <a:p>
            <a:pPr algn="just"/>
            <a:r>
              <a:rPr lang="en-US" sz="2200" dirty="0">
                <a:latin typeface="High Tower Text" panose="02040502050506030303" pitchFamily="18" charset="0"/>
              </a:rPr>
              <a:t>Split the input variables(X) and output variable(y) using </a:t>
            </a:r>
            <a:r>
              <a:rPr lang="en-US" sz="2200" b="1" dirty="0">
                <a:latin typeface="High Tower Text" panose="02040502050506030303" pitchFamily="18" charset="0"/>
              </a:rPr>
              <a:t>.</a:t>
            </a:r>
            <a:r>
              <a:rPr lang="en-US" sz="2200" b="1" dirty="0" err="1">
                <a:latin typeface="High Tower Text" panose="02040502050506030303" pitchFamily="18" charset="0"/>
              </a:rPr>
              <a:t>iloc</a:t>
            </a:r>
            <a:r>
              <a:rPr lang="en-US" sz="2200" b="1" dirty="0">
                <a:latin typeface="High Tower Text" panose="02040502050506030303" pitchFamily="18" charset="0"/>
              </a:rPr>
              <a:t>[] </a:t>
            </a:r>
            <a:r>
              <a:rPr lang="en-US" sz="2200" dirty="0">
                <a:latin typeface="High Tower Text" panose="02040502050506030303" pitchFamily="18" charset="0"/>
              </a:rPr>
              <a:t>to train and test the model.</a:t>
            </a:r>
          </a:p>
          <a:p>
            <a:pPr algn="just"/>
            <a:r>
              <a:rPr lang="en-US" sz="2200" dirty="0">
                <a:latin typeface="High Tower Text" panose="02040502050506030303" pitchFamily="18" charset="0"/>
              </a:rPr>
              <a:t>Creating dummy variables for the Categorical features using </a:t>
            </a:r>
            <a:r>
              <a:rPr lang="en-US" sz="2200" b="1" dirty="0" err="1">
                <a:latin typeface="High Tower Text" panose="02040502050506030303" pitchFamily="18" charset="0"/>
              </a:rPr>
              <a:t>pd.get_dummies</a:t>
            </a:r>
            <a:r>
              <a:rPr lang="en-US" sz="2200" b="1" dirty="0">
                <a:latin typeface="High Tower Text" panose="02040502050506030303" pitchFamily="18" charset="0"/>
              </a:rPr>
              <a:t>(). </a:t>
            </a:r>
            <a:r>
              <a:rPr lang="en-US" sz="2200" dirty="0">
                <a:latin typeface="High Tower Text" panose="02040502050506030303" pitchFamily="18" charset="0"/>
              </a:rPr>
              <a:t>Concatenating them with the original dataset and </a:t>
            </a:r>
            <a:r>
              <a:rPr lang="en-US" sz="2200" b="1" dirty="0">
                <a:latin typeface="High Tower Text" panose="02040502050506030303" pitchFamily="18" charset="0"/>
              </a:rPr>
              <a:t>dropping the variables </a:t>
            </a:r>
            <a:r>
              <a:rPr lang="en-US" sz="2200" dirty="0">
                <a:latin typeface="High Tower Text" panose="02040502050506030303" pitchFamily="18" charset="0"/>
              </a:rPr>
              <a:t>for which the dummies are created.</a:t>
            </a:r>
          </a:p>
          <a:p>
            <a:pPr algn="just"/>
            <a:r>
              <a:rPr lang="en-US" sz="2200" dirty="0">
                <a:latin typeface="High Tower Text" panose="02040502050506030303" pitchFamily="18" charset="0"/>
              </a:rPr>
              <a:t>Applying the </a:t>
            </a:r>
            <a:r>
              <a:rPr lang="en-US" sz="2200" b="1" dirty="0">
                <a:latin typeface="High Tower Text" panose="02040502050506030303" pitchFamily="18" charset="0"/>
              </a:rPr>
              <a:t>train_test_split() </a:t>
            </a:r>
            <a:r>
              <a:rPr lang="en-US" sz="2200" dirty="0">
                <a:latin typeface="High Tower Text" panose="02040502050506030303" pitchFamily="18" charset="0"/>
              </a:rPr>
              <a:t>for the input and output variables(X, y) and scaling the data using </a:t>
            </a:r>
            <a:r>
              <a:rPr lang="en-US" sz="2200" b="1" dirty="0" err="1">
                <a:latin typeface="High Tower Text" panose="02040502050506030303" pitchFamily="18" charset="0"/>
              </a:rPr>
              <a:t>StandardScaler</a:t>
            </a:r>
            <a:r>
              <a:rPr lang="en-US" sz="2200" b="1" dirty="0">
                <a:latin typeface="High Tower Text" panose="02040502050506030303" pitchFamily="18" charset="0"/>
              </a:rPr>
              <a:t>() </a:t>
            </a:r>
            <a:r>
              <a:rPr lang="en-US" sz="2200" dirty="0">
                <a:latin typeface="High Tower Text" panose="02040502050506030303" pitchFamily="18" charset="0"/>
              </a:rPr>
              <a:t>to standardize the independent features present in the data in a fixed range.</a:t>
            </a:r>
          </a:p>
        </p:txBody>
      </p:sp>
      <p:sp>
        <p:nvSpPr>
          <p:cNvPr id="4" name="Title 1">
            <a:extLst>
              <a:ext uri="{FF2B5EF4-FFF2-40B4-BE49-F238E27FC236}">
                <a16:creationId xmlns:a16="http://schemas.microsoft.com/office/drawing/2014/main" id="{95C905F9-B3D6-FACD-1C2F-734E69D74CF8}"/>
              </a:ext>
            </a:extLst>
          </p:cNvPr>
          <p:cNvSpPr>
            <a:spLocks noGrp="1"/>
          </p:cNvSpPr>
          <p:nvPr>
            <p:ph type="title"/>
          </p:nvPr>
        </p:nvSpPr>
        <p:spPr>
          <a:xfrm>
            <a:off x="710201" y="184373"/>
            <a:ext cx="10771598" cy="730028"/>
          </a:xfrm>
        </p:spPr>
        <p:txBody>
          <a:bodyPr>
            <a:normAutofit/>
          </a:bodyPr>
          <a:lstStyle/>
          <a:p>
            <a:pPr algn="ctr"/>
            <a:r>
              <a:rPr lang="en-IN" sz="2800" b="1" i="0" cap="all" spc="300" dirty="0">
                <a:solidFill>
                  <a:srgbClr val="222222"/>
                </a:solidFill>
                <a:effectLst>
                  <a:outerShdw blurRad="38100" dist="38100" dir="2700000" algn="tl">
                    <a:srgbClr val="000000">
                      <a:alpha val="43137"/>
                    </a:srgbClr>
                  </a:outerShdw>
                </a:effectLst>
                <a:latin typeface="High Tower Text" panose="02040502050506030303" pitchFamily="18" charset="0"/>
              </a:rPr>
              <a:t>FEATURE SELECTION AND ENGINEERING</a:t>
            </a:r>
            <a:endParaRPr lang="en-IN" sz="2800" dirty="0"/>
          </a:p>
        </p:txBody>
      </p:sp>
    </p:spTree>
    <p:extLst>
      <p:ext uri="{BB962C8B-B14F-4D97-AF65-F5344CB8AC3E}">
        <p14:creationId xmlns:p14="http://schemas.microsoft.com/office/powerpoint/2010/main" val="4256333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0"/>
              </a:schemeClr>
            </a:gs>
            <a:gs pos="0">
              <a:schemeClr val="accent6">
                <a:lumMod val="45000"/>
                <a:lumOff val="55000"/>
              </a:schemeClr>
            </a:gs>
            <a:gs pos="0">
              <a:schemeClr val="accent6">
                <a:lumMod val="45000"/>
                <a:lumOff val="55000"/>
              </a:schemeClr>
            </a:gs>
            <a:gs pos="0">
              <a:schemeClr val="accent6">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8BE04F-6111-B896-09AA-935D18F64E61}"/>
              </a:ext>
            </a:extLst>
          </p:cNvPr>
          <p:cNvSpPr>
            <a:spLocks noGrp="1"/>
          </p:cNvSpPr>
          <p:nvPr>
            <p:ph idx="1"/>
          </p:nvPr>
        </p:nvSpPr>
        <p:spPr>
          <a:xfrm>
            <a:off x="838200" y="914401"/>
            <a:ext cx="10515600" cy="5270642"/>
          </a:xfrm>
        </p:spPr>
        <p:txBody>
          <a:bodyPr>
            <a:normAutofit/>
          </a:bodyPr>
          <a:lstStyle/>
          <a:p>
            <a:pPr marL="0" indent="0">
              <a:buNone/>
            </a:pPr>
            <a:r>
              <a:rPr lang="en-IN" sz="2000" dirty="0">
                <a:latin typeface="High Tower Text" panose="02040502050506030303" pitchFamily="18" charset="0"/>
              </a:rPr>
              <a:t>Below are the steps involved in building the ANN model to predict the Customer churn based on the given dataset:</a:t>
            </a:r>
          </a:p>
          <a:p>
            <a:r>
              <a:rPr lang="en-IN" sz="2000" dirty="0">
                <a:latin typeface="High Tower Text" panose="02040502050506030303" pitchFamily="18" charset="0"/>
              </a:rPr>
              <a:t>Import the libraries required for model building:</a:t>
            </a:r>
          </a:p>
          <a:p>
            <a:pPr marL="457200" lvl="1" indent="0">
              <a:buNone/>
            </a:pPr>
            <a:r>
              <a:rPr lang="en-IN" sz="2000" dirty="0">
                <a:latin typeface="High Tower Text" panose="02040502050506030303" pitchFamily="18" charset="0"/>
              </a:rPr>
              <a:t>from </a:t>
            </a:r>
            <a:r>
              <a:rPr lang="en-IN" sz="2000" dirty="0" err="1">
                <a:latin typeface="High Tower Text" panose="02040502050506030303" pitchFamily="18" charset="0"/>
              </a:rPr>
              <a:t>tensorflow.keras.models</a:t>
            </a:r>
            <a:r>
              <a:rPr lang="en-IN" sz="2000" dirty="0">
                <a:latin typeface="High Tower Text" panose="02040502050506030303" pitchFamily="18" charset="0"/>
              </a:rPr>
              <a:t> import Sequential</a:t>
            </a:r>
          </a:p>
          <a:p>
            <a:pPr marL="457200" lvl="1" indent="0">
              <a:buNone/>
            </a:pPr>
            <a:r>
              <a:rPr lang="en-IN" sz="2000" dirty="0">
                <a:latin typeface="High Tower Text" panose="02040502050506030303" pitchFamily="18" charset="0"/>
              </a:rPr>
              <a:t>from </a:t>
            </a:r>
            <a:r>
              <a:rPr lang="en-IN" sz="2000" dirty="0" err="1">
                <a:latin typeface="High Tower Text" panose="02040502050506030303" pitchFamily="18" charset="0"/>
              </a:rPr>
              <a:t>tensorflow.keras.layers</a:t>
            </a:r>
            <a:r>
              <a:rPr lang="en-IN" sz="2000" dirty="0">
                <a:latin typeface="High Tower Text" panose="02040502050506030303" pitchFamily="18" charset="0"/>
              </a:rPr>
              <a:t> import Dense</a:t>
            </a:r>
          </a:p>
          <a:p>
            <a:pPr marL="457200" lvl="1" indent="0">
              <a:buNone/>
            </a:pPr>
            <a:r>
              <a:rPr lang="en-IN" sz="2000" dirty="0">
                <a:latin typeface="High Tower Text" panose="02040502050506030303" pitchFamily="18" charset="0"/>
              </a:rPr>
              <a:t>from </a:t>
            </a:r>
            <a:r>
              <a:rPr lang="en-IN" sz="2000" dirty="0" err="1">
                <a:latin typeface="High Tower Text" panose="02040502050506030303" pitchFamily="18" charset="0"/>
              </a:rPr>
              <a:t>tensorflow.keras.layers</a:t>
            </a:r>
            <a:r>
              <a:rPr lang="en-IN" sz="2000" dirty="0">
                <a:latin typeface="High Tower Text" panose="02040502050506030303" pitchFamily="18" charset="0"/>
              </a:rPr>
              <a:t> import </a:t>
            </a:r>
            <a:r>
              <a:rPr lang="en-IN" sz="2000" dirty="0" err="1">
                <a:latin typeface="High Tower Text" panose="02040502050506030303" pitchFamily="18" charset="0"/>
              </a:rPr>
              <a:t>ReLU</a:t>
            </a:r>
            <a:endParaRPr lang="en-IN" sz="2000" dirty="0">
              <a:latin typeface="High Tower Text" panose="02040502050506030303" pitchFamily="18" charset="0"/>
            </a:endParaRPr>
          </a:p>
          <a:p>
            <a:pPr marL="457200" lvl="1" indent="0">
              <a:buNone/>
            </a:pPr>
            <a:r>
              <a:rPr lang="en-IN" sz="2000" dirty="0">
                <a:latin typeface="High Tower Text" panose="02040502050506030303" pitchFamily="18" charset="0"/>
              </a:rPr>
              <a:t>from </a:t>
            </a:r>
            <a:r>
              <a:rPr lang="en-IN" sz="2000" dirty="0" err="1">
                <a:latin typeface="High Tower Text" panose="02040502050506030303" pitchFamily="18" charset="0"/>
              </a:rPr>
              <a:t>tensorflow.keras.layers</a:t>
            </a:r>
            <a:r>
              <a:rPr lang="en-IN" sz="2000" dirty="0">
                <a:latin typeface="High Tower Text" panose="02040502050506030303" pitchFamily="18" charset="0"/>
              </a:rPr>
              <a:t> import Dropout</a:t>
            </a:r>
          </a:p>
          <a:p>
            <a:r>
              <a:rPr lang="en-IN" sz="2000" dirty="0">
                <a:latin typeface="High Tower Text" panose="02040502050506030303" pitchFamily="18" charset="0"/>
              </a:rPr>
              <a:t>Assign the </a:t>
            </a:r>
            <a:r>
              <a:rPr lang="en-IN" sz="2000" dirty="0" err="1">
                <a:latin typeface="High Tower Text" panose="02040502050506030303" pitchFamily="18" charset="0"/>
              </a:rPr>
              <a:t>Sequntial</a:t>
            </a:r>
            <a:r>
              <a:rPr lang="en-IN" sz="2000" dirty="0">
                <a:latin typeface="High Tower Text" panose="02040502050506030303" pitchFamily="18" charset="0"/>
              </a:rPr>
              <a:t>() function to a variable to fit the train and test data.</a:t>
            </a:r>
          </a:p>
          <a:p>
            <a:r>
              <a:rPr lang="en-IN" sz="2000" dirty="0">
                <a:latin typeface="High Tower Text" panose="02040502050506030303" pitchFamily="18" charset="0"/>
              </a:rPr>
              <a:t>Apply the function to create the input layer, first hidden layer, second hidden layer and the output layer. Take a note that we can create as many hidden layers as we want based on the size of the dataset. </a:t>
            </a:r>
          </a:p>
          <a:p>
            <a:r>
              <a:rPr lang="en-IN" sz="2000" dirty="0">
                <a:latin typeface="High Tower Text" panose="02040502050506030303" pitchFamily="18" charset="0"/>
              </a:rPr>
              <a:t>Compile the model with the necessary hyperparameters. We have used </a:t>
            </a:r>
            <a:r>
              <a:rPr lang="en-IN" sz="2000" dirty="0" err="1">
                <a:latin typeface="High Tower Text" panose="02040502050506030303" pitchFamily="18" charset="0"/>
              </a:rPr>
              <a:t>adam</a:t>
            </a:r>
            <a:r>
              <a:rPr lang="en-IN" sz="2000" dirty="0">
                <a:latin typeface="High Tower Text" panose="02040502050506030303" pitchFamily="18" charset="0"/>
              </a:rPr>
              <a:t> optimizer(since it is one of the best optimizers), </a:t>
            </a:r>
            <a:r>
              <a:rPr lang="en-IN" sz="2000" dirty="0" err="1">
                <a:latin typeface="High Tower Text" panose="02040502050506030303" pitchFamily="18" charset="0"/>
              </a:rPr>
              <a:t>binary_crossentropy</a:t>
            </a:r>
            <a:r>
              <a:rPr lang="en-IN" sz="2000" dirty="0">
                <a:latin typeface="High Tower Text" panose="02040502050506030303" pitchFamily="18" charset="0"/>
              </a:rPr>
              <a:t> for loss function, and accuracy as metrics.</a:t>
            </a:r>
          </a:p>
          <a:p>
            <a:r>
              <a:rPr lang="en-IN" sz="2000" dirty="0">
                <a:latin typeface="High Tower Text" panose="02040502050506030303" pitchFamily="18" charset="0"/>
              </a:rPr>
              <a:t>Also, to avoid running the epochs even after the model does not show improvement in accuracy we have created the </a:t>
            </a:r>
            <a:r>
              <a:rPr lang="en-IN" sz="2000" dirty="0" err="1">
                <a:latin typeface="High Tower Text" panose="02040502050506030303" pitchFamily="18" charset="0"/>
              </a:rPr>
              <a:t>early_stopping</a:t>
            </a:r>
            <a:r>
              <a:rPr lang="en-IN" sz="2000" dirty="0">
                <a:latin typeface="High Tower Text" panose="02040502050506030303" pitchFamily="18" charset="0"/>
              </a:rPr>
              <a:t> with some adjustments to its parameters.</a:t>
            </a:r>
            <a:endParaRPr lang="en-IN" sz="1800" dirty="0">
              <a:latin typeface="High Tower Text" panose="02040502050506030303" pitchFamily="18" charset="0"/>
            </a:endParaRPr>
          </a:p>
        </p:txBody>
      </p:sp>
      <p:sp>
        <p:nvSpPr>
          <p:cNvPr id="4" name="Title 1">
            <a:extLst>
              <a:ext uri="{FF2B5EF4-FFF2-40B4-BE49-F238E27FC236}">
                <a16:creationId xmlns:a16="http://schemas.microsoft.com/office/drawing/2014/main" id="{4E2DB29D-0E3A-A423-1001-2D7BE008AA16}"/>
              </a:ext>
            </a:extLst>
          </p:cNvPr>
          <p:cNvSpPr>
            <a:spLocks noGrp="1"/>
          </p:cNvSpPr>
          <p:nvPr>
            <p:ph type="title"/>
          </p:nvPr>
        </p:nvSpPr>
        <p:spPr>
          <a:xfrm>
            <a:off x="710201" y="184373"/>
            <a:ext cx="10771598" cy="730028"/>
          </a:xfrm>
        </p:spPr>
        <p:txBody>
          <a:bodyPr>
            <a:normAutofit/>
          </a:bodyPr>
          <a:lstStyle/>
          <a:p>
            <a:pPr algn="ctr"/>
            <a:r>
              <a:rPr lang="en-IN" sz="2800" b="1" i="0" cap="all" spc="300" dirty="0">
                <a:solidFill>
                  <a:srgbClr val="222222"/>
                </a:solidFill>
                <a:effectLst>
                  <a:outerShdw blurRad="38100" dist="38100" dir="2700000" algn="tl">
                    <a:srgbClr val="000000">
                      <a:alpha val="43137"/>
                    </a:srgbClr>
                  </a:outerShdw>
                </a:effectLst>
                <a:latin typeface="High Tower Text" panose="02040502050506030303" pitchFamily="18" charset="0"/>
              </a:rPr>
              <a:t>MODEL BUILDING</a:t>
            </a:r>
            <a:endParaRPr lang="en-IN" sz="2800" dirty="0"/>
          </a:p>
        </p:txBody>
      </p:sp>
    </p:spTree>
    <p:extLst>
      <p:ext uri="{BB962C8B-B14F-4D97-AF65-F5344CB8AC3E}">
        <p14:creationId xmlns:p14="http://schemas.microsoft.com/office/powerpoint/2010/main" val="1921933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0"/>
              </a:schemeClr>
            </a:gs>
            <a:gs pos="0">
              <a:schemeClr val="accent6">
                <a:lumMod val="45000"/>
                <a:lumOff val="55000"/>
              </a:schemeClr>
            </a:gs>
            <a:gs pos="0">
              <a:schemeClr val="accent6">
                <a:lumMod val="45000"/>
                <a:lumOff val="55000"/>
              </a:schemeClr>
            </a:gs>
            <a:gs pos="0">
              <a:schemeClr val="accent6">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0030D74-D62B-73ED-13E3-21F1C6931CDA}"/>
              </a:ext>
            </a:extLst>
          </p:cNvPr>
          <p:cNvSpPr>
            <a:spLocks noGrp="1"/>
          </p:cNvSpPr>
          <p:nvPr>
            <p:ph idx="1"/>
          </p:nvPr>
        </p:nvSpPr>
        <p:spPr>
          <a:xfrm>
            <a:off x="838200" y="400692"/>
            <a:ext cx="10515600" cy="6123397"/>
          </a:xfrm>
        </p:spPr>
        <p:txBody>
          <a:bodyPr>
            <a:normAutofit/>
          </a:bodyPr>
          <a:lstStyle/>
          <a:p>
            <a:pPr algn="just"/>
            <a:r>
              <a:rPr lang="en-IN" sz="2000" dirty="0">
                <a:latin typeface="High Tower Text" panose="02040502050506030303" pitchFamily="18" charset="0"/>
              </a:rPr>
              <a:t>Now, we can fit the train data(</a:t>
            </a:r>
            <a:r>
              <a:rPr lang="en-IN" sz="2000" dirty="0" err="1">
                <a:latin typeface="High Tower Text" panose="02040502050506030303" pitchFamily="18" charset="0"/>
              </a:rPr>
              <a:t>X_train,y_train</a:t>
            </a:r>
            <a:r>
              <a:rPr lang="en-IN" sz="2000" dirty="0">
                <a:latin typeface="High Tower Text" panose="02040502050506030303" pitchFamily="18" charset="0"/>
              </a:rPr>
              <a:t>) to the model using </a:t>
            </a:r>
            <a:r>
              <a:rPr lang="en-IN" sz="2000" b="1" dirty="0" err="1">
                <a:latin typeface="High Tower Text" panose="02040502050506030303" pitchFamily="18" charset="0"/>
              </a:rPr>
              <a:t>model.fit</a:t>
            </a:r>
            <a:r>
              <a:rPr lang="en-IN" sz="2000" b="1" dirty="0">
                <a:latin typeface="High Tower Text" panose="02040502050506030303" pitchFamily="18" charset="0"/>
              </a:rPr>
              <a:t>()</a:t>
            </a:r>
            <a:r>
              <a:rPr lang="en-IN" sz="2000" dirty="0">
                <a:latin typeface="High Tower Text" panose="02040502050506030303" pitchFamily="18" charset="0"/>
              </a:rPr>
              <a:t>. We have used the hyperparameters such as </a:t>
            </a:r>
            <a:r>
              <a:rPr lang="en-IN" sz="2000" b="1" dirty="0" err="1">
                <a:latin typeface="High Tower Text" panose="02040502050506030303" pitchFamily="18" charset="0"/>
              </a:rPr>
              <a:t>validation_split</a:t>
            </a:r>
            <a:r>
              <a:rPr lang="en-IN" sz="2000" b="1" dirty="0">
                <a:latin typeface="High Tower Text" panose="02040502050506030303" pitchFamily="18" charset="0"/>
              </a:rPr>
              <a:t> = 0.3, epochs = 150, </a:t>
            </a:r>
            <a:r>
              <a:rPr lang="en-IN" sz="2000" b="1" dirty="0" err="1">
                <a:latin typeface="High Tower Text" panose="02040502050506030303" pitchFamily="18" charset="0"/>
              </a:rPr>
              <a:t>callbacks</a:t>
            </a:r>
            <a:r>
              <a:rPr lang="en-IN" sz="2000" b="1" dirty="0">
                <a:latin typeface="High Tower Text" panose="02040502050506030303" pitchFamily="18" charset="0"/>
              </a:rPr>
              <a:t> = </a:t>
            </a:r>
            <a:r>
              <a:rPr lang="en-IN" sz="2000" b="1" dirty="0" err="1">
                <a:latin typeface="High Tower Text" panose="02040502050506030303" pitchFamily="18" charset="0"/>
              </a:rPr>
              <a:t>early_stopping</a:t>
            </a:r>
            <a:r>
              <a:rPr lang="en-IN" sz="2000" b="1" dirty="0">
                <a:latin typeface="High Tower Text" panose="02040502050506030303" pitchFamily="18" charset="0"/>
              </a:rPr>
              <a:t>.</a:t>
            </a:r>
          </a:p>
          <a:p>
            <a:pPr algn="just"/>
            <a:r>
              <a:rPr lang="en-IN" sz="2000" dirty="0">
                <a:latin typeface="High Tower Text" panose="02040502050506030303" pitchFamily="18" charset="0"/>
              </a:rPr>
              <a:t>We run this command and we get stopped at the </a:t>
            </a:r>
            <a:r>
              <a:rPr lang="en-IN" sz="2000" b="1" dirty="0">
                <a:latin typeface="High Tower Text" panose="02040502050506030303" pitchFamily="18" charset="0"/>
              </a:rPr>
              <a:t>epoch 92</a:t>
            </a:r>
            <a:r>
              <a:rPr lang="en-IN" sz="2000" dirty="0">
                <a:latin typeface="High Tower Text" panose="02040502050506030303" pitchFamily="18" charset="0"/>
              </a:rPr>
              <a:t>, since the accuracy stopped improving at this point, as we have used </a:t>
            </a:r>
            <a:r>
              <a:rPr lang="en-IN" sz="2000" dirty="0" err="1">
                <a:latin typeface="High Tower Text" panose="02040502050506030303" pitchFamily="18" charset="0"/>
              </a:rPr>
              <a:t>early_stopping</a:t>
            </a:r>
            <a:r>
              <a:rPr lang="en-IN" sz="2000" dirty="0">
                <a:latin typeface="High Tower Text" panose="02040502050506030303" pitchFamily="18" charset="0"/>
              </a:rPr>
              <a:t> parameter.</a:t>
            </a:r>
          </a:p>
          <a:p>
            <a:pPr algn="just"/>
            <a:r>
              <a:rPr lang="en-IN" sz="2000" dirty="0">
                <a:latin typeface="High Tower Text" panose="02040502050506030303" pitchFamily="18" charset="0"/>
              </a:rPr>
              <a:t>Graphical Illustration of the accuracy and loss during the model building are shown below:</a:t>
            </a:r>
          </a:p>
          <a:p>
            <a:pPr algn="just"/>
            <a:endParaRPr lang="en-IN" sz="2000" dirty="0">
              <a:latin typeface="High Tower Text" panose="02040502050506030303" pitchFamily="18" charset="0"/>
            </a:endParaRPr>
          </a:p>
          <a:p>
            <a:pPr algn="just"/>
            <a:endParaRPr lang="en-IN" sz="2000" dirty="0">
              <a:latin typeface="High Tower Text" panose="02040502050506030303" pitchFamily="18" charset="0"/>
            </a:endParaRPr>
          </a:p>
          <a:p>
            <a:pPr algn="just"/>
            <a:endParaRPr lang="en-IN" sz="2000" dirty="0">
              <a:latin typeface="High Tower Text" panose="02040502050506030303" pitchFamily="18" charset="0"/>
            </a:endParaRPr>
          </a:p>
          <a:p>
            <a:pPr algn="just"/>
            <a:endParaRPr lang="en-IN" sz="2000" dirty="0">
              <a:latin typeface="High Tower Text" panose="02040502050506030303" pitchFamily="18" charset="0"/>
            </a:endParaRPr>
          </a:p>
          <a:p>
            <a:pPr algn="just"/>
            <a:endParaRPr lang="en-IN" sz="2000" dirty="0">
              <a:latin typeface="High Tower Text" panose="02040502050506030303" pitchFamily="18" charset="0"/>
            </a:endParaRPr>
          </a:p>
          <a:p>
            <a:pPr algn="just"/>
            <a:endParaRPr lang="en-IN" sz="2000" dirty="0">
              <a:latin typeface="High Tower Text" panose="02040502050506030303" pitchFamily="18" charset="0"/>
            </a:endParaRPr>
          </a:p>
          <a:p>
            <a:pPr algn="just"/>
            <a:endParaRPr lang="en-IN" sz="2000" dirty="0">
              <a:latin typeface="High Tower Text" panose="02040502050506030303" pitchFamily="18" charset="0"/>
            </a:endParaRPr>
          </a:p>
          <a:p>
            <a:pPr algn="just"/>
            <a:endParaRPr lang="en-IN" sz="2000" dirty="0">
              <a:latin typeface="High Tower Text" panose="02040502050506030303" pitchFamily="18" charset="0"/>
            </a:endParaRPr>
          </a:p>
          <a:p>
            <a:pPr algn="just"/>
            <a:r>
              <a:rPr lang="en-US" sz="2000" b="1" dirty="0">
                <a:latin typeface="High Tower Text" panose="02040502050506030303" pitchFamily="18" charset="0"/>
              </a:rPr>
              <a:t>Using the </a:t>
            </a:r>
            <a:r>
              <a:rPr lang="en-US" sz="2000" b="1" dirty="0" err="1">
                <a:latin typeface="High Tower Text" panose="02040502050506030303" pitchFamily="18" charset="0"/>
              </a:rPr>
              <a:t>confusion_matrix</a:t>
            </a:r>
            <a:r>
              <a:rPr lang="en-US" sz="2000" b="1" dirty="0">
                <a:latin typeface="High Tower Text" panose="02040502050506030303" pitchFamily="18" charset="0"/>
              </a:rPr>
              <a:t> and </a:t>
            </a:r>
            <a:r>
              <a:rPr lang="en-US" sz="2000" b="1" dirty="0" err="1">
                <a:latin typeface="High Tower Text" panose="02040502050506030303" pitchFamily="18" charset="0"/>
              </a:rPr>
              <a:t>accuracy_score</a:t>
            </a:r>
            <a:r>
              <a:rPr lang="en-US" sz="2000" b="1" dirty="0">
                <a:latin typeface="High Tower Text" panose="02040502050506030303" pitchFamily="18" charset="0"/>
              </a:rPr>
              <a:t> function, the accuracy score we got for the ANN model built is 85</a:t>
            </a:r>
            <a:r>
              <a:rPr lang="en-US" sz="2000" b="1" dirty="0">
                <a:latin typeface="Bell MT" panose="02020503060305020303" pitchFamily="18" charset="0"/>
              </a:rPr>
              <a:t>% </a:t>
            </a:r>
            <a:endParaRPr lang="en-IN" sz="2000" b="1" dirty="0">
              <a:latin typeface="High Tower Text" panose="02040502050506030303" pitchFamily="18" charset="0"/>
            </a:endParaRPr>
          </a:p>
          <a:p>
            <a:endParaRPr lang="en-IN" sz="1800" dirty="0">
              <a:latin typeface="High Tower Text" panose="02040502050506030303" pitchFamily="18" charset="0"/>
            </a:endParaRPr>
          </a:p>
        </p:txBody>
      </p:sp>
      <p:pic>
        <p:nvPicPr>
          <p:cNvPr id="5" name="Picture 4">
            <a:extLst>
              <a:ext uri="{FF2B5EF4-FFF2-40B4-BE49-F238E27FC236}">
                <a16:creationId xmlns:a16="http://schemas.microsoft.com/office/drawing/2014/main" id="{613CD807-5690-D8FD-2BD8-E4E54B797E78}"/>
              </a:ext>
            </a:extLst>
          </p:cNvPr>
          <p:cNvPicPr>
            <a:picLocks noChangeAspect="1"/>
          </p:cNvPicPr>
          <p:nvPr/>
        </p:nvPicPr>
        <p:blipFill>
          <a:blip r:embed="rId2"/>
          <a:stretch>
            <a:fillRect/>
          </a:stretch>
        </p:blipFill>
        <p:spPr>
          <a:xfrm>
            <a:off x="2112196" y="2361879"/>
            <a:ext cx="3733800" cy="26479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173" name="Picture 5">
            <a:extLst>
              <a:ext uri="{FF2B5EF4-FFF2-40B4-BE49-F238E27FC236}">
                <a16:creationId xmlns:a16="http://schemas.microsoft.com/office/drawing/2014/main" id="{94BD9E22-6231-26AF-176C-E35A805950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6004" y="2361879"/>
            <a:ext cx="3733800" cy="26479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62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0"/>
              </a:schemeClr>
            </a:gs>
            <a:gs pos="0">
              <a:schemeClr val="accent6">
                <a:lumMod val="45000"/>
                <a:lumOff val="55000"/>
              </a:schemeClr>
            </a:gs>
            <a:gs pos="0">
              <a:schemeClr val="accent6">
                <a:lumMod val="45000"/>
                <a:lumOff val="55000"/>
              </a:schemeClr>
            </a:gs>
            <a:gs pos="0">
              <a:schemeClr val="accent6">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331C1F71-CE8F-DB8A-0071-46120FAADB64}"/>
              </a:ext>
            </a:extLst>
          </p:cNvPr>
          <p:cNvSpPr txBox="1">
            <a:spLocks/>
          </p:cNvSpPr>
          <p:nvPr/>
        </p:nvSpPr>
        <p:spPr>
          <a:xfrm>
            <a:off x="945222" y="2235200"/>
            <a:ext cx="10301556"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IN" b="1" dirty="0">
                <a:effectLst>
                  <a:outerShdw blurRad="38100" dist="38100" dir="2700000" algn="tl">
                    <a:srgbClr val="000000">
                      <a:alpha val="43137"/>
                    </a:srgbClr>
                  </a:outerShdw>
                </a:effectLst>
                <a:latin typeface="High Tower Text" panose="02040502050506030303" pitchFamily="18" charset="0"/>
              </a:rPr>
              <a:t>THANK YOU</a:t>
            </a:r>
          </a:p>
        </p:txBody>
      </p:sp>
    </p:spTree>
    <p:extLst>
      <p:ext uri="{BB962C8B-B14F-4D97-AF65-F5344CB8AC3E}">
        <p14:creationId xmlns:p14="http://schemas.microsoft.com/office/powerpoint/2010/main" val="3451129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0"/>
              </a:schemeClr>
            </a:gs>
            <a:gs pos="0">
              <a:schemeClr val="accent6">
                <a:lumMod val="45000"/>
                <a:lumOff val="55000"/>
              </a:schemeClr>
            </a:gs>
            <a:gs pos="0">
              <a:schemeClr val="accent6">
                <a:lumMod val="45000"/>
                <a:lumOff val="55000"/>
              </a:schemeClr>
            </a:gs>
            <a:gs pos="0">
              <a:schemeClr val="accent6">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E229F-81A0-99E1-48A0-6C28558232E7}"/>
              </a:ext>
            </a:extLst>
          </p:cNvPr>
          <p:cNvSpPr>
            <a:spLocks noGrp="1"/>
          </p:cNvSpPr>
          <p:nvPr>
            <p:ph type="title"/>
          </p:nvPr>
        </p:nvSpPr>
        <p:spPr>
          <a:xfrm>
            <a:off x="838200" y="365126"/>
            <a:ext cx="10515600" cy="867774"/>
          </a:xfrm>
        </p:spPr>
        <p:txBody>
          <a:bodyPr vert="horz">
            <a:normAutofit/>
          </a:bodyPr>
          <a:lstStyle/>
          <a:p>
            <a:pPr algn="ctr"/>
            <a:r>
              <a:rPr lang="en-IN" sz="4000" b="1" spc="300" dirty="0">
                <a:effectLst>
                  <a:outerShdw blurRad="38100" dist="38100" dir="2700000" algn="tl">
                    <a:srgbClr val="000000">
                      <a:alpha val="43137"/>
                    </a:srgbClr>
                  </a:outerShdw>
                </a:effectLst>
                <a:latin typeface="High Tower Text" panose="02040502050506030303" pitchFamily="18" charset="0"/>
              </a:rPr>
              <a:t>INTRODUCTION</a:t>
            </a:r>
          </a:p>
        </p:txBody>
      </p:sp>
      <p:sp>
        <p:nvSpPr>
          <p:cNvPr id="3" name="Content Placeholder 2">
            <a:extLst>
              <a:ext uri="{FF2B5EF4-FFF2-40B4-BE49-F238E27FC236}">
                <a16:creationId xmlns:a16="http://schemas.microsoft.com/office/drawing/2014/main" id="{1B8BE04F-6111-B896-09AA-935D18F64E61}"/>
              </a:ext>
            </a:extLst>
          </p:cNvPr>
          <p:cNvSpPr>
            <a:spLocks noGrp="1"/>
          </p:cNvSpPr>
          <p:nvPr>
            <p:ph idx="1"/>
          </p:nvPr>
        </p:nvSpPr>
        <p:spPr>
          <a:xfrm>
            <a:off x="667821" y="1859622"/>
            <a:ext cx="10911154" cy="4633252"/>
          </a:xfrm>
        </p:spPr>
        <p:txBody>
          <a:bodyPr>
            <a:noAutofit/>
          </a:bodyPr>
          <a:lstStyle/>
          <a:p>
            <a:pPr marL="0" indent="0" algn="just">
              <a:buNone/>
            </a:pPr>
            <a:r>
              <a:rPr lang="en-US" b="0" i="0" dirty="0">
                <a:solidFill>
                  <a:srgbClr val="222222"/>
                </a:solidFill>
                <a:effectLst/>
                <a:latin typeface="High Tower Text" panose="02040502050506030303" pitchFamily="18" charset="0"/>
              </a:rPr>
              <a:t>We will take a brief intro on the fundamentals of the topic. </a:t>
            </a:r>
            <a:r>
              <a:rPr lang="en-US" dirty="0">
                <a:solidFill>
                  <a:srgbClr val="222222"/>
                </a:solidFill>
                <a:latin typeface="High Tower Text" panose="02040502050506030303" pitchFamily="18" charset="0"/>
              </a:rPr>
              <a:t>W</a:t>
            </a:r>
            <a:r>
              <a:rPr lang="en-US" b="0" i="0" dirty="0">
                <a:solidFill>
                  <a:srgbClr val="222222"/>
                </a:solidFill>
                <a:effectLst/>
                <a:latin typeface="High Tower Text" panose="02040502050506030303" pitchFamily="18" charset="0"/>
              </a:rPr>
              <a:t>e are predicting customer churn by using the artificial neural network.</a:t>
            </a:r>
          </a:p>
          <a:p>
            <a:pPr marL="0" indent="0" algn="just">
              <a:buNone/>
            </a:pPr>
            <a:endParaRPr lang="en-US" dirty="0">
              <a:solidFill>
                <a:srgbClr val="222222"/>
              </a:solidFill>
              <a:latin typeface="High Tower Text" panose="02040502050506030303" pitchFamily="18" charset="0"/>
            </a:endParaRPr>
          </a:p>
          <a:p>
            <a:pPr marL="0" indent="0" algn="just">
              <a:buNone/>
            </a:pPr>
            <a:r>
              <a:rPr lang="en-US" dirty="0">
                <a:solidFill>
                  <a:srgbClr val="222222"/>
                </a:solidFill>
                <a:latin typeface="High Tower Text" panose="02040502050506030303" pitchFamily="18" charset="0"/>
              </a:rPr>
              <a:t>Let’s have a brief understanding of Artificial Neural Networks (ANN).</a:t>
            </a:r>
          </a:p>
          <a:p>
            <a:pPr marL="0" indent="0" algn="just">
              <a:buNone/>
            </a:pPr>
            <a:endParaRPr lang="en-US" sz="100" dirty="0">
              <a:solidFill>
                <a:srgbClr val="222222"/>
              </a:solidFill>
              <a:latin typeface="High Tower Text" panose="02040502050506030303" pitchFamily="18" charset="0"/>
            </a:endParaRPr>
          </a:p>
        </p:txBody>
      </p:sp>
    </p:spTree>
    <p:extLst>
      <p:ext uri="{BB962C8B-B14F-4D97-AF65-F5344CB8AC3E}">
        <p14:creationId xmlns:p14="http://schemas.microsoft.com/office/powerpoint/2010/main" val="4010154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0"/>
              </a:schemeClr>
            </a:gs>
            <a:gs pos="0">
              <a:schemeClr val="accent6">
                <a:lumMod val="45000"/>
                <a:lumOff val="55000"/>
              </a:schemeClr>
            </a:gs>
            <a:gs pos="0">
              <a:schemeClr val="accent6">
                <a:lumMod val="45000"/>
                <a:lumOff val="55000"/>
              </a:schemeClr>
            </a:gs>
            <a:gs pos="0">
              <a:schemeClr val="accent6">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E229F-81A0-99E1-48A0-6C28558232E7}"/>
              </a:ext>
            </a:extLst>
          </p:cNvPr>
          <p:cNvSpPr>
            <a:spLocks noGrp="1"/>
          </p:cNvSpPr>
          <p:nvPr>
            <p:ph type="title"/>
          </p:nvPr>
        </p:nvSpPr>
        <p:spPr>
          <a:xfrm>
            <a:off x="288417" y="670176"/>
            <a:ext cx="11647065" cy="712058"/>
          </a:xfrm>
        </p:spPr>
        <p:txBody>
          <a:bodyPr vert="horz" wrap="square" lIns="90000" anchor="ctr">
            <a:normAutofit/>
          </a:bodyPr>
          <a:lstStyle/>
          <a:p>
            <a:pPr marL="0" indent="0" algn="ctr">
              <a:lnSpc>
                <a:spcPct val="100000"/>
              </a:lnSpc>
            </a:pPr>
            <a:r>
              <a:rPr lang="en-US" sz="2800" b="1" cap="all" spc="300" dirty="0">
                <a:solidFill>
                  <a:srgbClr val="222222"/>
                </a:solidFill>
                <a:effectLst>
                  <a:outerShdw blurRad="38100" dist="38100" dir="2700000" algn="tl">
                    <a:srgbClr val="000000">
                      <a:alpha val="43137"/>
                    </a:srgbClr>
                  </a:outerShdw>
                </a:effectLst>
                <a:latin typeface="High Tower Text" panose="02040502050506030303" pitchFamily="18" charset="0"/>
              </a:rPr>
              <a:t>What Is an Artificial neural network?</a:t>
            </a:r>
          </a:p>
        </p:txBody>
      </p:sp>
      <p:sp>
        <p:nvSpPr>
          <p:cNvPr id="3" name="Content Placeholder 2">
            <a:extLst>
              <a:ext uri="{FF2B5EF4-FFF2-40B4-BE49-F238E27FC236}">
                <a16:creationId xmlns:a16="http://schemas.microsoft.com/office/drawing/2014/main" id="{1B8BE04F-6111-B896-09AA-935D18F64E61}"/>
              </a:ext>
            </a:extLst>
          </p:cNvPr>
          <p:cNvSpPr>
            <a:spLocks noGrp="1"/>
          </p:cNvSpPr>
          <p:nvPr>
            <p:ph idx="1"/>
          </p:nvPr>
        </p:nvSpPr>
        <p:spPr>
          <a:xfrm>
            <a:off x="288417" y="1531088"/>
            <a:ext cx="7186271" cy="4645874"/>
          </a:xfrm>
        </p:spPr>
        <p:txBody>
          <a:bodyPr/>
          <a:lstStyle/>
          <a:p>
            <a:pPr marL="0" indent="0" algn="just">
              <a:lnSpc>
                <a:spcPct val="100000"/>
              </a:lnSpc>
              <a:buNone/>
            </a:pPr>
            <a:endParaRPr lang="en-US" sz="100" b="1" dirty="0">
              <a:solidFill>
                <a:srgbClr val="222222"/>
              </a:solidFill>
              <a:effectLst>
                <a:outerShdw blurRad="38100" dist="38100" dir="2700000" algn="tl">
                  <a:srgbClr val="000000">
                    <a:alpha val="43137"/>
                  </a:srgbClr>
                </a:outerShdw>
              </a:effectLst>
              <a:latin typeface="High Tower Text" panose="02040502050506030303" pitchFamily="18" charset="0"/>
            </a:endParaRPr>
          </a:p>
          <a:p>
            <a:pPr marL="0" indent="0" algn="just">
              <a:lnSpc>
                <a:spcPct val="100000"/>
              </a:lnSpc>
              <a:buNone/>
            </a:pPr>
            <a:r>
              <a:rPr lang="en-US" dirty="0">
                <a:solidFill>
                  <a:srgbClr val="222222"/>
                </a:solidFill>
                <a:latin typeface="High Tower Text" panose="02040502050506030303" pitchFamily="18" charset="0"/>
              </a:rPr>
              <a:t>The artificial neural network is based on collection nodes which we call artificial neurons. In the form of a computer network, we create a network of artificial neurons that is similar to brain neurons.</a:t>
            </a:r>
          </a:p>
          <a:p>
            <a:pPr marL="0" indent="0" algn="just">
              <a:lnSpc>
                <a:spcPct val="100000"/>
              </a:lnSpc>
              <a:buNone/>
            </a:pPr>
            <a:r>
              <a:rPr lang="en-US" dirty="0">
                <a:solidFill>
                  <a:srgbClr val="222222"/>
                </a:solidFill>
                <a:latin typeface="High Tower Text" panose="02040502050506030303" pitchFamily="18" charset="0"/>
              </a:rPr>
              <a:t>These neurons are interconnected with each other through nodes and managed in the form of an ‘</a:t>
            </a:r>
            <a:r>
              <a:rPr lang="en-US" i="1" dirty="0">
                <a:solidFill>
                  <a:srgbClr val="222222"/>
                </a:solidFill>
                <a:latin typeface="High Tower Text" panose="02040502050506030303" pitchFamily="18" charset="0"/>
              </a:rPr>
              <a:t>n’ </a:t>
            </a:r>
            <a:r>
              <a:rPr lang="en-US" dirty="0">
                <a:solidFill>
                  <a:srgbClr val="222222"/>
                </a:solidFill>
                <a:latin typeface="High Tower Text" panose="02040502050506030303" pitchFamily="18" charset="0"/>
              </a:rPr>
              <a:t>number of layers, which completes the Artificial Neural Network(ANN).</a:t>
            </a:r>
            <a:endParaRPr lang="en-US" i="1" dirty="0">
              <a:solidFill>
                <a:srgbClr val="222222"/>
              </a:solidFill>
              <a:latin typeface="High Tower Text" panose="02040502050506030303" pitchFamily="18" charset="0"/>
            </a:endParaRPr>
          </a:p>
          <a:p>
            <a:pPr marL="0" indent="0">
              <a:buNone/>
            </a:pPr>
            <a:endParaRPr lang="en-IN" dirty="0"/>
          </a:p>
        </p:txBody>
      </p:sp>
      <p:pic>
        <p:nvPicPr>
          <p:cNvPr id="1026" name="Picture 2" descr="Customer Churn image">
            <a:extLst>
              <a:ext uri="{FF2B5EF4-FFF2-40B4-BE49-F238E27FC236}">
                <a16:creationId xmlns:a16="http://schemas.microsoft.com/office/drawing/2014/main" id="{3BAA5C93-336B-20E4-191D-B606381CAF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6708" y="1866014"/>
            <a:ext cx="4258774" cy="3125971"/>
          </a:xfrm>
          <a:prstGeom prst="rect">
            <a:avLst/>
          </a:prstGeom>
          <a:noFill/>
          <a:effectLst>
            <a:outerShdw blurRad="622300" dist="228600" dir="19080000" sx="102000" sy="102000" algn="ctr" rotWithShape="0">
              <a:srgbClr val="000000">
                <a:alpha val="62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923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0"/>
              </a:schemeClr>
            </a:gs>
            <a:gs pos="0">
              <a:schemeClr val="accent6">
                <a:lumMod val="45000"/>
                <a:lumOff val="55000"/>
              </a:schemeClr>
            </a:gs>
            <a:gs pos="0">
              <a:schemeClr val="accent6">
                <a:lumMod val="45000"/>
                <a:lumOff val="55000"/>
              </a:schemeClr>
            </a:gs>
            <a:gs pos="0">
              <a:schemeClr val="accent6">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E229F-81A0-99E1-48A0-6C28558232E7}"/>
              </a:ext>
            </a:extLst>
          </p:cNvPr>
          <p:cNvSpPr>
            <a:spLocks noGrp="1"/>
          </p:cNvSpPr>
          <p:nvPr>
            <p:ph type="title"/>
          </p:nvPr>
        </p:nvSpPr>
        <p:spPr>
          <a:xfrm>
            <a:off x="838200" y="365126"/>
            <a:ext cx="10515600" cy="825722"/>
          </a:xfrm>
        </p:spPr>
        <p:txBody>
          <a:bodyPr>
            <a:normAutofit/>
          </a:bodyPr>
          <a:lstStyle/>
          <a:p>
            <a:pPr algn="ctr"/>
            <a:r>
              <a:rPr lang="en-IN" sz="2800" b="1" i="0" cap="all" spc="300" dirty="0">
                <a:solidFill>
                  <a:srgbClr val="222222"/>
                </a:solidFill>
                <a:effectLst>
                  <a:outerShdw blurRad="38100" dist="38100" dir="2700000" algn="tl">
                    <a:srgbClr val="000000">
                      <a:alpha val="43137"/>
                    </a:srgbClr>
                  </a:outerShdw>
                </a:effectLst>
                <a:latin typeface="High Tower Text" panose="02040502050506030303" pitchFamily="18" charset="0"/>
              </a:rPr>
              <a:t>What is customer churn?</a:t>
            </a:r>
            <a:endParaRPr lang="en-IN" sz="2800" b="1" cap="all" spc="300" dirty="0">
              <a:effectLst>
                <a:outerShdw blurRad="38100" dist="38100" dir="2700000" algn="tl">
                  <a:srgbClr val="000000">
                    <a:alpha val="43137"/>
                  </a:srgbClr>
                </a:outerShdw>
              </a:effectLst>
              <a:latin typeface="High Tower Text" panose="02040502050506030303" pitchFamily="18" charset="0"/>
            </a:endParaRPr>
          </a:p>
        </p:txBody>
      </p:sp>
      <p:sp>
        <p:nvSpPr>
          <p:cNvPr id="7" name="Content Placeholder 6">
            <a:extLst>
              <a:ext uri="{FF2B5EF4-FFF2-40B4-BE49-F238E27FC236}">
                <a16:creationId xmlns:a16="http://schemas.microsoft.com/office/drawing/2014/main" id="{6696A1EC-339E-14C2-9F43-461B3242062B}"/>
              </a:ext>
            </a:extLst>
          </p:cNvPr>
          <p:cNvSpPr>
            <a:spLocks noGrp="1"/>
          </p:cNvSpPr>
          <p:nvPr>
            <p:ph idx="1"/>
          </p:nvPr>
        </p:nvSpPr>
        <p:spPr>
          <a:xfrm>
            <a:off x="838200" y="1435395"/>
            <a:ext cx="6700284" cy="5057480"/>
          </a:xfrm>
        </p:spPr>
        <p:txBody>
          <a:bodyPr>
            <a:normAutofit lnSpcReduction="10000"/>
          </a:bodyPr>
          <a:lstStyle/>
          <a:p>
            <a:pPr marL="0" indent="0" algn="just">
              <a:buNone/>
            </a:pPr>
            <a:r>
              <a:rPr lang="en-US" dirty="0">
                <a:latin typeface="High Tower Text" panose="02040502050506030303" pitchFamily="18" charset="0"/>
              </a:rPr>
              <a:t>Customer churn is the rate at which customers leave doing business with an entity. In other words, if a consumer has purchased a subscription to a particular service, we must determine the likelihood that the customer would leave or cancel the membership.</a:t>
            </a:r>
          </a:p>
          <a:p>
            <a:pPr marL="0" indent="0" algn="just">
              <a:buNone/>
            </a:pPr>
            <a:r>
              <a:rPr lang="en-US" dirty="0">
                <a:latin typeface="High Tower Text" panose="02040502050506030303" pitchFamily="18" charset="0"/>
              </a:rPr>
              <a:t>It is a critical prediction for many businesses because acquiring new clients often costs more than retaining existing ones. Customer churn measures how and why are customers leaving the business, and helps implementing the solution to retain the customer.</a:t>
            </a:r>
            <a:endParaRPr lang="en-IN" dirty="0">
              <a:latin typeface="High Tower Text" panose="02040502050506030303" pitchFamily="18" charset="0"/>
            </a:endParaRPr>
          </a:p>
        </p:txBody>
      </p:sp>
      <p:pic>
        <p:nvPicPr>
          <p:cNvPr id="2052" name="Picture 4" descr="How to Calculate Churn Rate + 9 Ways to Decrease It">
            <a:extLst>
              <a:ext uri="{FF2B5EF4-FFF2-40B4-BE49-F238E27FC236}">
                <a16:creationId xmlns:a16="http://schemas.microsoft.com/office/drawing/2014/main" id="{657C2D74-5598-DEAD-71EA-5DF47E1D12A2}"/>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11500"/>
                    </a14:imgEffect>
                    <a14:imgEffect>
                      <a14:saturation sat="13000"/>
                    </a14:imgEffect>
                  </a14:imgLayer>
                </a14:imgProps>
              </a:ext>
              <a:ext uri="{28A0092B-C50C-407E-A947-70E740481C1C}">
                <a14:useLocalDpi xmlns:a14="http://schemas.microsoft.com/office/drawing/2010/main" val="0"/>
              </a:ext>
            </a:extLst>
          </a:blip>
          <a:srcRect l="10161" t="15547" r="9272" b="2139"/>
          <a:stretch/>
        </p:blipFill>
        <p:spPr bwMode="auto">
          <a:xfrm>
            <a:off x="7743181" y="1562986"/>
            <a:ext cx="3960000" cy="239232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Calculate Churn Rate (Formula) &amp; Reduce Customer Churn">
            <a:extLst>
              <a:ext uri="{FF2B5EF4-FFF2-40B4-BE49-F238E27FC236}">
                <a16:creationId xmlns:a16="http://schemas.microsoft.com/office/drawing/2014/main" id="{0C3588CB-F2C1-7328-1E10-22FB66AB735D}"/>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colorTemperature colorTemp="11500"/>
                    </a14:imgEffect>
                    <a14:imgEffect>
                      <a14:saturation sat="15000"/>
                    </a14:imgEffect>
                  </a14:imgLayer>
                </a14:imgProps>
              </a:ext>
              <a:ext uri="{28A0092B-C50C-407E-A947-70E740481C1C}">
                <a14:useLocalDpi xmlns:a14="http://schemas.microsoft.com/office/drawing/2010/main" val="0"/>
              </a:ext>
            </a:extLst>
          </a:blip>
          <a:srcRect l="13206" r="13469"/>
          <a:stretch/>
        </p:blipFill>
        <p:spPr bwMode="auto">
          <a:xfrm>
            <a:off x="7743181" y="3955311"/>
            <a:ext cx="3960000" cy="2160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068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0"/>
              </a:schemeClr>
            </a:gs>
            <a:gs pos="0">
              <a:schemeClr val="accent6">
                <a:lumMod val="45000"/>
                <a:lumOff val="55000"/>
              </a:schemeClr>
            </a:gs>
            <a:gs pos="0">
              <a:schemeClr val="accent6">
                <a:lumMod val="45000"/>
                <a:lumOff val="55000"/>
              </a:schemeClr>
            </a:gs>
            <a:gs pos="0">
              <a:schemeClr val="accent6">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E229F-81A0-99E1-48A0-6C28558232E7}"/>
              </a:ext>
            </a:extLst>
          </p:cNvPr>
          <p:cNvSpPr>
            <a:spLocks noGrp="1"/>
          </p:cNvSpPr>
          <p:nvPr>
            <p:ph type="title"/>
          </p:nvPr>
        </p:nvSpPr>
        <p:spPr>
          <a:xfrm>
            <a:off x="838200" y="365126"/>
            <a:ext cx="10515600" cy="730028"/>
          </a:xfrm>
        </p:spPr>
        <p:txBody>
          <a:bodyPr>
            <a:normAutofit/>
          </a:bodyPr>
          <a:lstStyle/>
          <a:p>
            <a:pPr algn="ctr"/>
            <a:r>
              <a:rPr lang="en-IN" sz="2800" b="1" i="0" cap="all" spc="300" dirty="0">
                <a:solidFill>
                  <a:srgbClr val="222222"/>
                </a:solidFill>
                <a:effectLst>
                  <a:outerShdw blurRad="38100" dist="38100" dir="2700000" algn="tl">
                    <a:srgbClr val="000000">
                      <a:alpha val="43137"/>
                    </a:srgbClr>
                  </a:outerShdw>
                </a:effectLst>
                <a:latin typeface="High Tower Text" panose="02040502050506030303" pitchFamily="18" charset="0"/>
              </a:rPr>
              <a:t>Customer churn dataset</a:t>
            </a:r>
            <a:endParaRPr lang="en-IN" sz="2800" dirty="0"/>
          </a:p>
        </p:txBody>
      </p:sp>
      <p:sp>
        <p:nvSpPr>
          <p:cNvPr id="3" name="Content Placeholder 2">
            <a:extLst>
              <a:ext uri="{FF2B5EF4-FFF2-40B4-BE49-F238E27FC236}">
                <a16:creationId xmlns:a16="http://schemas.microsoft.com/office/drawing/2014/main" id="{1B8BE04F-6111-B896-09AA-935D18F64E61}"/>
              </a:ext>
            </a:extLst>
          </p:cNvPr>
          <p:cNvSpPr>
            <a:spLocks noGrp="1"/>
          </p:cNvSpPr>
          <p:nvPr>
            <p:ph idx="1"/>
          </p:nvPr>
        </p:nvSpPr>
        <p:spPr>
          <a:xfrm>
            <a:off x="552893" y="1095154"/>
            <a:ext cx="11121655" cy="1137683"/>
          </a:xfrm>
        </p:spPr>
        <p:txBody>
          <a:bodyPr>
            <a:normAutofit/>
          </a:bodyPr>
          <a:lstStyle/>
          <a:p>
            <a:pPr marL="0" indent="0" algn="just">
              <a:buNone/>
            </a:pPr>
            <a:r>
              <a:rPr lang="en-US" sz="2400" dirty="0">
                <a:latin typeface="High Tower Text" panose="02040502050506030303" pitchFamily="18" charset="0"/>
              </a:rPr>
              <a:t>Bank Customer Churn Dataset which was obtained from Kaggle is being used in building the ANN model. The dataset contains several features and based on those features customer churn is predicted.</a:t>
            </a:r>
          </a:p>
          <a:p>
            <a:pPr algn="just">
              <a:buFont typeface="Wingdings" panose="05000000000000000000" pitchFamily="2" charset="2"/>
              <a:buChar char="§"/>
            </a:pPr>
            <a:endParaRPr lang="en-IN" sz="2400" dirty="0">
              <a:latin typeface="High Tower Text" panose="02040502050506030303" pitchFamily="18" charset="0"/>
            </a:endParaRPr>
          </a:p>
        </p:txBody>
      </p:sp>
      <p:pic>
        <p:nvPicPr>
          <p:cNvPr id="5" name="Picture 4">
            <a:extLst>
              <a:ext uri="{FF2B5EF4-FFF2-40B4-BE49-F238E27FC236}">
                <a16:creationId xmlns:a16="http://schemas.microsoft.com/office/drawing/2014/main" id="{4629CBEF-F989-320A-4EAF-77A77F6031BD}"/>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10400"/>
                    </a14:imgEffect>
                    <a14:imgEffect>
                      <a14:saturation sat="0"/>
                    </a14:imgEffect>
                  </a14:imgLayer>
                </a14:imgProps>
              </a:ext>
            </a:extLst>
          </a:blip>
          <a:stretch>
            <a:fillRect/>
          </a:stretch>
        </p:blipFill>
        <p:spPr>
          <a:xfrm>
            <a:off x="552892" y="2385237"/>
            <a:ext cx="5084597" cy="3944126"/>
          </a:xfrm>
          <a:prstGeom prst="rect">
            <a:avLst/>
          </a:prstGeom>
        </p:spPr>
      </p:pic>
      <p:sp>
        <p:nvSpPr>
          <p:cNvPr id="6" name="Content Placeholder 2">
            <a:extLst>
              <a:ext uri="{FF2B5EF4-FFF2-40B4-BE49-F238E27FC236}">
                <a16:creationId xmlns:a16="http://schemas.microsoft.com/office/drawing/2014/main" id="{742B4DBD-9271-DF98-DFE6-EBFDAD01DF20}"/>
              </a:ext>
            </a:extLst>
          </p:cNvPr>
          <p:cNvSpPr txBox="1">
            <a:spLocks/>
          </p:cNvSpPr>
          <p:nvPr/>
        </p:nvSpPr>
        <p:spPr>
          <a:xfrm>
            <a:off x="6188149" y="2310809"/>
            <a:ext cx="5337542" cy="43983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400" dirty="0">
                <a:latin typeface="High Tower Text" panose="02040502050506030303" pitchFamily="18" charset="0"/>
              </a:rPr>
              <a:t>The dataset consists of 10,000 rows, with no null values. Hence, the missing value analysis is averted.</a:t>
            </a:r>
          </a:p>
          <a:p>
            <a:pPr marL="0" indent="0" algn="just">
              <a:buFont typeface="Arial" panose="020B0604020202020204" pitchFamily="34" charset="0"/>
              <a:buNone/>
            </a:pPr>
            <a:endParaRPr lang="en-US" sz="600" dirty="0">
              <a:latin typeface="High Tower Text" panose="02040502050506030303" pitchFamily="18" charset="0"/>
            </a:endParaRPr>
          </a:p>
          <a:p>
            <a:pPr marL="0" indent="0" algn="just">
              <a:buFont typeface="Arial" panose="020B0604020202020204" pitchFamily="34" charset="0"/>
              <a:buNone/>
            </a:pPr>
            <a:r>
              <a:rPr lang="en-US" sz="2400" dirty="0">
                <a:latin typeface="High Tower Text" panose="02040502050506030303" pitchFamily="18" charset="0"/>
              </a:rPr>
              <a:t>There are fourteen variables </a:t>
            </a:r>
            <a:r>
              <a:rPr lang="en-IN" sz="2400" dirty="0">
                <a:latin typeface="High Tower Text" panose="02040502050506030303" pitchFamily="18" charset="0"/>
              </a:rPr>
              <a:t>out of which thirteen are independent variables [0 to 12] and the remaining one is a dependent variable [Exited].</a:t>
            </a:r>
          </a:p>
          <a:p>
            <a:pPr marL="0" indent="0" algn="just">
              <a:buFont typeface="Arial" panose="020B0604020202020204" pitchFamily="34" charset="0"/>
              <a:buNone/>
            </a:pPr>
            <a:endParaRPr lang="en-IN" sz="700" dirty="0">
              <a:latin typeface="High Tower Text" panose="02040502050506030303" pitchFamily="18" charset="0"/>
            </a:endParaRPr>
          </a:p>
          <a:p>
            <a:pPr marL="0" indent="0" algn="just">
              <a:buFont typeface="Arial" panose="020B0604020202020204" pitchFamily="34" charset="0"/>
              <a:buNone/>
            </a:pPr>
            <a:r>
              <a:rPr lang="en-IN" sz="2400" dirty="0">
                <a:latin typeface="High Tower Text" panose="02040502050506030303" pitchFamily="18" charset="0"/>
              </a:rPr>
              <a:t>There are three categorical variables and eleven numerical variables present in the dataset.</a:t>
            </a:r>
          </a:p>
        </p:txBody>
      </p:sp>
    </p:spTree>
    <p:extLst>
      <p:ext uri="{BB962C8B-B14F-4D97-AF65-F5344CB8AC3E}">
        <p14:creationId xmlns:p14="http://schemas.microsoft.com/office/powerpoint/2010/main" val="3062527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0"/>
              </a:schemeClr>
            </a:gs>
            <a:gs pos="0">
              <a:schemeClr val="accent6">
                <a:lumMod val="45000"/>
                <a:lumOff val="55000"/>
              </a:schemeClr>
            </a:gs>
            <a:gs pos="0">
              <a:schemeClr val="accent6">
                <a:lumMod val="45000"/>
                <a:lumOff val="55000"/>
              </a:schemeClr>
            </a:gs>
            <a:gs pos="0">
              <a:schemeClr val="accent6">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912115D7-6192-D305-4A47-1E48B3E747AE}"/>
              </a:ext>
            </a:extLst>
          </p:cNvPr>
          <p:cNvGraphicFramePr>
            <a:graphicFrameLocks noGrp="1"/>
          </p:cNvGraphicFramePr>
          <p:nvPr>
            <p:ph idx="1"/>
            <p:extLst>
              <p:ext uri="{D42A27DB-BD31-4B8C-83A1-F6EECF244321}">
                <p14:modId xmlns:p14="http://schemas.microsoft.com/office/powerpoint/2010/main" val="2041139669"/>
              </p:ext>
            </p:extLst>
          </p:nvPr>
        </p:nvGraphicFramePr>
        <p:xfrm>
          <a:off x="297713" y="1190847"/>
          <a:ext cx="11642651" cy="3083220"/>
        </p:xfrm>
        <a:graphic>
          <a:graphicData uri="http://schemas.openxmlformats.org/drawingml/2006/table">
            <a:tbl>
              <a:tblPr>
                <a:tableStyleId>{AF606853-7671-496A-8E4F-DF71F8EC918B}</a:tableStyleId>
              </a:tblPr>
              <a:tblGrid>
                <a:gridCol w="520994">
                  <a:extLst>
                    <a:ext uri="{9D8B030D-6E8A-4147-A177-3AD203B41FA5}">
                      <a16:colId xmlns:a16="http://schemas.microsoft.com/office/drawing/2014/main" val="3415826925"/>
                    </a:ext>
                  </a:extLst>
                </a:gridCol>
                <a:gridCol w="893134">
                  <a:extLst>
                    <a:ext uri="{9D8B030D-6E8A-4147-A177-3AD203B41FA5}">
                      <a16:colId xmlns:a16="http://schemas.microsoft.com/office/drawing/2014/main" val="1912582762"/>
                    </a:ext>
                  </a:extLst>
                </a:gridCol>
                <a:gridCol w="935666">
                  <a:extLst>
                    <a:ext uri="{9D8B030D-6E8A-4147-A177-3AD203B41FA5}">
                      <a16:colId xmlns:a16="http://schemas.microsoft.com/office/drawing/2014/main" val="1619147421"/>
                    </a:ext>
                  </a:extLst>
                </a:gridCol>
                <a:gridCol w="956930">
                  <a:extLst>
                    <a:ext uri="{9D8B030D-6E8A-4147-A177-3AD203B41FA5}">
                      <a16:colId xmlns:a16="http://schemas.microsoft.com/office/drawing/2014/main" val="3223698001"/>
                    </a:ext>
                  </a:extLst>
                </a:gridCol>
                <a:gridCol w="946298">
                  <a:extLst>
                    <a:ext uri="{9D8B030D-6E8A-4147-A177-3AD203B41FA5}">
                      <a16:colId xmlns:a16="http://schemas.microsoft.com/office/drawing/2014/main" val="312808234"/>
                    </a:ext>
                  </a:extLst>
                </a:gridCol>
                <a:gridCol w="967564">
                  <a:extLst>
                    <a:ext uri="{9D8B030D-6E8A-4147-A177-3AD203B41FA5}">
                      <a16:colId xmlns:a16="http://schemas.microsoft.com/office/drawing/2014/main" val="1104751100"/>
                    </a:ext>
                  </a:extLst>
                </a:gridCol>
                <a:gridCol w="1063255">
                  <a:extLst>
                    <a:ext uri="{9D8B030D-6E8A-4147-A177-3AD203B41FA5}">
                      <a16:colId xmlns:a16="http://schemas.microsoft.com/office/drawing/2014/main" val="2562264559"/>
                    </a:ext>
                  </a:extLst>
                </a:gridCol>
                <a:gridCol w="1052623">
                  <a:extLst>
                    <a:ext uri="{9D8B030D-6E8A-4147-A177-3AD203B41FA5}">
                      <a16:colId xmlns:a16="http://schemas.microsoft.com/office/drawing/2014/main" val="1130595058"/>
                    </a:ext>
                  </a:extLst>
                </a:gridCol>
                <a:gridCol w="935666">
                  <a:extLst>
                    <a:ext uri="{9D8B030D-6E8A-4147-A177-3AD203B41FA5}">
                      <a16:colId xmlns:a16="http://schemas.microsoft.com/office/drawing/2014/main" val="1729007923"/>
                    </a:ext>
                  </a:extLst>
                </a:gridCol>
                <a:gridCol w="1137684">
                  <a:extLst>
                    <a:ext uri="{9D8B030D-6E8A-4147-A177-3AD203B41FA5}">
                      <a16:colId xmlns:a16="http://schemas.microsoft.com/office/drawing/2014/main" val="2809028192"/>
                    </a:ext>
                  </a:extLst>
                </a:gridCol>
                <a:gridCol w="1116417">
                  <a:extLst>
                    <a:ext uri="{9D8B030D-6E8A-4147-A177-3AD203B41FA5}">
                      <a16:colId xmlns:a16="http://schemas.microsoft.com/office/drawing/2014/main" val="1450898556"/>
                    </a:ext>
                  </a:extLst>
                </a:gridCol>
                <a:gridCol w="1116420">
                  <a:extLst>
                    <a:ext uri="{9D8B030D-6E8A-4147-A177-3AD203B41FA5}">
                      <a16:colId xmlns:a16="http://schemas.microsoft.com/office/drawing/2014/main" val="1406763154"/>
                    </a:ext>
                  </a:extLst>
                </a:gridCol>
              </a:tblGrid>
              <a:tr h="373896">
                <a:tc>
                  <a:txBody>
                    <a:bodyPr/>
                    <a:lstStyle/>
                    <a:p>
                      <a:pPr algn="ctr" fontAlgn="ctr"/>
                      <a:br>
                        <a:rPr lang="en-IN" sz="1100" b="1" dirty="0">
                          <a:solidFill>
                            <a:sysClr val="windowText" lastClr="000000"/>
                          </a:solidFill>
                          <a:effectLst/>
                        </a:rPr>
                      </a:br>
                      <a:endParaRPr lang="en-IN" sz="1100" b="1" dirty="0">
                        <a:solidFill>
                          <a:sysClr val="windowText" lastClr="000000"/>
                        </a:solidFill>
                        <a:effectLst/>
                      </a:endParaRPr>
                    </a:p>
                  </a:txBody>
                  <a:tcPr marL="58409" marR="58409" marT="29205" marB="29205" anchor="ctr">
                    <a:solidFill>
                      <a:schemeClr val="accent6">
                        <a:lumMod val="40000"/>
                        <a:lumOff val="60000"/>
                      </a:schemeClr>
                    </a:solidFill>
                  </a:tcPr>
                </a:tc>
                <a:tc>
                  <a:txBody>
                    <a:bodyPr/>
                    <a:lstStyle/>
                    <a:p>
                      <a:pPr algn="ctr" fontAlgn="ctr"/>
                      <a:r>
                        <a:rPr lang="en-IN" sz="1100" b="1" dirty="0" err="1">
                          <a:solidFill>
                            <a:sysClr val="windowText" lastClr="000000"/>
                          </a:solidFill>
                          <a:effectLst/>
                        </a:rPr>
                        <a:t>RowNumber</a:t>
                      </a:r>
                      <a:endParaRPr lang="en-IN" sz="1100" b="1" dirty="0">
                        <a:solidFill>
                          <a:sysClr val="windowText" lastClr="000000"/>
                        </a:solidFill>
                        <a:effectLst/>
                      </a:endParaRPr>
                    </a:p>
                  </a:txBody>
                  <a:tcPr marL="58409" marR="58409" marT="29205" marB="29205" anchor="ctr">
                    <a:solidFill>
                      <a:schemeClr val="accent6">
                        <a:lumMod val="40000"/>
                        <a:lumOff val="60000"/>
                      </a:schemeClr>
                    </a:solidFill>
                  </a:tcPr>
                </a:tc>
                <a:tc>
                  <a:txBody>
                    <a:bodyPr/>
                    <a:lstStyle/>
                    <a:p>
                      <a:pPr algn="ctr" fontAlgn="ctr"/>
                      <a:r>
                        <a:rPr lang="en-IN" sz="1100" b="1" dirty="0" err="1">
                          <a:solidFill>
                            <a:sysClr val="windowText" lastClr="000000"/>
                          </a:solidFill>
                          <a:effectLst/>
                        </a:rPr>
                        <a:t>CustomerId</a:t>
                      </a:r>
                      <a:endParaRPr lang="en-IN" sz="1100" b="1" dirty="0">
                        <a:solidFill>
                          <a:sysClr val="windowText" lastClr="000000"/>
                        </a:solidFill>
                        <a:effectLst/>
                      </a:endParaRPr>
                    </a:p>
                  </a:txBody>
                  <a:tcPr marL="58409" marR="58409" marT="29205" marB="29205" anchor="ctr">
                    <a:solidFill>
                      <a:schemeClr val="accent6">
                        <a:lumMod val="40000"/>
                        <a:lumOff val="60000"/>
                      </a:schemeClr>
                    </a:solidFill>
                  </a:tcPr>
                </a:tc>
                <a:tc>
                  <a:txBody>
                    <a:bodyPr/>
                    <a:lstStyle/>
                    <a:p>
                      <a:pPr algn="ctr" fontAlgn="ctr"/>
                      <a:r>
                        <a:rPr lang="en-IN" sz="1100" b="1" dirty="0" err="1">
                          <a:solidFill>
                            <a:sysClr val="windowText" lastClr="000000"/>
                          </a:solidFill>
                          <a:effectLst/>
                        </a:rPr>
                        <a:t>CreditScore</a:t>
                      </a:r>
                      <a:endParaRPr lang="en-IN" sz="1100" b="1" dirty="0">
                        <a:solidFill>
                          <a:sysClr val="windowText" lastClr="000000"/>
                        </a:solidFill>
                        <a:effectLst/>
                      </a:endParaRPr>
                    </a:p>
                  </a:txBody>
                  <a:tcPr marL="58409" marR="58409" marT="29205" marB="29205" anchor="ctr">
                    <a:solidFill>
                      <a:schemeClr val="accent6">
                        <a:lumMod val="40000"/>
                        <a:lumOff val="60000"/>
                      </a:schemeClr>
                    </a:solidFill>
                  </a:tcPr>
                </a:tc>
                <a:tc>
                  <a:txBody>
                    <a:bodyPr/>
                    <a:lstStyle/>
                    <a:p>
                      <a:pPr algn="ctr" fontAlgn="ctr"/>
                      <a:r>
                        <a:rPr lang="en-IN" sz="1100" b="1" dirty="0">
                          <a:solidFill>
                            <a:sysClr val="windowText" lastClr="000000"/>
                          </a:solidFill>
                          <a:effectLst/>
                        </a:rPr>
                        <a:t>Age</a:t>
                      </a:r>
                    </a:p>
                  </a:txBody>
                  <a:tcPr marL="58409" marR="58409" marT="29205" marB="29205" anchor="ctr">
                    <a:solidFill>
                      <a:schemeClr val="accent6">
                        <a:lumMod val="40000"/>
                        <a:lumOff val="60000"/>
                      </a:schemeClr>
                    </a:solidFill>
                  </a:tcPr>
                </a:tc>
                <a:tc>
                  <a:txBody>
                    <a:bodyPr/>
                    <a:lstStyle/>
                    <a:p>
                      <a:pPr algn="ctr" fontAlgn="ctr"/>
                      <a:r>
                        <a:rPr lang="en-IN" sz="1100" b="1" dirty="0">
                          <a:solidFill>
                            <a:sysClr val="windowText" lastClr="000000"/>
                          </a:solidFill>
                          <a:effectLst/>
                        </a:rPr>
                        <a:t>Tenure</a:t>
                      </a:r>
                    </a:p>
                  </a:txBody>
                  <a:tcPr marL="58409" marR="58409" marT="29205" marB="29205" anchor="ctr">
                    <a:solidFill>
                      <a:schemeClr val="accent6">
                        <a:lumMod val="40000"/>
                        <a:lumOff val="60000"/>
                      </a:schemeClr>
                    </a:solidFill>
                  </a:tcPr>
                </a:tc>
                <a:tc>
                  <a:txBody>
                    <a:bodyPr/>
                    <a:lstStyle/>
                    <a:p>
                      <a:pPr algn="ctr" fontAlgn="ctr"/>
                      <a:r>
                        <a:rPr lang="en-IN" sz="1100" b="1" dirty="0">
                          <a:solidFill>
                            <a:sysClr val="windowText" lastClr="000000"/>
                          </a:solidFill>
                          <a:effectLst/>
                        </a:rPr>
                        <a:t>Balance</a:t>
                      </a:r>
                    </a:p>
                  </a:txBody>
                  <a:tcPr marL="58409" marR="58409" marT="29205" marB="29205" anchor="ctr">
                    <a:solidFill>
                      <a:schemeClr val="accent6">
                        <a:lumMod val="40000"/>
                        <a:lumOff val="60000"/>
                      </a:schemeClr>
                    </a:solidFill>
                  </a:tcPr>
                </a:tc>
                <a:tc>
                  <a:txBody>
                    <a:bodyPr/>
                    <a:lstStyle/>
                    <a:p>
                      <a:pPr algn="ctr" fontAlgn="ctr"/>
                      <a:r>
                        <a:rPr lang="en-IN" sz="1100" b="1" dirty="0" err="1">
                          <a:solidFill>
                            <a:sysClr val="windowText" lastClr="000000"/>
                          </a:solidFill>
                          <a:effectLst/>
                        </a:rPr>
                        <a:t>NumOfProducts</a:t>
                      </a:r>
                      <a:endParaRPr lang="en-IN" sz="1100" b="1" dirty="0">
                        <a:solidFill>
                          <a:sysClr val="windowText" lastClr="000000"/>
                        </a:solidFill>
                        <a:effectLst/>
                      </a:endParaRPr>
                    </a:p>
                  </a:txBody>
                  <a:tcPr marL="58409" marR="58409" marT="29205" marB="29205" anchor="ctr">
                    <a:solidFill>
                      <a:schemeClr val="accent6">
                        <a:lumMod val="40000"/>
                        <a:lumOff val="60000"/>
                      </a:schemeClr>
                    </a:solidFill>
                  </a:tcPr>
                </a:tc>
                <a:tc>
                  <a:txBody>
                    <a:bodyPr/>
                    <a:lstStyle/>
                    <a:p>
                      <a:pPr algn="ctr" fontAlgn="ctr"/>
                      <a:r>
                        <a:rPr lang="en-IN" sz="1100" b="1" dirty="0" err="1">
                          <a:solidFill>
                            <a:sysClr val="windowText" lastClr="000000"/>
                          </a:solidFill>
                          <a:effectLst/>
                        </a:rPr>
                        <a:t>HasCrCard</a:t>
                      </a:r>
                      <a:endParaRPr lang="en-IN" sz="1100" b="1" dirty="0">
                        <a:solidFill>
                          <a:sysClr val="windowText" lastClr="000000"/>
                        </a:solidFill>
                        <a:effectLst/>
                      </a:endParaRPr>
                    </a:p>
                  </a:txBody>
                  <a:tcPr marL="58409" marR="58409" marT="29205" marB="29205" anchor="ctr">
                    <a:solidFill>
                      <a:schemeClr val="accent6">
                        <a:lumMod val="40000"/>
                        <a:lumOff val="60000"/>
                      </a:schemeClr>
                    </a:solidFill>
                  </a:tcPr>
                </a:tc>
                <a:tc>
                  <a:txBody>
                    <a:bodyPr/>
                    <a:lstStyle/>
                    <a:p>
                      <a:pPr algn="ctr" fontAlgn="ctr"/>
                      <a:r>
                        <a:rPr lang="en-IN" sz="1100" b="1" dirty="0" err="1">
                          <a:solidFill>
                            <a:sysClr val="windowText" lastClr="000000"/>
                          </a:solidFill>
                          <a:effectLst/>
                        </a:rPr>
                        <a:t>IsActiveMember</a:t>
                      </a:r>
                      <a:endParaRPr lang="en-IN" sz="1100" b="1" dirty="0">
                        <a:solidFill>
                          <a:sysClr val="windowText" lastClr="000000"/>
                        </a:solidFill>
                        <a:effectLst/>
                      </a:endParaRPr>
                    </a:p>
                  </a:txBody>
                  <a:tcPr marL="58409" marR="58409" marT="29205" marB="29205" anchor="ctr">
                    <a:solidFill>
                      <a:schemeClr val="accent6">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100" b="1" dirty="0" err="1">
                          <a:solidFill>
                            <a:sysClr val="windowText" lastClr="000000"/>
                          </a:solidFill>
                          <a:effectLst/>
                        </a:rPr>
                        <a:t>EstimatedSalary</a:t>
                      </a:r>
                      <a:endParaRPr lang="en-IN" sz="1100" b="1" dirty="0">
                        <a:solidFill>
                          <a:sysClr val="windowText" lastClr="000000"/>
                        </a:solidFill>
                        <a:effectLst/>
                      </a:endParaRPr>
                    </a:p>
                  </a:txBody>
                  <a:tcPr marL="58409" marR="58409" marT="29205" marB="29205" anchor="ctr">
                    <a:solidFill>
                      <a:schemeClr val="accent6">
                        <a:lumMod val="40000"/>
                        <a:lumOff val="60000"/>
                      </a:schemeClr>
                    </a:solidFill>
                  </a:tcPr>
                </a:tc>
                <a:tc>
                  <a:txBody>
                    <a:bodyPr/>
                    <a:lstStyle/>
                    <a:p>
                      <a:pPr algn="ctr"/>
                      <a:r>
                        <a:rPr lang="en-IN" sz="1100" b="1" dirty="0">
                          <a:solidFill>
                            <a:sysClr val="windowText" lastClr="000000"/>
                          </a:solidFill>
                          <a:effectLst/>
                        </a:rPr>
                        <a:t>Exited</a:t>
                      </a:r>
                      <a:endParaRPr lang="en-IN" sz="1100" dirty="0">
                        <a:solidFill>
                          <a:sysClr val="windowText" lastClr="000000"/>
                        </a:solidFill>
                      </a:endParaRPr>
                    </a:p>
                  </a:txBody>
                  <a:tcPr marL="58409" marR="58409" marT="29205" marB="29205" anchor="ctr">
                    <a:solidFill>
                      <a:schemeClr val="accent6">
                        <a:lumMod val="40000"/>
                        <a:lumOff val="60000"/>
                      </a:schemeClr>
                    </a:solidFill>
                  </a:tcPr>
                </a:tc>
                <a:extLst>
                  <a:ext uri="{0D108BD9-81ED-4DB2-BD59-A6C34878D82A}">
                    <a16:rowId xmlns:a16="http://schemas.microsoft.com/office/drawing/2014/main" val="2296549522"/>
                  </a:ext>
                </a:extLst>
              </a:tr>
              <a:tr h="361000">
                <a:tc>
                  <a:txBody>
                    <a:bodyPr/>
                    <a:lstStyle/>
                    <a:p>
                      <a:pPr algn="r" fontAlgn="ctr"/>
                      <a:r>
                        <a:rPr lang="en-IN" sz="1100" b="1">
                          <a:solidFill>
                            <a:sysClr val="windowText" lastClr="000000"/>
                          </a:solidFill>
                          <a:effectLst/>
                        </a:rPr>
                        <a:t>count</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10000.00000</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1.000000e+04</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10000.000000</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10000.000000</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10000.000000</a:t>
                      </a:r>
                    </a:p>
                  </a:txBody>
                  <a:tcPr marL="58409" marR="58409" marT="29205" marB="29205" anchor="ctr">
                    <a:solidFill>
                      <a:schemeClr val="accent6">
                        <a:lumMod val="40000"/>
                        <a:lumOff val="60000"/>
                      </a:schemeClr>
                    </a:solidFill>
                  </a:tcPr>
                </a:tc>
                <a:tc>
                  <a:txBody>
                    <a:bodyPr/>
                    <a:lstStyle/>
                    <a:p>
                      <a:pPr algn="r" fontAlgn="ctr"/>
                      <a:r>
                        <a:rPr lang="en-IN" sz="1100" dirty="0">
                          <a:solidFill>
                            <a:sysClr val="windowText" lastClr="000000"/>
                          </a:solidFill>
                          <a:effectLst/>
                        </a:rPr>
                        <a:t>10000.000000</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10000.000000</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10000.00000</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10000.000000</a:t>
                      </a:r>
                    </a:p>
                  </a:txBody>
                  <a:tcPr marL="58409" marR="58409" marT="29205" marB="29205" anchor="ctr">
                    <a:solidFill>
                      <a:schemeClr val="accent6">
                        <a:lumMod val="40000"/>
                        <a:lumOff val="60000"/>
                      </a:schemeClr>
                    </a:solidFill>
                  </a:tcPr>
                </a:tc>
                <a:tc>
                  <a:txBody>
                    <a:bodyPr/>
                    <a:lstStyle/>
                    <a:p>
                      <a:pPr algn="r" fontAlgn="ctr"/>
                      <a:r>
                        <a:rPr lang="en-IN" sz="1100" dirty="0">
                          <a:solidFill>
                            <a:sysClr val="windowText" lastClr="000000"/>
                          </a:solidFill>
                          <a:effectLst/>
                        </a:rPr>
                        <a:t>10000.000000</a:t>
                      </a:r>
                    </a:p>
                  </a:txBody>
                  <a:tcPr marL="58409" marR="58409" marT="29205" marB="29205" anchor="ctr">
                    <a:solidFill>
                      <a:schemeClr val="accent6">
                        <a:lumMod val="40000"/>
                        <a:lumOff val="60000"/>
                      </a:schemeClr>
                    </a:solidFill>
                  </a:tcPr>
                </a:tc>
                <a:tc>
                  <a:txBody>
                    <a:bodyPr/>
                    <a:lstStyle/>
                    <a:p>
                      <a:pPr algn="r" fontAlgn="ctr"/>
                      <a:r>
                        <a:rPr lang="en-IN" sz="1100" dirty="0">
                          <a:solidFill>
                            <a:sysClr val="windowText" lastClr="000000"/>
                          </a:solidFill>
                          <a:effectLst/>
                        </a:rPr>
                        <a:t>10000.000000</a:t>
                      </a:r>
                    </a:p>
                  </a:txBody>
                  <a:tcPr marL="58409" marR="58409" marT="29205" marB="29205" anchor="ctr">
                    <a:solidFill>
                      <a:schemeClr val="accent6">
                        <a:lumMod val="40000"/>
                        <a:lumOff val="60000"/>
                      </a:schemeClr>
                    </a:solidFill>
                  </a:tcPr>
                </a:tc>
                <a:extLst>
                  <a:ext uri="{0D108BD9-81ED-4DB2-BD59-A6C34878D82A}">
                    <a16:rowId xmlns:a16="http://schemas.microsoft.com/office/drawing/2014/main" val="1359371998"/>
                  </a:ext>
                </a:extLst>
              </a:tr>
              <a:tr h="334054">
                <a:tc>
                  <a:txBody>
                    <a:bodyPr/>
                    <a:lstStyle/>
                    <a:p>
                      <a:pPr algn="r" fontAlgn="ctr"/>
                      <a:r>
                        <a:rPr lang="en-IN" sz="1100" b="1">
                          <a:solidFill>
                            <a:sysClr val="windowText" lastClr="000000"/>
                          </a:solidFill>
                          <a:effectLst/>
                        </a:rPr>
                        <a:t>mean</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5000.50000</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1.569094e+07</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650.528800</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38.921800</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5.012800</a:t>
                      </a:r>
                    </a:p>
                  </a:txBody>
                  <a:tcPr marL="58409" marR="58409" marT="29205" marB="29205" anchor="ctr">
                    <a:solidFill>
                      <a:schemeClr val="accent6">
                        <a:lumMod val="40000"/>
                        <a:lumOff val="60000"/>
                      </a:schemeClr>
                    </a:solidFill>
                  </a:tcPr>
                </a:tc>
                <a:tc>
                  <a:txBody>
                    <a:bodyPr/>
                    <a:lstStyle/>
                    <a:p>
                      <a:pPr algn="r" fontAlgn="ctr"/>
                      <a:r>
                        <a:rPr lang="en-IN" sz="1100" dirty="0">
                          <a:solidFill>
                            <a:sysClr val="windowText" lastClr="000000"/>
                          </a:solidFill>
                          <a:effectLst/>
                        </a:rPr>
                        <a:t>76485.889288</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1.530200</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0.70550</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0.515100</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100090.239881</a:t>
                      </a:r>
                    </a:p>
                  </a:txBody>
                  <a:tcPr marL="58409" marR="58409" marT="29205" marB="29205" anchor="ctr">
                    <a:solidFill>
                      <a:schemeClr val="accent6">
                        <a:lumMod val="40000"/>
                        <a:lumOff val="60000"/>
                      </a:schemeClr>
                    </a:solidFill>
                  </a:tcPr>
                </a:tc>
                <a:tc>
                  <a:txBody>
                    <a:bodyPr/>
                    <a:lstStyle/>
                    <a:p>
                      <a:pPr algn="r" fontAlgn="ctr"/>
                      <a:r>
                        <a:rPr lang="en-IN" sz="1100" dirty="0">
                          <a:solidFill>
                            <a:sysClr val="windowText" lastClr="000000"/>
                          </a:solidFill>
                          <a:effectLst/>
                        </a:rPr>
                        <a:t>0.203700</a:t>
                      </a:r>
                    </a:p>
                  </a:txBody>
                  <a:tcPr marL="58409" marR="58409" marT="29205" marB="29205" anchor="ctr">
                    <a:solidFill>
                      <a:schemeClr val="accent6">
                        <a:lumMod val="40000"/>
                        <a:lumOff val="60000"/>
                      </a:schemeClr>
                    </a:solidFill>
                  </a:tcPr>
                </a:tc>
                <a:extLst>
                  <a:ext uri="{0D108BD9-81ED-4DB2-BD59-A6C34878D82A}">
                    <a16:rowId xmlns:a16="http://schemas.microsoft.com/office/drawing/2014/main" val="4147440828"/>
                  </a:ext>
                </a:extLst>
              </a:tr>
              <a:tr h="360270">
                <a:tc>
                  <a:txBody>
                    <a:bodyPr/>
                    <a:lstStyle/>
                    <a:p>
                      <a:pPr algn="r" fontAlgn="ctr"/>
                      <a:r>
                        <a:rPr lang="en-IN" sz="1100" b="1">
                          <a:solidFill>
                            <a:sysClr val="windowText" lastClr="000000"/>
                          </a:solidFill>
                          <a:effectLst/>
                        </a:rPr>
                        <a:t>std</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2886.89568</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7.193619e+04</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96.653299</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10.487806</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2.892174</a:t>
                      </a:r>
                    </a:p>
                  </a:txBody>
                  <a:tcPr marL="58409" marR="58409" marT="29205" marB="29205" anchor="ctr">
                    <a:solidFill>
                      <a:schemeClr val="accent6">
                        <a:lumMod val="40000"/>
                        <a:lumOff val="60000"/>
                      </a:schemeClr>
                    </a:solidFill>
                  </a:tcPr>
                </a:tc>
                <a:tc>
                  <a:txBody>
                    <a:bodyPr/>
                    <a:lstStyle/>
                    <a:p>
                      <a:pPr algn="r" fontAlgn="ctr"/>
                      <a:r>
                        <a:rPr lang="en-IN" sz="1100" dirty="0">
                          <a:solidFill>
                            <a:sysClr val="windowText" lastClr="000000"/>
                          </a:solidFill>
                          <a:effectLst/>
                        </a:rPr>
                        <a:t>62397.405202</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0.581654</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0.45584</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0.499797</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57510.492818</a:t>
                      </a:r>
                    </a:p>
                  </a:txBody>
                  <a:tcPr marL="58409" marR="58409" marT="29205" marB="29205" anchor="ctr">
                    <a:solidFill>
                      <a:schemeClr val="accent6">
                        <a:lumMod val="40000"/>
                        <a:lumOff val="60000"/>
                      </a:schemeClr>
                    </a:solidFill>
                  </a:tcPr>
                </a:tc>
                <a:tc>
                  <a:txBody>
                    <a:bodyPr/>
                    <a:lstStyle/>
                    <a:p>
                      <a:pPr algn="r" fontAlgn="ctr"/>
                      <a:r>
                        <a:rPr lang="en-IN" sz="1100" dirty="0">
                          <a:solidFill>
                            <a:sysClr val="windowText" lastClr="000000"/>
                          </a:solidFill>
                          <a:effectLst/>
                        </a:rPr>
                        <a:t>0.402769</a:t>
                      </a:r>
                    </a:p>
                  </a:txBody>
                  <a:tcPr marL="58409" marR="58409" marT="29205" marB="29205" anchor="ctr">
                    <a:solidFill>
                      <a:schemeClr val="accent6">
                        <a:lumMod val="40000"/>
                        <a:lumOff val="60000"/>
                      </a:schemeClr>
                    </a:solidFill>
                  </a:tcPr>
                </a:tc>
                <a:extLst>
                  <a:ext uri="{0D108BD9-81ED-4DB2-BD59-A6C34878D82A}">
                    <a16:rowId xmlns:a16="http://schemas.microsoft.com/office/drawing/2014/main" val="3966041551"/>
                  </a:ext>
                </a:extLst>
              </a:tr>
              <a:tr h="309129">
                <a:tc>
                  <a:txBody>
                    <a:bodyPr/>
                    <a:lstStyle/>
                    <a:p>
                      <a:pPr algn="r" fontAlgn="ctr"/>
                      <a:r>
                        <a:rPr lang="en-IN" sz="1100" b="1">
                          <a:solidFill>
                            <a:sysClr val="windowText" lastClr="000000"/>
                          </a:solidFill>
                          <a:effectLst/>
                        </a:rPr>
                        <a:t>min</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1.00000</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1.556570e+07</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350.000000</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18.000000</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0.000000</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0.000000</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1.000000</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0.00000</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0.000000</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11.580000</a:t>
                      </a:r>
                    </a:p>
                  </a:txBody>
                  <a:tcPr marL="58409" marR="58409" marT="29205" marB="29205" anchor="ctr">
                    <a:solidFill>
                      <a:schemeClr val="accent6">
                        <a:lumMod val="40000"/>
                        <a:lumOff val="60000"/>
                      </a:schemeClr>
                    </a:solidFill>
                  </a:tcPr>
                </a:tc>
                <a:tc>
                  <a:txBody>
                    <a:bodyPr/>
                    <a:lstStyle/>
                    <a:p>
                      <a:pPr algn="r" fontAlgn="ctr"/>
                      <a:r>
                        <a:rPr lang="en-IN" sz="1100" dirty="0">
                          <a:solidFill>
                            <a:sysClr val="windowText" lastClr="000000"/>
                          </a:solidFill>
                          <a:effectLst/>
                        </a:rPr>
                        <a:t>0.000000</a:t>
                      </a:r>
                    </a:p>
                  </a:txBody>
                  <a:tcPr marL="58409" marR="58409" marT="29205" marB="29205" anchor="ctr">
                    <a:solidFill>
                      <a:schemeClr val="accent6">
                        <a:lumMod val="40000"/>
                        <a:lumOff val="60000"/>
                      </a:schemeClr>
                    </a:solidFill>
                  </a:tcPr>
                </a:tc>
                <a:extLst>
                  <a:ext uri="{0D108BD9-81ED-4DB2-BD59-A6C34878D82A}">
                    <a16:rowId xmlns:a16="http://schemas.microsoft.com/office/drawing/2014/main" val="1664496859"/>
                  </a:ext>
                </a:extLst>
              </a:tr>
              <a:tr h="361959">
                <a:tc>
                  <a:txBody>
                    <a:bodyPr/>
                    <a:lstStyle/>
                    <a:p>
                      <a:pPr algn="r" fontAlgn="ctr"/>
                      <a:r>
                        <a:rPr lang="en-IN" sz="1100" b="1">
                          <a:solidFill>
                            <a:sysClr val="windowText" lastClr="000000"/>
                          </a:solidFill>
                          <a:effectLst/>
                        </a:rPr>
                        <a:t>25%</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2500.75000</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1.562853e+07</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584.000000</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32.000000</a:t>
                      </a:r>
                    </a:p>
                  </a:txBody>
                  <a:tcPr marL="58409" marR="58409" marT="29205" marB="29205" anchor="ctr">
                    <a:solidFill>
                      <a:schemeClr val="accent6">
                        <a:lumMod val="40000"/>
                        <a:lumOff val="60000"/>
                      </a:schemeClr>
                    </a:solidFill>
                  </a:tcPr>
                </a:tc>
                <a:tc>
                  <a:txBody>
                    <a:bodyPr/>
                    <a:lstStyle/>
                    <a:p>
                      <a:pPr algn="r" fontAlgn="ctr"/>
                      <a:r>
                        <a:rPr lang="en-IN" sz="1100" dirty="0">
                          <a:solidFill>
                            <a:sysClr val="windowText" lastClr="000000"/>
                          </a:solidFill>
                          <a:effectLst/>
                        </a:rPr>
                        <a:t>3.000000</a:t>
                      </a:r>
                    </a:p>
                  </a:txBody>
                  <a:tcPr marL="58409" marR="58409" marT="29205" marB="29205" anchor="ctr">
                    <a:solidFill>
                      <a:schemeClr val="accent6">
                        <a:lumMod val="40000"/>
                        <a:lumOff val="60000"/>
                      </a:schemeClr>
                    </a:solidFill>
                  </a:tcPr>
                </a:tc>
                <a:tc>
                  <a:txBody>
                    <a:bodyPr/>
                    <a:lstStyle/>
                    <a:p>
                      <a:pPr algn="r" fontAlgn="ctr"/>
                      <a:r>
                        <a:rPr lang="en-IN" sz="1100" dirty="0">
                          <a:solidFill>
                            <a:sysClr val="windowText" lastClr="000000"/>
                          </a:solidFill>
                          <a:effectLst/>
                        </a:rPr>
                        <a:t>0.000000</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1.000000</a:t>
                      </a:r>
                    </a:p>
                  </a:txBody>
                  <a:tcPr marL="58409" marR="58409" marT="29205" marB="29205" anchor="ctr">
                    <a:solidFill>
                      <a:schemeClr val="accent6">
                        <a:lumMod val="40000"/>
                        <a:lumOff val="60000"/>
                      </a:schemeClr>
                    </a:solidFill>
                  </a:tcPr>
                </a:tc>
                <a:tc>
                  <a:txBody>
                    <a:bodyPr/>
                    <a:lstStyle/>
                    <a:p>
                      <a:pPr algn="r" fontAlgn="ctr"/>
                      <a:r>
                        <a:rPr lang="en-IN" sz="1100" dirty="0">
                          <a:solidFill>
                            <a:sysClr val="windowText" lastClr="000000"/>
                          </a:solidFill>
                          <a:effectLst/>
                        </a:rPr>
                        <a:t>0.00000</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0.000000</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51002.110000</a:t>
                      </a:r>
                    </a:p>
                  </a:txBody>
                  <a:tcPr marL="58409" marR="58409" marT="29205" marB="29205" anchor="ctr">
                    <a:solidFill>
                      <a:schemeClr val="accent6">
                        <a:lumMod val="40000"/>
                        <a:lumOff val="60000"/>
                      </a:schemeClr>
                    </a:solidFill>
                  </a:tcPr>
                </a:tc>
                <a:tc>
                  <a:txBody>
                    <a:bodyPr/>
                    <a:lstStyle/>
                    <a:p>
                      <a:pPr algn="r" fontAlgn="ctr"/>
                      <a:r>
                        <a:rPr lang="en-IN" sz="1100" dirty="0">
                          <a:solidFill>
                            <a:sysClr val="windowText" lastClr="000000"/>
                          </a:solidFill>
                          <a:effectLst/>
                        </a:rPr>
                        <a:t>0.000000</a:t>
                      </a:r>
                    </a:p>
                  </a:txBody>
                  <a:tcPr marL="58409" marR="58409" marT="29205" marB="29205" anchor="ctr">
                    <a:solidFill>
                      <a:schemeClr val="accent6">
                        <a:lumMod val="40000"/>
                        <a:lumOff val="60000"/>
                      </a:schemeClr>
                    </a:solidFill>
                  </a:tcPr>
                </a:tc>
                <a:extLst>
                  <a:ext uri="{0D108BD9-81ED-4DB2-BD59-A6C34878D82A}">
                    <a16:rowId xmlns:a16="http://schemas.microsoft.com/office/drawing/2014/main" val="4287013569"/>
                  </a:ext>
                </a:extLst>
              </a:tr>
              <a:tr h="335797">
                <a:tc>
                  <a:txBody>
                    <a:bodyPr/>
                    <a:lstStyle/>
                    <a:p>
                      <a:pPr algn="r" fontAlgn="ctr"/>
                      <a:r>
                        <a:rPr lang="en-IN" sz="1100" b="1">
                          <a:solidFill>
                            <a:sysClr val="windowText" lastClr="000000"/>
                          </a:solidFill>
                          <a:effectLst/>
                        </a:rPr>
                        <a:t>50%</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5000.50000</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1.569074e+07</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652.000000</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37.000000</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5.000000</a:t>
                      </a:r>
                    </a:p>
                  </a:txBody>
                  <a:tcPr marL="58409" marR="58409" marT="29205" marB="29205" anchor="ctr">
                    <a:solidFill>
                      <a:schemeClr val="accent6">
                        <a:lumMod val="40000"/>
                        <a:lumOff val="60000"/>
                      </a:schemeClr>
                    </a:solidFill>
                  </a:tcPr>
                </a:tc>
                <a:tc>
                  <a:txBody>
                    <a:bodyPr/>
                    <a:lstStyle/>
                    <a:p>
                      <a:pPr algn="r" fontAlgn="ctr"/>
                      <a:r>
                        <a:rPr lang="en-IN" sz="1100" dirty="0">
                          <a:solidFill>
                            <a:sysClr val="windowText" lastClr="000000"/>
                          </a:solidFill>
                          <a:effectLst/>
                        </a:rPr>
                        <a:t>97198.540000</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1.000000</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1.00000</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1.000000</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100193.915000</a:t>
                      </a:r>
                    </a:p>
                  </a:txBody>
                  <a:tcPr marL="58409" marR="58409" marT="29205" marB="29205" anchor="ctr">
                    <a:solidFill>
                      <a:schemeClr val="accent6">
                        <a:lumMod val="40000"/>
                        <a:lumOff val="60000"/>
                      </a:schemeClr>
                    </a:solidFill>
                  </a:tcPr>
                </a:tc>
                <a:tc>
                  <a:txBody>
                    <a:bodyPr/>
                    <a:lstStyle/>
                    <a:p>
                      <a:pPr algn="r" fontAlgn="ctr"/>
                      <a:r>
                        <a:rPr lang="en-IN" sz="1100" dirty="0">
                          <a:solidFill>
                            <a:sysClr val="windowText" lastClr="000000"/>
                          </a:solidFill>
                          <a:effectLst/>
                        </a:rPr>
                        <a:t>0.000000</a:t>
                      </a:r>
                    </a:p>
                  </a:txBody>
                  <a:tcPr marL="58409" marR="58409" marT="29205" marB="29205" anchor="ctr">
                    <a:solidFill>
                      <a:schemeClr val="accent6">
                        <a:lumMod val="40000"/>
                        <a:lumOff val="60000"/>
                      </a:schemeClr>
                    </a:solidFill>
                  </a:tcPr>
                </a:tc>
                <a:extLst>
                  <a:ext uri="{0D108BD9-81ED-4DB2-BD59-A6C34878D82A}">
                    <a16:rowId xmlns:a16="http://schemas.microsoft.com/office/drawing/2014/main" val="1495124930"/>
                  </a:ext>
                </a:extLst>
              </a:tr>
              <a:tr h="329610">
                <a:tc>
                  <a:txBody>
                    <a:bodyPr/>
                    <a:lstStyle/>
                    <a:p>
                      <a:pPr algn="r" fontAlgn="ctr"/>
                      <a:r>
                        <a:rPr lang="en-IN" sz="1100" b="1">
                          <a:solidFill>
                            <a:sysClr val="windowText" lastClr="000000"/>
                          </a:solidFill>
                          <a:effectLst/>
                        </a:rPr>
                        <a:t>75%</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7500.25000</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1.575323e+07</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718.000000</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44.000000</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7.000000</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127644.240000</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2.000000</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1.00000</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1.000000</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149388.247500</a:t>
                      </a:r>
                    </a:p>
                  </a:txBody>
                  <a:tcPr marL="58409" marR="58409" marT="29205" marB="29205" anchor="ctr">
                    <a:solidFill>
                      <a:schemeClr val="accent6">
                        <a:lumMod val="40000"/>
                        <a:lumOff val="60000"/>
                      </a:schemeClr>
                    </a:solidFill>
                  </a:tcPr>
                </a:tc>
                <a:tc>
                  <a:txBody>
                    <a:bodyPr/>
                    <a:lstStyle/>
                    <a:p>
                      <a:pPr algn="r" fontAlgn="ctr"/>
                      <a:r>
                        <a:rPr lang="en-IN" sz="1100" dirty="0">
                          <a:solidFill>
                            <a:sysClr val="windowText" lastClr="000000"/>
                          </a:solidFill>
                          <a:effectLst/>
                        </a:rPr>
                        <a:t>0.000000</a:t>
                      </a:r>
                    </a:p>
                  </a:txBody>
                  <a:tcPr marL="58409" marR="58409" marT="29205" marB="29205" anchor="ctr">
                    <a:solidFill>
                      <a:schemeClr val="accent6">
                        <a:lumMod val="40000"/>
                        <a:lumOff val="60000"/>
                      </a:schemeClr>
                    </a:solidFill>
                  </a:tcPr>
                </a:tc>
                <a:extLst>
                  <a:ext uri="{0D108BD9-81ED-4DB2-BD59-A6C34878D82A}">
                    <a16:rowId xmlns:a16="http://schemas.microsoft.com/office/drawing/2014/main" val="2919092972"/>
                  </a:ext>
                </a:extLst>
              </a:tr>
              <a:tr h="297711">
                <a:tc>
                  <a:txBody>
                    <a:bodyPr/>
                    <a:lstStyle/>
                    <a:p>
                      <a:pPr algn="r" fontAlgn="ctr"/>
                      <a:r>
                        <a:rPr lang="en-IN" sz="1100" b="1">
                          <a:solidFill>
                            <a:sysClr val="windowText" lastClr="000000"/>
                          </a:solidFill>
                          <a:effectLst/>
                        </a:rPr>
                        <a:t>max</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10000.00000</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1.581569e+07</a:t>
                      </a:r>
                    </a:p>
                  </a:txBody>
                  <a:tcPr marL="58409" marR="58409" marT="29205" marB="29205" anchor="ctr">
                    <a:solidFill>
                      <a:schemeClr val="accent6">
                        <a:lumMod val="40000"/>
                        <a:lumOff val="60000"/>
                      </a:schemeClr>
                    </a:solidFill>
                  </a:tcPr>
                </a:tc>
                <a:tc>
                  <a:txBody>
                    <a:bodyPr/>
                    <a:lstStyle/>
                    <a:p>
                      <a:pPr algn="r" fontAlgn="ctr"/>
                      <a:r>
                        <a:rPr lang="en-IN" sz="1100" dirty="0">
                          <a:solidFill>
                            <a:sysClr val="windowText" lastClr="000000"/>
                          </a:solidFill>
                          <a:effectLst/>
                        </a:rPr>
                        <a:t>850.000000</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92.000000</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10.000000</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250898.090000</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4.000000</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1.00000</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1.000000</a:t>
                      </a:r>
                    </a:p>
                  </a:txBody>
                  <a:tcPr marL="58409" marR="58409" marT="29205" marB="29205" anchor="ctr">
                    <a:solidFill>
                      <a:schemeClr val="accent6">
                        <a:lumMod val="40000"/>
                        <a:lumOff val="60000"/>
                      </a:schemeClr>
                    </a:solidFill>
                  </a:tcPr>
                </a:tc>
                <a:tc>
                  <a:txBody>
                    <a:bodyPr/>
                    <a:lstStyle/>
                    <a:p>
                      <a:pPr algn="r" fontAlgn="ctr"/>
                      <a:r>
                        <a:rPr lang="en-IN" sz="1100">
                          <a:solidFill>
                            <a:sysClr val="windowText" lastClr="000000"/>
                          </a:solidFill>
                          <a:effectLst/>
                        </a:rPr>
                        <a:t>199992.480000</a:t>
                      </a:r>
                    </a:p>
                  </a:txBody>
                  <a:tcPr marL="58409" marR="58409" marT="29205" marB="29205" anchor="ctr">
                    <a:solidFill>
                      <a:schemeClr val="accent6">
                        <a:lumMod val="40000"/>
                        <a:lumOff val="60000"/>
                      </a:schemeClr>
                    </a:solidFill>
                  </a:tcPr>
                </a:tc>
                <a:tc>
                  <a:txBody>
                    <a:bodyPr/>
                    <a:lstStyle/>
                    <a:p>
                      <a:pPr algn="r" fontAlgn="ctr"/>
                      <a:r>
                        <a:rPr lang="en-IN" sz="1100" dirty="0">
                          <a:solidFill>
                            <a:sysClr val="windowText" lastClr="000000"/>
                          </a:solidFill>
                          <a:effectLst/>
                        </a:rPr>
                        <a:t>1.000000</a:t>
                      </a:r>
                    </a:p>
                  </a:txBody>
                  <a:tcPr marL="58409" marR="58409" marT="29205" marB="29205" anchor="ctr">
                    <a:solidFill>
                      <a:schemeClr val="accent6">
                        <a:lumMod val="40000"/>
                        <a:lumOff val="60000"/>
                      </a:schemeClr>
                    </a:solidFill>
                  </a:tcPr>
                </a:tc>
                <a:extLst>
                  <a:ext uri="{0D108BD9-81ED-4DB2-BD59-A6C34878D82A}">
                    <a16:rowId xmlns:a16="http://schemas.microsoft.com/office/drawing/2014/main" val="3199047698"/>
                  </a:ext>
                </a:extLst>
              </a:tr>
            </a:tbl>
          </a:graphicData>
        </a:graphic>
      </p:graphicFrame>
      <p:sp>
        <p:nvSpPr>
          <p:cNvPr id="4" name="Title 1">
            <a:extLst>
              <a:ext uri="{FF2B5EF4-FFF2-40B4-BE49-F238E27FC236}">
                <a16:creationId xmlns:a16="http://schemas.microsoft.com/office/drawing/2014/main" id="{AB56D3E2-52E6-3FCD-93AE-1DC51FD12BBD}"/>
              </a:ext>
            </a:extLst>
          </p:cNvPr>
          <p:cNvSpPr>
            <a:spLocks noGrp="1"/>
          </p:cNvSpPr>
          <p:nvPr>
            <p:ph type="title"/>
          </p:nvPr>
        </p:nvSpPr>
        <p:spPr>
          <a:xfrm>
            <a:off x="838200" y="365126"/>
            <a:ext cx="10515600" cy="730028"/>
          </a:xfrm>
        </p:spPr>
        <p:txBody>
          <a:bodyPr>
            <a:normAutofit/>
          </a:bodyPr>
          <a:lstStyle/>
          <a:p>
            <a:pPr algn="ctr"/>
            <a:r>
              <a:rPr lang="en-IN" sz="2800" b="1" i="0" cap="all" spc="300" dirty="0">
                <a:solidFill>
                  <a:srgbClr val="222222"/>
                </a:solidFill>
                <a:effectLst>
                  <a:outerShdw blurRad="38100" dist="38100" dir="2700000" algn="tl">
                    <a:srgbClr val="000000">
                      <a:alpha val="43137"/>
                    </a:srgbClr>
                  </a:outerShdw>
                </a:effectLst>
                <a:latin typeface="High Tower Text" panose="02040502050506030303" pitchFamily="18" charset="0"/>
              </a:rPr>
              <a:t>EDA</a:t>
            </a:r>
            <a:endParaRPr lang="en-IN" sz="2800" dirty="0"/>
          </a:p>
        </p:txBody>
      </p:sp>
      <p:sp>
        <p:nvSpPr>
          <p:cNvPr id="6" name="Title 1">
            <a:extLst>
              <a:ext uri="{FF2B5EF4-FFF2-40B4-BE49-F238E27FC236}">
                <a16:creationId xmlns:a16="http://schemas.microsoft.com/office/drawing/2014/main" id="{BE1EA0FA-E20E-A684-DCDC-1C5B5A744B10}"/>
              </a:ext>
            </a:extLst>
          </p:cNvPr>
          <p:cNvSpPr txBox="1">
            <a:spLocks/>
          </p:cNvSpPr>
          <p:nvPr/>
        </p:nvSpPr>
        <p:spPr>
          <a:xfrm>
            <a:off x="297713" y="4274067"/>
            <a:ext cx="9633096" cy="231812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IN" sz="2000" b="1" dirty="0">
                <a:latin typeface="High Tower Text" panose="02040502050506030303" pitchFamily="18" charset="0"/>
              </a:rPr>
              <a:t>From the above data derived using .describe(), we can arrive at the following insights: </a:t>
            </a:r>
          </a:p>
          <a:p>
            <a:pPr marL="285750" indent="-285750" algn="just">
              <a:buFont typeface="Arial" panose="020B0604020202020204" pitchFamily="34" charset="0"/>
              <a:buChar char="•"/>
            </a:pPr>
            <a:r>
              <a:rPr lang="en-IN" sz="2000" dirty="0">
                <a:latin typeface="High Tower Text" panose="02040502050506030303" pitchFamily="18" charset="0"/>
              </a:rPr>
              <a:t>the churn rate is around </a:t>
            </a:r>
            <a:r>
              <a:rPr lang="en-IN" sz="1800" b="1" dirty="0">
                <a:latin typeface="High Tower Text" panose="02040502050506030303" pitchFamily="18" charset="0"/>
              </a:rPr>
              <a:t>20</a:t>
            </a:r>
            <a:r>
              <a:rPr lang="en-IN" sz="1800" b="1" dirty="0">
                <a:latin typeface="Bell MT" panose="02020503060305020303" pitchFamily="18" charset="0"/>
              </a:rPr>
              <a:t>%</a:t>
            </a:r>
            <a:r>
              <a:rPr lang="en-IN" sz="2000" dirty="0">
                <a:latin typeface="High Tower Text" panose="02040502050506030303" pitchFamily="18" charset="0"/>
              </a:rPr>
              <a:t>, which is obvious from the pie chart.</a:t>
            </a:r>
            <a:endParaRPr lang="en-IN" sz="2000" b="1" dirty="0">
              <a:latin typeface="Bell MT" panose="02020503060305020303" pitchFamily="18" charset="0"/>
            </a:endParaRPr>
          </a:p>
          <a:p>
            <a:pPr marL="285750" indent="-285750" algn="just">
              <a:buFont typeface="Arial" panose="020B0604020202020204" pitchFamily="34" charset="0"/>
              <a:buChar char="•"/>
            </a:pPr>
            <a:r>
              <a:rPr lang="en-IN" sz="2000" dirty="0">
                <a:latin typeface="High Tower Text" panose="02040502050506030303" pitchFamily="18" charset="0"/>
              </a:rPr>
              <a:t>the average age of the Customers is 39</a:t>
            </a:r>
          </a:p>
          <a:p>
            <a:pPr marL="285750" indent="-285750" algn="just">
              <a:buFont typeface="Arial" panose="020B0604020202020204" pitchFamily="34" charset="0"/>
              <a:buChar char="•"/>
            </a:pPr>
            <a:r>
              <a:rPr lang="en-IN" sz="2000" dirty="0">
                <a:latin typeface="High Tower Text" panose="02040502050506030303" pitchFamily="18" charset="0"/>
              </a:rPr>
              <a:t>there are Customers who remained in the bank for over 10 years</a:t>
            </a:r>
          </a:p>
          <a:p>
            <a:pPr marL="285750" indent="-285750" algn="just">
              <a:buFont typeface="Arial" panose="020B0604020202020204" pitchFamily="34" charset="0"/>
              <a:buChar char="•"/>
            </a:pPr>
            <a:r>
              <a:rPr lang="en-IN" sz="2000" dirty="0">
                <a:latin typeface="High Tower Text" panose="02040502050506030303" pitchFamily="18" charset="0"/>
              </a:rPr>
              <a:t>maximum no. of products subscribed by the customers is 4</a:t>
            </a:r>
          </a:p>
          <a:p>
            <a:pPr marL="285750" indent="-285750" algn="just">
              <a:buFont typeface="Arial" panose="020B0604020202020204" pitchFamily="34" charset="0"/>
              <a:buChar char="•"/>
            </a:pPr>
            <a:r>
              <a:rPr lang="en-IN" sz="1800" b="1" dirty="0">
                <a:latin typeface="High Tower Text" panose="02040502050506030303" pitchFamily="18" charset="0"/>
              </a:rPr>
              <a:t>70</a:t>
            </a:r>
            <a:r>
              <a:rPr lang="en-IN" sz="1800" b="1" dirty="0">
                <a:latin typeface="Bell MT" panose="02020503060305020303" pitchFamily="18" charset="0"/>
                <a:ea typeface="Sans Serif Collection" panose="020B0502040504020204" pitchFamily="34" charset="0"/>
                <a:cs typeface="Sans Serif Collection" panose="020B0502040504020204" pitchFamily="34" charset="0"/>
              </a:rPr>
              <a:t>%</a:t>
            </a:r>
            <a:r>
              <a:rPr lang="en-IN" sz="2000" dirty="0">
                <a:latin typeface="High Tower Text" panose="02040502050506030303" pitchFamily="18" charset="0"/>
              </a:rPr>
              <a:t> of the Customers possess a credit card</a:t>
            </a:r>
          </a:p>
          <a:p>
            <a:pPr marL="285750" indent="-285750" algn="just">
              <a:buFont typeface="Arial" panose="020B0604020202020204" pitchFamily="34" charset="0"/>
              <a:buChar char="•"/>
            </a:pPr>
            <a:r>
              <a:rPr lang="en-IN" sz="2000" dirty="0">
                <a:latin typeface="High Tower Text" panose="02040502050506030303" pitchFamily="18" charset="0"/>
              </a:rPr>
              <a:t>Active Customers’ rate is more or less equal</a:t>
            </a:r>
          </a:p>
        </p:txBody>
      </p:sp>
      <p:pic>
        <p:nvPicPr>
          <p:cNvPr id="7" name="Picture 2">
            <a:extLst>
              <a:ext uri="{FF2B5EF4-FFF2-40B4-BE49-F238E27FC236}">
                <a16:creationId xmlns:a16="http://schemas.microsoft.com/office/drawing/2014/main" id="{EA9B3A90-F0BA-E6AC-7ACE-62C4C702D6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0082" y="4419162"/>
            <a:ext cx="3283054" cy="217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571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0"/>
              </a:schemeClr>
            </a:gs>
            <a:gs pos="0">
              <a:schemeClr val="accent6">
                <a:lumMod val="45000"/>
                <a:lumOff val="55000"/>
              </a:schemeClr>
            </a:gs>
            <a:gs pos="0">
              <a:schemeClr val="accent6">
                <a:lumMod val="45000"/>
                <a:lumOff val="55000"/>
              </a:schemeClr>
            </a:gs>
            <a:gs pos="0">
              <a:schemeClr val="accent6">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97DBC0-6EAD-A00D-FDB3-24F897508CC7}"/>
              </a:ext>
            </a:extLst>
          </p:cNvPr>
          <p:cNvSpPr>
            <a:spLocks noGrp="1"/>
          </p:cNvSpPr>
          <p:nvPr>
            <p:ph type="title"/>
          </p:nvPr>
        </p:nvSpPr>
        <p:spPr>
          <a:xfrm>
            <a:off x="838200" y="184373"/>
            <a:ext cx="10515600" cy="730028"/>
          </a:xfrm>
        </p:spPr>
        <p:txBody>
          <a:bodyPr>
            <a:normAutofit/>
          </a:bodyPr>
          <a:lstStyle/>
          <a:p>
            <a:pPr algn="ctr"/>
            <a:r>
              <a:rPr lang="en-IN" sz="2800" b="1" i="0" cap="all" spc="300" dirty="0">
                <a:solidFill>
                  <a:srgbClr val="222222"/>
                </a:solidFill>
                <a:effectLst>
                  <a:outerShdw blurRad="38100" dist="38100" dir="2700000" algn="tl">
                    <a:srgbClr val="000000">
                      <a:alpha val="43137"/>
                    </a:srgbClr>
                  </a:outerShdw>
                </a:effectLst>
                <a:latin typeface="High Tower Text" panose="02040502050506030303" pitchFamily="18" charset="0"/>
              </a:rPr>
              <a:t>Visualization</a:t>
            </a:r>
            <a:endParaRPr lang="en-IN" sz="2800" dirty="0"/>
          </a:p>
        </p:txBody>
      </p:sp>
      <p:pic>
        <p:nvPicPr>
          <p:cNvPr id="4100" name="Picture 4">
            <a:extLst>
              <a:ext uri="{FF2B5EF4-FFF2-40B4-BE49-F238E27FC236}">
                <a16:creationId xmlns:a16="http://schemas.microsoft.com/office/drawing/2014/main" id="{A5FBDFB2-8C58-15FE-B48E-6AC756368F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796" y="1095154"/>
            <a:ext cx="3521149" cy="23355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DDA91CFA-EA6C-2248-5B05-9D1CA9695FB5}"/>
              </a:ext>
            </a:extLst>
          </p:cNvPr>
          <p:cNvSpPr txBox="1">
            <a:spLocks/>
          </p:cNvSpPr>
          <p:nvPr/>
        </p:nvSpPr>
        <p:spPr>
          <a:xfrm>
            <a:off x="4116573" y="1095153"/>
            <a:ext cx="3958854" cy="5762847"/>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effectLst>
                  <a:outerShdw blurRad="38100" dist="38100" dir="2700000" algn="tl">
                    <a:srgbClr val="000000">
                      <a:alpha val="43137"/>
                    </a:srgbClr>
                  </a:outerShdw>
                </a:effectLst>
                <a:highlight>
                  <a:srgbClr val="C0C0C0"/>
                </a:highlight>
                <a:latin typeface="High Tower Text" panose="02040502050506030303" pitchFamily="18" charset="0"/>
                <a:sym typeface="Wingdings" panose="05000000000000000000" pitchFamily="2" charset="2"/>
              </a:rPr>
              <a:t>COUNT PLOTS</a:t>
            </a:r>
          </a:p>
          <a:p>
            <a:pPr algn="just"/>
            <a:endParaRPr lang="en-US" sz="2000" dirty="0">
              <a:highlight>
                <a:srgbClr val="C0C0C0"/>
              </a:highlight>
              <a:latin typeface="High Tower Text" panose="02040502050506030303" pitchFamily="18" charset="0"/>
              <a:sym typeface="Wingdings" panose="05000000000000000000" pitchFamily="2" charset="2"/>
            </a:endParaRPr>
          </a:p>
          <a:p>
            <a:pPr algn="just"/>
            <a:r>
              <a:rPr lang="en-US" sz="2000" dirty="0">
                <a:highlight>
                  <a:srgbClr val="C0C0C0"/>
                </a:highlight>
                <a:latin typeface="High Tower Text" panose="02040502050506030303" pitchFamily="18" charset="0"/>
                <a:sym typeface="Wingdings" panose="05000000000000000000" pitchFamily="2" charset="2"/>
              </a:rPr>
              <a:t> </a:t>
            </a:r>
            <a:r>
              <a:rPr lang="en-US" sz="2000" dirty="0">
                <a:highlight>
                  <a:srgbClr val="C0C0C0"/>
                </a:highlight>
                <a:latin typeface="High Tower Text" panose="02040502050506030303" pitchFamily="18" charset="0"/>
              </a:rPr>
              <a:t>The churn rate is higher in Germany at almost </a:t>
            </a:r>
            <a:r>
              <a:rPr lang="en-US" sz="2000" dirty="0">
                <a:highlight>
                  <a:srgbClr val="C0C0C0"/>
                </a:highlight>
                <a:latin typeface="Bell MT" panose="02020503060305020303" pitchFamily="18" charset="0"/>
              </a:rPr>
              <a:t>50%</a:t>
            </a:r>
            <a:r>
              <a:rPr lang="en-US" sz="2000" dirty="0">
                <a:highlight>
                  <a:srgbClr val="C0C0C0"/>
                </a:highlight>
                <a:latin typeface="High Tower Text" panose="02040502050506030303" pitchFamily="18" charset="0"/>
              </a:rPr>
              <a:t>, followed by Spain and France at around </a:t>
            </a:r>
            <a:r>
              <a:rPr lang="en-US" sz="2000" dirty="0">
                <a:highlight>
                  <a:srgbClr val="C0C0C0"/>
                </a:highlight>
                <a:latin typeface="Bell MT" panose="02020503060305020303" pitchFamily="18" charset="0"/>
              </a:rPr>
              <a:t>50</a:t>
            </a:r>
            <a:r>
              <a:rPr lang="en-US" sz="2000" dirty="0">
                <a:highlight>
                  <a:srgbClr val="C0C0C0"/>
                </a:highlight>
                <a:latin typeface="High Tower Text" panose="02040502050506030303" pitchFamily="18" charset="0"/>
              </a:rPr>
              <a:t>%</a:t>
            </a:r>
            <a:endParaRPr lang="en-IN" sz="2000" dirty="0">
              <a:latin typeface="High Tower Text" panose="02040502050506030303" pitchFamily="18" charset="0"/>
            </a:endParaRPr>
          </a:p>
          <a:p>
            <a:pPr algn="just"/>
            <a:endParaRPr lang="en-IN" sz="2000" dirty="0">
              <a:latin typeface="High Tower Text" panose="02040502050506030303" pitchFamily="18" charset="0"/>
            </a:endParaRPr>
          </a:p>
          <a:p>
            <a:pPr algn="just"/>
            <a:r>
              <a:rPr lang="en-US" sz="2000" dirty="0">
                <a:highlight>
                  <a:srgbClr val="C0C0C0"/>
                </a:highlight>
                <a:latin typeface="High Tower Text" panose="02040502050506030303" pitchFamily="18" charset="0"/>
              </a:rPr>
              <a:t>Based on Gender, we can see that Female customers tend to quit more than Male customers.                      </a:t>
            </a:r>
            <a:r>
              <a:rPr lang="en-US" sz="2000" dirty="0">
                <a:highlight>
                  <a:srgbClr val="C0C0C0"/>
                </a:highlight>
                <a:latin typeface="High Tower Text" panose="02040502050506030303" pitchFamily="18" charset="0"/>
                <a:sym typeface="Wingdings" panose="05000000000000000000" pitchFamily="2" charset="2"/>
              </a:rPr>
              <a:t></a:t>
            </a:r>
          </a:p>
          <a:p>
            <a:pPr algn="just"/>
            <a:endParaRPr lang="en-US" sz="2000" dirty="0">
              <a:latin typeface="High Tower Text" panose="02040502050506030303" pitchFamily="18" charset="0"/>
              <a:sym typeface="Wingdings" panose="05000000000000000000" pitchFamily="2" charset="2"/>
            </a:endParaRPr>
          </a:p>
          <a:p>
            <a:pPr algn="just"/>
            <a:endParaRPr lang="en-US" sz="2000" dirty="0">
              <a:latin typeface="High Tower Text" panose="02040502050506030303" pitchFamily="18" charset="0"/>
              <a:sym typeface="Wingdings" panose="05000000000000000000" pitchFamily="2" charset="2"/>
            </a:endParaRPr>
          </a:p>
          <a:p>
            <a:pPr algn="just"/>
            <a:endParaRPr lang="en-US" sz="2000" dirty="0">
              <a:latin typeface="High Tower Text" panose="02040502050506030303" pitchFamily="18" charset="0"/>
              <a:sym typeface="Wingdings" panose="05000000000000000000" pitchFamily="2" charset="2"/>
            </a:endParaRPr>
          </a:p>
          <a:p>
            <a:pPr algn="just"/>
            <a:r>
              <a:rPr lang="en-US" sz="2000" dirty="0">
                <a:highlight>
                  <a:srgbClr val="C0C0C0"/>
                </a:highlight>
                <a:latin typeface="High Tower Text" panose="02040502050506030303" pitchFamily="18" charset="0"/>
                <a:sym typeface="Wingdings" panose="05000000000000000000" pitchFamily="2" charset="2"/>
              </a:rPr>
              <a:t> Churn rates are spread more or less equally based on the Tenure of the Customers.</a:t>
            </a:r>
          </a:p>
          <a:p>
            <a:pPr algn="just"/>
            <a:endParaRPr lang="en-US" sz="2600" dirty="0">
              <a:latin typeface="High Tower Text" panose="02040502050506030303" pitchFamily="18" charset="0"/>
              <a:sym typeface="Wingdings" panose="05000000000000000000" pitchFamily="2" charset="2"/>
            </a:endParaRPr>
          </a:p>
          <a:p>
            <a:pPr algn="just"/>
            <a:r>
              <a:rPr lang="en-US" sz="2000" dirty="0">
                <a:highlight>
                  <a:srgbClr val="C0C0C0"/>
                </a:highlight>
                <a:latin typeface="High Tower Text" panose="02040502050506030303" pitchFamily="18" charset="0"/>
              </a:rPr>
              <a:t>-More than 30% of Customers using a single product are churned.               </a:t>
            </a:r>
          </a:p>
          <a:p>
            <a:pPr algn="just"/>
            <a:r>
              <a:rPr lang="en-US" sz="2000" dirty="0">
                <a:highlight>
                  <a:srgbClr val="C0C0C0"/>
                </a:highlight>
                <a:latin typeface="High Tower Text" panose="02040502050506030303" pitchFamily="18" charset="0"/>
              </a:rPr>
              <a:t>-Around 10% of Customers using two products are churned.</a:t>
            </a:r>
          </a:p>
          <a:p>
            <a:pPr algn="just"/>
            <a:r>
              <a:rPr lang="en-US" sz="2000" dirty="0">
                <a:highlight>
                  <a:srgbClr val="C0C0C0"/>
                </a:highlight>
                <a:latin typeface="High Tower Text" panose="02040502050506030303" pitchFamily="18" charset="0"/>
              </a:rPr>
              <a:t>-More than 80% of the Customers churned are using 3 products.</a:t>
            </a:r>
          </a:p>
          <a:p>
            <a:pPr algn="just"/>
            <a:r>
              <a:rPr lang="en-US" sz="2000" dirty="0">
                <a:highlight>
                  <a:srgbClr val="C0C0C0"/>
                </a:highlight>
                <a:latin typeface="High Tower Text" panose="02040502050506030303" pitchFamily="18" charset="0"/>
              </a:rPr>
              <a:t>-Mostly all the Customers using four products are churned.                      </a:t>
            </a:r>
            <a:r>
              <a:rPr lang="en-US" sz="2000" dirty="0">
                <a:highlight>
                  <a:srgbClr val="C0C0C0"/>
                </a:highlight>
                <a:latin typeface="High Tower Text" panose="02040502050506030303" pitchFamily="18" charset="0"/>
                <a:sym typeface="Wingdings" panose="05000000000000000000" pitchFamily="2" charset="2"/>
              </a:rPr>
              <a:t></a:t>
            </a:r>
            <a:endParaRPr lang="en-IN" sz="2000" dirty="0">
              <a:highlight>
                <a:srgbClr val="C0C0C0"/>
              </a:highlight>
              <a:latin typeface="High Tower Text" panose="02040502050506030303" pitchFamily="18" charset="0"/>
            </a:endParaRPr>
          </a:p>
        </p:txBody>
      </p:sp>
      <p:pic>
        <p:nvPicPr>
          <p:cNvPr id="4102" name="Picture 6">
            <a:extLst>
              <a:ext uri="{FF2B5EF4-FFF2-40B4-BE49-F238E27FC236}">
                <a16:creationId xmlns:a16="http://schemas.microsoft.com/office/drawing/2014/main" id="{E8CB8242-44D2-A55C-BBBD-742E5F9F20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9219" y="1093452"/>
            <a:ext cx="3521149" cy="23355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7878A24C-7D6D-4558-932C-752C9C05B2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796" y="4121303"/>
            <a:ext cx="3521149" cy="23715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B377D652-42B3-6698-8187-941095D661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9216" y="4157325"/>
            <a:ext cx="3521152" cy="23355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770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0"/>
              </a:schemeClr>
            </a:gs>
            <a:gs pos="0">
              <a:schemeClr val="accent6">
                <a:lumMod val="45000"/>
                <a:lumOff val="55000"/>
              </a:schemeClr>
            </a:gs>
            <a:gs pos="0">
              <a:schemeClr val="accent6">
                <a:lumMod val="45000"/>
                <a:lumOff val="55000"/>
              </a:schemeClr>
            </a:gs>
            <a:gs pos="0">
              <a:schemeClr val="accent6">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8BE04F-6111-B896-09AA-935D18F64E61}"/>
              </a:ext>
            </a:extLst>
          </p:cNvPr>
          <p:cNvSpPr>
            <a:spLocks noGrp="1"/>
          </p:cNvSpPr>
          <p:nvPr>
            <p:ph idx="1"/>
          </p:nvPr>
        </p:nvSpPr>
        <p:spPr>
          <a:xfrm>
            <a:off x="4321835" y="661469"/>
            <a:ext cx="3548330" cy="5712305"/>
          </a:xfrm>
        </p:spPr>
        <p:txBody>
          <a:bodyPr>
            <a:normAutofit/>
          </a:bodyPr>
          <a:lstStyle/>
          <a:p>
            <a:pPr marL="0" indent="0" algn="just">
              <a:buNone/>
            </a:pPr>
            <a:r>
              <a:rPr lang="en-US" sz="2000" b="1" dirty="0">
                <a:effectLst>
                  <a:outerShdw blurRad="38100" dist="38100" dir="2700000" algn="tl">
                    <a:srgbClr val="000000">
                      <a:alpha val="43137"/>
                    </a:srgbClr>
                  </a:outerShdw>
                </a:effectLst>
                <a:highlight>
                  <a:srgbClr val="C0C0C0"/>
                </a:highlight>
                <a:latin typeface="High Tower Text" panose="02040502050506030303" pitchFamily="18" charset="0"/>
                <a:sym typeface="Wingdings" panose="05000000000000000000" pitchFamily="2" charset="2"/>
              </a:rPr>
              <a:t></a:t>
            </a:r>
            <a:r>
              <a:rPr lang="en-US" sz="2000" dirty="0">
                <a:highlight>
                  <a:srgbClr val="C0C0C0"/>
                </a:highlight>
                <a:latin typeface="High Tower Text" panose="02040502050506030303" pitchFamily="18" charset="0"/>
                <a:sym typeface="Wingdings" panose="05000000000000000000" pitchFamily="2" charset="2"/>
              </a:rPr>
              <a:t> </a:t>
            </a:r>
            <a:r>
              <a:rPr lang="en-US" sz="2000" dirty="0">
                <a:highlight>
                  <a:srgbClr val="C0C0C0"/>
                </a:highlight>
                <a:latin typeface="High Tower Text" panose="02040502050506030303" pitchFamily="18" charset="0"/>
              </a:rPr>
              <a:t>Only 15% of the customers without a credit card are churned out, whereas, more than 20% of the customers with a credit card are churned out.</a:t>
            </a:r>
          </a:p>
          <a:p>
            <a:pPr marL="0" indent="0" algn="just">
              <a:buNone/>
            </a:pPr>
            <a:r>
              <a:rPr lang="en-US" sz="2000" dirty="0">
                <a:highlight>
                  <a:srgbClr val="C0C0C0"/>
                </a:highlight>
                <a:latin typeface="High Tower Text" panose="02040502050506030303" pitchFamily="18" charset="0"/>
              </a:rPr>
              <a:t>More than 35% of the Inactive members are churned, while less than 10% of the active members are churned             </a:t>
            </a:r>
            <a:r>
              <a:rPr lang="en-US" sz="2000" b="1" dirty="0">
                <a:effectLst>
                  <a:outerShdw blurRad="38100" dist="38100" dir="2700000" algn="tl">
                    <a:srgbClr val="000000">
                      <a:alpha val="43137"/>
                    </a:srgbClr>
                  </a:outerShdw>
                </a:effectLst>
                <a:highlight>
                  <a:srgbClr val="C0C0C0"/>
                </a:highlight>
                <a:latin typeface="High Tower Text" panose="02040502050506030303" pitchFamily="18" charset="0"/>
                <a:sym typeface="Wingdings" panose="05000000000000000000" pitchFamily="2" charset="2"/>
              </a:rPr>
              <a:t></a:t>
            </a:r>
          </a:p>
          <a:p>
            <a:pPr marL="0" indent="0" algn="just">
              <a:buNone/>
            </a:pPr>
            <a:endParaRPr lang="en-IN" sz="1400" dirty="0">
              <a:highlight>
                <a:srgbClr val="C0C0C0"/>
              </a:highlight>
              <a:latin typeface="High Tower Text" panose="02040502050506030303" pitchFamily="18" charset="0"/>
              <a:sym typeface="Wingdings" panose="05000000000000000000" pitchFamily="2" charset="2"/>
            </a:endParaRPr>
          </a:p>
          <a:p>
            <a:pPr marL="0" indent="0" algn="ctr">
              <a:buNone/>
            </a:pPr>
            <a:r>
              <a:rPr lang="en-IN" sz="1800" b="1" dirty="0">
                <a:effectLst>
                  <a:outerShdw blurRad="38100" dist="38100" dir="2700000" algn="tl">
                    <a:srgbClr val="000000">
                      <a:alpha val="43137"/>
                    </a:srgbClr>
                  </a:outerShdw>
                </a:effectLst>
                <a:highlight>
                  <a:srgbClr val="C0C0C0"/>
                </a:highlight>
                <a:latin typeface="High Tower Text" panose="02040502050506030303" pitchFamily="18" charset="0"/>
                <a:sym typeface="Wingdings" panose="05000000000000000000" pitchFamily="2" charset="2"/>
              </a:rPr>
              <a:t>BOX PLOTS</a:t>
            </a:r>
          </a:p>
          <a:p>
            <a:pPr marL="0" indent="0" algn="just">
              <a:buNone/>
            </a:pPr>
            <a:r>
              <a:rPr lang="en-US" sz="2000" b="1" dirty="0">
                <a:effectLst>
                  <a:outerShdw blurRad="38100" dist="38100" dir="2700000" algn="tl">
                    <a:srgbClr val="000000">
                      <a:alpha val="43137"/>
                    </a:srgbClr>
                  </a:outerShdw>
                </a:effectLst>
                <a:highlight>
                  <a:srgbClr val="C0C0C0"/>
                </a:highlight>
                <a:latin typeface="High Tower Text" panose="02040502050506030303" pitchFamily="18" charset="0"/>
                <a:sym typeface="Wingdings" panose="05000000000000000000" pitchFamily="2" charset="2"/>
              </a:rPr>
              <a:t></a:t>
            </a:r>
            <a:r>
              <a:rPr lang="en-US" sz="2000" dirty="0">
                <a:highlight>
                  <a:srgbClr val="C0C0C0"/>
                </a:highlight>
                <a:latin typeface="High Tower Text" panose="02040502050506030303" pitchFamily="18" charset="0"/>
                <a:sym typeface="Wingdings" panose="05000000000000000000" pitchFamily="2" charset="2"/>
              </a:rPr>
              <a:t>Credit Score does not have a huge impact on the Churn Rate</a:t>
            </a:r>
          </a:p>
          <a:p>
            <a:pPr marL="0" indent="0" algn="just">
              <a:buNone/>
            </a:pPr>
            <a:endParaRPr lang="en-US" sz="2000" dirty="0">
              <a:highlight>
                <a:srgbClr val="C0C0C0"/>
              </a:highlight>
              <a:latin typeface="High Tower Text" panose="02040502050506030303" pitchFamily="18" charset="0"/>
              <a:sym typeface="Wingdings" panose="05000000000000000000" pitchFamily="2" charset="2"/>
            </a:endParaRPr>
          </a:p>
          <a:p>
            <a:pPr marL="0" indent="0" algn="just">
              <a:buNone/>
            </a:pPr>
            <a:r>
              <a:rPr lang="en-US" sz="2000" dirty="0">
                <a:highlight>
                  <a:srgbClr val="C0C0C0"/>
                </a:highlight>
                <a:latin typeface="High Tower Text" panose="02040502050506030303" pitchFamily="18" charset="0"/>
                <a:sym typeface="Wingdings" panose="05000000000000000000" pitchFamily="2" charset="2"/>
              </a:rPr>
              <a:t>Customers between the age group of 30 and 40 are churned more than customers of other ages.                                         </a:t>
            </a:r>
            <a:r>
              <a:rPr lang="en-US" sz="2000" b="1" dirty="0">
                <a:effectLst>
                  <a:outerShdw blurRad="38100" dist="38100" dir="2700000" algn="tl">
                    <a:srgbClr val="000000">
                      <a:alpha val="43137"/>
                    </a:srgbClr>
                  </a:outerShdw>
                </a:effectLst>
                <a:highlight>
                  <a:srgbClr val="C0C0C0"/>
                </a:highlight>
                <a:latin typeface="High Tower Text" panose="02040502050506030303" pitchFamily="18" charset="0"/>
                <a:sym typeface="Wingdings" panose="05000000000000000000" pitchFamily="2" charset="2"/>
              </a:rPr>
              <a:t></a:t>
            </a:r>
          </a:p>
          <a:p>
            <a:pPr marL="0" indent="0" algn="just">
              <a:buNone/>
            </a:pPr>
            <a:endParaRPr lang="en-US" sz="2000" dirty="0">
              <a:highlight>
                <a:srgbClr val="C0C0C0"/>
              </a:highlight>
              <a:latin typeface="High Tower Text" panose="02040502050506030303" pitchFamily="18" charset="0"/>
              <a:sym typeface="Wingdings" panose="05000000000000000000" pitchFamily="2" charset="2"/>
            </a:endParaRPr>
          </a:p>
        </p:txBody>
      </p:sp>
      <p:pic>
        <p:nvPicPr>
          <p:cNvPr id="5122" name="Picture 2">
            <a:extLst>
              <a:ext uri="{FF2B5EF4-FFF2-40B4-BE49-F238E27FC236}">
                <a16:creationId xmlns:a16="http://schemas.microsoft.com/office/drawing/2014/main" id="{C89D2253-C6F2-7824-3E45-ED895A8B59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454" y="602999"/>
            <a:ext cx="3868381" cy="25658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BDB6079B-4403-6E51-CBAD-4AAE7B5282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0165" y="592726"/>
            <a:ext cx="3868382" cy="25658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86592BFE-B461-C745-4454-237C4D65A5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453" y="3651840"/>
            <a:ext cx="3906288" cy="27219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57681046-61B0-0FB1-F7C7-07ECC6FC49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0164" y="3678253"/>
            <a:ext cx="3868382" cy="26955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849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0"/>
              </a:schemeClr>
            </a:gs>
            <a:gs pos="0">
              <a:schemeClr val="accent6">
                <a:lumMod val="45000"/>
                <a:lumOff val="55000"/>
              </a:schemeClr>
            </a:gs>
            <a:gs pos="0">
              <a:schemeClr val="accent6">
                <a:lumMod val="45000"/>
                <a:lumOff val="55000"/>
              </a:schemeClr>
            </a:gs>
            <a:gs pos="0">
              <a:schemeClr val="accent6">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8BE04F-6111-B896-09AA-935D18F64E61}"/>
              </a:ext>
            </a:extLst>
          </p:cNvPr>
          <p:cNvSpPr>
            <a:spLocks noGrp="1"/>
          </p:cNvSpPr>
          <p:nvPr>
            <p:ph idx="1"/>
          </p:nvPr>
        </p:nvSpPr>
        <p:spPr>
          <a:xfrm>
            <a:off x="383634" y="4068566"/>
            <a:ext cx="4898188" cy="2691830"/>
          </a:xfrm>
        </p:spPr>
        <p:txBody>
          <a:bodyPr>
            <a:normAutofit/>
          </a:bodyPr>
          <a:lstStyle/>
          <a:p>
            <a:pPr marL="0" indent="0" algn="just">
              <a:buNone/>
            </a:pPr>
            <a:r>
              <a:rPr lang="en-US" sz="2000" dirty="0">
                <a:highlight>
                  <a:srgbClr val="C0C0C0"/>
                </a:highlight>
                <a:latin typeface="High Tower Text" panose="02040502050506030303" pitchFamily="18" charset="0"/>
                <a:sym typeface="Wingdings" panose="05000000000000000000" pitchFamily="2" charset="2"/>
              </a:rPr>
              <a:t>Customers with huge amounts of balances are leaving the bank, which should be reduced to safeguard the revenue generated by those customers. Also, around 25% of the Customers who remained in the bank are maintaining very low balances in their accounts.</a:t>
            </a:r>
          </a:p>
        </p:txBody>
      </p:sp>
      <p:pic>
        <p:nvPicPr>
          <p:cNvPr id="6146" name="Picture 2">
            <a:extLst>
              <a:ext uri="{FF2B5EF4-FFF2-40B4-BE49-F238E27FC236}">
                <a16:creationId xmlns:a16="http://schemas.microsoft.com/office/drawing/2014/main" id="{5C84C6CB-7682-3ED1-E3EC-940B9F790E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634" y="309565"/>
            <a:ext cx="4898188" cy="33860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15136528-359A-E2E3-60BB-5ABFD51AE6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4283" y="348885"/>
            <a:ext cx="4854083" cy="33467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2058CDF5-A1FF-86E0-0747-9862AB973C03}"/>
              </a:ext>
            </a:extLst>
          </p:cNvPr>
          <p:cNvSpPr txBox="1">
            <a:spLocks/>
          </p:cNvSpPr>
          <p:nvPr/>
        </p:nvSpPr>
        <p:spPr>
          <a:xfrm>
            <a:off x="6954283" y="4068566"/>
            <a:ext cx="4854083" cy="27894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000" dirty="0">
                <a:highlight>
                  <a:srgbClr val="C0C0C0"/>
                </a:highlight>
                <a:latin typeface="High Tower Text" panose="02040502050506030303" pitchFamily="18" charset="0"/>
                <a:sym typeface="Wingdings" panose="05000000000000000000" pitchFamily="2" charset="2"/>
              </a:rPr>
              <a:t>The estimated salary of the</a:t>
            </a:r>
            <a:r>
              <a:rPr lang="en-US" sz="2000" b="1" dirty="0">
                <a:effectLst>
                  <a:outerShdw blurRad="38100" dist="38100" dir="2700000" algn="tl">
                    <a:srgbClr val="000000">
                      <a:alpha val="43137"/>
                    </a:srgbClr>
                  </a:outerShdw>
                </a:effectLst>
                <a:highlight>
                  <a:srgbClr val="C0C0C0"/>
                </a:highlight>
                <a:latin typeface="High Tower Text" panose="02040502050506030303" pitchFamily="18" charset="0"/>
                <a:sym typeface="Wingdings" panose="05000000000000000000" pitchFamily="2" charset="2"/>
              </a:rPr>
              <a:t> </a:t>
            </a:r>
            <a:r>
              <a:rPr lang="en-US" sz="2000" dirty="0">
                <a:highlight>
                  <a:srgbClr val="C0C0C0"/>
                </a:highlight>
                <a:latin typeface="High Tower Text" panose="02040502050506030303" pitchFamily="18" charset="0"/>
                <a:sym typeface="Wingdings" panose="05000000000000000000" pitchFamily="2" charset="2"/>
              </a:rPr>
              <a:t>Customers does not have a great impact on the Churn rate, even though the churn rate is a bit high comparatively where the Salary is high.</a:t>
            </a:r>
          </a:p>
        </p:txBody>
      </p:sp>
    </p:spTree>
    <p:extLst>
      <p:ext uri="{BB962C8B-B14F-4D97-AF65-F5344CB8AC3E}">
        <p14:creationId xmlns:p14="http://schemas.microsoft.com/office/powerpoint/2010/main" val="123644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TotalTime>
  <Words>1414</Words>
  <Application>Microsoft Office PowerPoint</Application>
  <PresentationFormat>Widescreen</PresentationFormat>
  <Paragraphs>198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Bell MT</vt:lpstr>
      <vt:lpstr>Calibri</vt:lpstr>
      <vt:lpstr>Calibri Light</vt:lpstr>
      <vt:lpstr>High Tower Text</vt:lpstr>
      <vt:lpstr>Wingdings</vt:lpstr>
      <vt:lpstr>Office Theme</vt:lpstr>
      <vt:lpstr>CHURN PREDICTION USING ANN ALGORITHM</vt:lpstr>
      <vt:lpstr>INTRODUCTION</vt:lpstr>
      <vt:lpstr>What Is an Artificial neural network?</vt:lpstr>
      <vt:lpstr>What is customer churn?</vt:lpstr>
      <vt:lpstr>Customer churn dataset</vt:lpstr>
      <vt:lpstr>EDA</vt:lpstr>
      <vt:lpstr>Visualization</vt:lpstr>
      <vt:lpstr>PowerPoint Presentation</vt:lpstr>
      <vt:lpstr>PowerPoint Presentation</vt:lpstr>
      <vt:lpstr>Multi-collinearity:</vt:lpstr>
      <vt:lpstr>FEATURE SELECTION AND ENGINEERING</vt:lpstr>
      <vt:lpstr>MODEL BUILDING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CHURN PREDICTION USING ANN ALGORITHM</dc:title>
  <dc:creator>Vignesh Arjun</dc:creator>
  <cp:lastModifiedBy>Vignesh Arjun</cp:lastModifiedBy>
  <cp:revision>7</cp:revision>
  <dcterms:created xsi:type="dcterms:W3CDTF">2023-01-20T15:49:20Z</dcterms:created>
  <dcterms:modified xsi:type="dcterms:W3CDTF">2023-01-20T22:21:50Z</dcterms:modified>
</cp:coreProperties>
</file>