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7" r:id="rId4"/>
    <p:sldId id="259" r:id="rId5"/>
    <p:sldId id="260" r:id="rId6"/>
    <p:sldId id="261" r:id="rId7"/>
    <p:sldId id="268" r:id="rId8"/>
    <p:sldId id="262" r:id="rId9"/>
    <p:sldId id="266"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08D1F9-7D6B-41F9-8A00-3576BB0792EA}">
          <p14:sldIdLst>
            <p14:sldId id="256"/>
            <p14:sldId id="258"/>
            <p14:sldId id="257"/>
          </p14:sldIdLst>
        </p14:section>
        <p14:section name="Untitled Section" id="{B12742FB-CFA5-4723-A47A-706CEAAA1E21}">
          <p14:sldIdLst>
            <p14:sldId id="259"/>
            <p14:sldId id="260"/>
            <p14:sldId id="261"/>
            <p14:sldId id="268"/>
          </p14:sldIdLst>
        </p14:section>
        <p14:section name="Untitled Section" id="{2F7D2BAE-E292-46A7-8148-64D083213E86}">
          <p14:sldIdLst/>
        </p14:section>
        <p14:section name="Untitled Section" id="{F1BD4884-C4C8-471F-AD8B-9FE1E27764B8}">
          <p14:sldIdLst>
            <p14:sldId id="262"/>
            <p14:sldId id="266"/>
            <p14:sldId id="263"/>
            <p14:sldId id="264"/>
            <p14:sldId id="265"/>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Arjun" initials="VA" lastIdx="1" clrIdx="0">
    <p:extLst>
      <p:ext uri="{19B8F6BF-5375-455C-9EA6-DF929625EA0E}">
        <p15:presenceInfo xmlns:p15="http://schemas.microsoft.com/office/powerpoint/2012/main" userId="01773e17626326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0F06C6-C0E9-4473-AB2A-59C4C24F952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20BDA4-E372-4E20-9954-F3C5CBE39D83}">
      <dgm:prSet phldrT="[Text]"/>
      <dgm:spPr/>
      <dgm:t>
        <a:bodyPr/>
        <a:lstStyle/>
        <a:p>
          <a:r>
            <a:rPr lang="en-IN" dirty="0"/>
            <a:t>TOOL</a:t>
          </a:r>
        </a:p>
      </dgm:t>
    </dgm:pt>
    <dgm:pt modelId="{7B001377-275B-4930-A249-BCEB6AA0367C}" type="parTrans" cxnId="{B65C38D8-5ACE-4260-8026-1B60C87813B8}">
      <dgm:prSet/>
      <dgm:spPr/>
      <dgm:t>
        <a:bodyPr/>
        <a:lstStyle/>
        <a:p>
          <a:endParaRPr lang="en-IN"/>
        </a:p>
      </dgm:t>
    </dgm:pt>
    <dgm:pt modelId="{F45F9A3F-E555-476E-BE06-80D9D8582D24}" type="sibTrans" cxnId="{B65C38D8-5ACE-4260-8026-1B60C87813B8}">
      <dgm:prSet/>
      <dgm:spPr/>
      <dgm:t>
        <a:bodyPr/>
        <a:lstStyle/>
        <a:p>
          <a:endParaRPr lang="en-IN"/>
        </a:p>
      </dgm:t>
    </dgm:pt>
    <dgm:pt modelId="{B97168F1-0C4D-4174-9BCB-39AC05555D2F}">
      <dgm:prSet phldrT="[Text]"/>
      <dgm:spPr/>
      <dgm:t>
        <a:bodyPr/>
        <a:lstStyle/>
        <a:p>
          <a:r>
            <a:rPr lang="en-IN" dirty="0"/>
            <a:t>Python</a:t>
          </a:r>
        </a:p>
      </dgm:t>
    </dgm:pt>
    <dgm:pt modelId="{2A12C2EE-C2E3-46B0-BBB2-BF349E7FA818}" type="parTrans" cxnId="{EF1265A4-A1D3-4246-8601-91075BF1BE57}">
      <dgm:prSet/>
      <dgm:spPr/>
      <dgm:t>
        <a:bodyPr/>
        <a:lstStyle/>
        <a:p>
          <a:endParaRPr lang="en-IN"/>
        </a:p>
      </dgm:t>
    </dgm:pt>
    <dgm:pt modelId="{5C0013A3-7FD5-4FD4-A491-89712FEAA435}" type="sibTrans" cxnId="{EF1265A4-A1D3-4246-8601-91075BF1BE57}">
      <dgm:prSet/>
      <dgm:spPr/>
      <dgm:t>
        <a:bodyPr/>
        <a:lstStyle/>
        <a:p>
          <a:endParaRPr lang="en-IN"/>
        </a:p>
      </dgm:t>
    </dgm:pt>
    <dgm:pt modelId="{F83A1549-D3B3-4D55-A506-2C69D4135050}">
      <dgm:prSet phldrT="[Text]"/>
      <dgm:spPr/>
      <dgm:t>
        <a:bodyPr/>
        <a:lstStyle/>
        <a:p>
          <a:r>
            <a:rPr lang="en-IN" dirty="0"/>
            <a:t>ALGORITHM USED IN THE PROJECT</a:t>
          </a:r>
        </a:p>
      </dgm:t>
    </dgm:pt>
    <dgm:pt modelId="{E8A6CE8F-1A7A-45BB-A2CF-893EF6C092F1}" type="parTrans" cxnId="{555D5554-44B7-475B-AFD0-4B6040B57D2A}">
      <dgm:prSet/>
      <dgm:spPr/>
      <dgm:t>
        <a:bodyPr/>
        <a:lstStyle/>
        <a:p>
          <a:endParaRPr lang="en-IN"/>
        </a:p>
      </dgm:t>
    </dgm:pt>
    <dgm:pt modelId="{F0CD0203-1CD6-4580-AAF9-13A804610461}" type="sibTrans" cxnId="{555D5554-44B7-475B-AFD0-4B6040B57D2A}">
      <dgm:prSet/>
      <dgm:spPr/>
      <dgm:t>
        <a:bodyPr/>
        <a:lstStyle/>
        <a:p>
          <a:endParaRPr lang="en-IN"/>
        </a:p>
      </dgm:t>
    </dgm:pt>
    <dgm:pt modelId="{7BC81E92-3F25-4777-B744-ABFEC432046A}">
      <dgm:prSet phldrT="[Text]"/>
      <dgm:spPr/>
      <dgm:t>
        <a:bodyPr/>
        <a:lstStyle/>
        <a:p>
          <a:r>
            <a:rPr lang="en-IN" dirty="0"/>
            <a:t>K – MEANS CLUSTERING</a:t>
          </a:r>
        </a:p>
      </dgm:t>
    </dgm:pt>
    <dgm:pt modelId="{634AE817-3C48-4749-9206-A0F7811D5357}" type="parTrans" cxnId="{DC57352E-9102-4948-B2AA-F503E5EF07F8}">
      <dgm:prSet/>
      <dgm:spPr/>
      <dgm:t>
        <a:bodyPr/>
        <a:lstStyle/>
        <a:p>
          <a:endParaRPr lang="en-IN"/>
        </a:p>
      </dgm:t>
    </dgm:pt>
    <dgm:pt modelId="{97A190C9-3E5E-4D15-9585-DE1C0BE19FEC}" type="sibTrans" cxnId="{DC57352E-9102-4948-B2AA-F503E5EF07F8}">
      <dgm:prSet/>
      <dgm:spPr/>
      <dgm:t>
        <a:bodyPr/>
        <a:lstStyle/>
        <a:p>
          <a:endParaRPr lang="en-IN"/>
        </a:p>
      </dgm:t>
    </dgm:pt>
    <dgm:pt modelId="{BDAE2A9A-87D5-40E4-9CDD-181AC4C2EB06}">
      <dgm:prSet phldrT="[Text]"/>
      <dgm:spPr/>
      <dgm:t>
        <a:bodyPr/>
        <a:lstStyle/>
        <a:p>
          <a:pPr>
            <a:buNone/>
          </a:pPr>
          <a:r>
            <a:rPr lang="en-IN" dirty="0"/>
            <a:t>	</a:t>
          </a:r>
          <a:r>
            <a:rPr lang="en-US" dirty="0"/>
            <a:t>Python is the programming language which is used to code the project. Various algorithms used are coded in Python</a:t>
          </a:r>
          <a:endParaRPr lang="en-IN" dirty="0"/>
        </a:p>
      </dgm:t>
    </dgm:pt>
    <dgm:pt modelId="{3D3E5FFE-FA2D-4CF1-95C2-FBD4A2384903}" type="parTrans" cxnId="{6E9779A5-785D-4821-B045-7C7CFC7A4312}">
      <dgm:prSet/>
      <dgm:spPr/>
      <dgm:t>
        <a:bodyPr/>
        <a:lstStyle/>
        <a:p>
          <a:endParaRPr lang="en-IN"/>
        </a:p>
      </dgm:t>
    </dgm:pt>
    <dgm:pt modelId="{C0970233-3B49-43FB-8B4C-D1245FDE9ACD}" type="sibTrans" cxnId="{6E9779A5-785D-4821-B045-7C7CFC7A4312}">
      <dgm:prSet/>
      <dgm:spPr/>
      <dgm:t>
        <a:bodyPr/>
        <a:lstStyle/>
        <a:p>
          <a:endParaRPr lang="en-IN"/>
        </a:p>
      </dgm:t>
    </dgm:pt>
    <dgm:pt modelId="{911221F6-DFCB-42C2-B045-72CFF7676FBE}">
      <dgm:prSet phldrT="[Text]"/>
      <dgm:spPr/>
      <dgm:t>
        <a:bodyPr/>
        <a:lstStyle/>
        <a:p>
          <a:pPr>
            <a:buNone/>
          </a:pPr>
          <a:r>
            <a:rPr lang="en-IN" dirty="0"/>
            <a:t>	</a:t>
          </a:r>
          <a:r>
            <a:rPr lang="en-US" b="0" i="0" dirty="0"/>
            <a:t>K-Means Clustering is an Unsupervised Learning algorithm, which groups the unlabeled dataset into different clusters.</a:t>
          </a:r>
          <a:endParaRPr lang="en-IN" b="0" dirty="0"/>
        </a:p>
      </dgm:t>
    </dgm:pt>
    <dgm:pt modelId="{C72139FA-86A4-4A48-9A85-E3CEFC2BD6A5}" type="parTrans" cxnId="{3980D0BF-483F-4E74-8B42-FFC4BDFB1771}">
      <dgm:prSet/>
      <dgm:spPr/>
      <dgm:t>
        <a:bodyPr/>
        <a:lstStyle/>
        <a:p>
          <a:endParaRPr lang="en-IN"/>
        </a:p>
      </dgm:t>
    </dgm:pt>
    <dgm:pt modelId="{427564CC-4FE5-44C4-B89E-B59F56AE56C0}" type="sibTrans" cxnId="{3980D0BF-483F-4E74-8B42-FFC4BDFB1771}">
      <dgm:prSet/>
      <dgm:spPr/>
      <dgm:t>
        <a:bodyPr/>
        <a:lstStyle/>
        <a:p>
          <a:endParaRPr lang="en-IN"/>
        </a:p>
      </dgm:t>
    </dgm:pt>
    <dgm:pt modelId="{3EC24E0D-1BE5-41B4-AFF5-12E6229F14A7}" type="pres">
      <dgm:prSet presAssocID="{BF0F06C6-C0E9-4473-AB2A-59C4C24F952B}" presName="linear" presStyleCnt="0">
        <dgm:presLayoutVars>
          <dgm:animLvl val="lvl"/>
          <dgm:resizeHandles val="exact"/>
        </dgm:presLayoutVars>
      </dgm:prSet>
      <dgm:spPr/>
    </dgm:pt>
    <dgm:pt modelId="{7E59CF72-F7C9-4B4F-8130-BED2E9C3B968}" type="pres">
      <dgm:prSet presAssocID="{4120BDA4-E372-4E20-9954-F3C5CBE39D83}" presName="parentText" presStyleLbl="node1" presStyleIdx="0" presStyleCnt="2" custScaleY="52311">
        <dgm:presLayoutVars>
          <dgm:chMax val="0"/>
          <dgm:bulletEnabled val="1"/>
        </dgm:presLayoutVars>
      </dgm:prSet>
      <dgm:spPr/>
    </dgm:pt>
    <dgm:pt modelId="{6E0D55B7-7A76-4A99-83F2-D622A019502E}" type="pres">
      <dgm:prSet presAssocID="{4120BDA4-E372-4E20-9954-F3C5CBE39D83}" presName="childText" presStyleLbl="revTx" presStyleIdx="0" presStyleCnt="2" custScaleY="42874">
        <dgm:presLayoutVars>
          <dgm:bulletEnabled val="1"/>
        </dgm:presLayoutVars>
      </dgm:prSet>
      <dgm:spPr/>
    </dgm:pt>
    <dgm:pt modelId="{9AB4B66C-43FD-4990-9EE6-AAAE5709A58B}" type="pres">
      <dgm:prSet presAssocID="{F83A1549-D3B3-4D55-A506-2C69D4135050}" presName="parentText" presStyleLbl="node1" presStyleIdx="1" presStyleCnt="2" custScaleY="47337" custLinFactNeighborY="-2672">
        <dgm:presLayoutVars>
          <dgm:chMax val="0"/>
          <dgm:bulletEnabled val="1"/>
        </dgm:presLayoutVars>
      </dgm:prSet>
      <dgm:spPr/>
    </dgm:pt>
    <dgm:pt modelId="{99F83882-6037-4A50-A4A1-0D944159A451}" type="pres">
      <dgm:prSet presAssocID="{F83A1549-D3B3-4D55-A506-2C69D4135050}" presName="childText" presStyleLbl="revTx" presStyleIdx="1" presStyleCnt="2" custAng="0" custScaleY="50477">
        <dgm:presLayoutVars>
          <dgm:bulletEnabled val="1"/>
        </dgm:presLayoutVars>
      </dgm:prSet>
      <dgm:spPr/>
    </dgm:pt>
  </dgm:ptLst>
  <dgm:cxnLst>
    <dgm:cxn modelId="{7263E915-F40E-4B2A-B775-09A399C74739}" type="presOf" srcId="{F83A1549-D3B3-4D55-A506-2C69D4135050}" destId="{9AB4B66C-43FD-4990-9EE6-AAAE5709A58B}" srcOrd="0" destOrd="0" presId="urn:microsoft.com/office/officeart/2005/8/layout/vList2"/>
    <dgm:cxn modelId="{609F701F-5930-45A7-AFA2-85629E4A3C5F}" type="presOf" srcId="{B97168F1-0C4D-4174-9BCB-39AC05555D2F}" destId="{6E0D55B7-7A76-4A99-83F2-D622A019502E}" srcOrd="0" destOrd="0" presId="urn:microsoft.com/office/officeart/2005/8/layout/vList2"/>
    <dgm:cxn modelId="{DC57352E-9102-4948-B2AA-F503E5EF07F8}" srcId="{F83A1549-D3B3-4D55-A506-2C69D4135050}" destId="{7BC81E92-3F25-4777-B744-ABFEC432046A}" srcOrd="0" destOrd="0" parTransId="{634AE817-3C48-4749-9206-A0F7811D5357}" sibTransId="{97A190C9-3E5E-4D15-9585-DE1C0BE19FEC}"/>
    <dgm:cxn modelId="{B8D2E137-47FD-4D3C-BA0C-8E62E302DE53}" type="presOf" srcId="{4120BDA4-E372-4E20-9954-F3C5CBE39D83}" destId="{7E59CF72-F7C9-4B4F-8130-BED2E9C3B968}" srcOrd="0" destOrd="0" presId="urn:microsoft.com/office/officeart/2005/8/layout/vList2"/>
    <dgm:cxn modelId="{4B994464-5F41-448C-B05F-ACF6B9192ECE}" type="presOf" srcId="{BF0F06C6-C0E9-4473-AB2A-59C4C24F952B}" destId="{3EC24E0D-1BE5-41B4-AFF5-12E6229F14A7}" srcOrd="0" destOrd="0" presId="urn:microsoft.com/office/officeart/2005/8/layout/vList2"/>
    <dgm:cxn modelId="{9F376E44-2CFE-49ED-95DF-BF5B80F35558}" type="presOf" srcId="{7BC81E92-3F25-4777-B744-ABFEC432046A}" destId="{99F83882-6037-4A50-A4A1-0D944159A451}" srcOrd="0" destOrd="0" presId="urn:microsoft.com/office/officeart/2005/8/layout/vList2"/>
    <dgm:cxn modelId="{555D5554-44B7-475B-AFD0-4B6040B57D2A}" srcId="{BF0F06C6-C0E9-4473-AB2A-59C4C24F952B}" destId="{F83A1549-D3B3-4D55-A506-2C69D4135050}" srcOrd="1" destOrd="0" parTransId="{E8A6CE8F-1A7A-45BB-A2CF-893EF6C092F1}" sibTransId="{F0CD0203-1CD6-4580-AAF9-13A804610461}"/>
    <dgm:cxn modelId="{4D98D8A3-F26C-4B02-B92C-216518D7221E}" type="presOf" srcId="{911221F6-DFCB-42C2-B045-72CFF7676FBE}" destId="{99F83882-6037-4A50-A4A1-0D944159A451}" srcOrd="0" destOrd="1" presId="urn:microsoft.com/office/officeart/2005/8/layout/vList2"/>
    <dgm:cxn modelId="{EF1265A4-A1D3-4246-8601-91075BF1BE57}" srcId="{4120BDA4-E372-4E20-9954-F3C5CBE39D83}" destId="{B97168F1-0C4D-4174-9BCB-39AC05555D2F}" srcOrd="0" destOrd="0" parTransId="{2A12C2EE-C2E3-46B0-BBB2-BF349E7FA818}" sibTransId="{5C0013A3-7FD5-4FD4-A491-89712FEAA435}"/>
    <dgm:cxn modelId="{6E9779A5-785D-4821-B045-7C7CFC7A4312}" srcId="{B97168F1-0C4D-4174-9BCB-39AC05555D2F}" destId="{BDAE2A9A-87D5-40E4-9CDD-181AC4C2EB06}" srcOrd="0" destOrd="0" parTransId="{3D3E5FFE-FA2D-4CF1-95C2-FBD4A2384903}" sibTransId="{C0970233-3B49-43FB-8B4C-D1245FDE9ACD}"/>
    <dgm:cxn modelId="{DD8E47B7-1705-4573-A323-A1940D3173D0}" type="presOf" srcId="{BDAE2A9A-87D5-40E4-9CDD-181AC4C2EB06}" destId="{6E0D55B7-7A76-4A99-83F2-D622A019502E}" srcOrd="0" destOrd="1" presId="urn:microsoft.com/office/officeart/2005/8/layout/vList2"/>
    <dgm:cxn modelId="{3980D0BF-483F-4E74-8B42-FFC4BDFB1771}" srcId="{7BC81E92-3F25-4777-B744-ABFEC432046A}" destId="{911221F6-DFCB-42C2-B045-72CFF7676FBE}" srcOrd="0" destOrd="0" parTransId="{C72139FA-86A4-4A48-9A85-E3CEFC2BD6A5}" sibTransId="{427564CC-4FE5-44C4-B89E-B59F56AE56C0}"/>
    <dgm:cxn modelId="{B65C38D8-5ACE-4260-8026-1B60C87813B8}" srcId="{BF0F06C6-C0E9-4473-AB2A-59C4C24F952B}" destId="{4120BDA4-E372-4E20-9954-F3C5CBE39D83}" srcOrd="0" destOrd="0" parTransId="{7B001377-275B-4930-A249-BCEB6AA0367C}" sibTransId="{F45F9A3F-E555-476E-BE06-80D9D8582D24}"/>
    <dgm:cxn modelId="{D019FE0A-8713-47E1-BF74-A3A3BCEDCB7D}" type="presParOf" srcId="{3EC24E0D-1BE5-41B4-AFF5-12E6229F14A7}" destId="{7E59CF72-F7C9-4B4F-8130-BED2E9C3B968}" srcOrd="0" destOrd="0" presId="urn:microsoft.com/office/officeart/2005/8/layout/vList2"/>
    <dgm:cxn modelId="{FF1EA35F-BD45-4575-A9D0-8E7101D32A53}" type="presParOf" srcId="{3EC24E0D-1BE5-41B4-AFF5-12E6229F14A7}" destId="{6E0D55B7-7A76-4A99-83F2-D622A019502E}" srcOrd="1" destOrd="0" presId="urn:microsoft.com/office/officeart/2005/8/layout/vList2"/>
    <dgm:cxn modelId="{7570DED5-70F1-46C3-A26D-FEB5A5905EFF}" type="presParOf" srcId="{3EC24E0D-1BE5-41B4-AFF5-12E6229F14A7}" destId="{9AB4B66C-43FD-4990-9EE6-AAAE5709A58B}" srcOrd="2" destOrd="0" presId="urn:microsoft.com/office/officeart/2005/8/layout/vList2"/>
    <dgm:cxn modelId="{31754E34-4296-443E-8B50-A4FCE5E8037A}" type="presParOf" srcId="{3EC24E0D-1BE5-41B4-AFF5-12E6229F14A7}" destId="{99F83882-6037-4A50-A4A1-0D944159A451}"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B4992-C7F2-4D66-8AF4-B7762A913D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4650E1FC-8447-4FCE-9FDF-B274DF2C6347}">
      <dgm:prSet/>
      <dgm:spPr/>
      <dgm:t>
        <a:bodyPr/>
        <a:lstStyle/>
        <a:p>
          <a:r>
            <a:rPr lang="en-IN"/>
            <a:t>CLUSTER_0</a:t>
          </a:r>
        </a:p>
      </dgm:t>
    </dgm:pt>
    <dgm:pt modelId="{FAEC93C9-F889-4B55-9E82-296E24689777}" type="parTrans" cxnId="{B305FDB7-84DD-469E-9C45-0D80AADA95C1}">
      <dgm:prSet/>
      <dgm:spPr/>
      <dgm:t>
        <a:bodyPr/>
        <a:lstStyle/>
        <a:p>
          <a:endParaRPr lang="en-IN"/>
        </a:p>
      </dgm:t>
    </dgm:pt>
    <dgm:pt modelId="{03068BF1-B9D7-4FD3-A96D-2370A2D3588E}" type="sibTrans" cxnId="{B305FDB7-84DD-469E-9C45-0D80AADA95C1}">
      <dgm:prSet/>
      <dgm:spPr/>
      <dgm:t>
        <a:bodyPr/>
        <a:lstStyle/>
        <a:p>
          <a:endParaRPr lang="en-IN"/>
        </a:p>
      </dgm:t>
    </dgm:pt>
    <dgm:pt modelId="{D2510A75-C261-4170-B4C5-B81EDC0A5F07}">
      <dgm:prSet/>
      <dgm:spPr/>
      <dgm:t>
        <a:bodyPr/>
        <a:lstStyle/>
        <a:p>
          <a:r>
            <a:rPr lang="en-IN" dirty="0"/>
            <a:t>CLUSTER_1</a:t>
          </a:r>
        </a:p>
      </dgm:t>
    </dgm:pt>
    <dgm:pt modelId="{437AA9D4-B733-4E15-9A21-B13C6C8306B3}" type="parTrans" cxnId="{A0CEDFB6-3DA8-4298-9263-DB1C6A268AEF}">
      <dgm:prSet/>
      <dgm:spPr/>
      <dgm:t>
        <a:bodyPr/>
        <a:lstStyle/>
        <a:p>
          <a:endParaRPr lang="en-IN"/>
        </a:p>
      </dgm:t>
    </dgm:pt>
    <dgm:pt modelId="{EC8F2F77-52F0-4D61-A479-CCCC3360A939}" type="sibTrans" cxnId="{A0CEDFB6-3DA8-4298-9263-DB1C6A268AEF}">
      <dgm:prSet/>
      <dgm:spPr/>
      <dgm:t>
        <a:bodyPr/>
        <a:lstStyle/>
        <a:p>
          <a:endParaRPr lang="en-IN"/>
        </a:p>
      </dgm:t>
    </dgm:pt>
    <dgm:pt modelId="{EE336AAF-2237-434C-978C-17CD0A4FAD27}">
      <dgm:prSet/>
      <dgm:spPr/>
      <dgm:t>
        <a:bodyPr/>
        <a:lstStyle/>
        <a:p>
          <a:r>
            <a:rPr lang="en-IN"/>
            <a:t>CLUSTER_2</a:t>
          </a:r>
        </a:p>
      </dgm:t>
    </dgm:pt>
    <dgm:pt modelId="{36EE40EB-41A1-4793-8742-EC7D5B8375B2}" type="parTrans" cxnId="{4AB75DF9-B046-4D96-B421-C3B268671D11}">
      <dgm:prSet/>
      <dgm:spPr/>
      <dgm:t>
        <a:bodyPr/>
        <a:lstStyle/>
        <a:p>
          <a:endParaRPr lang="en-IN"/>
        </a:p>
      </dgm:t>
    </dgm:pt>
    <dgm:pt modelId="{A2878388-82F9-4CA5-9646-0706F4E9127D}" type="sibTrans" cxnId="{4AB75DF9-B046-4D96-B421-C3B268671D11}">
      <dgm:prSet/>
      <dgm:spPr/>
      <dgm:t>
        <a:bodyPr/>
        <a:lstStyle/>
        <a:p>
          <a:endParaRPr lang="en-IN"/>
        </a:p>
      </dgm:t>
    </dgm:pt>
    <dgm:pt modelId="{C0A87A1C-2FC0-4604-890B-154301A9A187}">
      <dgm:prSet/>
      <dgm:spPr/>
      <dgm:t>
        <a:bodyPr/>
        <a:lstStyle/>
        <a:p>
          <a:r>
            <a:rPr lang="en-IN"/>
            <a:t>CLUSTER_3</a:t>
          </a:r>
        </a:p>
      </dgm:t>
    </dgm:pt>
    <dgm:pt modelId="{D6DE8011-F74F-42CF-A7B5-33C2B9711B9D}" type="parTrans" cxnId="{30E5D642-7C6F-4B47-85BF-05F82065AC00}">
      <dgm:prSet/>
      <dgm:spPr/>
      <dgm:t>
        <a:bodyPr/>
        <a:lstStyle/>
        <a:p>
          <a:endParaRPr lang="en-IN"/>
        </a:p>
      </dgm:t>
    </dgm:pt>
    <dgm:pt modelId="{DD1E4003-C0AF-4E04-804C-61A426FDADC5}" type="sibTrans" cxnId="{30E5D642-7C6F-4B47-85BF-05F82065AC00}">
      <dgm:prSet/>
      <dgm:spPr/>
      <dgm:t>
        <a:bodyPr/>
        <a:lstStyle/>
        <a:p>
          <a:endParaRPr lang="en-IN"/>
        </a:p>
      </dgm:t>
    </dgm:pt>
    <dgm:pt modelId="{01D27E9A-F99A-413A-A884-DD7D119AFCED}" type="pres">
      <dgm:prSet presAssocID="{EBCB4992-C7F2-4D66-8AF4-B7762A913DAD}" presName="Name0" presStyleCnt="0">
        <dgm:presLayoutVars>
          <dgm:dir/>
          <dgm:animLvl val="lvl"/>
          <dgm:resizeHandles val="exact"/>
        </dgm:presLayoutVars>
      </dgm:prSet>
      <dgm:spPr/>
    </dgm:pt>
    <dgm:pt modelId="{2B542058-71BF-46DE-B844-71ACC83DA650}" type="pres">
      <dgm:prSet presAssocID="{4650E1FC-8447-4FCE-9FDF-B274DF2C6347}" presName="linNode" presStyleCnt="0"/>
      <dgm:spPr/>
    </dgm:pt>
    <dgm:pt modelId="{76E5A874-14BF-4DE0-8442-38A03969259F}" type="pres">
      <dgm:prSet presAssocID="{4650E1FC-8447-4FCE-9FDF-B274DF2C6347}" presName="parentText" presStyleLbl="node1" presStyleIdx="0" presStyleCnt="4" custScaleX="41374" custLinFactX="-17991" custLinFactNeighborX="-100000" custLinFactNeighborY="7109">
        <dgm:presLayoutVars>
          <dgm:chMax val="1"/>
          <dgm:bulletEnabled val="1"/>
        </dgm:presLayoutVars>
      </dgm:prSet>
      <dgm:spPr/>
    </dgm:pt>
    <dgm:pt modelId="{6DF944E7-00DF-4F1B-8A05-944A17F437E8}" type="pres">
      <dgm:prSet presAssocID="{03068BF1-B9D7-4FD3-A96D-2370A2D3588E}" presName="sp" presStyleCnt="0"/>
      <dgm:spPr/>
    </dgm:pt>
    <dgm:pt modelId="{83EAFF72-29A4-4F6D-9E77-BE5255052F08}" type="pres">
      <dgm:prSet presAssocID="{D2510A75-C261-4170-B4C5-B81EDC0A5F07}" presName="linNode" presStyleCnt="0"/>
      <dgm:spPr/>
    </dgm:pt>
    <dgm:pt modelId="{F2A7BE38-8DE1-46B0-BD93-087AE8F37E8D}" type="pres">
      <dgm:prSet presAssocID="{D2510A75-C261-4170-B4C5-B81EDC0A5F07}" presName="parentText" presStyleLbl="node1" presStyleIdx="1" presStyleCnt="4" custScaleX="41796" custLinFactNeighborX="-32931" custLinFactNeighborY="29007">
        <dgm:presLayoutVars>
          <dgm:chMax val="1"/>
          <dgm:bulletEnabled val="1"/>
        </dgm:presLayoutVars>
      </dgm:prSet>
      <dgm:spPr/>
    </dgm:pt>
    <dgm:pt modelId="{E001283B-13D8-49A0-BA69-6D3D8A9ADA6F}" type="pres">
      <dgm:prSet presAssocID="{EC8F2F77-52F0-4D61-A479-CCCC3360A939}" presName="sp" presStyleCnt="0"/>
      <dgm:spPr/>
    </dgm:pt>
    <dgm:pt modelId="{C1EFF05B-3037-46E1-A354-29C600F42F60}" type="pres">
      <dgm:prSet presAssocID="{EE336AAF-2237-434C-978C-17CD0A4FAD27}" presName="linNode" presStyleCnt="0"/>
      <dgm:spPr/>
    </dgm:pt>
    <dgm:pt modelId="{AA45628F-8491-4279-8796-1BBEADD82FF9}" type="pres">
      <dgm:prSet presAssocID="{EE336AAF-2237-434C-978C-17CD0A4FAD27}" presName="parentText" presStyleLbl="node1" presStyleIdx="2" presStyleCnt="4" custScaleX="37148" custLinFactY="-100000" custLinFactNeighborX="54614" custLinFactNeighborY="-110208">
        <dgm:presLayoutVars>
          <dgm:chMax val="1"/>
          <dgm:bulletEnabled val="1"/>
        </dgm:presLayoutVars>
      </dgm:prSet>
      <dgm:spPr/>
    </dgm:pt>
    <dgm:pt modelId="{00F0F012-32AA-4BBB-A291-CA36D0E59F3E}" type="pres">
      <dgm:prSet presAssocID="{A2878388-82F9-4CA5-9646-0706F4E9127D}" presName="sp" presStyleCnt="0"/>
      <dgm:spPr/>
    </dgm:pt>
    <dgm:pt modelId="{648DC6A6-97E4-4171-9800-595083C087C0}" type="pres">
      <dgm:prSet presAssocID="{C0A87A1C-2FC0-4604-890B-154301A9A187}" presName="linNode" presStyleCnt="0"/>
      <dgm:spPr/>
    </dgm:pt>
    <dgm:pt modelId="{92F9A833-A808-4F2E-BC58-330D36ADFCF6}" type="pres">
      <dgm:prSet presAssocID="{C0A87A1C-2FC0-4604-890B-154301A9A187}" presName="parentText" presStyleLbl="node1" presStyleIdx="3" presStyleCnt="4" custScaleX="38358" custLinFactX="21429" custLinFactY="-80993" custLinFactNeighborX="100000" custLinFactNeighborY="-100000">
        <dgm:presLayoutVars>
          <dgm:chMax val="1"/>
          <dgm:bulletEnabled val="1"/>
        </dgm:presLayoutVars>
      </dgm:prSet>
      <dgm:spPr/>
    </dgm:pt>
  </dgm:ptLst>
  <dgm:cxnLst>
    <dgm:cxn modelId="{BE863212-DA1E-4F97-BE66-614DEC68E71E}" type="presOf" srcId="{EE336AAF-2237-434C-978C-17CD0A4FAD27}" destId="{AA45628F-8491-4279-8796-1BBEADD82FF9}" srcOrd="0" destOrd="0" presId="urn:microsoft.com/office/officeart/2005/8/layout/vList5"/>
    <dgm:cxn modelId="{EC983F31-8882-4572-8398-79E4A36F32E9}" type="presOf" srcId="{EBCB4992-C7F2-4D66-8AF4-B7762A913DAD}" destId="{01D27E9A-F99A-413A-A884-DD7D119AFCED}" srcOrd="0" destOrd="0" presId="urn:microsoft.com/office/officeart/2005/8/layout/vList5"/>
    <dgm:cxn modelId="{30E5D642-7C6F-4B47-85BF-05F82065AC00}" srcId="{EBCB4992-C7F2-4D66-8AF4-B7762A913DAD}" destId="{C0A87A1C-2FC0-4604-890B-154301A9A187}" srcOrd="3" destOrd="0" parTransId="{D6DE8011-F74F-42CF-A7B5-33C2B9711B9D}" sibTransId="{DD1E4003-C0AF-4E04-804C-61A426FDADC5}"/>
    <dgm:cxn modelId="{57293BB2-9526-4EA2-905F-A1AC58A203AB}" type="presOf" srcId="{D2510A75-C261-4170-B4C5-B81EDC0A5F07}" destId="{F2A7BE38-8DE1-46B0-BD93-087AE8F37E8D}" srcOrd="0" destOrd="0" presId="urn:microsoft.com/office/officeart/2005/8/layout/vList5"/>
    <dgm:cxn modelId="{A0CEDFB6-3DA8-4298-9263-DB1C6A268AEF}" srcId="{EBCB4992-C7F2-4D66-8AF4-B7762A913DAD}" destId="{D2510A75-C261-4170-B4C5-B81EDC0A5F07}" srcOrd="1" destOrd="0" parTransId="{437AA9D4-B733-4E15-9A21-B13C6C8306B3}" sibTransId="{EC8F2F77-52F0-4D61-A479-CCCC3360A939}"/>
    <dgm:cxn modelId="{B305FDB7-84DD-469E-9C45-0D80AADA95C1}" srcId="{EBCB4992-C7F2-4D66-8AF4-B7762A913DAD}" destId="{4650E1FC-8447-4FCE-9FDF-B274DF2C6347}" srcOrd="0" destOrd="0" parTransId="{FAEC93C9-F889-4B55-9E82-296E24689777}" sibTransId="{03068BF1-B9D7-4FD3-A96D-2370A2D3588E}"/>
    <dgm:cxn modelId="{404175B9-2690-457A-BFF5-29791DCD1773}" type="presOf" srcId="{C0A87A1C-2FC0-4604-890B-154301A9A187}" destId="{92F9A833-A808-4F2E-BC58-330D36ADFCF6}" srcOrd="0" destOrd="0" presId="urn:microsoft.com/office/officeart/2005/8/layout/vList5"/>
    <dgm:cxn modelId="{B6B5D9C1-61A0-45BA-9C25-C09F57C2A7B8}" type="presOf" srcId="{4650E1FC-8447-4FCE-9FDF-B274DF2C6347}" destId="{76E5A874-14BF-4DE0-8442-38A03969259F}" srcOrd="0" destOrd="0" presId="urn:microsoft.com/office/officeart/2005/8/layout/vList5"/>
    <dgm:cxn modelId="{4AB75DF9-B046-4D96-B421-C3B268671D11}" srcId="{EBCB4992-C7F2-4D66-8AF4-B7762A913DAD}" destId="{EE336AAF-2237-434C-978C-17CD0A4FAD27}" srcOrd="2" destOrd="0" parTransId="{36EE40EB-41A1-4793-8742-EC7D5B8375B2}" sibTransId="{A2878388-82F9-4CA5-9646-0706F4E9127D}"/>
    <dgm:cxn modelId="{D247D3AA-3DB5-4524-8339-2C23C8E5A85C}" type="presParOf" srcId="{01D27E9A-F99A-413A-A884-DD7D119AFCED}" destId="{2B542058-71BF-46DE-B844-71ACC83DA650}" srcOrd="0" destOrd="0" presId="urn:microsoft.com/office/officeart/2005/8/layout/vList5"/>
    <dgm:cxn modelId="{2A33CEF2-D88B-4150-8FF8-B25110FD52A3}" type="presParOf" srcId="{2B542058-71BF-46DE-B844-71ACC83DA650}" destId="{76E5A874-14BF-4DE0-8442-38A03969259F}" srcOrd="0" destOrd="0" presId="urn:microsoft.com/office/officeart/2005/8/layout/vList5"/>
    <dgm:cxn modelId="{F34A39FA-4F01-425C-B553-EF055DFD3C2F}" type="presParOf" srcId="{01D27E9A-F99A-413A-A884-DD7D119AFCED}" destId="{6DF944E7-00DF-4F1B-8A05-944A17F437E8}" srcOrd="1" destOrd="0" presId="urn:microsoft.com/office/officeart/2005/8/layout/vList5"/>
    <dgm:cxn modelId="{6434A26F-1222-490F-A8B7-40E4CE847B9D}" type="presParOf" srcId="{01D27E9A-F99A-413A-A884-DD7D119AFCED}" destId="{83EAFF72-29A4-4F6D-9E77-BE5255052F08}" srcOrd="2" destOrd="0" presId="urn:microsoft.com/office/officeart/2005/8/layout/vList5"/>
    <dgm:cxn modelId="{6046B66D-4098-4A20-99A4-A6FBA00428CC}" type="presParOf" srcId="{83EAFF72-29A4-4F6D-9E77-BE5255052F08}" destId="{F2A7BE38-8DE1-46B0-BD93-087AE8F37E8D}" srcOrd="0" destOrd="0" presId="urn:microsoft.com/office/officeart/2005/8/layout/vList5"/>
    <dgm:cxn modelId="{616F8650-B714-42E8-A577-FBBDFA845830}" type="presParOf" srcId="{01D27E9A-F99A-413A-A884-DD7D119AFCED}" destId="{E001283B-13D8-49A0-BA69-6D3D8A9ADA6F}" srcOrd="3" destOrd="0" presId="urn:microsoft.com/office/officeart/2005/8/layout/vList5"/>
    <dgm:cxn modelId="{B936D5FD-E6BF-49CA-A7FB-64A00BE9718F}" type="presParOf" srcId="{01D27E9A-F99A-413A-A884-DD7D119AFCED}" destId="{C1EFF05B-3037-46E1-A354-29C600F42F60}" srcOrd="4" destOrd="0" presId="urn:microsoft.com/office/officeart/2005/8/layout/vList5"/>
    <dgm:cxn modelId="{F8CB93A0-593D-4E9F-A217-85BD404BEFFF}" type="presParOf" srcId="{C1EFF05B-3037-46E1-A354-29C600F42F60}" destId="{AA45628F-8491-4279-8796-1BBEADD82FF9}" srcOrd="0" destOrd="0" presId="urn:microsoft.com/office/officeart/2005/8/layout/vList5"/>
    <dgm:cxn modelId="{24034C70-3BDF-445F-81FA-6A8B4EB31218}" type="presParOf" srcId="{01D27E9A-F99A-413A-A884-DD7D119AFCED}" destId="{00F0F012-32AA-4BBB-A291-CA36D0E59F3E}" srcOrd="5" destOrd="0" presId="urn:microsoft.com/office/officeart/2005/8/layout/vList5"/>
    <dgm:cxn modelId="{92D0E8BE-BA90-4506-88A0-DE8092DB884F}" type="presParOf" srcId="{01D27E9A-F99A-413A-A884-DD7D119AFCED}" destId="{648DC6A6-97E4-4171-9800-595083C087C0}" srcOrd="6" destOrd="0" presId="urn:microsoft.com/office/officeart/2005/8/layout/vList5"/>
    <dgm:cxn modelId="{2D6FA795-6189-4AA0-941F-C1DEC6E6280C}" type="presParOf" srcId="{648DC6A6-97E4-4171-9800-595083C087C0}" destId="{92F9A833-A808-4F2E-BC58-330D36ADFCF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9CF72-F7C9-4B4F-8130-BED2E9C3B968}">
      <dsp:nvSpPr>
        <dsp:cNvPr id="0" name=""/>
        <dsp:cNvSpPr/>
      </dsp:nvSpPr>
      <dsp:spPr>
        <a:xfrm>
          <a:off x="0" y="258240"/>
          <a:ext cx="10515600" cy="69007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TOOL</a:t>
          </a:r>
        </a:p>
      </dsp:txBody>
      <dsp:txXfrm>
        <a:off x="33687" y="291927"/>
        <a:ext cx="10448226" cy="622699"/>
      </dsp:txXfrm>
    </dsp:sp>
    <dsp:sp modelId="{6E0D55B7-7A76-4A99-83F2-D622A019502E}">
      <dsp:nvSpPr>
        <dsp:cNvPr id="0" name=""/>
        <dsp:cNvSpPr/>
      </dsp:nvSpPr>
      <dsp:spPr>
        <a:xfrm>
          <a:off x="0" y="948314"/>
          <a:ext cx="10515600" cy="1147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Python</a:t>
          </a:r>
        </a:p>
        <a:p>
          <a:pPr marL="457200" lvl="2" indent="-228600" algn="l" defTabSz="889000">
            <a:lnSpc>
              <a:spcPct val="90000"/>
            </a:lnSpc>
            <a:spcBef>
              <a:spcPct val="0"/>
            </a:spcBef>
            <a:spcAft>
              <a:spcPct val="20000"/>
            </a:spcAft>
            <a:buNone/>
          </a:pPr>
          <a:r>
            <a:rPr lang="en-IN" sz="2000" kern="1200" dirty="0"/>
            <a:t>	</a:t>
          </a:r>
          <a:r>
            <a:rPr lang="en-US" sz="2000" kern="1200" dirty="0"/>
            <a:t>Python is the programming language which is used to code the project. Various algorithms used are coded in Python</a:t>
          </a:r>
          <a:endParaRPr lang="en-IN" sz="2000" kern="1200" dirty="0"/>
        </a:p>
      </dsp:txBody>
      <dsp:txXfrm>
        <a:off x="0" y="948314"/>
        <a:ext cx="10515600" cy="1147083"/>
      </dsp:txXfrm>
    </dsp:sp>
    <dsp:sp modelId="{9AB4B66C-43FD-4990-9EE6-AAAE5709A58B}">
      <dsp:nvSpPr>
        <dsp:cNvPr id="0" name=""/>
        <dsp:cNvSpPr/>
      </dsp:nvSpPr>
      <dsp:spPr>
        <a:xfrm>
          <a:off x="0" y="2023908"/>
          <a:ext cx="10515600" cy="6244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ALGORITHM USED IN THE PROJECT</a:t>
          </a:r>
        </a:p>
      </dsp:txBody>
      <dsp:txXfrm>
        <a:off x="30483" y="2054391"/>
        <a:ext cx="10454634" cy="563491"/>
      </dsp:txXfrm>
    </dsp:sp>
    <dsp:sp modelId="{99F83882-6037-4A50-A4A1-0D944159A451}">
      <dsp:nvSpPr>
        <dsp:cNvPr id="0" name=""/>
        <dsp:cNvSpPr/>
      </dsp:nvSpPr>
      <dsp:spPr>
        <a:xfrm>
          <a:off x="0" y="2719855"/>
          <a:ext cx="10515600" cy="1350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IN" sz="2000" kern="1200" dirty="0"/>
            <a:t>K – MEANS CLUSTERING</a:t>
          </a:r>
        </a:p>
        <a:p>
          <a:pPr marL="457200" lvl="2" indent="-228600" algn="l" defTabSz="889000">
            <a:lnSpc>
              <a:spcPct val="90000"/>
            </a:lnSpc>
            <a:spcBef>
              <a:spcPct val="0"/>
            </a:spcBef>
            <a:spcAft>
              <a:spcPct val="20000"/>
            </a:spcAft>
            <a:buNone/>
          </a:pPr>
          <a:r>
            <a:rPr lang="en-IN" sz="2000" kern="1200" dirty="0"/>
            <a:t>	</a:t>
          </a:r>
          <a:r>
            <a:rPr lang="en-US" sz="2000" b="0" i="0" kern="1200" dirty="0"/>
            <a:t>K-Means Clustering is an Unsupervised Learning algorithm, which groups the unlabeled dataset into different clusters.</a:t>
          </a:r>
          <a:endParaRPr lang="en-IN" sz="2000" b="0" kern="1200" dirty="0"/>
        </a:p>
      </dsp:txBody>
      <dsp:txXfrm>
        <a:off x="0" y="2719855"/>
        <a:ext cx="10515600" cy="1350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E5A874-14BF-4DE0-8442-38A03969259F}">
      <dsp:nvSpPr>
        <dsp:cNvPr id="0" name=""/>
        <dsp:cNvSpPr/>
      </dsp:nvSpPr>
      <dsp:spPr>
        <a:xfrm>
          <a:off x="0" y="38201"/>
          <a:ext cx="1566260"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CLUSTER_0</a:t>
          </a:r>
        </a:p>
      </dsp:txBody>
      <dsp:txXfrm>
        <a:off x="25487" y="63688"/>
        <a:ext cx="1515286" cy="471124"/>
      </dsp:txXfrm>
    </dsp:sp>
    <dsp:sp modelId="{F2A7BE38-8DE1-46B0-BD93-087AE8F37E8D}">
      <dsp:nvSpPr>
        <dsp:cNvPr id="0" name=""/>
        <dsp:cNvSpPr/>
      </dsp:nvSpPr>
      <dsp:spPr>
        <a:xfrm>
          <a:off x="3220040" y="700733"/>
          <a:ext cx="1582235"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dirty="0"/>
            <a:t>CLUSTER_1</a:t>
          </a:r>
        </a:p>
      </dsp:txBody>
      <dsp:txXfrm>
        <a:off x="3245527" y="726220"/>
        <a:ext cx="1531261" cy="471124"/>
      </dsp:txXfrm>
    </dsp:sp>
    <dsp:sp modelId="{AA45628F-8491-4279-8796-1BBEADD82FF9}">
      <dsp:nvSpPr>
        <dsp:cNvPr id="0" name=""/>
        <dsp:cNvSpPr/>
      </dsp:nvSpPr>
      <dsp:spPr>
        <a:xfrm>
          <a:off x="6534157" y="0"/>
          <a:ext cx="1406280"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CLUSTER_2</a:t>
          </a:r>
        </a:p>
      </dsp:txBody>
      <dsp:txXfrm>
        <a:off x="6559644" y="25487"/>
        <a:ext cx="1355306" cy="471124"/>
      </dsp:txXfrm>
    </dsp:sp>
    <dsp:sp modelId="{92F9A833-A808-4F2E-BC58-330D36ADFCF6}">
      <dsp:nvSpPr>
        <dsp:cNvPr id="0" name=""/>
        <dsp:cNvSpPr/>
      </dsp:nvSpPr>
      <dsp:spPr>
        <a:xfrm>
          <a:off x="9063512" y="700733"/>
          <a:ext cx="1452086" cy="5220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IN" sz="1900" kern="1200"/>
            <a:t>CLUSTER_3</a:t>
          </a:r>
        </a:p>
      </dsp:txBody>
      <dsp:txXfrm>
        <a:off x="9088999" y="726220"/>
        <a:ext cx="1401112" cy="4711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B76B2-AAB9-45E0-A998-5E3999E7CC72}" type="datetimeFigureOut">
              <a:rPr lang="en-IN" smtClean="0"/>
              <a:t>13-01-2023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ACDF9-9A6C-488A-8EFA-45B68F6B592F}" type="slidenum">
              <a:rPr lang="en-IN" smtClean="0"/>
              <a:t>‹#›</a:t>
            </a:fld>
            <a:endParaRPr lang="en-IN"/>
          </a:p>
        </p:txBody>
      </p:sp>
    </p:spTree>
    <p:extLst>
      <p:ext uri="{BB962C8B-B14F-4D97-AF65-F5344CB8AC3E}">
        <p14:creationId xmlns:p14="http://schemas.microsoft.com/office/powerpoint/2010/main" val="113287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EACDF9-9A6C-488A-8EFA-45B68F6B592F}" type="slidenum">
              <a:rPr lang="en-IN" smtClean="0"/>
              <a:t>6</a:t>
            </a:fld>
            <a:endParaRPr lang="en-IN"/>
          </a:p>
        </p:txBody>
      </p:sp>
    </p:spTree>
    <p:extLst>
      <p:ext uri="{BB962C8B-B14F-4D97-AF65-F5344CB8AC3E}">
        <p14:creationId xmlns:p14="http://schemas.microsoft.com/office/powerpoint/2010/main" val="28872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6111-09BD-8E1A-82EB-BA7E7A426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D45185-691F-F1CE-6ACB-D853B60DA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D4F01-4845-828B-2D09-EAF753BACED6}"/>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C7176F18-9FD9-D969-B0AB-266B0F77B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FE9CA2-935C-18B9-A10C-6141D6004445}"/>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95192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146D-6C65-73E9-7EC9-4A3639C698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AED3F4-79DC-7443-D26C-632453679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BF664-43F7-1744-A3C9-0FDAFDD926CF}"/>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6699EAFE-A34A-308D-F8CF-0D697FD635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655E6-974E-85BF-4AA6-99B7BC992B05}"/>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414967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5A4BE-8B1D-CE0A-81C5-7B17CE2BF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9FCAB-610C-8DD1-E3D1-0EAD4CA4EB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FA19FA-B0F2-3D93-4A8C-4685A9B993A3}"/>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C755AE00-2095-723F-0E69-A2E3AC9556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D28F3-E4CA-7107-3E07-15911AD410FB}"/>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661645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6893D-7439-3626-0B09-04BF03806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759D1-CA70-7554-15F0-1F78A56777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38BCF-6363-BCB4-4D0E-E38A96657766}"/>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4968A03C-1837-6D20-3A67-5FFBA767F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1C699-A004-02C6-B2FD-47884F81BD4A}"/>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39032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D810-AD2D-5965-D58A-9DE307CA5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57DCD1-A3C2-F25D-9A4F-EB36236E1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3F126-3DF4-34A3-6E90-0EA1A3D80549}"/>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460F2722-6A17-3E97-2F92-2CC43FEAB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047A1-BC3E-E9C6-B41F-3F81E6D9DB0C}"/>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50385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B74A-2DE7-76D9-0770-39AB03172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400C4E-D6A3-D060-7C1E-448007647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91DC7-7383-4AC9-433B-FE69CE06AE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8BC20D-D110-DBD8-DAB8-A45D2138F36A}"/>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6" name="Footer Placeholder 5">
            <a:extLst>
              <a:ext uri="{FF2B5EF4-FFF2-40B4-BE49-F238E27FC236}">
                <a16:creationId xmlns:a16="http://schemas.microsoft.com/office/drawing/2014/main" id="{ADAD7D3A-7CDD-D385-C812-7BA5AB248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5FF87C-C8D2-F9E8-BD2E-E346E566448C}"/>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162403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4589-7E34-74A5-D61D-BFF46AEB64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9CB724-30B5-F8DB-77E5-17249E860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CDA36-E03F-446F-358C-608773C53D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8EFB59-5CC7-5A52-0513-CB0FC7B755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1F18E-64C3-4C79-95C7-1AB9C7AE8D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F534A2-6B9D-760F-820E-08CCD42ADDDD}"/>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8" name="Footer Placeholder 7">
            <a:extLst>
              <a:ext uri="{FF2B5EF4-FFF2-40B4-BE49-F238E27FC236}">
                <a16:creationId xmlns:a16="http://schemas.microsoft.com/office/drawing/2014/main" id="{818B69BD-C110-6F1D-1E29-816A6451BF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B0830C-9C41-A694-A40E-56C0D70BCF0D}"/>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1451706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5097-D973-07DA-9893-1B6AC331CF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903E9-8E9B-A5A2-F26B-AB943BCB0954}"/>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4" name="Footer Placeholder 3">
            <a:extLst>
              <a:ext uri="{FF2B5EF4-FFF2-40B4-BE49-F238E27FC236}">
                <a16:creationId xmlns:a16="http://schemas.microsoft.com/office/drawing/2014/main" id="{E6B8F03D-87B1-FDC8-62AB-517C4C8DF4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62A71-98F1-E7E9-12F7-A537CFD4F42F}"/>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23007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78FC4-88B2-0CC1-0FD4-CCD02980DA70}"/>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3" name="Footer Placeholder 2">
            <a:extLst>
              <a:ext uri="{FF2B5EF4-FFF2-40B4-BE49-F238E27FC236}">
                <a16:creationId xmlns:a16="http://schemas.microsoft.com/office/drawing/2014/main" id="{A530EBB7-81AC-CFEE-51E2-B3DC75E30E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EA8B42-CCBA-7288-9AF1-C45784E4654D}"/>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43614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42D7-A5BB-092C-16FB-EF553927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9969B-9BC2-9D25-1141-A6386F4EC9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96BBE3-EDE3-23F8-C43D-184D7B4BD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D5B1C8-C854-8D84-5E65-58D6CCCD0100}"/>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6" name="Footer Placeholder 5">
            <a:extLst>
              <a:ext uri="{FF2B5EF4-FFF2-40B4-BE49-F238E27FC236}">
                <a16:creationId xmlns:a16="http://schemas.microsoft.com/office/drawing/2014/main" id="{CDAE14FF-4816-5001-5BE9-013A41484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0ECCD-0CC7-F04F-0B04-ACC02B57BBE4}"/>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3479179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42FD-3AB2-B6D4-BC28-80A2CE92C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81D9F9-D524-54BE-1E9A-870B4E8535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034C45-D917-3457-401A-693558AE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6A8C2-EF93-17D0-00FC-00DC4A759EC6}"/>
              </a:ext>
            </a:extLst>
          </p:cNvPr>
          <p:cNvSpPr>
            <a:spLocks noGrp="1"/>
          </p:cNvSpPr>
          <p:nvPr>
            <p:ph type="dt" sz="half" idx="10"/>
          </p:nvPr>
        </p:nvSpPr>
        <p:spPr/>
        <p:txBody>
          <a:bodyPr/>
          <a:lstStyle/>
          <a:p>
            <a:fld id="{00BFF5E7-1D46-41DE-B781-F4D759BD20DD}" type="datetimeFigureOut">
              <a:rPr lang="en-IN" smtClean="0"/>
              <a:t>13-01-2023</a:t>
            </a:fld>
            <a:endParaRPr lang="en-IN"/>
          </a:p>
        </p:txBody>
      </p:sp>
      <p:sp>
        <p:nvSpPr>
          <p:cNvPr id="6" name="Footer Placeholder 5">
            <a:extLst>
              <a:ext uri="{FF2B5EF4-FFF2-40B4-BE49-F238E27FC236}">
                <a16:creationId xmlns:a16="http://schemas.microsoft.com/office/drawing/2014/main" id="{288BC3B6-3CE3-6100-3902-19FD3F9B86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0A431E-70C7-F4F8-69C3-96E214243BDE}"/>
              </a:ext>
            </a:extLst>
          </p:cNvPr>
          <p:cNvSpPr>
            <a:spLocks noGrp="1"/>
          </p:cNvSpPr>
          <p:nvPr>
            <p:ph type="sldNum" sz="quarter" idx="12"/>
          </p:nvPr>
        </p:nvSpPr>
        <p:spPr/>
        <p:txBody>
          <a:bodyPr/>
          <a:lstStyle/>
          <a:p>
            <a:fld id="{1BFC1C60-9B09-43EF-ABAB-3D5A00859F02}" type="slidenum">
              <a:rPr lang="en-IN" smtClean="0"/>
              <a:t>‹#›</a:t>
            </a:fld>
            <a:endParaRPr lang="en-IN"/>
          </a:p>
        </p:txBody>
      </p:sp>
    </p:spTree>
    <p:extLst>
      <p:ext uri="{BB962C8B-B14F-4D97-AF65-F5344CB8AC3E}">
        <p14:creationId xmlns:p14="http://schemas.microsoft.com/office/powerpoint/2010/main" val="28997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A4218-E0A2-3359-2E90-603BB0AB9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0EAF1-E189-821C-9E4B-40FC48B210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5E4C5F-7BF0-84BE-2F71-4EDEC39810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FF5E7-1D46-41DE-B781-F4D759BD20DD}" type="datetimeFigureOut">
              <a:rPr lang="en-IN" smtClean="0"/>
              <a:t>13-01-2023</a:t>
            </a:fld>
            <a:endParaRPr lang="en-IN"/>
          </a:p>
        </p:txBody>
      </p:sp>
      <p:sp>
        <p:nvSpPr>
          <p:cNvPr id="5" name="Footer Placeholder 4">
            <a:extLst>
              <a:ext uri="{FF2B5EF4-FFF2-40B4-BE49-F238E27FC236}">
                <a16:creationId xmlns:a16="http://schemas.microsoft.com/office/drawing/2014/main" id="{615FCB98-08CE-5451-D8F0-D70DD41DE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4B6CD6-7EFF-3968-47CD-DD3896E01B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1C60-9B09-43EF-ABAB-3D5A00859F02}" type="slidenum">
              <a:rPr lang="en-IN" smtClean="0"/>
              <a:t>‹#›</a:t>
            </a:fld>
            <a:endParaRPr lang="en-IN"/>
          </a:p>
        </p:txBody>
      </p:sp>
    </p:spTree>
    <p:extLst>
      <p:ext uri="{BB962C8B-B14F-4D97-AF65-F5344CB8AC3E}">
        <p14:creationId xmlns:p14="http://schemas.microsoft.com/office/powerpoint/2010/main" val="204190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63E6-0EF3-6A51-E9A1-050470AAD71B}"/>
              </a:ext>
            </a:extLst>
          </p:cNvPr>
          <p:cNvSpPr>
            <a:spLocks noGrp="1"/>
          </p:cNvSpPr>
          <p:nvPr>
            <p:ph type="ctrTitle"/>
          </p:nvPr>
        </p:nvSpPr>
        <p:spPr>
          <a:xfrm>
            <a:off x="1524000" y="1122363"/>
            <a:ext cx="9144000" cy="1277937"/>
          </a:xfrm>
        </p:spPr>
        <p:txBody>
          <a:bodyPr/>
          <a:lstStyle/>
          <a:p>
            <a:r>
              <a:rPr lang="en-IN"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MARKET SEGMENTATION</a:t>
            </a:r>
          </a:p>
        </p:txBody>
      </p:sp>
      <p:sp>
        <p:nvSpPr>
          <p:cNvPr id="3" name="Subtitle 2">
            <a:extLst>
              <a:ext uri="{FF2B5EF4-FFF2-40B4-BE49-F238E27FC236}">
                <a16:creationId xmlns:a16="http://schemas.microsoft.com/office/drawing/2014/main" id="{D273253F-E2C3-B466-495D-2DD606A140E7}"/>
              </a:ext>
            </a:extLst>
          </p:cNvPr>
          <p:cNvSpPr>
            <a:spLocks noGrp="1"/>
          </p:cNvSpPr>
          <p:nvPr>
            <p:ph type="subTitle" idx="1"/>
          </p:nvPr>
        </p:nvSpPr>
        <p:spPr>
          <a:xfrm>
            <a:off x="1524000" y="2775857"/>
            <a:ext cx="9144000" cy="3510643"/>
          </a:xfrm>
        </p:spPr>
        <p:txBody>
          <a:bodyPr anchor="ctr">
            <a:normAutofit/>
          </a:bodyPr>
          <a:lstStyle/>
          <a:p>
            <a:pPr algn="r">
              <a:lnSpc>
                <a:spcPct val="150000"/>
              </a:lnSpc>
            </a:pPr>
            <a:r>
              <a:rPr lang="en-IN" sz="3600" i="1" dirty="0">
                <a:solidFill>
                  <a:schemeClr val="bg2">
                    <a:lumMod val="50000"/>
                  </a:schemeClr>
                </a:solidFill>
                <a:effectLst>
                  <a:outerShdw blurRad="38100" dist="38100" dir="2700000" algn="tl">
                    <a:srgbClr val="000000">
                      <a:alpha val="43137"/>
                    </a:srgbClr>
                  </a:outerShdw>
                </a:effectLst>
              </a:rPr>
              <a:t>PROJECT BY:</a:t>
            </a:r>
          </a:p>
          <a:p>
            <a:pPr algn="r">
              <a:lnSpc>
                <a:spcPct val="150000"/>
              </a:lnSpc>
            </a:pPr>
            <a:r>
              <a:rPr lang="en-IN" i="1" dirty="0">
                <a:solidFill>
                  <a:schemeClr val="bg2">
                    <a:lumMod val="50000"/>
                  </a:schemeClr>
                </a:solidFill>
                <a:effectLst>
                  <a:outerShdw blurRad="38100" dist="38100" dir="2700000" algn="tl">
                    <a:srgbClr val="000000">
                      <a:alpha val="43137"/>
                    </a:srgbClr>
                  </a:outerShdw>
                </a:effectLst>
              </a:rPr>
              <a:t>SOWNDARYA</a:t>
            </a:r>
          </a:p>
          <a:p>
            <a:pPr algn="r"/>
            <a:r>
              <a:rPr lang="en-IN" i="1" dirty="0">
                <a:solidFill>
                  <a:schemeClr val="bg2">
                    <a:lumMod val="50000"/>
                  </a:schemeClr>
                </a:solidFill>
                <a:effectLst>
                  <a:outerShdw blurRad="38100" dist="38100" dir="2700000" algn="tl">
                    <a:srgbClr val="000000">
                      <a:alpha val="43137"/>
                    </a:srgbClr>
                  </a:outerShdw>
                </a:effectLst>
              </a:rPr>
              <a:t>ALANKRATH</a:t>
            </a:r>
          </a:p>
          <a:p>
            <a:pPr algn="r"/>
            <a:r>
              <a:rPr lang="en-IN" i="1" dirty="0">
                <a:solidFill>
                  <a:schemeClr val="bg2">
                    <a:lumMod val="50000"/>
                  </a:schemeClr>
                </a:solidFill>
                <a:effectLst>
                  <a:outerShdw blurRad="38100" dist="38100" dir="2700000" algn="tl">
                    <a:srgbClr val="000000">
                      <a:alpha val="43137"/>
                    </a:srgbClr>
                  </a:outerShdw>
                </a:effectLst>
              </a:rPr>
              <a:t>VIGNESH</a:t>
            </a:r>
          </a:p>
          <a:p>
            <a:pPr algn="r"/>
            <a:r>
              <a:rPr lang="en-IN" i="1" dirty="0">
                <a:solidFill>
                  <a:schemeClr val="bg2">
                    <a:lumMod val="50000"/>
                  </a:schemeClr>
                </a:solidFill>
                <a:effectLst>
                  <a:outerShdw blurRad="38100" dist="38100" dir="2700000" algn="tl">
                    <a:srgbClr val="000000">
                      <a:alpha val="43137"/>
                    </a:srgbClr>
                  </a:outerShdw>
                </a:effectLst>
              </a:rPr>
              <a:t>LOGESH</a:t>
            </a:r>
          </a:p>
          <a:p>
            <a:pPr algn="r"/>
            <a:r>
              <a:rPr lang="en-IN" i="1" dirty="0">
                <a:solidFill>
                  <a:schemeClr val="bg2">
                    <a:lumMod val="50000"/>
                  </a:schemeClr>
                </a:solidFill>
                <a:effectLst>
                  <a:outerShdw blurRad="38100" dist="38100" dir="2700000" algn="tl">
                    <a:srgbClr val="000000">
                      <a:alpha val="43137"/>
                    </a:srgbClr>
                  </a:outerShdw>
                </a:effectLst>
              </a:rPr>
              <a:t>IHJAS</a:t>
            </a:r>
          </a:p>
        </p:txBody>
      </p:sp>
    </p:spTree>
    <p:extLst>
      <p:ext uri="{BB962C8B-B14F-4D97-AF65-F5344CB8AC3E}">
        <p14:creationId xmlns:p14="http://schemas.microsoft.com/office/powerpoint/2010/main" val="416341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E2A564-A235-B5FD-12D5-F9025189C91E}"/>
              </a:ext>
            </a:extLst>
          </p:cNvPr>
          <p:cNvSpPr>
            <a:spLocks noGrp="1"/>
          </p:cNvSpPr>
          <p:nvPr>
            <p:ph type="title"/>
          </p:nvPr>
        </p:nvSpPr>
        <p:spPr>
          <a:xfrm>
            <a:off x="838200" y="365125"/>
            <a:ext cx="10515600" cy="45719"/>
          </a:xfrm>
        </p:spPr>
        <p:txBody>
          <a:bodyPr>
            <a:normAutofit fontScale="90000"/>
          </a:bodyPr>
          <a:lstStyle/>
          <a:p>
            <a:endParaRPr lang="en-IN" dirty="0"/>
          </a:p>
        </p:txBody>
      </p:sp>
      <p:pic>
        <p:nvPicPr>
          <p:cNvPr id="1026" name="Picture 2">
            <a:extLst>
              <a:ext uri="{FF2B5EF4-FFF2-40B4-BE49-F238E27FC236}">
                <a16:creationId xmlns:a16="http://schemas.microsoft.com/office/drawing/2014/main" id="{5A79A62D-1F56-1214-64F7-9F27CB75068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773256"/>
            <a:ext cx="10627760" cy="22933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0B65A34-B01B-791C-0BD9-5802D52AB70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1118" y="3429000"/>
            <a:ext cx="10889763" cy="2646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906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103C-6EF7-F052-9B2C-900F8A550DC2}"/>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INSIGHTS GENERATED</a:t>
            </a:r>
            <a:endParaRPr lang="en-IN" dirty="0"/>
          </a:p>
        </p:txBody>
      </p:sp>
      <p:sp>
        <p:nvSpPr>
          <p:cNvPr id="5" name="Content Placeholder 4">
            <a:extLst>
              <a:ext uri="{FF2B5EF4-FFF2-40B4-BE49-F238E27FC236}">
                <a16:creationId xmlns:a16="http://schemas.microsoft.com/office/drawing/2014/main" id="{792320D1-9E3B-8A41-4EE5-64B40408BF82}"/>
              </a:ext>
            </a:extLst>
          </p:cNvPr>
          <p:cNvSpPr>
            <a:spLocks noGrp="1"/>
          </p:cNvSpPr>
          <p:nvPr>
            <p:ph sz="half" idx="1"/>
          </p:nvPr>
        </p:nvSpPr>
        <p:spPr/>
        <p:txBody>
          <a:bodyPr/>
          <a:lstStyle/>
          <a:p>
            <a:pPr marL="0" indent="0" algn="just">
              <a:buNone/>
            </a:pPr>
            <a:r>
              <a:rPr lang="en-IN" dirty="0">
                <a:solidFill>
                  <a:schemeClr val="tx1">
                    <a:lumMod val="65000"/>
                    <a:lumOff val="35000"/>
                  </a:schemeClr>
                </a:solidFill>
              </a:rPr>
              <a:t>	The visuals show that the largest number of customers belongs 	to the cluster_1 of the sample population followed by cluster_3.</a:t>
            </a:r>
          </a:p>
          <a:p>
            <a:pPr marL="0" indent="0" algn="just">
              <a:buNone/>
            </a:pPr>
            <a:r>
              <a:rPr lang="en-IN" dirty="0">
                <a:solidFill>
                  <a:schemeClr val="tx1">
                    <a:lumMod val="65000"/>
                    <a:lumOff val="35000"/>
                  </a:schemeClr>
                </a:solidFill>
              </a:rPr>
              <a:t>	</a:t>
            </a:r>
          </a:p>
          <a:p>
            <a:pPr marL="0" indent="0" algn="just">
              <a:buNone/>
            </a:pPr>
            <a:r>
              <a:rPr lang="en-IN" dirty="0">
                <a:solidFill>
                  <a:schemeClr val="tx1">
                    <a:lumMod val="65000"/>
                    <a:lumOff val="35000"/>
                  </a:schemeClr>
                </a:solidFill>
              </a:rPr>
              <a:t>	Hence concentrating more on these two group of market will be 	advised to bring out more productivity.</a:t>
            </a:r>
          </a:p>
          <a:p>
            <a:pPr marL="0" indent="0" algn="just">
              <a:buNone/>
            </a:pPr>
            <a:endParaRPr lang="en-IN"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0DEB6D3C-C30E-D64B-CEEF-DF31BD5CF4E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62445" y="2337802"/>
            <a:ext cx="4808491" cy="318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184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4DF9A2-88F0-75A6-A797-7F2D5B400CDA}"/>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Deployment</a:t>
            </a:r>
            <a:endParaRPr lang="en-IN" dirty="0"/>
          </a:p>
        </p:txBody>
      </p:sp>
      <p:sp>
        <p:nvSpPr>
          <p:cNvPr id="6" name="Content Placeholder 5">
            <a:extLst>
              <a:ext uri="{FF2B5EF4-FFF2-40B4-BE49-F238E27FC236}">
                <a16:creationId xmlns:a16="http://schemas.microsoft.com/office/drawing/2014/main" id="{0CF73F81-A96D-6627-E08F-36F28471BE06}"/>
              </a:ext>
            </a:extLst>
          </p:cNvPr>
          <p:cNvSpPr>
            <a:spLocks noGrp="1"/>
          </p:cNvSpPr>
          <p:nvPr>
            <p:ph idx="1"/>
          </p:nvPr>
        </p:nvSpPr>
        <p:spPr/>
        <p:txBody>
          <a:bodyPr/>
          <a:lstStyle/>
          <a:p>
            <a:r>
              <a:rPr lang="en-US" dirty="0">
                <a:solidFill>
                  <a:schemeClr val="tx1">
                    <a:lumMod val="65000"/>
                    <a:lumOff val="35000"/>
                  </a:schemeClr>
                </a:solidFill>
                <a:latin typeface="arial" panose="020B0604020202020204" pitchFamily="34" charset="0"/>
              </a:rPr>
              <a:t>T</a:t>
            </a:r>
            <a:r>
              <a:rPr lang="en-US" i="0" dirty="0">
                <a:solidFill>
                  <a:schemeClr val="tx1">
                    <a:lumMod val="65000"/>
                    <a:lumOff val="35000"/>
                  </a:schemeClr>
                </a:solidFill>
                <a:effectLst/>
                <a:latin typeface="arial" panose="020B0604020202020204" pitchFamily="34" charset="0"/>
              </a:rPr>
              <a:t>here are different options to deploy ML models, such as Flask, Django, </a:t>
            </a:r>
            <a:r>
              <a:rPr lang="en-US" i="0" dirty="0" err="1">
                <a:solidFill>
                  <a:schemeClr val="tx1">
                    <a:lumMod val="65000"/>
                    <a:lumOff val="35000"/>
                  </a:schemeClr>
                </a:solidFill>
                <a:effectLst/>
                <a:latin typeface="arial" panose="020B0604020202020204" pitchFamily="34" charset="0"/>
              </a:rPr>
              <a:t>Streamlit</a:t>
            </a:r>
            <a:r>
              <a:rPr lang="en-US" i="0" dirty="0">
                <a:solidFill>
                  <a:schemeClr val="tx1">
                    <a:lumMod val="65000"/>
                    <a:lumOff val="35000"/>
                  </a:schemeClr>
                </a:solidFill>
                <a:effectLst/>
                <a:latin typeface="arial" panose="020B0604020202020204" pitchFamily="34" charset="0"/>
              </a:rPr>
              <a:t>, etc.</a:t>
            </a:r>
          </a:p>
          <a:p>
            <a:r>
              <a:rPr lang="en-US" dirty="0">
                <a:solidFill>
                  <a:schemeClr val="tx1">
                    <a:lumMod val="65000"/>
                    <a:lumOff val="35000"/>
                  </a:schemeClr>
                </a:solidFill>
                <a:latin typeface="arial" panose="020B0604020202020204" pitchFamily="34" charset="0"/>
              </a:rPr>
              <a:t>By collecting the required information from the customers and feeding into the created application using any of the tools mentioned above, we can identify the customer to which group he belongs to.</a:t>
            </a:r>
          </a:p>
          <a:p>
            <a:r>
              <a:rPr lang="en-US" dirty="0">
                <a:solidFill>
                  <a:schemeClr val="tx1">
                    <a:lumMod val="65000"/>
                    <a:lumOff val="35000"/>
                  </a:schemeClr>
                </a:solidFill>
                <a:latin typeface="arial" panose="020B0604020202020204" pitchFamily="34" charset="0"/>
              </a:rPr>
              <a:t>This helps in suggesting the customers the right plan of savings plans, loans, wealth management schemes, </a:t>
            </a:r>
            <a:r>
              <a:rPr lang="en-US" dirty="0" err="1">
                <a:solidFill>
                  <a:schemeClr val="tx1">
                    <a:lumMod val="65000"/>
                    <a:lumOff val="35000"/>
                  </a:schemeClr>
                </a:solidFill>
                <a:latin typeface="arial" panose="020B0604020202020204" pitchFamily="34" charset="0"/>
              </a:rPr>
              <a:t>etc</a:t>
            </a:r>
            <a:r>
              <a:rPr lang="en-US" dirty="0">
                <a:solidFill>
                  <a:schemeClr val="tx1">
                    <a:lumMod val="65000"/>
                    <a:lumOff val="35000"/>
                  </a:schemeClr>
                </a:solidFill>
                <a:latin typeface="arial" panose="020B0604020202020204" pitchFamily="34" charset="0"/>
              </a:rPr>
              <a:t>,.</a:t>
            </a:r>
            <a:endParaRPr lang="en-IN" dirty="0">
              <a:solidFill>
                <a:schemeClr val="tx1">
                  <a:lumMod val="65000"/>
                  <a:lumOff val="35000"/>
                </a:schemeClr>
              </a:solidFill>
            </a:endParaRPr>
          </a:p>
        </p:txBody>
      </p:sp>
    </p:spTree>
    <p:extLst>
      <p:ext uri="{BB962C8B-B14F-4D97-AF65-F5344CB8AC3E}">
        <p14:creationId xmlns:p14="http://schemas.microsoft.com/office/powerpoint/2010/main" val="420541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FC1200-70DA-85EA-2868-125197E97FD2}"/>
              </a:ext>
            </a:extLst>
          </p:cNvPr>
          <p:cNvSpPr>
            <a:spLocks noGrp="1"/>
          </p:cNvSpPr>
          <p:nvPr>
            <p:ph type="ctrTitle"/>
          </p:nvPr>
        </p:nvSpPr>
        <p:spPr/>
        <p:txBody>
          <a:bodyPr/>
          <a:lstStyle/>
          <a:p>
            <a:r>
              <a:rPr lang="en-IN"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THANK YOU</a:t>
            </a:r>
            <a:endParaRPr lang="en-IN" dirty="0"/>
          </a:p>
        </p:txBody>
      </p:sp>
      <p:sp>
        <p:nvSpPr>
          <p:cNvPr id="5" name="Subtitle 4">
            <a:extLst>
              <a:ext uri="{FF2B5EF4-FFF2-40B4-BE49-F238E27FC236}">
                <a16:creationId xmlns:a16="http://schemas.microsoft.com/office/drawing/2014/main" id="{2397EF4D-AD9C-8142-F4CB-0964481D153A}"/>
              </a:ext>
            </a:extLst>
          </p:cNvPr>
          <p:cNvSpPr>
            <a:spLocks noGrp="1"/>
          </p:cNvSpPr>
          <p:nvPr>
            <p:ph type="subTitle" idx="1"/>
          </p:nvPr>
        </p:nvSpPr>
        <p:spPr/>
        <p:txBody>
          <a:bodyPr anchor="b">
            <a:normAutofit/>
          </a:bodyPr>
          <a:lstStyle/>
          <a:p>
            <a:pPr algn="r"/>
            <a:r>
              <a:rPr lang="en-IN" sz="1600" b="1" i="1" dirty="0">
                <a:solidFill>
                  <a:schemeClr val="tx1">
                    <a:lumMod val="65000"/>
                    <a:lumOff val="35000"/>
                  </a:schemeClr>
                </a:solidFill>
                <a:effectLst>
                  <a:outerShdw blurRad="38100" dist="38100" dir="2700000" algn="tl">
                    <a:srgbClr val="000000">
                      <a:alpha val="43137"/>
                    </a:srgbClr>
                  </a:outerShdw>
                </a:effectLst>
              </a:rPr>
              <a:t>A MACHINE LEARNING BASED MARKET SEGMENTATION PROJECT</a:t>
            </a:r>
          </a:p>
        </p:txBody>
      </p:sp>
    </p:spTree>
    <p:extLst>
      <p:ext uri="{BB962C8B-B14F-4D97-AF65-F5344CB8AC3E}">
        <p14:creationId xmlns:p14="http://schemas.microsoft.com/office/powerpoint/2010/main" val="4194342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2E12-BC21-F0E1-D7CA-D23BB2F8D8D6}"/>
              </a:ext>
            </a:extLst>
          </p:cNvPr>
          <p:cNvSpPr>
            <a:spLocks noGrp="1"/>
          </p:cNvSpPr>
          <p:nvPr>
            <p:ph type="title"/>
          </p:nvPr>
        </p:nvSpPr>
        <p:spPr>
          <a:xfrm>
            <a:off x="838200" y="365125"/>
            <a:ext cx="10515600" cy="1052709"/>
          </a:xfrm>
        </p:spPr>
        <p:txBody>
          <a:bodyPr/>
          <a:lstStyle/>
          <a:p>
            <a:r>
              <a:rPr lang="en-IN" sz="44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objective:</a:t>
            </a:r>
            <a:endParaRPr lang="en-IN" dirty="0"/>
          </a:p>
        </p:txBody>
      </p:sp>
      <p:sp>
        <p:nvSpPr>
          <p:cNvPr id="3" name="Content Placeholder 2">
            <a:extLst>
              <a:ext uri="{FF2B5EF4-FFF2-40B4-BE49-F238E27FC236}">
                <a16:creationId xmlns:a16="http://schemas.microsoft.com/office/drawing/2014/main" id="{224A8036-7D43-8803-D9E7-C8DEC998FD14}"/>
              </a:ext>
            </a:extLst>
          </p:cNvPr>
          <p:cNvSpPr>
            <a:spLocks noGrp="1"/>
          </p:cNvSpPr>
          <p:nvPr>
            <p:ph idx="1"/>
          </p:nvPr>
        </p:nvSpPr>
        <p:spPr>
          <a:xfrm>
            <a:off x="1952090" y="1825625"/>
            <a:ext cx="9401710" cy="4351338"/>
          </a:xfrm>
        </p:spPr>
        <p:txBody>
          <a:bodyPr>
            <a:normAutofit/>
          </a:bodyPr>
          <a:lstStyle/>
          <a:p>
            <a:pPr marL="0" indent="0">
              <a:buNone/>
            </a:pPr>
            <a:r>
              <a:rPr lang="en-US" sz="3200" b="0" i="0" u="none" strike="noStrike" baseline="0" dirty="0">
                <a:solidFill>
                  <a:srgbClr val="999999"/>
                </a:solidFill>
                <a:latin typeface="Calibri" panose="020F0502020204030204" pitchFamily="34" charset="0"/>
              </a:rPr>
              <a:t>A case requires developing a customer segmentation to give recommendations like saving plans, loans, wealth management, etc. on target customer groups. </a:t>
            </a:r>
            <a:endParaRPr lang="en-IN" sz="4400" dirty="0"/>
          </a:p>
        </p:txBody>
      </p:sp>
    </p:spTree>
    <p:extLst>
      <p:ext uri="{BB962C8B-B14F-4D97-AF65-F5344CB8AC3E}">
        <p14:creationId xmlns:p14="http://schemas.microsoft.com/office/powerpoint/2010/main" val="102981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F6E5-F598-9831-B1E2-46C1C07C8D32}"/>
              </a:ext>
            </a:extLst>
          </p:cNvPr>
          <p:cNvSpPr>
            <a:spLocks noGrp="1"/>
          </p:cNvSpPr>
          <p:nvPr>
            <p:ph type="title"/>
          </p:nvPr>
        </p:nvSpPr>
        <p:spPr>
          <a:xfrm>
            <a:off x="838200" y="365125"/>
            <a:ext cx="10515600" cy="826677"/>
          </a:xfrm>
        </p:spPr>
        <p:txBody>
          <a:bodyPr>
            <a:normAutofit/>
          </a:bodyPr>
          <a:lstStyle/>
          <a:p>
            <a:r>
              <a:rPr lang="en-IN" sz="4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PROCESS</a:t>
            </a:r>
            <a:r>
              <a:rPr lang="en-IN" sz="4000" b="1"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 </a:t>
            </a:r>
            <a:r>
              <a:rPr lang="en-IN" sz="4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DEFINITION</a:t>
            </a:r>
          </a:p>
        </p:txBody>
      </p:sp>
      <p:sp>
        <p:nvSpPr>
          <p:cNvPr id="3" name="Content Placeholder 2">
            <a:extLst>
              <a:ext uri="{FF2B5EF4-FFF2-40B4-BE49-F238E27FC236}">
                <a16:creationId xmlns:a16="http://schemas.microsoft.com/office/drawing/2014/main" id="{6B27E06C-AE09-357E-D2E8-B1EFD5FB8CD7}"/>
              </a:ext>
            </a:extLst>
          </p:cNvPr>
          <p:cNvSpPr>
            <a:spLocks noGrp="1"/>
          </p:cNvSpPr>
          <p:nvPr>
            <p:ph idx="1"/>
          </p:nvPr>
        </p:nvSpPr>
        <p:spPr>
          <a:xfrm>
            <a:off x="1787702" y="1825625"/>
            <a:ext cx="9566097" cy="4351338"/>
          </a:xfrm>
        </p:spPr>
        <p:txBody>
          <a:bodyPr>
            <a:normAutofit/>
          </a:bodyPr>
          <a:lstStyle/>
          <a:p>
            <a:pPr marL="0" indent="0" algn="just">
              <a:buNone/>
            </a:pPr>
            <a:r>
              <a:rPr lang="en-US" sz="3200" b="0" i="0" u="none" strike="noStrike" baseline="0" dirty="0">
                <a:solidFill>
                  <a:srgbClr val="999999"/>
                </a:solidFill>
                <a:latin typeface="Calibri" panose="020F0502020204030204" pitchFamily="34" charset="0"/>
              </a:rPr>
              <a:t>In marketing, market segmentation divides a broad consumer or business market, normally consisting of existing and potential customers, into sub-groups of consumers based on some type of shared characteristics.</a:t>
            </a:r>
            <a:endParaRPr lang="en-IN" sz="4400" dirty="0"/>
          </a:p>
        </p:txBody>
      </p:sp>
    </p:spTree>
    <p:extLst>
      <p:ext uri="{BB962C8B-B14F-4D97-AF65-F5344CB8AC3E}">
        <p14:creationId xmlns:p14="http://schemas.microsoft.com/office/powerpoint/2010/main" val="784029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5A025-F73A-FB4A-5ADB-F0C3C3AA44DB}"/>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About dataset </a:t>
            </a:r>
            <a:endParaRPr lang="en-IN" dirty="0"/>
          </a:p>
        </p:txBody>
      </p:sp>
      <p:sp>
        <p:nvSpPr>
          <p:cNvPr id="3" name="Content Placeholder 2">
            <a:extLst>
              <a:ext uri="{FF2B5EF4-FFF2-40B4-BE49-F238E27FC236}">
                <a16:creationId xmlns:a16="http://schemas.microsoft.com/office/drawing/2014/main" id="{9527FCD4-BEFF-D399-B0D9-904AE5EC83AA}"/>
              </a:ext>
            </a:extLst>
          </p:cNvPr>
          <p:cNvSpPr>
            <a:spLocks noGrp="1"/>
          </p:cNvSpPr>
          <p:nvPr>
            <p:ph sz="half" idx="1"/>
          </p:nvPr>
        </p:nvSpPr>
        <p:spPr>
          <a:xfrm>
            <a:off x="1253449" y="1548223"/>
            <a:ext cx="10100351" cy="1071687"/>
          </a:xfrm>
        </p:spPr>
        <p:txBody>
          <a:bodyPr numCol="1">
            <a:noAutofit/>
          </a:bodyPr>
          <a:lstStyle/>
          <a:p>
            <a:pPr marL="0" indent="0">
              <a:buNone/>
            </a:pPr>
            <a:r>
              <a:rPr lang="en-US" sz="2400" b="0" i="0" u="none" strike="noStrike" baseline="0" dirty="0">
                <a:solidFill>
                  <a:srgbClr val="999999"/>
                </a:solidFill>
                <a:latin typeface="Calibri" panose="020F0502020204030204" pitchFamily="34" charset="0"/>
              </a:rPr>
              <a:t>The sample Dataset summarizes the usage behavior of about 9000 active credit card holders during the last 6 months. The file is at a customer level with 18 behavioral variables.</a:t>
            </a:r>
            <a:endParaRPr lang="en-IN" sz="2400" dirty="0"/>
          </a:p>
        </p:txBody>
      </p:sp>
      <p:sp>
        <p:nvSpPr>
          <p:cNvPr id="4" name="Content Placeholder 3">
            <a:extLst>
              <a:ext uri="{FF2B5EF4-FFF2-40B4-BE49-F238E27FC236}">
                <a16:creationId xmlns:a16="http://schemas.microsoft.com/office/drawing/2014/main" id="{CAE7482E-2989-0974-52CA-842A7F215628}"/>
              </a:ext>
            </a:extLst>
          </p:cNvPr>
          <p:cNvSpPr>
            <a:spLocks noGrp="1"/>
          </p:cNvSpPr>
          <p:nvPr>
            <p:ph sz="half" idx="2"/>
          </p:nvPr>
        </p:nvSpPr>
        <p:spPr>
          <a:xfrm>
            <a:off x="838200" y="2619911"/>
            <a:ext cx="10740775" cy="3557052"/>
          </a:xfrm>
        </p:spPr>
        <p:txBody>
          <a:bodyPr numCol="3">
            <a:noAutofit/>
          </a:bodyPr>
          <a:lstStyle/>
          <a:p>
            <a:pPr marL="0" indent="0">
              <a:buNone/>
            </a:pPr>
            <a:r>
              <a:rPr lang="en-IN" sz="2000" i="1" dirty="0" err="1">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fEATURES</a:t>
            </a:r>
            <a:r>
              <a:rPr lang="en-IN" sz="2000"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 OR VARIABLES OF THE DATASET</a:t>
            </a:r>
            <a:endParaRPr lang="en-IN" dirty="0"/>
          </a:p>
          <a:p>
            <a:pPr lvl="1"/>
            <a:endParaRPr lang="en-US" sz="1800" dirty="0">
              <a:solidFill>
                <a:srgbClr val="999999"/>
              </a:solidFill>
              <a:latin typeface="Calibri" panose="020F0502020204030204" pitchFamily="34" charset="0"/>
            </a:endParaRPr>
          </a:p>
          <a:p>
            <a:pPr lvl="1"/>
            <a:r>
              <a:rPr lang="en-US" sz="1800" dirty="0">
                <a:solidFill>
                  <a:srgbClr val="999999"/>
                </a:solidFill>
                <a:latin typeface="Calibri" panose="020F0502020204030204" pitchFamily="34" charset="0"/>
              </a:rPr>
              <a:t>CUSTOMER ID</a:t>
            </a:r>
          </a:p>
          <a:p>
            <a:pPr lvl="1"/>
            <a:r>
              <a:rPr lang="en-US" sz="1800" dirty="0">
                <a:solidFill>
                  <a:srgbClr val="999999"/>
                </a:solidFill>
                <a:latin typeface="Calibri" panose="020F0502020204030204" pitchFamily="34" charset="0"/>
              </a:rPr>
              <a:t>BALANCE</a:t>
            </a:r>
          </a:p>
          <a:p>
            <a:pPr lvl="1"/>
            <a:r>
              <a:rPr lang="en-US" sz="1800" dirty="0">
                <a:solidFill>
                  <a:srgbClr val="999999"/>
                </a:solidFill>
                <a:latin typeface="Calibri" panose="020F0502020204030204" pitchFamily="34" charset="0"/>
              </a:rPr>
              <a:t>BALANCE FREQUENCY</a:t>
            </a:r>
          </a:p>
          <a:p>
            <a:pPr lvl="1"/>
            <a:r>
              <a:rPr lang="en-US" sz="1800" dirty="0">
                <a:solidFill>
                  <a:srgbClr val="999999"/>
                </a:solidFill>
                <a:latin typeface="Calibri" panose="020F0502020204030204" pitchFamily="34" charset="0"/>
              </a:rPr>
              <a:t>PURCHASES</a:t>
            </a:r>
          </a:p>
          <a:p>
            <a:pPr lvl="1"/>
            <a:r>
              <a:rPr lang="en-US" sz="1800" dirty="0">
                <a:solidFill>
                  <a:srgbClr val="999999"/>
                </a:solidFill>
                <a:latin typeface="Calibri" panose="020F0502020204030204" pitchFamily="34" charset="0"/>
              </a:rPr>
              <a:t>ONE-OFF PURCHASES</a:t>
            </a:r>
            <a:endParaRPr lang="en-IN" sz="1800" dirty="0">
              <a:solidFill>
                <a:srgbClr val="999999"/>
              </a:solidFill>
              <a:latin typeface="Calibri" panose="020F0502020204030204" pitchFamily="34" charset="0"/>
            </a:endParaRPr>
          </a:p>
          <a:p>
            <a:pPr lvl="1"/>
            <a:r>
              <a:rPr lang="en-IN" sz="1800" dirty="0">
                <a:solidFill>
                  <a:srgbClr val="999999"/>
                </a:solidFill>
                <a:latin typeface="Calibri" panose="020F0502020204030204" pitchFamily="34" charset="0"/>
              </a:rPr>
              <a:t>INSTALLMENT PURCHASES</a:t>
            </a:r>
          </a:p>
          <a:p>
            <a:pPr lvl="1"/>
            <a:r>
              <a:rPr lang="en-IN" sz="1800" dirty="0">
                <a:solidFill>
                  <a:srgbClr val="999999"/>
                </a:solidFill>
                <a:latin typeface="Calibri" panose="020F0502020204030204" pitchFamily="34" charset="0"/>
              </a:rPr>
              <a:t>CASH ADVANCE</a:t>
            </a:r>
          </a:p>
          <a:p>
            <a:endParaRPr lang="en-IN" sz="1800" dirty="0">
              <a:solidFill>
                <a:srgbClr val="999999"/>
              </a:solidFill>
              <a:latin typeface="Calibri" panose="020F0502020204030204" pitchFamily="34" charset="0"/>
            </a:endParaRPr>
          </a:p>
          <a:p>
            <a:pPr marL="0" indent="0">
              <a:buNone/>
            </a:pPr>
            <a:endParaRPr lang="en-IN" sz="1800" dirty="0">
              <a:solidFill>
                <a:srgbClr val="999999"/>
              </a:solidFill>
              <a:latin typeface="Calibri" panose="020F0502020204030204" pitchFamily="34" charset="0"/>
            </a:endParaRPr>
          </a:p>
          <a:p>
            <a:pPr marL="0" indent="0">
              <a:buNone/>
            </a:pPr>
            <a:endParaRPr lang="en-IN"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PURCHASES FREQUENCY</a:t>
            </a:r>
            <a:endParaRPr lang="en-US" sz="1800" dirty="0">
              <a:solidFill>
                <a:srgbClr val="999999"/>
              </a:solidFill>
              <a:latin typeface="Calibri" panose="020F0502020204030204" pitchFamily="34" charset="0"/>
            </a:endParaRPr>
          </a:p>
          <a:p>
            <a:r>
              <a:rPr lang="en-US" sz="1800" dirty="0">
                <a:solidFill>
                  <a:srgbClr val="999999"/>
                </a:solidFill>
                <a:latin typeface="Calibri" panose="020F0502020204030204" pitchFamily="34" charset="0"/>
              </a:rPr>
              <a:t>ONE-OFF PURCHASES </a:t>
            </a:r>
            <a:r>
              <a:rPr lang="en-IN" sz="1800" dirty="0">
                <a:solidFill>
                  <a:srgbClr val="999999"/>
                </a:solidFill>
                <a:latin typeface="Calibri" panose="020F0502020204030204" pitchFamily="34" charset="0"/>
              </a:rPr>
              <a:t>FREQUENCY</a:t>
            </a:r>
            <a:endParaRPr lang="en-US"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INSTALLMENT PURCHASES FREQUENCY</a:t>
            </a:r>
          </a:p>
          <a:p>
            <a:r>
              <a:rPr lang="en-IN" sz="1800" dirty="0">
                <a:solidFill>
                  <a:srgbClr val="999999"/>
                </a:solidFill>
                <a:latin typeface="Calibri" panose="020F0502020204030204" pitchFamily="34" charset="0"/>
              </a:rPr>
              <a:t>CASH ADVANCE FREQUENCY</a:t>
            </a:r>
          </a:p>
          <a:p>
            <a:r>
              <a:rPr lang="en-IN" sz="1800" dirty="0">
                <a:solidFill>
                  <a:srgbClr val="999999"/>
                </a:solidFill>
                <a:latin typeface="Calibri" panose="020F0502020204030204" pitchFamily="34" charset="0"/>
              </a:rPr>
              <a:t>CASH ADVANCE TRX</a:t>
            </a:r>
          </a:p>
          <a:p>
            <a:r>
              <a:rPr lang="en-US" sz="1800" dirty="0">
                <a:solidFill>
                  <a:srgbClr val="999999"/>
                </a:solidFill>
                <a:latin typeface="Calibri" panose="020F0502020204030204" pitchFamily="34" charset="0"/>
              </a:rPr>
              <a:t>PURCHASES TRX</a:t>
            </a:r>
            <a:endParaRPr lang="en-IN" sz="1800" dirty="0">
              <a:solidFill>
                <a:srgbClr val="999999"/>
              </a:solidFill>
              <a:latin typeface="Calibri" panose="020F0502020204030204" pitchFamily="34" charset="0"/>
            </a:endParaRPr>
          </a:p>
          <a:p>
            <a:endParaRPr lang="en-IN" sz="1800" dirty="0">
              <a:solidFill>
                <a:srgbClr val="999999"/>
              </a:solidFill>
              <a:latin typeface="Calibri" panose="020F0502020204030204" pitchFamily="34" charset="0"/>
            </a:endParaRPr>
          </a:p>
          <a:p>
            <a:endParaRPr lang="en-IN" sz="1800" dirty="0">
              <a:solidFill>
                <a:srgbClr val="999999"/>
              </a:solidFill>
              <a:latin typeface="Calibri" panose="020F0502020204030204" pitchFamily="34" charset="0"/>
            </a:endParaRPr>
          </a:p>
          <a:p>
            <a:r>
              <a:rPr lang="en-IN" sz="1800" dirty="0">
                <a:solidFill>
                  <a:srgbClr val="999999"/>
                </a:solidFill>
                <a:latin typeface="Calibri" panose="020F0502020204030204" pitchFamily="34" charset="0"/>
              </a:rPr>
              <a:t>CREDIT LIMIT</a:t>
            </a:r>
          </a:p>
          <a:p>
            <a:r>
              <a:rPr lang="en-IN" sz="1800" dirty="0">
                <a:solidFill>
                  <a:srgbClr val="999999"/>
                </a:solidFill>
                <a:latin typeface="Calibri" panose="020F0502020204030204" pitchFamily="34" charset="0"/>
              </a:rPr>
              <a:t>PAYMENTS</a:t>
            </a:r>
          </a:p>
          <a:p>
            <a:r>
              <a:rPr lang="en-IN" sz="1800" dirty="0">
                <a:solidFill>
                  <a:srgbClr val="999999"/>
                </a:solidFill>
                <a:latin typeface="Calibri" panose="020F0502020204030204" pitchFamily="34" charset="0"/>
              </a:rPr>
              <a:t>MINIMUM PAYMENTS</a:t>
            </a:r>
          </a:p>
          <a:p>
            <a:r>
              <a:rPr lang="en-IN" sz="1800" dirty="0">
                <a:solidFill>
                  <a:srgbClr val="999999"/>
                </a:solidFill>
                <a:latin typeface="Calibri" panose="020F0502020204030204" pitchFamily="34" charset="0"/>
              </a:rPr>
              <a:t>PRC FULL PAYMENT</a:t>
            </a:r>
          </a:p>
          <a:p>
            <a:r>
              <a:rPr lang="en-IN" sz="1800" dirty="0">
                <a:solidFill>
                  <a:srgbClr val="999999"/>
                </a:solidFill>
                <a:latin typeface="Calibri" panose="020F0502020204030204" pitchFamily="34" charset="0"/>
              </a:rPr>
              <a:t>TENURE</a:t>
            </a:r>
          </a:p>
          <a:p>
            <a:r>
              <a:rPr lang="en-IN" sz="1800" dirty="0">
                <a:solidFill>
                  <a:srgbClr val="999999"/>
                </a:solidFill>
                <a:latin typeface="Calibri" panose="020F0502020204030204" pitchFamily="34" charset="0"/>
              </a:rPr>
              <a:t>CLUSTER</a:t>
            </a:r>
            <a:endParaRPr lang="en-IN" sz="2200" dirty="0">
              <a:solidFill>
                <a:srgbClr val="999999"/>
              </a:solidFill>
              <a:latin typeface="Calibri" panose="020F0502020204030204" pitchFamily="34" charset="0"/>
            </a:endParaRPr>
          </a:p>
          <a:p>
            <a:endParaRPr lang="en-IN" sz="2200" dirty="0">
              <a:solidFill>
                <a:srgbClr val="999999"/>
              </a:solidFill>
              <a:latin typeface="Calibri" panose="020F0502020204030204" pitchFamily="34" charset="0"/>
            </a:endParaRPr>
          </a:p>
        </p:txBody>
      </p:sp>
    </p:spTree>
    <p:extLst>
      <p:ext uri="{BB962C8B-B14F-4D97-AF65-F5344CB8AC3E}">
        <p14:creationId xmlns:p14="http://schemas.microsoft.com/office/powerpoint/2010/main" val="298735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C748-0AD4-8CB3-5828-CCEEA9F372A8}"/>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Tools &amp; Algorithms</a:t>
            </a:r>
            <a:endParaRPr lang="en-IN" dirty="0"/>
          </a:p>
        </p:txBody>
      </p:sp>
      <p:graphicFrame>
        <p:nvGraphicFramePr>
          <p:cNvPr id="4" name="Content Placeholder 3">
            <a:extLst>
              <a:ext uri="{FF2B5EF4-FFF2-40B4-BE49-F238E27FC236}">
                <a16:creationId xmlns:a16="http://schemas.microsoft.com/office/drawing/2014/main" id="{DB46312C-5F5D-2272-6831-928B3274049E}"/>
              </a:ext>
            </a:extLst>
          </p:cNvPr>
          <p:cNvGraphicFramePr>
            <a:graphicFrameLocks noGrp="1"/>
          </p:cNvGraphicFramePr>
          <p:nvPr>
            <p:ph idx="1"/>
            <p:extLst>
              <p:ext uri="{D42A27DB-BD31-4B8C-83A1-F6EECF244321}">
                <p14:modId xmlns:p14="http://schemas.microsoft.com/office/powerpoint/2010/main" val="3787305162"/>
              </p:ext>
            </p:extLst>
          </p:nvPr>
        </p:nvGraphicFramePr>
        <p:xfrm>
          <a:off x="838200" y="1825625"/>
          <a:ext cx="10515600" cy="4328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476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028E-9020-9B6A-ED45-43F2F2AF300F}"/>
              </a:ext>
            </a:extLst>
          </p:cNvPr>
          <p:cNvSpPr>
            <a:spLocks noGrp="1"/>
          </p:cNvSpPr>
          <p:nvPr>
            <p:ph type="title"/>
          </p:nvPr>
        </p:nvSpPr>
        <p:spPr>
          <a:xfrm>
            <a:off x="838200" y="365126"/>
            <a:ext cx="10515600" cy="867773"/>
          </a:xfrm>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Project process</a:t>
            </a:r>
            <a:endParaRPr lang="en-IN" dirty="0"/>
          </a:p>
        </p:txBody>
      </p:sp>
      <p:sp>
        <p:nvSpPr>
          <p:cNvPr id="3" name="Content Placeholder 2">
            <a:extLst>
              <a:ext uri="{FF2B5EF4-FFF2-40B4-BE49-F238E27FC236}">
                <a16:creationId xmlns:a16="http://schemas.microsoft.com/office/drawing/2014/main" id="{A868E4DB-78F0-D693-BB36-085DFC9FBC18}"/>
              </a:ext>
            </a:extLst>
          </p:cNvPr>
          <p:cNvSpPr>
            <a:spLocks noGrp="1"/>
          </p:cNvSpPr>
          <p:nvPr>
            <p:ph idx="1"/>
          </p:nvPr>
        </p:nvSpPr>
        <p:spPr>
          <a:xfrm>
            <a:off x="838200" y="1119884"/>
            <a:ext cx="10515600" cy="5239819"/>
          </a:xfrm>
        </p:spPr>
        <p:txBody>
          <a:bodyPr>
            <a:normAutofit lnSpcReduction="10000"/>
          </a:bodyPr>
          <a:lstStyle/>
          <a:p>
            <a:pPr marL="0" indent="0">
              <a:buNone/>
            </a:pPr>
            <a:r>
              <a:rPr lang="en-IN" sz="2000" b="1" dirty="0">
                <a:solidFill>
                  <a:schemeClr val="tx1">
                    <a:lumMod val="65000"/>
                    <a:lumOff val="35000"/>
                  </a:schemeClr>
                </a:solidFill>
                <a:latin typeface="Ebrima" panose="02000000000000000000" pitchFamily="2" charset="0"/>
              </a:rPr>
              <a:t>RESEARCH AND BUSINESS UNDERSTANDING</a:t>
            </a:r>
            <a:endParaRPr lang="en-IN" sz="2000" b="1" i="0" u="none" strike="noStrike" baseline="0" dirty="0">
              <a:solidFill>
                <a:schemeClr val="tx1">
                  <a:lumMod val="65000"/>
                  <a:lumOff val="35000"/>
                </a:schemeClr>
              </a:solidFill>
              <a:latin typeface="Roboto" panose="020B0604020202020204" pitchFamily="2" charset="0"/>
            </a:endParaRPr>
          </a:p>
          <a:p>
            <a:r>
              <a:rPr lang="en-US" sz="2000" b="0" i="0" u="none" strike="noStrike" baseline="0" dirty="0">
                <a:solidFill>
                  <a:schemeClr val="tx1">
                    <a:lumMod val="65000"/>
                    <a:lumOff val="35000"/>
                  </a:schemeClr>
                </a:solidFill>
                <a:latin typeface="Calibri" panose="020F0502020204030204" pitchFamily="34" charset="0"/>
              </a:rPr>
              <a:t>The first thing you have to do before you solve a problem is to define exactly what it is. You need to be able to translate data questions into something actionable.</a:t>
            </a:r>
            <a:endParaRPr lang="en-IN" sz="2000" b="0" i="0" u="none" strike="noStrike" baseline="0" dirty="0">
              <a:solidFill>
                <a:schemeClr val="tx1">
                  <a:lumMod val="65000"/>
                  <a:lumOff val="35000"/>
                </a:schemeClr>
              </a:solidFill>
              <a:latin typeface="Ebrima" panose="02000000000000000000" pitchFamily="2" charset="0"/>
            </a:endParaRPr>
          </a:p>
          <a:p>
            <a:pPr marL="0" indent="0">
              <a:buNone/>
            </a:pPr>
            <a:r>
              <a:rPr lang="en-IN" sz="2000" b="1" i="0" u="none" strike="noStrike" baseline="0" dirty="0">
                <a:solidFill>
                  <a:schemeClr val="tx1">
                    <a:lumMod val="65000"/>
                    <a:lumOff val="35000"/>
                  </a:schemeClr>
                </a:solidFill>
                <a:latin typeface="Ebrima" panose="02000000000000000000" pitchFamily="2" charset="0"/>
              </a:rPr>
              <a:t>DATA PRE-PROCESSING</a:t>
            </a:r>
            <a:endParaRPr lang="en-IN" sz="2000" b="1" i="0" u="none" strike="noStrike" baseline="0" dirty="0">
              <a:solidFill>
                <a:schemeClr val="tx1">
                  <a:lumMod val="65000"/>
                  <a:lumOff val="35000"/>
                </a:schemeClr>
              </a:solidFill>
              <a:latin typeface="Calibri" panose="020F0502020204030204" pitchFamily="34" charset="0"/>
            </a:endParaRPr>
          </a:p>
          <a:p>
            <a:r>
              <a:rPr lang="en-US" sz="2000" b="0" i="0" u="none" strike="noStrike" baseline="0" dirty="0">
                <a:solidFill>
                  <a:schemeClr val="tx1">
                    <a:lumMod val="65000"/>
                    <a:lumOff val="35000"/>
                  </a:schemeClr>
                </a:solidFill>
                <a:latin typeface="Calibri" panose="020F0502020204030204" pitchFamily="34" charset="0"/>
              </a:rPr>
              <a:t>Data preprocessing can refer to the manipulation or dropping of data before it is used in order to ensure or enhance performance, and is an important step in the data mining process.</a:t>
            </a:r>
          </a:p>
          <a:p>
            <a:pPr marL="0" indent="0">
              <a:buNone/>
            </a:pPr>
            <a:r>
              <a:rPr lang="en-IN" sz="2000" b="1" i="0" u="none" strike="noStrike" baseline="0" dirty="0">
                <a:solidFill>
                  <a:schemeClr val="tx1">
                    <a:lumMod val="65000"/>
                    <a:lumOff val="35000"/>
                  </a:schemeClr>
                </a:solidFill>
                <a:latin typeface="Ebrima" panose="02000000000000000000" pitchFamily="2" charset="0"/>
              </a:rPr>
              <a:t>EDA</a:t>
            </a:r>
            <a:endParaRPr lang="en-IN" sz="2000" b="1" i="0" u="none" strike="noStrike" baseline="0" dirty="0">
              <a:solidFill>
                <a:schemeClr val="tx1">
                  <a:lumMod val="65000"/>
                  <a:lumOff val="35000"/>
                </a:schemeClr>
              </a:solidFill>
              <a:latin typeface="Roboto" panose="020B0604020202020204" pitchFamily="2" charset="0"/>
            </a:endParaRPr>
          </a:p>
          <a:p>
            <a:r>
              <a:rPr lang="en-US" sz="2000" b="0" i="0" u="none" strike="noStrike" baseline="0" dirty="0">
                <a:solidFill>
                  <a:schemeClr val="tx1">
                    <a:lumMod val="65000"/>
                    <a:lumOff val="35000"/>
                  </a:schemeClr>
                </a:solidFill>
                <a:latin typeface="Calibri" panose="020F0502020204030204" pitchFamily="34" charset="0"/>
              </a:rPr>
              <a:t>Exploratory data analysis is an approach to analyzing data sets to summarize their main characteristics, often using statistical graphics and other data visualization methods.</a:t>
            </a:r>
          </a:p>
          <a:p>
            <a:pPr marL="0" indent="0">
              <a:buNone/>
            </a:pPr>
            <a:r>
              <a:rPr lang="en-IN" sz="2000" b="1" i="0" u="none" strike="noStrike" baseline="0" dirty="0">
                <a:solidFill>
                  <a:schemeClr val="tx1">
                    <a:lumMod val="65000"/>
                    <a:lumOff val="35000"/>
                  </a:schemeClr>
                </a:solidFill>
                <a:latin typeface="Ebrima" panose="02000000000000000000" pitchFamily="2" charset="0"/>
              </a:rPr>
              <a:t>MODEL BUILDING</a:t>
            </a:r>
          </a:p>
          <a:p>
            <a:r>
              <a:rPr lang="en-US" sz="2000" b="1" i="0" u="none" strike="noStrike" baseline="0" dirty="0">
                <a:solidFill>
                  <a:schemeClr val="tx1">
                    <a:lumMod val="65000"/>
                    <a:lumOff val="35000"/>
                  </a:schemeClr>
                </a:solidFill>
                <a:latin typeface="Calibri" panose="020F0502020204030204" pitchFamily="34" charset="0"/>
              </a:rPr>
              <a:t>M</a:t>
            </a:r>
            <a:r>
              <a:rPr lang="en-US" sz="2000" b="0" i="0" u="none" strike="noStrike" baseline="0" dirty="0">
                <a:solidFill>
                  <a:schemeClr val="tx1">
                    <a:lumMod val="65000"/>
                    <a:lumOff val="35000"/>
                  </a:schemeClr>
                </a:solidFill>
                <a:latin typeface="Calibri" panose="020F0502020204030204" pitchFamily="34" charset="0"/>
              </a:rPr>
              <a:t>odel building process where different machine learning algorithms are used to make different machine learning models for various applications.</a:t>
            </a:r>
          </a:p>
          <a:p>
            <a:pPr marL="0" indent="0">
              <a:buNone/>
            </a:pPr>
            <a:r>
              <a:rPr lang="en-IN" sz="2000" b="1" i="0" u="none" strike="noStrike" baseline="0" dirty="0">
                <a:solidFill>
                  <a:schemeClr val="tx1">
                    <a:lumMod val="65000"/>
                    <a:lumOff val="35000"/>
                  </a:schemeClr>
                </a:solidFill>
                <a:latin typeface="Ebrima" panose="02000000000000000000" pitchFamily="2" charset="0"/>
              </a:rPr>
              <a:t>MODEL DEPLOYMENT</a:t>
            </a:r>
            <a:endParaRPr lang="en-US" sz="2000" b="1" i="0" u="none" strike="noStrike" baseline="0" dirty="0">
              <a:solidFill>
                <a:schemeClr val="tx1">
                  <a:lumMod val="65000"/>
                  <a:lumOff val="35000"/>
                </a:schemeClr>
              </a:solidFill>
              <a:latin typeface="Calibri" panose="020F0502020204030204" pitchFamily="34" charset="0"/>
            </a:endParaRPr>
          </a:p>
          <a:p>
            <a:r>
              <a:rPr lang="en-US" sz="2000" b="0" i="0" u="none" strike="noStrike" baseline="0" dirty="0">
                <a:solidFill>
                  <a:schemeClr val="tx1">
                    <a:lumMod val="65000"/>
                    <a:lumOff val="35000"/>
                  </a:schemeClr>
                </a:solidFill>
                <a:latin typeface="Calibri" panose="020F0502020204030204" pitchFamily="34" charset="0"/>
              </a:rPr>
              <a:t>Model Deployment is the process where various ML algorithms are deployed on various platforms like flask, </a:t>
            </a:r>
            <a:r>
              <a:rPr lang="en-US" sz="2000" b="0" i="0" u="none" strike="noStrike" baseline="0" dirty="0" err="1">
                <a:solidFill>
                  <a:schemeClr val="tx1">
                    <a:lumMod val="65000"/>
                    <a:lumOff val="35000"/>
                  </a:schemeClr>
                </a:solidFill>
                <a:latin typeface="Calibri" panose="020F0502020204030204" pitchFamily="34" charset="0"/>
              </a:rPr>
              <a:t>streamlit</a:t>
            </a:r>
            <a:r>
              <a:rPr lang="en-US" sz="2000" b="0" i="0" u="none" strike="noStrike" baseline="0" dirty="0">
                <a:solidFill>
                  <a:schemeClr val="tx1">
                    <a:lumMod val="65000"/>
                    <a:lumOff val="35000"/>
                  </a:schemeClr>
                </a:solidFill>
                <a:latin typeface="Calibri" panose="020F0502020204030204" pitchFamily="34" charset="0"/>
              </a:rPr>
              <a:t>, various other open-source Platforms, etc. Here we have used </a:t>
            </a:r>
            <a:r>
              <a:rPr lang="en-US" sz="2000" b="0" i="0" u="none" strike="noStrike" baseline="0" dirty="0" err="1">
                <a:solidFill>
                  <a:schemeClr val="tx1">
                    <a:lumMod val="65000"/>
                    <a:lumOff val="35000"/>
                  </a:schemeClr>
                </a:solidFill>
                <a:latin typeface="Calibri" panose="020F0502020204030204" pitchFamily="34" charset="0"/>
              </a:rPr>
              <a:t>Streamlit</a:t>
            </a:r>
            <a:r>
              <a:rPr lang="en-US" sz="2000" b="0" i="0" u="none" strike="noStrike" baseline="0" dirty="0">
                <a:solidFill>
                  <a:schemeClr val="tx1">
                    <a:lumMod val="65000"/>
                    <a:lumOff val="35000"/>
                  </a:schemeClr>
                </a:solidFill>
                <a:latin typeface="Calibri" panose="020F0502020204030204" pitchFamily="34" charset="0"/>
              </a:rPr>
              <a:t> to deploy our ML project.</a:t>
            </a:r>
          </a:p>
        </p:txBody>
      </p:sp>
    </p:spTree>
    <p:extLst>
      <p:ext uri="{BB962C8B-B14F-4D97-AF65-F5344CB8AC3E}">
        <p14:creationId xmlns:p14="http://schemas.microsoft.com/office/powerpoint/2010/main" val="54000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18D9-1C85-8C2A-C932-C5227C1B4162}"/>
              </a:ext>
            </a:extLst>
          </p:cNvPr>
          <p:cNvSpPr>
            <a:spLocks noGrp="1"/>
          </p:cNvSpPr>
          <p:nvPr>
            <p:ph type="title"/>
          </p:nvPr>
        </p:nvSpPr>
        <p:spPr/>
        <p:txBody>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Cluster segments</a:t>
            </a:r>
            <a:endParaRPr lang="en-IN" dirty="0"/>
          </a:p>
        </p:txBody>
      </p:sp>
      <p:pic>
        <p:nvPicPr>
          <p:cNvPr id="1026" name="Picture 2">
            <a:extLst>
              <a:ext uri="{FF2B5EF4-FFF2-40B4-BE49-F238E27FC236}">
                <a16:creationId xmlns:a16="http://schemas.microsoft.com/office/drawing/2014/main" id="{EAF33064-80B5-3A79-A0BA-55C6F5F96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1160" y="1362507"/>
            <a:ext cx="5109680" cy="5130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5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111D-A7B6-A610-5B41-60BA37130847}"/>
              </a:ext>
            </a:extLst>
          </p:cNvPr>
          <p:cNvSpPr>
            <a:spLocks noGrp="1"/>
          </p:cNvSpPr>
          <p:nvPr>
            <p:ph type="title"/>
          </p:nvPr>
        </p:nvSpPr>
        <p:spPr>
          <a:xfrm>
            <a:off x="838200" y="365124"/>
            <a:ext cx="10515600" cy="539001"/>
          </a:xfrm>
        </p:spPr>
        <p:txBody>
          <a:bodyPr>
            <a:normAutofit fontScale="90000"/>
          </a:bodyPr>
          <a:lstStyle/>
          <a:p>
            <a:r>
              <a:rPr lang="en-IN" i="1" dirty="0">
                <a:solidFill>
                  <a:schemeClr val="accent6">
                    <a:lumMod val="50000"/>
                  </a:schemeClr>
                </a:solidFill>
                <a:effectLst>
                  <a:outerShdw blurRad="38100" dist="38100" dir="2700000" algn="tl">
                    <a:srgbClr val="000000">
                      <a:alpha val="43137"/>
                    </a:srgbClr>
                  </a:outerShdw>
                </a:effectLst>
                <a:latin typeface="Algerian" panose="04020705040A02060702" pitchFamily="82" charset="0"/>
              </a:rPr>
              <a:t>Total number of Cluster</a:t>
            </a:r>
            <a:endParaRPr lang="en-IN" dirty="0"/>
          </a:p>
        </p:txBody>
      </p:sp>
      <p:graphicFrame>
        <p:nvGraphicFramePr>
          <p:cNvPr id="4" name="Content Placeholder 3">
            <a:extLst>
              <a:ext uri="{FF2B5EF4-FFF2-40B4-BE49-F238E27FC236}">
                <a16:creationId xmlns:a16="http://schemas.microsoft.com/office/drawing/2014/main" id="{02FE0729-AAE9-7F82-E81A-3738B7E652B6}"/>
              </a:ext>
            </a:extLst>
          </p:cNvPr>
          <p:cNvGraphicFramePr>
            <a:graphicFrameLocks noGrp="1"/>
          </p:cNvGraphicFramePr>
          <p:nvPr>
            <p:ph sz="half" idx="1"/>
            <p:extLst>
              <p:ext uri="{D42A27DB-BD31-4B8C-83A1-F6EECF244321}">
                <p14:modId xmlns:p14="http://schemas.microsoft.com/office/powerpoint/2010/main" val="911491219"/>
              </p:ext>
            </p:extLst>
          </p:nvPr>
        </p:nvGraphicFramePr>
        <p:xfrm>
          <a:off x="838199" y="1344882"/>
          <a:ext cx="10515599" cy="2168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a:extLst>
              <a:ext uri="{FF2B5EF4-FFF2-40B4-BE49-F238E27FC236}">
                <a16:creationId xmlns:a16="http://schemas.microsoft.com/office/drawing/2014/main" id="{3634B1CB-0687-F395-F05D-680371AC1FD7}"/>
              </a:ext>
            </a:extLst>
          </p:cNvPr>
          <p:cNvPicPr>
            <a:picLocks noGrp="1" noChangeAspect="1" noChangeArrowheads="1"/>
          </p:cNvPicPr>
          <p:nvPr>
            <p:ph sz="half" idx="2"/>
          </p:nvPr>
        </p:nvPicPr>
        <p:blipFill>
          <a:blip r:embed="rId7">
            <a:extLst>
              <a:ext uri="{28A0092B-C50C-407E-A947-70E740481C1C}">
                <a14:useLocalDpi xmlns:a14="http://schemas.microsoft.com/office/drawing/2010/main" val="0"/>
              </a:ext>
            </a:extLst>
          </a:blip>
          <a:srcRect/>
          <a:stretch>
            <a:fillRect/>
          </a:stretch>
        </p:blipFill>
        <p:spPr bwMode="auto">
          <a:xfrm>
            <a:off x="838199" y="3864129"/>
            <a:ext cx="10515599" cy="255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75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41E-736F-7E26-8652-1877997E4656}"/>
              </a:ext>
            </a:extLst>
          </p:cNvPr>
          <p:cNvSpPr>
            <a:spLocks noGrp="1"/>
          </p:cNvSpPr>
          <p:nvPr>
            <p:ph type="title"/>
          </p:nvPr>
        </p:nvSpPr>
        <p:spPr>
          <a:xfrm>
            <a:off x="838200" y="365125"/>
            <a:ext cx="10515600" cy="56115"/>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5BB048CC-7DD0-1F8B-4886-3553F501741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38200" y="415599"/>
            <a:ext cx="10515600" cy="256417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208C95A6-F40A-2325-DBAD-4CDC2B7DA132}"/>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3371753"/>
            <a:ext cx="10552582" cy="2564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444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520</Words>
  <Application>Microsoft Office PowerPoint</Application>
  <PresentationFormat>Widescreen</PresentationFormat>
  <Paragraphs>74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Arial</vt:lpstr>
      <vt:lpstr>Calibri</vt:lpstr>
      <vt:lpstr>Calibri Light</vt:lpstr>
      <vt:lpstr>Ebrima</vt:lpstr>
      <vt:lpstr>Roboto</vt:lpstr>
      <vt:lpstr>Office Theme</vt:lpstr>
      <vt:lpstr>MARKET SEGMENTATION</vt:lpstr>
      <vt:lpstr>objective:</vt:lpstr>
      <vt:lpstr>PROCESS DEFINITION</vt:lpstr>
      <vt:lpstr>About dataset </vt:lpstr>
      <vt:lpstr>Tools &amp; Algorithms</vt:lpstr>
      <vt:lpstr>Project process</vt:lpstr>
      <vt:lpstr>Cluster segments</vt:lpstr>
      <vt:lpstr>Total number of Cluster</vt:lpstr>
      <vt:lpstr>PowerPoint Presentation</vt:lpstr>
      <vt:lpstr>PowerPoint Presentation</vt:lpstr>
      <vt:lpstr>INSIGHTS GENERATED</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dc:title>
  <dc:creator>Vignesh Arjun</dc:creator>
  <cp:lastModifiedBy>Vignesh Arjun</cp:lastModifiedBy>
  <cp:revision>3</cp:revision>
  <dcterms:created xsi:type="dcterms:W3CDTF">2023-01-12T20:57:36Z</dcterms:created>
  <dcterms:modified xsi:type="dcterms:W3CDTF">2023-01-13T05:03:33Z</dcterms:modified>
</cp:coreProperties>
</file>