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7" r:id="rId6"/>
    <p:sldId id="260" r:id="rId7"/>
    <p:sldId id="262" r:id="rId8"/>
    <p:sldId id="266" r:id="rId9"/>
    <p:sldId id="261" r:id="rId10"/>
    <p:sldId id="271" r:id="rId11"/>
    <p:sldId id="268" r:id="rId12"/>
    <p:sldId id="263" r:id="rId13"/>
    <p:sldId id="264"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11579EC-BBB5-4DEF-8772-53590AFEA5AC}"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2389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1579EC-BBB5-4DEF-8772-53590AFEA5AC}"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332526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1579EC-BBB5-4DEF-8772-53590AFEA5AC}"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1078986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1579EC-BBB5-4DEF-8772-53590AFEA5AC}"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68D4C-F2A0-4C4F-BCF3-EAFCF782B3A8}"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378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1579EC-BBB5-4DEF-8772-53590AFEA5AC}"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3117822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11579EC-BBB5-4DEF-8772-53590AFEA5AC}"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4196351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11579EC-BBB5-4DEF-8772-53590AFEA5AC}"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1842395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579EC-BBB5-4DEF-8772-53590AFEA5AC}"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3824314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579EC-BBB5-4DEF-8772-53590AFEA5AC}"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222205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579EC-BBB5-4DEF-8772-53590AFEA5AC}"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334417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1579EC-BBB5-4DEF-8772-53590AFEA5AC}"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312025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1579EC-BBB5-4DEF-8772-53590AFEA5AC}"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369304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1579EC-BBB5-4DEF-8772-53590AFEA5AC}"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61583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1579EC-BBB5-4DEF-8772-53590AFEA5AC}"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195958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579EC-BBB5-4DEF-8772-53590AFEA5AC}"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257349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1579EC-BBB5-4DEF-8772-53590AFEA5AC}"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6516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1579EC-BBB5-4DEF-8772-53590AFEA5AC}"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68D4C-F2A0-4C4F-BCF3-EAFCF782B3A8}" type="slidenum">
              <a:rPr lang="en-IN" smtClean="0"/>
              <a:t>‹#›</a:t>
            </a:fld>
            <a:endParaRPr lang="en-IN"/>
          </a:p>
        </p:txBody>
      </p:sp>
    </p:spTree>
    <p:extLst>
      <p:ext uri="{BB962C8B-B14F-4D97-AF65-F5344CB8AC3E}">
        <p14:creationId xmlns:p14="http://schemas.microsoft.com/office/powerpoint/2010/main" val="38465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1579EC-BBB5-4DEF-8772-53590AFEA5AC}" type="datetimeFigureOut">
              <a:rPr lang="en-IN" smtClean="0"/>
              <a:t>04-09-2024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E868D4C-F2A0-4C4F-BCF3-EAFCF782B3A8}" type="slidenum">
              <a:rPr lang="en-IN" smtClean="0"/>
              <a:t>‹#›</a:t>
            </a:fld>
            <a:endParaRPr lang="en-IN"/>
          </a:p>
        </p:txBody>
      </p:sp>
    </p:spTree>
    <p:extLst>
      <p:ext uri="{BB962C8B-B14F-4D97-AF65-F5344CB8AC3E}">
        <p14:creationId xmlns:p14="http://schemas.microsoft.com/office/powerpoint/2010/main" val="15738817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2215662" y="281327"/>
            <a:ext cx="7025973" cy="707886"/>
          </a:xfrm>
          <a:prstGeom prst="rect">
            <a:avLst/>
          </a:prstGeom>
        </p:spPr>
        <p:txBody>
          <a:bodyPr wrap="square">
            <a:spAutoFit/>
          </a:bodyPr>
          <a:lstStyle/>
          <a:p>
            <a:pPr lvl="0">
              <a:spcBef>
                <a:spcPts val="1000"/>
              </a:spcBef>
              <a:buClr>
                <a:schemeClr val="dk1"/>
              </a:buClr>
              <a:buSzPts val="1100"/>
            </a:pPr>
            <a:r>
              <a:rPr lang="en-GB" sz="4000" b="1" dirty="0" smtClean="0">
                <a:solidFill>
                  <a:schemeClr val="bg1"/>
                </a:solidFill>
                <a:latin typeface="Lato"/>
                <a:ea typeface="Lato"/>
                <a:cs typeface="Lato"/>
                <a:sym typeface="Lato"/>
              </a:rPr>
              <a:t>CHICAGO CRIME ANALYSIS</a:t>
            </a:r>
            <a:endParaRPr lang="en-GB" sz="4000" b="1" dirty="0">
              <a:solidFill>
                <a:schemeClr val="bg1"/>
              </a:solidFill>
              <a:latin typeface="Lato"/>
              <a:ea typeface="Lato"/>
              <a:cs typeface="Lato"/>
              <a:sym typeface="Lato"/>
            </a:endParaRPr>
          </a:p>
        </p:txBody>
      </p:sp>
      <p:sp>
        <p:nvSpPr>
          <p:cNvPr id="5" name="Rectangle 4"/>
          <p:cNvSpPr/>
          <p:nvPr/>
        </p:nvSpPr>
        <p:spPr>
          <a:xfrm>
            <a:off x="2675792" y="4997504"/>
            <a:ext cx="6096000" cy="978729"/>
          </a:xfrm>
          <a:prstGeom prst="rect">
            <a:avLst/>
          </a:prstGeom>
        </p:spPr>
        <p:txBody>
          <a:bodyPr>
            <a:spAutoFit/>
          </a:bodyPr>
          <a:lstStyle/>
          <a:p>
            <a:pPr algn="ctr">
              <a:lnSpc>
                <a:spcPct val="90000"/>
              </a:lnSpc>
              <a:spcBef>
                <a:spcPct val="0"/>
              </a:spcBef>
            </a:pPr>
            <a:r>
              <a:rPr lang="en-IN" sz="3200" b="1" dirty="0">
                <a:solidFill>
                  <a:schemeClr val="bg1"/>
                </a:solidFill>
                <a:latin typeface="Arial" panose="020B0604020202020204" pitchFamily="34" charset="0"/>
                <a:cs typeface="Arial" panose="020B0604020202020204" pitchFamily="34" charset="0"/>
              </a:rPr>
              <a:t>B VIGNESH</a:t>
            </a:r>
            <a:br>
              <a:rPr lang="en-IN" sz="3200" b="1" dirty="0">
                <a:solidFill>
                  <a:schemeClr val="bg1"/>
                </a:solidFill>
                <a:latin typeface="Arial" panose="020B0604020202020204" pitchFamily="34" charset="0"/>
                <a:cs typeface="Arial" panose="020B0604020202020204" pitchFamily="34" charset="0"/>
              </a:rPr>
            </a:br>
            <a:r>
              <a:rPr lang="en-IN" sz="3200" b="1" dirty="0" smtClean="0">
                <a:solidFill>
                  <a:schemeClr val="bg1"/>
                </a:solidFill>
                <a:latin typeface="Arial" panose="020B0604020202020204" pitchFamily="34" charset="0"/>
                <a:cs typeface="Arial" panose="020B0604020202020204" pitchFamily="34" charset="0"/>
              </a:rPr>
              <a:t>04</a:t>
            </a:r>
            <a:r>
              <a:rPr lang="en-IN" sz="3200" b="1" dirty="0" smtClean="0">
                <a:solidFill>
                  <a:schemeClr val="bg1"/>
                </a:solidFill>
                <a:latin typeface="Arial" panose="020B0604020202020204" pitchFamily="34" charset="0"/>
                <a:cs typeface="Arial" panose="020B0604020202020204" pitchFamily="34" charset="0"/>
              </a:rPr>
              <a:t>-09-2024</a:t>
            </a:r>
            <a:endParaRPr lang="en-IN" sz="3200" b="1" dirty="0">
              <a:solidFill>
                <a:schemeClr val="bg1"/>
              </a:solidFill>
              <a:latin typeface="Arial" panose="020B0604020202020204" pitchFamily="34" charset="0"/>
              <a:cs typeface="Arial" panose="020B0604020202020204" pitchFamily="34" charset="0"/>
            </a:endParaRPr>
          </a:p>
        </p:txBody>
      </p:sp>
      <p:pic>
        <p:nvPicPr>
          <p:cNvPr id="1026" name="Picture 2" descr="See related image detail. Chicago neighborhoods map | Et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131" y="1321207"/>
            <a:ext cx="3358661" cy="30233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lice leading criminal prisoner in handcuff from back view concept in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792" y="1321207"/>
            <a:ext cx="3411416" cy="302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158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24917" y="70311"/>
            <a:ext cx="8505598" cy="523220"/>
          </a:xfrm>
          <a:prstGeom prst="rect">
            <a:avLst/>
          </a:prstGeom>
        </p:spPr>
        <p:txBody>
          <a:bodyPr wrap="none">
            <a:spAutoFit/>
          </a:bodyPr>
          <a:lstStyle/>
          <a:p>
            <a:r>
              <a:rPr lang="en-IN" sz="2800" b="1" dirty="0" smtClean="0">
                <a:solidFill>
                  <a:schemeClr val="bg1"/>
                </a:solidFill>
              </a:rPr>
              <a:t>NUMBER OF CRIME BY MONTH AND QUARTER WISE</a:t>
            </a:r>
            <a:endParaRPr lang="en-IN" sz="2800" b="1" dirty="0">
              <a:solidFill>
                <a:schemeClr val="bg1"/>
              </a:solidFill>
            </a:endParaRPr>
          </a:p>
        </p:txBody>
      </p:sp>
      <p:sp>
        <p:nvSpPr>
          <p:cNvPr id="5" name="Rectangle 4"/>
          <p:cNvSpPr/>
          <p:nvPr/>
        </p:nvSpPr>
        <p:spPr>
          <a:xfrm>
            <a:off x="-42025" y="3429000"/>
            <a:ext cx="8639481" cy="523220"/>
          </a:xfrm>
          <a:prstGeom prst="rect">
            <a:avLst/>
          </a:prstGeom>
        </p:spPr>
        <p:txBody>
          <a:bodyPr wrap="none">
            <a:spAutoFit/>
          </a:bodyPr>
          <a:lstStyle/>
          <a:p>
            <a:r>
              <a:rPr lang="en-IN" sz="2800" b="1" dirty="0" smtClean="0">
                <a:solidFill>
                  <a:schemeClr val="bg1"/>
                </a:solidFill>
              </a:rPr>
              <a:t>TOP FIVE CRIME TYPE DISTRIBUTION BY CRIME TYPE</a:t>
            </a:r>
            <a:endParaRPr lang="en-IN" sz="2800" b="1" dirty="0">
              <a:solidFill>
                <a:schemeClr val="bg1"/>
              </a:solidFill>
            </a:endParaRPr>
          </a:p>
        </p:txBody>
      </p:sp>
      <p:pic>
        <p:nvPicPr>
          <p:cNvPr id="6" name="Picture 5"/>
          <p:cNvPicPr>
            <a:picLocks noChangeAspect="1"/>
          </p:cNvPicPr>
          <p:nvPr/>
        </p:nvPicPr>
        <p:blipFill>
          <a:blip r:embed="rId2"/>
          <a:stretch>
            <a:fillRect/>
          </a:stretch>
        </p:blipFill>
        <p:spPr>
          <a:xfrm>
            <a:off x="2815383" y="627105"/>
            <a:ext cx="5959340" cy="2713972"/>
          </a:xfrm>
          <a:prstGeom prst="rect">
            <a:avLst/>
          </a:prstGeom>
        </p:spPr>
      </p:pic>
      <p:pic>
        <p:nvPicPr>
          <p:cNvPr id="7" name="Picture 6"/>
          <p:cNvPicPr>
            <a:picLocks noChangeAspect="1"/>
          </p:cNvPicPr>
          <p:nvPr/>
        </p:nvPicPr>
        <p:blipFill>
          <a:blip r:embed="rId3"/>
          <a:stretch>
            <a:fillRect/>
          </a:stretch>
        </p:blipFill>
        <p:spPr>
          <a:xfrm>
            <a:off x="2815383" y="4073243"/>
            <a:ext cx="5959340" cy="2538571"/>
          </a:xfrm>
          <a:prstGeom prst="rect">
            <a:avLst/>
          </a:prstGeom>
        </p:spPr>
      </p:pic>
    </p:spTree>
    <p:extLst>
      <p:ext uri="{BB962C8B-B14F-4D97-AF65-F5344CB8AC3E}">
        <p14:creationId xmlns:p14="http://schemas.microsoft.com/office/powerpoint/2010/main" val="3708615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23093" y="158261"/>
            <a:ext cx="5292969" cy="523220"/>
          </a:xfrm>
          <a:prstGeom prst="rect">
            <a:avLst/>
          </a:prstGeom>
          <a:noFill/>
        </p:spPr>
        <p:txBody>
          <a:bodyPr wrap="square" rtlCol="0">
            <a:spAutoFit/>
          </a:bodyPr>
          <a:lstStyle/>
          <a:p>
            <a:r>
              <a:rPr lang="en-US" sz="2800" b="1" dirty="0" smtClean="0">
                <a:solidFill>
                  <a:schemeClr val="bg1"/>
                </a:solidFill>
              </a:rPr>
              <a:t>STEPS TO REDUCE CRIMES</a:t>
            </a:r>
            <a:endParaRPr lang="en-IN" sz="2800" b="1" dirty="0">
              <a:solidFill>
                <a:schemeClr val="bg1"/>
              </a:solidFill>
            </a:endParaRPr>
          </a:p>
        </p:txBody>
      </p:sp>
      <p:pic>
        <p:nvPicPr>
          <p:cNvPr id="1028" name="Picture 4" descr="Prevent crime before it happens with these tips | Rising Sun Chatswor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023" y="2101362"/>
            <a:ext cx="2875084" cy="28545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ChangeArrowheads="1"/>
          </p:cNvSpPr>
          <p:nvPr/>
        </p:nvSpPr>
        <p:spPr bwMode="auto">
          <a:xfrm>
            <a:off x="123093" y="1469153"/>
            <a:ext cx="782515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 Community Engagement and Awareness:</a:t>
            </a:r>
            <a:r>
              <a:rPr kumimoji="0" lang="en-US" altLang="en-US" sz="1800" b="0" i="0" u="none" strike="noStrike" cap="none" normalizeH="0" baseline="0" dirty="0" smtClean="0">
                <a:ln>
                  <a:noFill/>
                </a:ln>
                <a:solidFill>
                  <a:schemeClr val="bg1"/>
                </a:solidFill>
                <a:effectLst/>
                <a:latin typeface="Arial" panose="020B0604020202020204" pitchFamily="34" charset="0"/>
              </a:rPr>
              <a:t> Boost community vigilance by educating residents, enhancing neighborhood watch programs, and promoting beautification efforts to foster responsibility and a safer environment.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 Enhanced Security and Surveillance:</a:t>
            </a:r>
            <a:r>
              <a:rPr kumimoji="0" lang="en-US" altLang="en-US" sz="1800" b="0" i="0" u="none" strike="noStrike" cap="none" normalizeH="0" baseline="0" dirty="0" smtClean="0">
                <a:ln>
                  <a:noFill/>
                </a:ln>
                <a:solidFill>
                  <a:schemeClr val="bg1"/>
                </a:solidFill>
                <a:effectLst/>
                <a:latin typeface="Arial" panose="020B0604020202020204" pitchFamily="34" charset="0"/>
              </a:rPr>
              <a:t> Improve lighting, install more CCTV cameras, and implement secure entry systems in high-risk areas such as streets and apartment complexes, along with increased police presence in crime hotspots.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 Strengthen Support and Enforcement:</a:t>
            </a:r>
            <a:r>
              <a:rPr kumimoji="0" lang="en-US" altLang="en-US" sz="1800" b="0" i="0" u="none" strike="noStrike" cap="none" normalizeH="0" baseline="0" dirty="0" smtClean="0">
                <a:ln>
                  <a:noFill/>
                </a:ln>
                <a:solidFill>
                  <a:schemeClr val="bg1"/>
                </a:solidFill>
                <a:effectLst/>
                <a:latin typeface="Arial" panose="020B0604020202020204" pitchFamily="34" charset="0"/>
              </a:rPr>
              <a:t> Provide support for domestic violence victims, implement conflict resolution and anger management programs, and enforce stricter penalties for repeat offenders to enhance safety and reduce crime recurrence.</a:t>
            </a:r>
          </a:p>
        </p:txBody>
      </p:sp>
    </p:spTree>
    <p:extLst>
      <p:ext uri="{BB962C8B-B14F-4D97-AF65-F5344CB8AC3E}">
        <p14:creationId xmlns:p14="http://schemas.microsoft.com/office/powerpoint/2010/main" val="2620744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3" name="TextBox 2"/>
          <p:cNvSpPr txBox="1"/>
          <p:nvPr/>
        </p:nvSpPr>
        <p:spPr>
          <a:xfrm>
            <a:off x="0" y="17585"/>
            <a:ext cx="3877407" cy="523220"/>
          </a:xfrm>
          <a:prstGeom prst="rect">
            <a:avLst/>
          </a:prstGeom>
          <a:noFill/>
        </p:spPr>
        <p:txBody>
          <a:bodyPr wrap="square" rtlCol="0">
            <a:spAutoFit/>
          </a:bodyPr>
          <a:lstStyle/>
          <a:p>
            <a:r>
              <a:rPr lang="en-US" sz="2800" b="1" dirty="0" smtClean="0">
                <a:solidFill>
                  <a:schemeClr val="bg1"/>
                </a:solidFill>
              </a:rPr>
              <a:t>MAIN DASHBOARD</a:t>
            </a:r>
            <a:endParaRPr lang="en-IN" sz="2800" b="1" dirty="0">
              <a:solidFill>
                <a:schemeClr val="bg1"/>
              </a:solidFill>
            </a:endParaRPr>
          </a:p>
        </p:txBody>
      </p:sp>
      <p:pic>
        <p:nvPicPr>
          <p:cNvPr id="4" name="Picture 3"/>
          <p:cNvPicPr>
            <a:picLocks noChangeAspect="1"/>
          </p:cNvPicPr>
          <p:nvPr/>
        </p:nvPicPr>
        <p:blipFill>
          <a:blip r:embed="rId2"/>
          <a:stretch>
            <a:fillRect/>
          </a:stretch>
        </p:blipFill>
        <p:spPr>
          <a:xfrm>
            <a:off x="157822" y="540805"/>
            <a:ext cx="11720585" cy="6132557"/>
          </a:xfrm>
          <a:prstGeom prst="rect">
            <a:avLst/>
          </a:prstGeom>
        </p:spPr>
      </p:pic>
    </p:spTree>
    <p:extLst>
      <p:ext uri="{BB962C8B-B14F-4D97-AF65-F5344CB8AC3E}">
        <p14:creationId xmlns:p14="http://schemas.microsoft.com/office/powerpoint/2010/main" val="3260123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4004686" cy="523220"/>
          </a:xfrm>
          <a:prstGeom prst="rect">
            <a:avLst/>
          </a:prstGeom>
        </p:spPr>
        <p:txBody>
          <a:bodyPr wrap="none">
            <a:spAutoFit/>
          </a:bodyPr>
          <a:lstStyle/>
          <a:p>
            <a:r>
              <a:rPr lang="en-US" sz="2800" b="1" dirty="0" smtClean="0">
                <a:solidFill>
                  <a:schemeClr val="bg1"/>
                </a:solidFill>
              </a:rPr>
              <a:t>LOCALITY DASHBOARD</a:t>
            </a:r>
            <a:endParaRPr lang="en-IN" sz="2800" b="1" dirty="0">
              <a:solidFill>
                <a:schemeClr val="bg1"/>
              </a:solidFill>
            </a:endParaRPr>
          </a:p>
        </p:txBody>
      </p:sp>
      <p:pic>
        <p:nvPicPr>
          <p:cNvPr id="4" name="Picture 3"/>
          <p:cNvPicPr>
            <a:picLocks noChangeAspect="1"/>
          </p:cNvPicPr>
          <p:nvPr/>
        </p:nvPicPr>
        <p:blipFill>
          <a:blip r:embed="rId2"/>
          <a:stretch>
            <a:fillRect/>
          </a:stretch>
        </p:blipFill>
        <p:spPr>
          <a:xfrm>
            <a:off x="184780" y="523220"/>
            <a:ext cx="11825512" cy="6141349"/>
          </a:xfrm>
          <a:prstGeom prst="rect">
            <a:avLst/>
          </a:prstGeom>
        </p:spPr>
      </p:pic>
    </p:spTree>
    <p:extLst>
      <p:ext uri="{BB962C8B-B14F-4D97-AF65-F5344CB8AC3E}">
        <p14:creationId xmlns:p14="http://schemas.microsoft.com/office/powerpoint/2010/main" val="784415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3" name="TextBox 2"/>
          <p:cNvSpPr txBox="1"/>
          <p:nvPr/>
        </p:nvSpPr>
        <p:spPr>
          <a:xfrm>
            <a:off x="0" y="0"/>
            <a:ext cx="7658100" cy="523220"/>
          </a:xfrm>
          <a:prstGeom prst="rect">
            <a:avLst/>
          </a:prstGeom>
          <a:noFill/>
        </p:spPr>
        <p:txBody>
          <a:bodyPr wrap="square" rtlCol="0">
            <a:spAutoFit/>
          </a:bodyPr>
          <a:lstStyle/>
          <a:p>
            <a:r>
              <a:rPr lang="en-US" sz="2800" b="1" dirty="0" smtClean="0">
                <a:solidFill>
                  <a:schemeClr val="bg1"/>
                </a:solidFill>
              </a:rPr>
              <a:t>TYPE EXPLORATION DASHBOARD</a:t>
            </a:r>
            <a:endParaRPr lang="en-IN" sz="2800" b="1" dirty="0">
              <a:solidFill>
                <a:schemeClr val="bg1"/>
              </a:solidFill>
            </a:endParaRPr>
          </a:p>
        </p:txBody>
      </p:sp>
      <p:pic>
        <p:nvPicPr>
          <p:cNvPr id="4" name="Picture 3"/>
          <p:cNvPicPr>
            <a:picLocks noChangeAspect="1"/>
          </p:cNvPicPr>
          <p:nvPr/>
        </p:nvPicPr>
        <p:blipFill>
          <a:blip r:embed="rId3"/>
          <a:stretch>
            <a:fillRect/>
          </a:stretch>
        </p:blipFill>
        <p:spPr>
          <a:xfrm>
            <a:off x="178921" y="523220"/>
            <a:ext cx="11875333" cy="6205327"/>
          </a:xfrm>
          <a:prstGeom prst="rect">
            <a:avLst/>
          </a:prstGeom>
        </p:spPr>
      </p:pic>
    </p:spTree>
    <p:extLst>
      <p:ext uri="{BB962C8B-B14F-4D97-AF65-F5344CB8AC3E}">
        <p14:creationId xmlns:p14="http://schemas.microsoft.com/office/powerpoint/2010/main" val="11304339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3" name="TextBox 2"/>
          <p:cNvSpPr txBox="1"/>
          <p:nvPr/>
        </p:nvSpPr>
        <p:spPr>
          <a:xfrm>
            <a:off x="0" y="254977"/>
            <a:ext cx="3481754" cy="523220"/>
          </a:xfrm>
          <a:prstGeom prst="rect">
            <a:avLst/>
          </a:prstGeom>
          <a:noFill/>
        </p:spPr>
        <p:txBody>
          <a:bodyPr wrap="square" rtlCol="0">
            <a:spAutoFit/>
          </a:bodyPr>
          <a:lstStyle/>
          <a:p>
            <a:r>
              <a:rPr lang="en-US" sz="2800" b="1" dirty="0" smtClean="0">
                <a:solidFill>
                  <a:schemeClr val="bg1"/>
                </a:solidFill>
              </a:rPr>
              <a:t>CONCLUSION</a:t>
            </a:r>
            <a:endParaRPr lang="en-IN" sz="2800" b="1" dirty="0">
              <a:solidFill>
                <a:schemeClr val="bg1"/>
              </a:solidFill>
            </a:endParaRPr>
          </a:p>
        </p:txBody>
      </p:sp>
      <p:pic>
        <p:nvPicPr>
          <p:cNvPr id="3074" name="Picture 2" descr="See related image detail. Stop Gun Crime Cartoon Vector | CartoonDealer.com #181959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1055" y="2058254"/>
            <a:ext cx="2286000" cy="20389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ChangeArrowheads="1"/>
          </p:cNvSpPr>
          <p:nvPr/>
        </p:nvSpPr>
        <p:spPr bwMode="auto">
          <a:xfrm>
            <a:off x="168110" y="1478146"/>
            <a:ext cx="886159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smtClean="0">
                <a:solidFill>
                  <a:schemeClr val="bg1"/>
                </a:solidFill>
              </a:rPr>
              <a:t> Theft </a:t>
            </a:r>
            <a:r>
              <a:rPr lang="en-US" altLang="en-US" sz="2000" dirty="0">
                <a:solidFill>
                  <a:schemeClr val="bg1"/>
                </a:solidFill>
              </a:rPr>
              <a:t>and Battery Prevention: With theft (20,348 incidents) and battery (17,211 incidents) being the most common crimes, enhancing surveillance, police presence, community awareness, and security systems in high-risk areas are key measures to reduce these crimes</a:t>
            </a:r>
            <a:r>
              <a:rPr lang="en-US" altLang="en-US" sz="2000" dirty="0" smtClean="0">
                <a:solidFill>
                  <a:schemeClr val="bg1"/>
                </a:solidFill>
              </a:rPr>
              <a:t>.</a:t>
            </a:r>
            <a:br>
              <a:rPr lang="en-US" altLang="en-US" sz="2000" dirty="0" smtClean="0">
                <a:solidFill>
                  <a:schemeClr val="bg1"/>
                </a:solidFill>
              </a:rPr>
            </a:br>
            <a:endParaRPr lang="en-US" altLang="en-US"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smtClean="0">
                <a:solidFill>
                  <a:schemeClr val="bg1"/>
                </a:solidFill>
              </a:rPr>
              <a:t> High-Risk </a:t>
            </a:r>
            <a:r>
              <a:rPr lang="en-US" altLang="en-US" sz="2000" dirty="0">
                <a:solidFill>
                  <a:schemeClr val="bg1"/>
                </a:solidFill>
              </a:rPr>
              <a:t>Locations: Street-level crimes, apartments, and residences are hotspots. Targeted interventions like better lighting, CCTV, and security patrols in these areas can significantly lower crime rates</a:t>
            </a:r>
            <a:r>
              <a:rPr lang="en-US" altLang="en-US" sz="2000" dirty="0" smtClean="0">
                <a:solidFill>
                  <a:schemeClr val="bg1"/>
                </a:solidFill>
              </a:rPr>
              <a:t>.</a:t>
            </a:r>
            <a:br>
              <a:rPr lang="en-US" altLang="en-US" sz="2000" dirty="0" smtClean="0">
                <a:solidFill>
                  <a:schemeClr val="bg1"/>
                </a:solidFill>
              </a:rPr>
            </a:br>
            <a:endParaRPr lang="en-US" altLang="en-US"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smtClean="0">
                <a:solidFill>
                  <a:schemeClr val="bg1"/>
                </a:solidFill>
              </a:rPr>
              <a:t> Community </a:t>
            </a:r>
            <a:r>
              <a:rPr lang="en-US" altLang="en-US" sz="2000" dirty="0">
                <a:solidFill>
                  <a:schemeClr val="bg1"/>
                </a:solidFill>
              </a:rPr>
              <a:t>and Ongoing Evaluation: Strengthening neighborhood watch programs, public education on safety, and continuous monitoring of case-solving efficiency are crucial for maintaining long-term crime reduction.</a:t>
            </a:r>
          </a:p>
        </p:txBody>
      </p:sp>
    </p:spTree>
    <p:extLst>
      <p:ext uri="{BB962C8B-B14F-4D97-AF65-F5344CB8AC3E}">
        <p14:creationId xmlns:p14="http://schemas.microsoft.com/office/powerpoint/2010/main" val="145539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3" name="Rectangle 2"/>
          <p:cNvSpPr/>
          <p:nvPr/>
        </p:nvSpPr>
        <p:spPr>
          <a:xfrm>
            <a:off x="61546" y="228574"/>
            <a:ext cx="4514377" cy="523220"/>
          </a:xfrm>
          <a:prstGeom prst="rect">
            <a:avLst/>
          </a:prstGeom>
        </p:spPr>
        <p:txBody>
          <a:bodyPr wrap="none">
            <a:spAutoFit/>
          </a:bodyPr>
          <a:lstStyle/>
          <a:p>
            <a:pPr lvl="0">
              <a:spcBef>
                <a:spcPts val="1000"/>
              </a:spcBef>
              <a:buClr>
                <a:schemeClr val="dk1"/>
              </a:buClr>
              <a:buSzPts val="1100"/>
            </a:pPr>
            <a:r>
              <a:rPr lang="en-GB" sz="2800" b="1" dirty="0" smtClean="0">
                <a:solidFill>
                  <a:schemeClr val="bg1"/>
                </a:solidFill>
                <a:latin typeface="Lato"/>
                <a:ea typeface="Lato"/>
                <a:cs typeface="Lato"/>
                <a:sym typeface="Lato"/>
              </a:rPr>
              <a:t>ABOUT CHICAGO CRIME</a:t>
            </a:r>
            <a:endParaRPr lang="en-GB" sz="2800" b="1" dirty="0">
              <a:solidFill>
                <a:schemeClr val="bg1"/>
              </a:solidFill>
              <a:latin typeface="Lato"/>
              <a:ea typeface="Lato"/>
              <a:cs typeface="Lato"/>
              <a:sym typeface="Lato"/>
            </a:endParaRPr>
          </a:p>
        </p:txBody>
      </p:sp>
      <p:pic>
        <p:nvPicPr>
          <p:cNvPr id="4" name="Google Shape;98;p1"/>
          <p:cNvPicPr preferRelativeResize="0"/>
          <p:nvPr/>
        </p:nvPicPr>
        <p:blipFill rotWithShape="1">
          <a:blip r:embed="rId2">
            <a:alphaModFix/>
          </a:blip>
          <a:srcRect/>
          <a:stretch/>
        </p:blipFill>
        <p:spPr>
          <a:xfrm>
            <a:off x="7310980" y="109728"/>
            <a:ext cx="4771292" cy="1723292"/>
          </a:xfrm>
          <a:prstGeom prst="rect">
            <a:avLst/>
          </a:prstGeom>
          <a:noFill/>
          <a:ln>
            <a:noFill/>
          </a:ln>
        </p:spPr>
      </p:pic>
      <p:sp>
        <p:nvSpPr>
          <p:cNvPr id="5" name="Rectangle 1"/>
          <p:cNvSpPr>
            <a:spLocks noChangeArrowheads="1"/>
          </p:cNvSpPr>
          <p:nvPr/>
        </p:nvSpPr>
        <p:spPr bwMode="auto">
          <a:xfrm>
            <a:off x="676656" y="2192315"/>
            <a:ext cx="110459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Crime Challenges and Hotspots</a:t>
            </a:r>
            <a:r>
              <a:rPr kumimoji="0" lang="en-US" altLang="en-US" sz="1800" b="0" i="0" u="none" strike="noStrike" cap="none" normalizeH="0" baseline="0" dirty="0" smtClean="0">
                <a:ln>
                  <a:noFill/>
                </a:ln>
                <a:solidFill>
                  <a:schemeClr val="bg1"/>
                </a:solidFill>
                <a:effectLst/>
                <a:latin typeface="Arial" panose="020B0604020202020204" pitchFamily="34" charset="0"/>
              </a:rPr>
              <a:t>: Chicago struggles with high crime rates, especially in areas like Austin, Garfield Park, and Englewood, where violence and gang activity are prevalent. Gun violence, including homicides and shootings, remains a significant concern.</a:t>
            </a:r>
            <a:br>
              <a:rPr kumimoji="0" lang="en-US" altLang="en-US" sz="1800" b="0" i="0" u="none" strike="noStrike" cap="none" normalizeH="0" baseline="0" dirty="0" smtClean="0">
                <a:ln>
                  <a:noFill/>
                </a:ln>
                <a:solidFill>
                  <a:schemeClr val="bg1"/>
                </a:solidFill>
                <a:effectLst/>
                <a:latin typeface="Arial" panose="020B0604020202020204" pitchFamily="34" charset="0"/>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Strategies and Interventions</a:t>
            </a:r>
            <a:r>
              <a:rPr kumimoji="0" lang="en-US" altLang="en-US" sz="1800" b="0" i="0" u="none" strike="noStrike" cap="none" normalizeH="0" baseline="0" dirty="0" smtClean="0">
                <a:ln>
                  <a:noFill/>
                </a:ln>
                <a:solidFill>
                  <a:schemeClr val="bg1"/>
                </a:solidFill>
                <a:effectLst/>
                <a:latin typeface="Arial" panose="020B0604020202020204" pitchFamily="34" charset="0"/>
              </a:rPr>
              <a:t>: The city has implemented various strategies to combat crime, such as increasing police presence, community engagement, and crime prevention programs. Initiatives like Operation Legend have focused on reducing violent crime through federal and local collaboration.</a:t>
            </a:r>
            <a:br>
              <a:rPr kumimoji="0" lang="en-US" altLang="en-US" sz="1800" b="0" i="0" u="none" strike="noStrike" cap="none" normalizeH="0" baseline="0" dirty="0" smtClean="0">
                <a:ln>
                  <a:noFill/>
                </a:ln>
                <a:solidFill>
                  <a:schemeClr val="bg1"/>
                </a:solidFill>
                <a:effectLst/>
                <a:latin typeface="Arial" panose="020B0604020202020204" pitchFamily="34" charset="0"/>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Socio-Economic Barriers</a:t>
            </a:r>
            <a:r>
              <a:rPr kumimoji="0" lang="en-US" altLang="en-US" sz="1800" b="0" i="0" u="none" strike="noStrike" cap="none" normalizeH="0" baseline="0" dirty="0" smtClean="0">
                <a:ln>
                  <a:noFill/>
                </a:ln>
                <a:solidFill>
                  <a:schemeClr val="bg1"/>
                </a:solidFill>
                <a:effectLst/>
                <a:latin typeface="Arial" panose="020B0604020202020204" pitchFamily="34" charset="0"/>
              </a:rPr>
              <a:t>: Despite these efforts, ongoing socio-economic issues, such as poverty and limited opportunities, continue to drive crime in many neighborhoods, making it challenging to achieve lasting improvements.</a:t>
            </a:r>
          </a:p>
        </p:txBody>
      </p:sp>
    </p:spTree>
    <p:extLst>
      <p:ext uri="{BB962C8B-B14F-4D97-AF65-F5344CB8AC3E}">
        <p14:creationId xmlns:p14="http://schemas.microsoft.com/office/powerpoint/2010/main" val="3593869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2" name="Rectangle 1"/>
          <p:cNvSpPr/>
          <p:nvPr/>
        </p:nvSpPr>
        <p:spPr>
          <a:xfrm>
            <a:off x="90736" y="184611"/>
            <a:ext cx="2908104" cy="523220"/>
          </a:xfrm>
          <a:prstGeom prst="rect">
            <a:avLst/>
          </a:prstGeom>
        </p:spPr>
        <p:txBody>
          <a:bodyPr wrap="none">
            <a:spAutoFit/>
          </a:bodyPr>
          <a:lstStyle/>
          <a:p>
            <a:r>
              <a:rPr lang="en-IN" sz="2800" b="1" dirty="0">
                <a:solidFill>
                  <a:schemeClr val="bg1"/>
                </a:solidFill>
              </a:rPr>
              <a:t>DATA OVERVIEW</a:t>
            </a:r>
          </a:p>
        </p:txBody>
      </p:sp>
      <p:pic>
        <p:nvPicPr>
          <p:cNvPr id="4" name="Picture 3">
            <a:extLst>
              <a:ext uri="{FF2B5EF4-FFF2-40B4-BE49-F238E27FC236}">
                <a16:creationId xmlns:a16="http://schemas.microsoft.com/office/drawing/2014/main" id="{57F8A880-ABA6-FBAF-DFD3-DED48FEC1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260" y="91088"/>
            <a:ext cx="4305300" cy="1810251"/>
          </a:xfrm>
          <a:prstGeom prst="rect">
            <a:avLst/>
          </a:prstGeom>
        </p:spPr>
      </p:pic>
      <p:sp>
        <p:nvSpPr>
          <p:cNvPr id="3" name="Rectangle 1"/>
          <p:cNvSpPr>
            <a:spLocks noChangeArrowheads="1"/>
          </p:cNvSpPr>
          <p:nvPr/>
        </p:nvSpPr>
        <p:spPr bwMode="auto">
          <a:xfrm>
            <a:off x="397062" y="2280101"/>
            <a:ext cx="1133187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Identification and Classification</a:t>
            </a:r>
            <a:r>
              <a:rPr kumimoji="0" lang="en-US" altLang="en-US" sz="1800" b="0" i="0" u="none" strike="noStrike" cap="none" normalizeH="0" baseline="0" dirty="0" smtClean="0">
                <a:ln>
                  <a:noFill/>
                </a:ln>
                <a:solidFill>
                  <a:schemeClr val="bg1"/>
                </a:solidFill>
                <a:effectLst/>
                <a:latin typeface="Arial" panose="020B0604020202020204" pitchFamily="34" charset="0"/>
              </a:rPr>
              <a:t>: Each crime incident is uniquely identified by an ID and Case Number, with details categorized using IUCR codes, crime types, and descriptions for clear classification.</a:t>
            </a:r>
            <a:br>
              <a:rPr kumimoji="0" lang="en-US" altLang="en-US" sz="1800" b="0" i="0" u="none" strike="noStrike" cap="none" normalizeH="0" baseline="0" dirty="0" smtClean="0">
                <a:ln>
                  <a:noFill/>
                </a:ln>
                <a:solidFill>
                  <a:schemeClr val="bg1"/>
                </a:solidFill>
                <a:effectLst/>
                <a:latin typeface="Arial" panose="020B0604020202020204" pitchFamily="34" charset="0"/>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Location and Time Details</a:t>
            </a:r>
            <a:r>
              <a:rPr kumimoji="0" lang="en-US" altLang="en-US" sz="1800" b="0" i="0" u="none" strike="noStrike" cap="none" normalizeH="0" baseline="0" dirty="0" smtClean="0">
                <a:ln>
                  <a:noFill/>
                </a:ln>
                <a:solidFill>
                  <a:schemeClr val="bg1"/>
                </a:solidFill>
                <a:effectLst/>
                <a:latin typeface="Arial" panose="020B0604020202020204" pitchFamily="34" charset="0"/>
              </a:rPr>
              <a:t>: The dataset provides spatial information (Block, Beat, District, Ward, Community Area, and coordinates) and temporal details (Date, Year), supporting detailed spatial-temporal analysis of crime incidents.</a:t>
            </a:r>
            <a:br>
              <a:rPr kumimoji="0" lang="en-US" altLang="en-US" sz="1800" b="0" i="0" u="none" strike="noStrike" cap="none" normalizeH="0" baseline="0" dirty="0" smtClean="0">
                <a:ln>
                  <a:noFill/>
                </a:ln>
                <a:solidFill>
                  <a:schemeClr val="bg1"/>
                </a:solidFill>
                <a:effectLst/>
                <a:latin typeface="Arial" panose="020B0604020202020204" pitchFamily="34" charset="0"/>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Crime Context and Flags</a:t>
            </a:r>
            <a:r>
              <a:rPr kumimoji="0" lang="en-US" altLang="en-US" sz="1800" b="0" i="0" u="none" strike="noStrike" cap="none" normalizeH="0" baseline="0" dirty="0" smtClean="0">
                <a:ln>
                  <a:noFill/>
                </a:ln>
                <a:solidFill>
                  <a:schemeClr val="bg1"/>
                </a:solidFill>
                <a:effectLst/>
                <a:latin typeface="Arial" panose="020B0604020202020204" pitchFamily="34" charset="0"/>
              </a:rPr>
              <a:t>: The dataset includes context information such as Location Description and flags indicating whether the crime involved an arrest or was domestic-related.</a:t>
            </a:r>
            <a:br>
              <a:rPr kumimoji="0" lang="en-US" altLang="en-US" sz="1800" b="0" i="0" u="none" strike="noStrike" cap="none" normalizeH="0" baseline="0" dirty="0" smtClean="0">
                <a:ln>
                  <a:noFill/>
                </a:ln>
                <a:solidFill>
                  <a:schemeClr val="bg1"/>
                </a:solidFill>
                <a:effectLst/>
                <a:latin typeface="Arial" panose="020B0604020202020204" pitchFamily="34" charset="0"/>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Geographical Coordinates and Updates</a:t>
            </a:r>
            <a:r>
              <a:rPr kumimoji="0" lang="en-US" altLang="en-US" sz="1800" b="0" i="0" u="none" strike="noStrike" cap="none" normalizeH="0" baseline="0" dirty="0" smtClean="0">
                <a:ln>
                  <a:noFill/>
                </a:ln>
                <a:solidFill>
                  <a:schemeClr val="bg1"/>
                </a:solidFill>
                <a:effectLst/>
                <a:latin typeface="Arial" panose="020B0604020202020204" pitchFamily="34" charset="0"/>
              </a:rPr>
              <a:t>: X and Y coordinates, along with latitude and longitude data, allow for precise crime mapping across Chicago, while the "Updated On" field tracks the latest updates to each record, aiding in monitoring case progress or closure.</a:t>
            </a:r>
          </a:p>
        </p:txBody>
      </p:sp>
    </p:spTree>
    <p:extLst>
      <p:ext uri="{BB962C8B-B14F-4D97-AF65-F5344CB8AC3E}">
        <p14:creationId xmlns:p14="http://schemas.microsoft.com/office/powerpoint/2010/main" val="1608835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2" name="Rectangle 1"/>
          <p:cNvSpPr/>
          <p:nvPr/>
        </p:nvSpPr>
        <p:spPr>
          <a:xfrm>
            <a:off x="119774" y="114272"/>
            <a:ext cx="3857851" cy="523220"/>
          </a:xfrm>
          <a:prstGeom prst="rect">
            <a:avLst/>
          </a:prstGeom>
        </p:spPr>
        <p:txBody>
          <a:bodyPr wrap="none">
            <a:spAutoFit/>
          </a:bodyPr>
          <a:lstStyle/>
          <a:p>
            <a:r>
              <a:rPr lang="en-US" sz="2800" b="1" dirty="0">
                <a:solidFill>
                  <a:schemeClr val="bg1"/>
                </a:solidFill>
              </a:rPr>
              <a:t>PROBLEM STATEMENT</a:t>
            </a:r>
          </a:p>
        </p:txBody>
      </p:sp>
      <p:sp>
        <p:nvSpPr>
          <p:cNvPr id="3" name="Rectangle 2"/>
          <p:cNvSpPr/>
          <p:nvPr/>
        </p:nvSpPr>
        <p:spPr>
          <a:xfrm>
            <a:off x="615292" y="2970827"/>
            <a:ext cx="11315870" cy="3477875"/>
          </a:xfrm>
          <a:prstGeom prst="rect">
            <a:avLst/>
          </a:prstGeom>
        </p:spPr>
        <p:txBody>
          <a:bodyPr wrap="square">
            <a:spAutoFit/>
          </a:bodyPr>
          <a:lstStyle/>
          <a:p>
            <a:pPr lvl="0">
              <a:buClr>
                <a:srgbClr val="000000"/>
              </a:buClr>
              <a:buSzPts val="1500"/>
            </a:pPr>
            <a:r>
              <a:rPr lang="en-US" sz="2000" dirty="0">
                <a:solidFill>
                  <a:schemeClr val="bg1"/>
                </a:solidFill>
                <a:latin typeface="Arial" panose="020B0604020202020204" pitchFamily="34" charset="0"/>
                <a:sym typeface="Lato"/>
              </a:rPr>
              <a:t>A year ago in Chicago, the high incidence of crime prompted the government to take decisive action by launching an operation with top-performing police officers. Now, as a year has passed since this decision, the government seeks to evaluate the reduction in crime cases and the advantages gained from this new operation. The government has engaged you as a freelancer data analyst to analyze the changes and improvements in crime rates.  The government is seeking the following objectives from your </a:t>
            </a:r>
            <a:r>
              <a:rPr lang="en-US" sz="2000" dirty="0" smtClean="0">
                <a:solidFill>
                  <a:schemeClr val="bg1"/>
                </a:solidFill>
                <a:latin typeface="Arial" panose="020B0604020202020204" pitchFamily="34" charset="0"/>
                <a:sym typeface="Lato"/>
              </a:rPr>
              <a:t>analysis:</a:t>
            </a:r>
            <a:br>
              <a:rPr lang="en-US" sz="2000" dirty="0" smtClean="0">
                <a:solidFill>
                  <a:schemeClr val="bg1"/>
                </a:solidFill>
                <a:latin typeface="Arial" panose="020B0604020202020204" pitchFamily="34" charset="0"/>
                <a:sym typeface="Lato"/>
              </a:rPr>
            </a:br>
            <a:r>
              <a:rPr lang="en-US" sz="2000" dirty="0" smtClean="0">
                <a:solidFill>
                  <a:schemeClr val="bg1"/>
                </a:solidFill>
                <a:latin typeface="Arial" panose="020B0604020202020204" pitchFamily="34" charset="0"/>
                <a:sym typeface="Lato"/>
              </a:rPr>
              <a:t/>
            </a:r>
            <a:br>
              <a:rPr lang="en-US" sz="2000" dirty="0" smtClean="0">
                <a:solidFill>
                  <a:schemeClr val="bg1"/>
                </a:solidFill>
                <a:latin typeface="Arial" panose="020B0604020202020204" pitchFamily="34" charset="0"/>
                <a:sym typeface="Lato"/>
              </a:rPr>
            </a:br>
            <a:r>
              <a:rPr lang="en-US" sz="2000" dirty="0" smtClean="0">
                <a:solidFill>
                  <a:schemeClr val="bg1"/>
                </a:solidFill>
                <a:latin typeface="Arial" panose="020B0604020202020204" pitchFamily="34" charset="0"/>
                <a:sym typeface="Lato"/>
              </a:rPr>
              <a:t>1. If </a:t>
            </a:r>
            <a:r>
              <a:rPr lang="en-US" sz="2000" dirty="0">
                <a:solidFill>
                  <a:schemeClr val="bg1"/>
                </a:solidFill>
                <a:latin typeface="Arial" panose="020B0604020202020204" pitchFamily="34" charset="0"/>
                <a:sym typeface="Lato"/>
              </a:rPr>
              <a:t>the case solving time </a:t>
            </a:r>
            <a:r>
              <a:rPr lang="en-US" sz="2000" dirty="0" smtClean="0">
                <a:solidFill>
                  <a:schemeClr val="bg1"/>
                </a:solidFill>
                <a:latin typeface="Arial" panose="020B0604020202020204" pitchFamily="34" charset="0"/>
                <a:sym typeface="Lato"/>
              </a:rPr>
              <a:t>improved</a:t>
            </a:r>
            <a:br>
              <a:rPr lang="en-US" sz="2000" dirty="0" smtClean="0">
                <a:solidFill>
                  <a:schemeClr val="bg1"/>
                </a:solidFill>
                <a:latin typeface="Arial" panose="020B0604020202020204" pitchFamily="34" charset="0"/>
                <a:sym typeface="Lato"/>
              </a:rPr>
            </a:br>
            <a:r>
              <a:rPr lang="en-US" sz="2000" dirty="0" smtClean="0">
                <a:solidFill>
                  <a:schemeClr val="bg1"/>
                </a:solidFill>
                <a:latin typeface="Arial" panose="020B0604020202020204" pitchFamily="34" charset="0"/>
                <a:sym typeface="Lato"/>
              </a:rPr>
              <a:t>2.What </a:t>
            </a:r>
            <a:r>
              <a:rPr lang="en-US" sz="2000" dirty="0">
                <a:solidFill>
                  <a:schemeClr val="bg1"/>
                </a:solidFill>
                <a:latin typeface="Arial" panose="020B0604020202020204" pitchFamily="34" charset="0"/>
                <a:sym typeface="Lato"/>
              </a:rPr>
              <a:t>are the localities where the crime rate were </a:t>
            </a:r>
            <a:r>
              <a:rPr lang="en-US" sz="2000" dirty="0" smtClean="0">
                <a:solidFill>
                  <a:schemeClr val="bg1"/>
                </a:solidFill>
                <a:latin typeface="Arial" panose="020B0604020202020204" pitchFamily="34" charset="0"/>
                <a:sym typeface="Lato"/>
              </a:rPr>
              <a:t>higher</a:t>
            </a:r>
            <a:br>
              <a:rPr lang="en-US" sz="2000" dirty="0" smtClean="0">
                <a:solidFill>
                  <a:schemeClr val="bg1"/>
                </a:solidFill>
                <a:latin typeface="Arial" panose="020B0604020202020204" pitchFamily="34" charset="0"/>
                <a:sym typeface="Lato"/>
              </a:rPr>
            </a:br>
            <a:r>
              <a:rPr lang="en-US" sz="2000" dirty="0" smtClean="0">
                <a:solidFill>
                  <a:schemeClr val="bg1"/>
                </a:solidFill>
                <a:latin typeface="Arial" panose="020B0604020202020204" pitchFamily="34" charset="0"/>
                <a:sym typeface="Lato"/>
              </a:rPr>
              <a:t>3.What </a:t>
            </a:r>
            <a:r>
              <a:rPr lang="en-US" sz="2000" dirty="0">
                <a:solidFill>
                  <a:schemeClr val="bg1"/>
                </a:solidFill>
                <a:latin typeface="Arial" panose="020B0604020202020204" pitchFamily="34" charset="0"/>
                <a:sym typeface="Lato"/>
              </a:rPr>
              <a:t>can be the measures that can be taken in order to keep the crime rate in control moving further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51" y="707831"/>
            <a:ext cx="2624095" cy="2000200"/>
          </a:xfrm>
          <a:prstGeom prst="rect">
            <a:avLst/>
          </a:prstGeom>
        </p:spPr>
      </p:pic>
    </p:spTree>
    <p:extLst>
      <p:ext uri="{BB962C8B-B14F-4D97-AF65-F5344CB8AC3E}">
        <p14:creationId xmlns:p14="http://schemas.microsoft.com/office/powerpoint/2010/main" val="1542827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8" name="Rectangle 7"/>
          <p:cNvSpPr/>
          <p:nvPr/>
        </p:nvSpPr>
        <p:spPr>
          <a:xfrm>
            <a:off x="238687" y="202196"/>
            <a:ext cx="3129255" cy="523220"/>
          </a:xfrm>
          <a:prstGeom prst="rect">
            <a:avLst/>
          </a:prstGeom>
        </p:spPr>
        <p:txBody>
          <a:bodyPr wrap="none">
            <a:spAutoFit/>
          </a:bodyPr>
          <a:lstStyle/>
          <a:p>
            <a:r>
              <a:rPr lang="en-IN" sz="2800" b="1" dirty="0" smtClean="0">
                <a:solidFill>
                  <a:schemeClr val="bg1"/>
                </a:solidFill>
              </a:rPr>
              <a:t>KEY DATA POINTS</a:t>
            </a:r>
            <a:endParaRPr lang="en-IN" sz="2800" b="1" dirty="0">
              <a:solidFill>
                <a:schemeClr val="bg1"/>
              </a:solidFill>
            </a:endParaRPr>
          </a:p>
        </p:txBody>
      </p:sp>
      <p:sp>
        <p:nvSpPr>
          <p:cNvPr id="9" name="TextBox 8"/>
          <p:cNvSpPr txBox="1"/>
          <p:nvPr/>
        </p:nvSpPr>
        <p:spPr>
          <a:xfrm>
            <a:off x="1887192" y="756381"/>
            <a:ext cx="545123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rPr>
              <a:t>Total Number of different crime types</a:t>
            </a:r>
          </a:p>
        </p:txBody>
      </p:sp>
      <p:sp>
        <p:nvSpPr>
          <p:cNvPr id="10" name="Rectangle 9"/>
          <p:cNvSpPr/>
          <p:nvPr/>
        </p:nvSpPr>
        <p:spPr>
          <a:xfrm>
            <a:off x="1887192" y="1735996"/>
            <a:ext cx="5003381" cy="400110"/>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rPr>
              <a:t>Total Number of crimes in this dataset</a:t>
            </a:r>
          </a:p>
        </p:txBody>
      </p:sp>
      <p:sp>
        <p:nvSpPr>
          <p:cNvPr id="12" name="Rectangle 11"/>
          <p:cNvSpPr/>
          <p:nvPr/>
        </p:nvSpPr>
        <p:spPr>
          <a:xfrm>
            <a:off x="1887192" y="2820520"/>
            <a:ext cx="2191113" cy="369332"/>
          </a:xfrm>
          <a:prstGeom prst="rect">
            <a:avLst/>
          </a:prstGeom>
        </p:spPr>
        <p:txBody>
          <a:bodyPr wrap="none">
            <a:spAutoFit/>
          </a:bodyPr>
          <a:lstStyle/>
          <a:p>
            <a:pPr marL="285750" indent="-285750">
              <a:buFont typeface="Arial" panose="020B0604020202020204" pitchFamily="34" charset="0"/>
              <a:buChar char="•"/>
            </a:pPr>
            <a:r>
              <a:rPr lang="en-US" dirty="0" smtClean="0">
                <a:solidFill>
                  <a:schemeClr val="bg1"/>
                </a:solidFill>
              </a:rPr>
              <a:t>Arrest Percentage</a:t>
            </a:r>
            <a:endParaRPr lang="en-IN" dirty="0">
              <a:solidFill>
                <a:schemeClr val="bg1"/>
              </a:solidFill>
            </a:endParaRPr>
          </a:p>
        </p:txBody>
      </p:sp>
      <p:sp>
        <p:nvSpPr>
          <p:cNvPr id="13" name="Rectangle 12"/>
          <p:cNvSpPr/>
          <p:nvPr/>
        </p:nvSpPr>
        <p:spPr>
          <a:xfrm>
            <a:off x="1887192" y="3817304"/>
            <a:ext cx="4959756" cy="369332"/>
          </a:xfrm>
          <a:prstGeom prst="rect">
            <a:avLst/>
          </a:prstGeom>
        </p:spPr>
        <p:txBody>
          <a:bodyPr wrap="none">
            <a:spAutoFit/>
          </a:bodyPr>
          <a:lstStyle/>
          <a:p>
            <a:pPr marL="285750" indent="-285750">
              <a:buFont typeface="Arial" panose="020B0604020202020204" pitchFamily="34" charset="0"/>
              <a:buChar char="•"/>
            </a:pPr>
            <a:r>
              <a:rPr lang="en-IN" dirty="0">
                <a:solidFill>
                  <a:schemeClr val="bg1"/>
                </a:solidFill>
              </a:rPr>
              <a:t>Total Number of </a:t>
            </a:r>
            <a:r>
              <a:rPr lang="en-IN" dirty="0" smtClean="0">
                <a:solidFill>
                  <a:schemeClr val="bg1"/>
                </a:solidFill>
              </a:rPr>
              <a:t>Domestic crime </a:t>
            </a:r>
            <a:r>
              <a:rPr lang="en-IN" dirty="0">
                <a:solidFill>
                  <a:schemeClr val="bg1"/>
                </a:solidFill>
              </a:rPr>
              <a:t>in this dataset</a:t>
            </a:r>
          </a:p>
        </p:txBody>
      </p:sp>
      <p:sp>
        <p:nvSpPr>
          <p:cNvPr id="14" name="Rectangle 13"/>
          <p:cNvSpPr/>
          <p:nvPr/>
        </p:nvSpPr>
        <p:spPr>
          <a:xfrm>
            <a:off x="1887192" y="4883453"/>
            <a:ext cx="4024948" cy="369332"/>
          </a:xfrm>
          <a:prstGeom prst="rect">
            <a:avLst/>
          </a:prstGeom>
        </p:spPr>
        <p:txBody>
          <a:bodyPr wrap="none">
            <a:spAutoFit/>
          </a:bodyPr>
          <a:lstStyle/>
          <a:p>
            <a:pPr marL="285750" indent="-285750">
              <a:buFont typeface="Arial" panose="020B0604020202020204" pitchFamily="34" charset="0"/>
              <a:buChar char="•"/>
            </a:pPr>
            <a:r>
              <a:rPr lang="en-IN" dirty="0" smtClean="0">
                <a:solidFill>
                  <a:schemeClr val="bg1"/>
                </a:solidFill>
              </a:rPr>
              <a:t>Domestic </a:t>
            </a:r>
            <a:r>
              <a:rPr lang="en-IN" dirty="0">
                <a:solidFill>
                  <a:schemeClr val="bg1"/>
                </a:solidFill>
              </a:rPr>
              <a:t>crime </a:t>
            </a:r>
            <a:r>
              <a:rPr lang="en-IN" dirty="0" smtClean="0">
                <a:solidFill>
                  <a:schemeClr val="bg1"/>
                </a:solidFill>
              </a:rPr>
              <a:t>proportional Analysis</a:t>
            </a:r>
            <a:endParaRPr lang="en-IN" dirty="0">
              <a:solidFill>
                <a:schemeClr val="bg1"/>
              </a:solidFill>
            </a:endParaRPr>
          </a:p>
        </p:txBody>
      </p:sp>
      <p:sp>
        <p:nvSpPr>
          <p:cNvPr id="3" name="Rectangle 2"/>
          <p:cNvSpPr/>
          <p:nvPr/>
        </p:nvSpPr>
        <p:spPr>
          <a:xfrm>
            <a:off x="1887192" y="5949602"/>
            <a:ext cx="2383025" cy="369332"/>
          </a:xfrm>
          <a:prstGeom prst="rect">
            <a:avLst/>
          </a:prstGeom>
        </p:spPr>
        <p:txBody>
          <a:bodyPr wrap="none">
            <a:spAutoFit/>
          </a:bodyPr>
          <a:lstStyle/>
          <a:p>
            <a:pPr marL="285750" indent="-285750">
              <a:buFont typeface="Arial" panose="020B0604020202020204" pitchFamily="34" charset="0"/>
              <a:buChar char="•"/>
            </a:pPr>
            <a:r>
              <a:rPr lang="en-IN" dirty="0">
                <a:solidFill>
                  <a:schemeClr val="bg1"/>
                </a:solidFill>
              </a:rPr>
              <a:t>Average time taken </a:t>
            </a:r>
          </a:p>
        </p:txBody>
      </p:sp>
      <p:pic>
        <p:nvPicPr>
          <p:cNvPr id="15" name="Picture 14"/>
          <p:cNvPicPr>
            <a:picLocks noChangeAspect="1"/>
          </p:cNvPicPr>
          <p:nvPr/>
        </p:nvPicPr>
        <p:blipFill>
          <a:blip r:embed="rId2"/>
          <a:stretch>
            <a:fillRect/>
          </a:stretch>
        </p:blipFill>
        <p:spPr>
          <a:xfrm>
            <a:off x="7661258" y="1547397"/>
            <a:ext cx="1546994" cy="777307"/>
          </a:xfrm>
          <a:prstGeom prst="rect">
            <a:avLst/>
          </a:prstGeom>
        </p:spPr>
      </p:pic>
      <p:pic>
        <p:nvPicPr>
          <p:cNvPr id="16" name="Picture 15"/>
          <p:cNvPicPr>
            <a:picLocks noChangeAspect="1"/>
          </p:cNvPicPr>
          <p:nvPr/>
        </p:nvPicPr>
        <p:blipFill>
          <a:blip r:embed="rId3"/>
          <a:stretch>
            <a:fillRect/>
          </a:stretch>
        </p:blipFill>
        <p:spPr>
          <a:xfrm>
            <a:off x="7661258" y="567782"/>
            <a:ext cx="1546994" cy="777307"/>
          </a:xfrm>
          <a:prstGeom prst="rect">
            <a:avLst/>
          </a:prstGeom>
        </p:spPr>
      </p:pic>
      <p:pic>
        <p:nvPicPr>
          <p:cNvPr id="17" name="Picture 16"/>
          <p:cNvPicPr>
            <a:picLocks noChangeAspect="1"/>
          </p:cNvPicPr>
          <p:nvPr/>
        </p:nvPicPr>
        <p:blipFill>
          <a:blip r:embed="rId4"/>
          <a:stretch>
            <a:fillRect/>
          </a:stretch>
        </p:blipFill>
        <p:spPr>
          <a:xfrm>
            <a:off x="7661258" y="2612722"/>
            <a:ext cx="1546994" cy="784928"/>
          </a:xfrm>
          <a:prstGeom prst="rect">
            <a:avLst/>
          </a:prstGeom>
        </p:spPr>
      </p:pic>
      <p:pic>
        <p:nvPicPr>
          <p:cNvPr id="18" name="Picture 17"/>
          <p:cNvPicPr>
            <a:picLocks noChangeAspect="1"/>
          </p:cNvPicPr>
          <p:nvPr/>
        </p:nvPicPr>
        <p:blipFill>
          <a:blip r:embed="rId5"/>
          <a:stretch>
            <a:fillRect/>
          </a:stretch>
        </p:blipFill>
        <p:spPr>
          <a:xfrm>
            <a:off x="7661258" y="3609506"/>
            <a:ext cx="1546994" cy="784928"/>
          </a:xfrm>
          <a:prstGeom prst="rect">
            <a:avLst/>
          </a:prstGeom>
        </p:spPr>
      </p:pic>
      <p:pic>
        <p:nvPicPr>
          <p:cNvPr id="19" name="Picture 18"/>
          <p:cNvPicPr>
            <a:picLocks noChangeAspect="1"/>
          </p:cNvPicPr>
          <p:nvPr/>
        </p:nvPicPr>
        <p:blipFill>
          <a:blip r:embed="rId6"/>
          <a:stretch>
            <a:fillRect/>
          </a:stretch>
        </p:blipFill>
        <p:spPr>
          <a:xfrm>
            <a:off x="7661258" y="4548933"/>
            <a:ext cx="1546994" cy="1038372"/>
          </a:xfrm>
          <a:prstGeom prst="rect">
            <a:avLst/>
          </a:prstGeom>
        </p:spPr>
      </p:pic>
      <p:pic>
        <p:nvPicPr>
          <p:cNvPr id="20" name="Picture 19"/>
          <p:cNvPicPr>
            <a:picLocks noChangeAspect="1"/>
          </p:cNvPicPr>
          <p:nvPr/>
        </p:nvPicPr>
        <p:blipFill>
          <a:blip r:embed="rId7"/>
          <a:stretch>
            <a:fillRect/>
          </a:stretch>
        </p:blipFill>
        <p:spPr>
          <a:xfrm>
            <a:off x="7661259" y="5671466"/>
            <a:ext cx="1546994" cy="1051622"/>
          </a:xfrm>
          <a:prstGeom prst="rect">
            <a:avLst/>
          </a:prstGeom>
        </p:spPr>
      </p:pic>
    </p:spTree>
    <p:extLst>
      <p:ext uri="{BB962C8B-B14F-4D97-AF65-F5344CB8AC3E}">
        <p14:creationId xmlns:p14="http://schemas.microsoft.com/office/powerpoint/2010/main" val="467152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3" name="Rectangle 2"/>
          <p:cNvSpPr/>
          <p:nvPr/>
        </p:nvSpPr>
        <p:spPr>
          <a:xfrm>
            <a:off x="80197" y="-3035"/>
            <a:ext cx="4729195" cy="523220"/>
          </a:xfrm>
          <a:prstGeom prst="rect">
            <a:avLst/>
          </a:prstGeom>
        </p:spPr>
        <p:txBody>
          <a:bodyPr wrap="square">
            <a:spAutoFit/>
          </a:bodyPr>
          <a:lstStyle/>
          <a:p>
            <a:r>
              <a:rPr lang="en-US" sz="2800" b="1" dirty="0" smtClean="0">
                <a:solidFill>
                  <a:schemeClr val="bg1"/>
                </a:solidFill>
              </a:rPr>
              <a:t>TOP FIVE CRIME TYPES</a:t>
            </a:r>
            <a:endParaRPr lang="en-IN" sz="2800" b="1" dirty="0">
              <a:solidFill>
                <a:schemeClr val="bg1"/>
              </a:solidFill>
            </a:endParaRPr>
          </a:p>
        </p:txBody>
      </p:sp>
      <p:sp>
        <p:nvSpPr>
          <p:cNvPr id="6" name="Rectangle 5"/>
          <p:cNvSpPr/>
          <p:nvPr/>
        </p:nvSpPr>
        <p:spPr>
          <a:xfrm>
            <a:off x="80197" y="3369680"/>
            <a:ext cx="6637126" cy="523220"/>
          </a:xfrm>
          <a:prstGeom prst="rect">
            <a:avLst/>
          </a:prstGeom>
        </p:spPr>
        <p:txBody>
          <a:bodyPr wrap="square">
            <a:spAutoFit/>
          </a:bodyPr>
          <a:lstStyle/>
          <a:p>
            <a:r>
              <a:rPr lang="en-US" sz="2800" b="1" dirty="0">
                <a:solidFill>
                  <a:schemeClr val="bg1"/>
                </a:solidFill>
              </a:rPr>
              <a:t>TOP FIVE BLOCK WITH HIGHEST CRIME</a:t>
            </a:r>
            <a:endParaRPr lang="en-IN" sz="2800" b="1" dirty="0">
              <a:solidFill>
                <a:schemeClr val="bg1"/>
              </a:solidFill>
            </a:endParaRPr>
          </a:p>
        </p:txBody>
      </p:sp>
      <p:pic>
        <p:nvPicPr>
          <p:cNvPr id="4" name="Picture 3"/>
          <p:cNvPicPr>
            <a:picLocks noChangeAspect="1"/>
          </p:cNvPicPr>
          <p:nvPr/>
        </p:nvPicPr>
        <p:blipFill>
          <a:blip r:embed="rId2"/>
          <a:stretch>
            <a:fillRect/>
          </a:stretch>
        </p:blipFill>
        <p:spPr>
          <a:xfrm>
            <a:off x="2647016" y="520185"/>
            <a:ext cx="5877296" cy="2627340"/>
          </a:xfrm>
          <a:prstGeom prst="rect">
            <a:avLst/>
          </a:prstGeom>
        </p:spPr>
      </p:pic>
      <p:pic>
        <p:nvPicPr>
          <p:cNvPr id="2" name="Picture 1"/>
          <p:cNvPicPr>
            <a:picLocks noChangeAspect="1"/>
          </p:cNvPicPr>
          <p:nvPr/>
        </p:nvPicPr>
        <p:blipFill>
          <a:blip r:embed="rId3"/>
          <a:stretch>
            <a:fillRect/>
          </a:stretch>
        </p:blipFill>
        <p:spPr>
          <a:xfrm>
            <a:off x="2647016" y="3974123"/>
            <a:ext cx="5877296" cy="2664069"/>
          </a:xfrm>
          <a:prstGeom prst="rect">
            <a:avLst/>
          </a:prstGeom>
        </p:spPr>
      </p:pic>
    </p:spTree>
    <p:extLst>
      <p:ext uri="{BB962C8B-B14F-4D97-AF65-F5344CB8AC3E}">
        <p14:creationId xmlns:p14="http://schemas.microsoft.com/office/powerpoint/2010/main" val="395693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5465407" cy="523220"/>
          </a:xfrm>
          <a:prstGeom prst="rect">
            <a:avLst/>
          </a:prstGeom>
        </p:spPr>
        <p:txBody>
          <a:bodyPr wrap="none">
            <a:spAutoFit/>
          </a:bodyPr>
          <a:lstStyle/>
          <a:p>
            <a:r>
              <a:rPr lang="en-US" sz="2800" b="1" dirty="0">
                <a:solidFill>
                  <a:schemeClr val="bg1"/>
                </a:solidFill>
              </a:rPr>
              <a:t>TOP </a:t>
            </a:r>
            <a:r>
              <a:rPr lang="en-US" sz="2800" b="1" dirty="0" smtClean="0">
                <a:solidFill>
                  <a:schemeClr val="bg1"/>
                </a:solidFill>
              </a:rPr>
              <a:t>TEN ARREST BY CRIME TYPE</a:t>
            </a:r>
            <a:endParaRPr lang="en-IN" sz="2800" b="1" dirty="0">
              <a:solidFill>
                <a:schemeClr val="bg1"/>
              </a:solidFill>
            </a:endParaRPr>
          </a:p>
        </p:txBody>
      </p:sp>
      <p:sp>
        <p:nvSpPr>
          <p:cNvPr id="4" name="Rectangle 3"/>
          <p:cNvSpPr/>
          <p:nvPr/>
        </p:nvSpPr>
        <p:spPr>
          <a:xfrm>
            <a:off x="0" y="3585601"/>
            <a:ext cx="5220660" cy="523220"/>
          </a:xfrm>
          <a:prstGeom prst="rect">
            <a:avLst/>
          </a:prstGeom>
        </p:spPr>
        <p:txBody>
          <a:bodyPr wrap="none">
            <a:spAutoFit/>
          </a:bodyPr>
          <a:lstStyle/>
          <a:p>
            <a:r>
              <a:rPr lang="en-US" sz="2800" b="1" dirty="0">
                <a:solidFill>
                  <a:schemeClr val="bg1"/>
                </a:solidFill>
              </a:rPr>
              <a:t>TOP FIVE </a:t>
            </a:r>
            <a:r>
              <a:rPr lang="en-US" sz="2800" b="1" dirty="0" smtClean="0">
                <a:solidFill>
                  <a:schemeClr val="bg1"/>
                </a:solidFill>
              </a:rPr>
              <a:t>ARREST CRIME TYPES</a:t>
            </a:r>
            <a:endParaRPr lang="en-IN" sz="2800" b="1" dirty="0">
              <a:solidFill>
                <a:schemeClr val="bg1"/>
              </a:solidFill>
            </a:endParaRPr>
          </a:p>
        </p:txBody>
      </p:sp>
      <p:pic>
        <p:nvPicPr>
          <p:cNvPr id="6" name="Picture 5"/>
          <p:cNvPicPr>
            <a:picLocks noChangeAspect="1"/>
          </p:cNvPicPr>
          <p:nvPr/>
        </p:nvPicPr>
        <p:blipFill>
          <a:blip r:embed="rId2"/>
          <a:stretch>
            <a:fillRect/>
          </a:stretch>
        </p:blipFill>
        <p:spPr>
          <a:xfrm>
            <a:off x="3016376" y="523220"/>
            <a:ext cx="5940335" cy="3037665"/>
          </a:xfrm>
          <a:prstGeom prst="rect">
            <a:avLst/>
          </a:prstGeom>
        </p:spPr>
      </p:pic>
      <p:pic>
        <p:nvPicPr>
          <p:cNvPr id="7" name="Picture 6"/>
          <p:cNvPicPr>
            <a:picLocks noChangeAspect="1"/>
          </p:cNvPicPr>
          <p:nvPr/>
        </p:nvPicPr>
        <p:blipFill>
          <a:blip r:embed="rId3"/>
          <a:stretch>
            <a:fillRect/>
          </a:stretch>
        </p:blipFill>
        <p:spPr>
          <a:xfrm>
            <a:off x="3925054" y="4020898"/>
            <a:ext cx="4122978" cy="2667231"/>
          </a:xfrm>
          <a:prstGeom prst="rect">
            <a:avLst/>
          </a:prstGeom>
        </p:spPr>
      </p:pic>
    </p:spTree>
    <p:extLst>
      <p:ext uri="{BB962C8B-B14F-4D97-AF65-F5344CB8AC3E}">
        <p14:creationId xmlns:p14="http://schemas.microsoft.com/office/powerpoint/2010/main" val="3230386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95045" y="79914"/>
            <a:ext cx="6790192" cy="523220"/>
          </a:xfrm>
          <a:prstGeom prst="rect">
            <a:avLst/>
          </a:prstGeom>
        </p:spPr>
        <p:txBody>
          <a:bodyPr wrap="none">
            <a:spAutoFit/>
          </a:bodyPr>
          <a:lstStyle/>
          <a:p>
            <a:r>
              <a:rPr lang="en-US" sz="2800" b="1" dirty="0">
                <a:solidFill>
                  <a:schemeClr val="bg1"/>
                </a:solidFill>
              </a:rPr>
              <a:t>TOP FIVE </a:t>
            </a:r>
            <a:r>
              <a:rPr lang="en-US" sz="2800" b="1" dirty="0" smtClean="0">
                <a:solidFill>
                  <a:schemeClr val="bg1"/>
                </a:solidFill>
              </a:rPr>
              <a:t>DISTRICT WITH HIGHEST CRIME</a:t>
            </a:r>
            <a:endParaRPr lang="en-IN" sz="2800" b="1" dirty="0">
              <a:solidFill>
                <a:schemeClr val="bg1"/>
              </a:solidFill>
            </a:endParaRPr>
          </a:p>
        </p:txBody>
      </p:sp>
      <p:sp>
        <p:nvSpPr>
          <p:cNvPr id="5" name="Rectangle 4"/>
          <p:cNvSpPr/>
          <p:nvPr/>
        </p:nvSpPr>
        <p:spPr>
          <a:xfrm>
            <a:off x="95045" y="3295567"/>
            <a:ext cx="6292748" cy="523220"/>
          </a:xfrm>
          <a:prstGeom prst="rect">
            <a:avLst/>
          </a:prstGeom>
        </p:spPr>
        <p:txBody>
          <a:bodyPr wrap="none">
            <a:spAutoFit/>
          </a:bodyPr>
          <a:lstStyle/>
          <a:p>
            <a:r>
              <a:rPr lang="en-US" sz="2800" b="1" dirty="0">
                <a:solidFill>
                  <a:schemeClr val="bg1"/>
                </a:solidFill>
              </a:rPr>
              <a:t>TOP FIVE </a:t>
            </a:r>
            <a:r>
              <a:rPr lang="en-US" sz="2800" b="1" dirty="0" smtClean="0">
                <a:solidFill>
                  <a:schemeClr val="bg1"/>
                </a:solidFill>
              </a:rPr>
              <a:t>WARD WITH HIGHEST CRIME</a:t>
            </a:r>
            <a:endParaRPr lang="en-IN" sz="2800" b="1" dirty="0">
              <a:solidFill>
                <a:schemeClr val="bg1"/>
              </a:solidFill>
            </a:endParaRPr>
          </a:p>
        </p:txBody>
      </p:sp>
      <p:pic>
        <p:nvPicPr>
          <p:cNvPr id="6" name="Picture 5"/>
          <p:cNvPicPr>
            <a:picLocks noChangeAspect="1"/>
          </p:cNvPicPr>
          <p:nvPr/>
        </p:nvPicPr>
        <p:blipFill>
          <a:blip r:embed="rId2"/>
          <a:stretch>
            <a:fillRect/>
          </a:stretch>
        </p:blipFill>
        <p:spPr>
          <a:xfrm>
            <a:off x="2717221" y="621038"/>
            <a:ext cx="5890448" cy="2359554"/>
          </a:xfrm>
          <a:prstGeom prst="rect">
            <a:avLst/>
          </a:prstGeom>
        </p:spPr>
      </p:pic>
      <p:pic>
        <p:nvPicPr>
          <p:cNvPr id="7" name="Picture 6"/>
          <p:cNvPicPr>
            <a:picLocks noChangeAspect="1"/>
          </p:cNvPicPr>
          <p:nvPr/>
        </p:nvPicPr>
        <p:blipFill>
          <a:blip r:embed="rId3"/>
          <a:stretch>
            <a:fillRect/>
          </a:stretch>
        </p:blipFill>
        <p:spPr>
          <a:xfrm>
            <a:off x="2717220" y="3818786"/>
            <a:ext cx="5890449" cy="2810614"/>
          </a:xfrm>
          <a:prstGeom prst="rect">
            <a:avLst/>
          </a:prstGeom>
        </p:spPr>
      </p:pic>
    </p:spTree>
    <p:extLst>
      <p:ext uri="{BB962C8B-B14F-4D97-AF65-F5344CB8AC3E}">
        <p14:creationId xmlns:p14="http://schemas.microsoft.com/office/powerpoint/2010/main" val="3963113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14300" y="105507"/>
            <a:ext cx="3226777" cy="523220"/>
          </a:xfrm>
          <a:prstGeom prst="rect">
            <a:avLst/>
          </a:prstGeom>
          <a:noFill/>
        </p:spPr>
        <p:txBody>
          <a:bodyPr wrap="square" rtlCol="0">
            <a:spAutoFit/>
          </a:bodyPr>
          <a:lstStyle/>
          <a:p>
            <a:r>
              <a:rPr lang="en-US" sz="2800" b="1" dirty="0" smtClean="0">
                <a:solidFill>
                  <a:schemeClr val="bg1"/>
                </a:solidFill>
              </a:rPr>
              <a:t>CRIME LOCATIONS</a:t>
            </a:r>
            <a:endParaRPr lang="en-IN" sz="2800" b="1" dirty="0">
              <a:solidFill>
                <a:schemeClr val="bg1"/>
              </a:solidFill>
            </a:endParaRPr>
          </a:p>
        </p:txBody>
      </p:sp>
      <p:sp>
        <p:nvSpPr>
          <p:cNvPr id="3" name="Rectangle 2"/>
          <p:cNvSpPr/>
          <p:nvPr/>
        </p:nvSpPr>
        <p:spPr>
          <a:xfrm>
            <a:off x="114300" y="3193225"/>
            <a:ext cx="4804457" cy="523220"/>
          </a:xfrm>
          <a:prstGeom prst="rect">
            <a:avLst/>
          </a:prstGeom>
        </p:spPr>
        <p:txBody>
          <a:bodyPr wrap="none">
            <a:spAutoFit/>
          </a:bodyPr>
          <a:lstStyle/>
          <a:p>
            <a:r>
              <a:rPr lang="en-US" sz="2800" b="1" dirty="0" smtClean="0">
                <a:solidFill>
                  <a:schemeClr val="bg1"/>
                </a:solidFill>
              </a:rPr>
              <a:t>TOP FIVE CRIME LOCATIONS </a:t>
            </a:r>
            <a:endParaRPr lang="en-IN" sz="2800" b="1" dirty="0">
              <a:solidFill>
                <a:schemeClr val="bg1"/>
              </a:solidFill>
            </a:endParaRPr>
          </a:p>
        </p:txBody>
      </p:sp>
      <p:pic>
        <p:nvPicPr>
          <p:cNvPr id="4" name="Picture 3"/>
          <p:cNvPicPr>
            <a:picLocks noChangeAspect="1"/>
          </p:cNvPicPr>
          <p:nvPr/>
        </p:nvPicPr>
        <p:blipFill>
          <a:blip r:embed="rId2"/>
          <a:stretch>
            <a:fillRect/>
          </a:stretch>
        </p:blipFill>
        <p:spPr>
          <a:xfrm>
            <a:off x="2669949" y="628726"/>
            <a:ext cx="5700327" cy="2564499"/>
          </a:xfrm>
          <a:prstGeom prst="rect">
            <a:avLst/>
          </a:prstGeom>
        </p:spPr>
      </p:pic>
      <p:pic>
        <p:nvPicPr>
          <p:cNvPr id="5" name="Picture 4"/>
          <p:cNvPicPr>
            <a:picLocks noChangeAspect="1"/>
          </p:cNvPicPr>
          <p:nvPr/>
        </p:nvPicPr>
        <p:blipFill>
          <a:blip r:embed="rId3"/>
          <a:stretch>
            <a:fillRect/>
          </a:stretch>
        </p:blipFill>
        <p:spPr>
          <a:xfrm>
            <a:off x="2669949" y="3893909"/>
            <a:ext cx="5700327" cy="2700323"/>
          </a:xfrm>
          <a:prstGeom prst="rect">
            <a:avLst/>
          </a:prstGeom>
        </p:spPr>
      </p:pic>
    </p:spTree>
    <p:extLst>
      <p:ext uri="{BB962C8B-B14F-4D97-AF65-F5344CB8AC3E}">
        <p14:creationId xmlns:p14="http://schemas.microsoft.com/office/powerpoint/2010/main" val="2851712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896</TotalTime>
  <Words>738</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Lato</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dc:creator>
  <cp:lastModifiedBy>vignesh</cp:lastModifiedBy>
  <cp:revision>49</cp:revision>
  <dcterms:created xsi:type="dcterms:W3CDTF">2024-08-29T17:35:06Z</dcterms:created>
  <dcterms:modified xsi:type="dcterms:W3CDTF">2024-09-04T18:17:41Z</dcterms:modified>
</cp:coreProperties>
</file>