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5" r:id="rId4"/>
    <p:sldId id="259" r:id="rId5"/>
    <p:sldId id="261" r:id="rId6"/>
    <p:sldId id="262" r:id="rId7"/>
    <p:sldId id="263" r:id="rId8"/>
    <p:sldId id="264" r:id="rId9"/>
    <p:sldId id="274" r:id="rId10"/>
    <p:sldId id="265" r:id="rId11"/>
    <p:sldId id="266" r:id="rId12"/>
    <p:sldId id="269" r:id="rId13"/>
    <p:sldId id="270" r:id="rId14"/>
    <p:sldId id="268" r:id="rId15"/>
    <p:sldId id="267"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wnloads\19_may_zomoto_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ownloads\19_may_zomoto_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ownloads\19_may_zomoto_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ownloads\19_may_zomoto_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ownloads\19_may_zomoto_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ownloads\Project_Dashboar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LL\Downloads\19_may_zomoto_project.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[19_may_zomoto_project.xlsx]slicer connection!PivotTable3</c:name>
    <c:fmtId val="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COUNT</a:t>
            </a:r>
            <a:r>
              <a:rPr lang="en-US" baseline="0"/>
              <a:t> OF RESTAURANTS BY COUNTRY</a:t>
            </a:r>
            <a:endParaRPr lang="en-US"/>
          </a:p>
        </c:rich>
      </c:tx>
      <c:layout>
        <c:manualLayout>
          <c:xMode val="edge"/>
          <c:yMode val="edge"/>
          <c:x val="0.28202012891770883"/>
          <c:y val="1.9964609686947028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2377015466550105E-2"/>
          <c:y val="0.13894917514683686"/>
          <c:w val="0.93179355797437102"/>
          <c:h val="0.42580236680941191"/>
        </c:manualLayout>
      </c:layout>
      <c:bar3DChart>
        <c:barDir val="col"/>
        <c:grouping val="clustered"/>
        <c:varyColors val="0"/>
        <c:ser>
          <c:idx val="0"/>
          <c:order val="0"/>
          <c:tx>
            <c:strRef>
              <c:f>'slicer connection'!$B$40</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'slicer connection'!$A$41:$A$56</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'slicer connection'!$B$41:$B$56</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425</c:v>
                </c:pt>
              </c:numCache>
            </c:numRef>
          </c:val>
          <c:extLst>
            <c:ext xmlns:c16="http://schemas.microsoft.com/office/drawing/2014/chart" uri="{C3380CC4-5D6E-409C-BE32-E72D297353CC}">
              <c16:uniqueId val="{00000000-305E-46E2-855B-0DAB7CF3D0F4}"/>
            </c:ext>
          </c:extLst>
        </c:ser>
        <c:dLbls>
          <c:showLegendKey val="0"/>
          <c:showVal val="1"/>
          <c:showCatName val="0"/>
          <c:showSerName val="0"/>
          <c:showPercent val="0"/>
          <c:showBubbleSize val="0"/>
        </c:dLbls>
        <c:gapWidth val="150"/>
        <c:shape val="box"/>
        <c:axId val="560202456"/>
        <c:axId val="560204752"/>
        <c:axId val="0"/>
      </c:bar3DChart>
      <c:catAx>
        <c:axId val="56020245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COUNTRY</a:t>
                </a:r>
              </a:p>
            </c:rich>
          </c:tx>
          <c:layout>
            <c:manualLayout>
              <c:xMode val="edge"/>
              <c:yMode val="edge"/>
              <c:x val="0.43880468970304332"/>
              <c:y val="0.88923917405061215"/>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0204752"/>
        <c:crosses val="autoZero"/>
        <c:auto val="1"/>
        <c:lblAlgn val="ctr"/>
        <c:lblOffset val="100"/>
        <c:noMultiLvlLbl val="0"/>
      </c:catAx>
      <c:valAx>
        <c:axId val="560204752"/>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dirty="0"/>
                  <a:t>COUNT</a:t>
                </a:r>
                <a:r>
                  <a:rPr lang="en-IN" baseline="0" dirty="0"/>
                  <a:t> OF </a:t>
                </a:r>
                <a:r>
                  <a:rPr lang="en-IN" dirty="0"/>
                  <a:t> RESTAURANTS</a:t>
                </a:r>
              </a:p>
            </c:rich>
          </c:tx>
          <c:layout>
            <c:manualLayout>
              <c:xMode val="edge"/>
              <c:yMode val="edge"/>
              <c:x val="1.8898164822230671E-2"/>
              <c:y val="0.25488253377753944"/>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020245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[19_may_zomoto_project.xlsx]slicer connection!PivotTable4</c:name>
    <c:fmtId val="1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AVG</a:t>
            </a:r>
            <a:r>
              <a:rPr lang="en-US" baseline="0"/>
              <a:t> VOTES BY COUNTRY</a:t>
            </a:r>
            <a:endParaRPr lang="en-US"/>
          </a:p>
        </c:rich>
      </c:tx>
      <c:layout>
        <c:manualLayout>
          <c:xMode val="edge"/>
          <c:yMode val="edge"/>
          <c:x val="0.35049909255898365"/>
          <c:y val="3.4592307167277847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0599173061625016E-2"/>
          <c:y val="0.13518332371574121"/>
          <c:w val="0.89276440830558612"/>
          <c:h val="0.45843990245900118"/>
        </c:manualLayout>
      </c:layout>
      <c:bar3DChart>
        <c:barDir val="col"/>
        <c:grouping val="clustered"/>
        <c:varyColors val="0"/>
        <c:ser>
          <c:idx val="0"/>
          <c:order val="0"/>
          <c:tx>
            <c:strRef>
              <c:f>'slicer connection'!$B$20</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'slicer connection'!$A$21:$A$36</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'slicer connection'!$B$21:$B$36</c:f>
              <c:numCache>
                <c:formatCode>0.00</c:formatCode>
                <c:ptCount val="15"/>
                <c:pt idx="0">
                  <c:v>111.41666666666667</c:v>
                </c:pt>
                <c:pt idx="1">
                  <c:v>19.616666666666667</c:v>
                </c:pt>
                <c:pt idx="2">
                  <c:v>103</c:v>
                </c:pt>
                <c:pt idx="3">
                  <c:v>137.21255201109571</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430.87529411764706</c:v>
                </c:pt>
              </c:numCache>
            </c:numRef>
          </c:val>
          <c:extLst>
            <c:ext xmlns:c16="http://schemas.microsoft.com/office/drawing/2014/chart" uri="{C3380CC4-5D6E-409C-BE32-E72D297353CC}">
              <c16:uniqueId val="{00000000-CE11-4DCB-9E87-A651F516272C}"/>
            </c:ext>
          </c:extLst>
        </c:ser>
        <c:dLbls>
          <c:showLegendKey val="0"/>
          <c:showVal val="1"/>
          <c:showCatName val="0"/>
          <c:showSerName val="0"/>
          <c:showPercent val="0"/>
          <c:showBubbleSize val="0"/>
        </c:dLbls>
        <c:gapWidth val="150"/>
        <c:shape val="box"/>
        <c:axId val="461656328"/>
        <c:axId val="461652392"/>
        <c:axId val="0"/>
      </c:bar3DChart>
      <c:catAx>
        <c:axId val="46165632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COUNTRY</a:t>
                </a:r>
              </a:p>
            </c:rich>
          </c:tx>
          <c:layout>
            <c:manualLayout>
              <c:xMode val="edge"/>
              <c:yMode val="edge"/>
              <c:x val="0.45665028033020372"/>
              <c:y val="0.9033580908769383"/>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1652392"/>
        <c:crosses val="autoZero"/>
        <c:auto val="1"/>
        <c:lblAlgn val="ctr"/>
        <c:lblOffset val="100"/>
        <c:noMultiLvlLbl val="0"/>
      </c:catAx>
      <c:valAx>
        <c:axId val="461652392"/>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AVG</a:t>
                </a:r>
                <a:r>
                  <a:rPr lang="en-IN" baseline="0"/>
                  <a:t> VOTES</a:t>
                </a:r>
                <a:endParaRPr lang="en-IN"/>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165632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[19_may_zomoto_project.xlsx]slicer connection!PivotTable2</c:name>
    <c:fmtId val="1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COUNT OF RESTAURANTS BY YEAR</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649475460325397"/>
          <c:y val="0.1686498048225343"/>
          <c:w val="0.87610230069060613"/>
          <c:h val="0.63795527909722749"/>
        </c:manualLayout>
      </c:layout>
      <c:bar3DChart>
        <c:barDir val="col"/>
        <c:grouping val="clustered"/>
        <c:varyColors val="0"/>
        <c:ser>
          <c:idx val="0"/>
          <c:order val="0"/>
          <c:tx>
            <c:strRef>
              <c:f>'slicer connection'!$B$1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'slicer connection'!$A$2:$A$11</c:f>
              <c:strCache>
                <c:ptCount val="9"/>
                <c:pt idx="0">
                  <c:v>2010</c:v>
                </c:pt>
                <c:pt idx="1">
                  <c:v>2011</c:v>
                </c:pt>
                <c:pt idx="2">
                  <c:v>2012</c:v>
                </c:pt>
                <c:pt idx="3">
                  <c:v>2013</c:v>
                </c:pt>
                <c:pt idx="4">
                  <c:v>2014</c:v>
                </c:pt>
                <c:pt idx="5">
                  <c:v>2015</c:v>
                </c:pt>
                <c:pt idx="6">
                  <c:v>2016</c:v>
                </c:pt>
                <c:pt idx="7">
                  <c:v>2017</c:v>
                </c:pt>
                <c:pt idx="8">
                  <c:v>2018</c:v>
                </c:pt>
              </c:strCache>
            </c:strRef>
          </c:cat>
          <c:val>
            <c:numRef>
              <c:f>'slicer connection'!$B$2:$B$11</c:f>
              <c:numCache>
                <c:formatCode>General</c:formatCode>
                <c:ptCount val="9"/>
                <c:pt idx="0">
                  <c:v>1079</c:v>
                </c:pt>
                <c:pt idx="1">
                  <c:v>1096</c:v>
                </c:pt>
                <c:pt idx="2">
                  <c:v>1022</c:v>
                </c:pt>
                <c:pt idx="3">
                  <c:v>1059</c:v>
                </c:pt>
                <c:pt idx="4">
                  <c:v>1049</c:v>
                </c:pt>
                <c:pt idx="5">
                  <c:v>1023</c:v>
                </c:pt>
                <c:pt idx="6">
                  <c:v>1026</c:v>
                </c:pt>
                <c:pt idx="7">
                  <c:v>1086</c:v>
                </c:pt>
                <c:pt idx="8">
                  <c:v>1102</c:v>
                </c:pt>
              </c:numCache>
            </c:numRef>
          </c:val>
          <c:extLst>
            <c:ext xmlns:c16="http://schemas.microsoft.com/office/drawing/2014/chart" uri="{C3380CC4-5D6E-409C-BE32-E72D297353CC}">
              <c16:uniqueId val="{00000000-2037-4976-BEB1-D63480F2CB6A}"/>
            </c:ext>
          </c:extLst>
        </c:ser>
        <c:dLbls>
          <c:showLegendKey val="0"/>
          <c:showVal val="1"/>
          <c:showCatName val="0"/>
          <c:showSerName val="0"/>
          <c:showPercent val="0"/>
          <c:showBubbleSize val="0"/>
        </c:dLbls>
        <c:gapWidth val="150"/>
        <c:shape val="box"/>
        <c:axId val="560702016"/>
        <c:axId val="560709888"/>
        <c:axId val="0"/>
      </c:bar3DChart>
      <c:catAx>
        <c:axId val="56070201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YEAR</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0709888"/>
        <c:crosses val="autoZero"/>
        <c:auto val="1"/>
        <c:lblAlgn val="ctr"/>
        <c:lblOffset val="100"/>
        <c:noMultiLvlLbl val="0"/>
      </c:catAx>
      <c:valAx>
        <c:axId val="560709888"/>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COUNT</a:t>
                </a:r>
                <a:r>
                  <a:rPr lang="en-IN" baseline="0"/>
                  <a:t> OF RESTAURANTS</a:t>
                </a:r>
                <a:endParaRPr lang="en-IN"/>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070201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[19_may_zomoto_project.xlsx]slicer connection!PivotTable1</c:name>
    <c:fmtId val="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AVG</a:t>
            </a:r>
            <a:r>
              <a:rPr lang="en-US" baseline="0"/>
              <a:t> RATING BY COUNTRY</a:t>
            </a:r>
            <a:endParaRPr lang="en-US"/>
          </a:p>
        </c:rich>
      </c:tx>
      <c:layout>
        <c:manualLayout>
          <c:xMode val="edge"/>
          <c:yMode val="edge"/>
          <c:x val="0.30042623751728748"/>
          <c:y val="1.619120032757544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'slicer connection'!$B$81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'slicer connection'!$A$82:$A$97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'slicer connection'!$B$82:$B$97</c:f>
              <c:numCache>
                <c:formatCode>0.00</c:formatCode>
                <c:ptCount val="15"/>
                <c:pt idx="0">
                  <c:v>3.6583333333333337</c:v>
                </c:pt>
                <c:pt idx="1">
                  <c:v>3.8466666666666667</c:v>
                </c:pt>
                <c:pt idx="2">
                  <c:v>3.5750000000000002</c:v>
                </c:pt>
                <c:pt idx="3">
                  <c:v>2.7705501618122987</c:v>
                </c:pt>
                <c:pt idx="4">
                  <c:v>4.295238095238096</c:v>
                </c:pt>
                <c:pt idx="5">
                  <c:v>4.2624999999999993</c:v>
                </c:pt>
                <c:pt idx="6">
                  <c:v>4.4681818181818187</c:v>
                </c:pt>
                <c:pt idx="7">
                  <c:v>4.0599999999999996</c:v>
                </c:pt>
                <c:pt idx="8">
                  <c:v>3.5750000000000002</c:v>
                </c:pt>
                <c:pt idx="9">
                  <c:v>4.2100000000000009</c:v>
                </c:pt>
                <c:pt idx="10">
                  <c:v>3.87</c:v>
                </c:pt>
                <c:pt idx="11">
                  <c:v>4.3</c:v>
                </c:pt>
                <c:pt idx="12">
                  <c:v>4.2333333333333352</c:v>
                </c:pt>
                <c:pt idx="13">
                  <c:v>4.0999999999999996</c:v>
                </c:pt>
                <c:pt idx="14">
                  <c:v>4.0143529411764671</c:v>
                </c:pt>
              </c:numCache>
            </c:numRef>
          </c:val>
          <c:extLst>
            <c:ext xmlns:c16="http://schemas.microsoft.com/office/drawing/2014/chart" uri="{C3380CC4-5D6E-409C-BE32-E72D297353CC}">
              <c16:uniqueId val="{00000000-7952-4084-A8D1-B13CE22192A4}"/>
            </c:ext>
          </c:extLst>
        </c:ser>
        <c:dLbls>
          <c:showLegendKey val="0"/>
          <c:showVal val="1"/>
          <c:showCatName val="0"/>
          <c:showSerName val="0"/>
          <c:showPercent val="0"/>
          <c:showBubbleSize val="0"/>
        </c:dLbls>
        <c:gapWidth val="150"/>
        <c:shape val="box"/>
        <c:axId val="564862920"/>
        <c:axId val="564861280"/>
        <c:axId val="0"/>
      </c:bar3DChart>
      <c:catAx>
        <c:axId val="56486292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COUNTRY</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4861280"/>
        <c:crosses val="autoZero"/>
        <c:auto val="1"/>
        <c:lblAlgn val="ctr"/>
        <c:lblOffset val="100"/>
        <c:noMultiLvlLbl val="0"/>
      </c:catAx>
      <c:valAx>
        <c:axId val="564861280"/>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AVG</a:t>
                </a:r>
                <a:r>
                  <a:rPr lang="en-IN" baseline="0"/>
                  <a:t> RATING</a:t>
                </a:r>
                <a:endParaRPr lang="en-IN"/>
              </a:p>
            </c:rich>
          </c:tx>
          <c:layout>
            <c:manualLayout>
              <c:xMode val="edge"/>
              <c:yMode val="edge"/>
              <c:x val="5.3197776748494671E-2"/>
              <c:y val="0.29451705441581705"/>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4862920"/>
        <c:crosses val="autoZero"/>
        <c:crossBetween val="between"/>
        <c:majorUnit val="1"/>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[19_may_zomoto_project.xlsx]slicer connection!PivotTable7</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COUNT OF RESTAURANTS BY PRICE RANGE</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047378394066243E-2"/>
          <c:y val="0.23699531593631237"/>
          <c:w val="0.6856295260917814"/>
          <c:h val="0.6757654013917942"/>
        </c:manualLayout>
      </c:layout>
      <c:pie3DChart>
        <c:varyColors val="1"/>
        <c:ser>
          <c:idx val="0"/>
          <c:order val="0"/>
          <c:tx>
            <c:strRef>
              <c:f>'slicer connection'!$B$104</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540C-4FE2-A210-6733F7A85E2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540C-4FE2-A210-6733F7A85E2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540C-4FE2-A210-6733F7A85E2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540C-4FE2-A210-6733F7A85E2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'slicer connection'!$A$105:$A$109</c:f>
              <c:strCache>
                <c:ptCount val="4"/>
                <c:pt idx="0">
                  <c:v>1</c:v>
                </c:pt>
                <c:pt idx="1">
                  <c:v>2</c:v>
                </c:pt>
                <c:pt idx="2">
                  <c:v>3</c:v>
                </c:pt>
                <c:pt idx="3">
                  <c:v>4</c:v>
                </c:pt>
              </c:strCache>
            </c:strRef>
          </c:cat>
          <c:val>
            <c:numRef>
              <c:f>'slicer connection'!$B$105:$B$109</c:f>
              <c:numCache>
                <c:formatCode>General</c:formatCode>
                <c:ptCount val="4"/>
                <c:pt idx="0">
                  <c:v>4438</c:v>
                </c:pt>
                <c:pt idx="1">
                  <c:v>3113</c:v>
                </c:pt>
                <c:pt idx="2">
                  <c:v>1405</c:v>
                </c:pt>
                <c:pt idx="3">
                  <c:v>586</c:v>
                </c:pt>
              </c:numCache>
            </c:numRef>
          </c:val>
          <c:extLst>
            <c:ext xmlns:c16="http://schemas.microsoft.com/office/drawing/2014/chart" uri="{C3380CC4-5D6E-409C-BE32-E72D297353CC}">
              <c16:uniqueId val="{00000008-540C-4FE2-A210-6733F7A85E2F}"/>
            </c:ext>
          </c:extLst>
        </c:ser>
        <c:dLbls>
          <c:dLblPos val="bestFit"/>
          <c:showLegendKey val="0"/>
          <c:showVal val="1"/>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[Project_Dashboard.xlsx]slicer connection!PivotTable6</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AVG</a:t>
            </a:r>
            <a:r>
              <a:rPr lang="en-US" baseline="0"/>
              <a:t> AMOUNT SPENT BY COUNTRY</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'slicer connection'!$B$126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'slicer connection'!$A$127:$A$142</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'slicer connection'!$B$127:$B$142</c:f>
              <c:numCache>
                <c:formatCode>0</c:formatCode>
                <c:ptCount val="15"/>
                <c:pt idx="0">
                  <c:v>1204.1666666666667</c:v>
                </c:pt>
                <c:pt idx="1">
                  <c:v>2424</c:v>
                </c:pt>
                <c:pt idx="2">
                  <c:v>2175</c:v>
                </c:pt>
                <c:pt idx="3">
                  <c:v>623.37031900138697</c:v>
                </c:pt>
                <c:pt idx="4">
                  <c:v>1968.3333333333333</c:v>
                </c:pt>
                <c:pt idx="5">
                  <c:v>3278.25</c:v>
                </c:pt>
                <c:pt idx="6">
                  <c:v>14461.363636363636</c:v>
                </c:pt>
                <c:pt idx="7">
                  <c:v>4922.5</c:v>
                </c:pt>
                <c:pt idx="8">
                  <c:v>8566.25</c:v>
                </c:pt>
                <c:pt idx="9">
                  <c:v>2518.4</c:v>
                </c:pt>
                <c:pt idx="10">
                  <c:v>1187.5</c:v>
                </c:pt>
                <c:pt idx="11">
                  <c:v>509.11764705882354</c:v>
                </c:pt>
                <c:pt idx="12">
                  <c:v>3328.3333333333335</c:v>
                </c:pt>
                <c:pt idx="13">
                  <c:v>4733.4375</c:v>
                </c:pt>
                <c:pt idx="14">
                  <c:v>1976.4705882352941</c:v>
                </c:pt>
              </c:numCache>
            </c:numRef>
          </c:val>
          <c:extLst>
            <c:ext xmlns:c16="http://schemas.microsoft.com/office/drawing/2014/chart" uri="{C3380CC4-5D6E-409C-BE32-E72D297353CC}">
              <c16:uniqueId val="{00000000-AF58-4142-9FA7-9161B57D44BF}"/>
            </c:ext>
          </c:extLst>
        </c:ser>
        <c:dLbls>
          <c:showLegendKey val="0"/>
          <c:showVal val="1"/>
          <c:showCatName val="0"/>
          <c:showSerName val="0"/>
          <c:showPercent val="0"/>
          <c:showBubbleSize val="0"/>
        </c:dLbls>
        <c:gapWidth val="150"/>
        <c:shape val="box"/>
        <c:axId val="562552064"/>
        <c:axId val="562546160"/>
        <c:axId val="0"/>
      </c:bar3DChart>
      <c:catAx>
        <c:axId val="56255206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COUNTY</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2546160"/>
        <c:crosses val="autoZero"/>
        <c:auto val="1"/>
        <c:lblAlgn val="ctr"/>
        <c:lblOffset val="100"/>
        <c:noMultiLvlLbl val="0"/>
      </c:catAx>
      <c:valAx>
        <c:axId val="562546160"/>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AVG</a:t>
                </a:r>
                <a:r>
                  <a:rPr lang="en-IN" baseline="0"/>
                  <a:t> AMOUNT SPENT</a:t>
                </a:r>
                <a:endParaRPr lang="en-IN"/>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255206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[19_may_zomoto_project.xlsx]slicer connection!PivotTable5</c:name>
    <c:fmtId val="1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COUNT</a:t>
            </a:r>
            <a:r>
              <a:rPr lang="en-US" baseline="0"/>
              <a:t> OF RESTAURANT HAS ONLINE DELIVERY</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'slicer connection'!$B$62</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6AEE-430E-B88B-ABFBCC80102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6AEE-430E-B88B-ABFBCC80102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'slicer connection'!$A$63:$A$65</c:f>
              <c:strCache>
                <c:ptCount val="2"/>
                <c:pt idx="0">
                  <c:v>No</c:v>
                </c:pt>
                <c:pt idx="1">
                  <c:v>Yes</c:v>
                </c:pt>
              </c:strCache>
            </c:strRef>
          </c:cat>
          <c:val>
            <c:numRef>
              <c:f>'slicer connection'!$B$63:$B$65</c:f>
              <c:numCache>
                <c:formatCode>General</c:formatCode>
                <c:ptCount val="2"/>
                <c:pt idx="0">
                  <c:v>7091</c:v>
                </c:pt>
                <c:pt idx="1">
                  <c:v>2451</c:v>
                </c:pt>
              </c:numCache>
            </c:numRef>
          </c:val>
          <c:extLst>
            <c:ext xmlns:c16="http://schemas.microsoft.com/office/drawing/2014/chart" uri="{C3380CC4-5D6E-409C-BE32-E72D297353CC}">
              <c16:uniqueId val="{00000004-6AEE-430E-B88B-ABFBCC80102F}"/>
            </c:ext>
          </c:extLst>
        </c:ser>
        <c:dLbls>
          <c:dLblPos val="bestFit"/>
          <c:showLegendKey val="0"/>
          <c:showVal val="1"/>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A4C89A9-166D-450F-B743-3B74A666C72B}"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5D6B4D-5E7D-4CDE-99FF-9C1AA6FD555B}" type="slidenum">
              <a:rPr lang="en-IN" smtClean="0"/>
              <a:t>‹#›</a:t>
            </a:fld>
            <a:endParaRPr lang="en-IN"/>
          </a:p>
        </p:txBody>
      </p:sp>
    </p:spTree>
    <p:extLst>
      <p:ext uri="{BB962C8B-B14F-4D97-AF65-F5344CB8AC3E}">
        <p14:creationId xmlns:p14="http://schemas.microsoft.com/office/powerpoint/2010/main" val="405607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4C89A9-166D-450F-B743-3B74A666C72B}"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5D6B4D-5E7D-4CDE-99FF-9C1AA6FD555B}" type="slidenum">
              <a:rPr lang="en-IN" smtClean="0"/>
              <a:t>‹#›</a:t>
            </a:fld>
            <a:endParaRPr lang="en-IN"/>
          </a:p>
        </p:txBody>
      </p:sp>
    </p:spTree>
    <p:extLst>
      <p:ext uri="{BB962C8B-B14F-4D97-AF65-F5344CB8AC3E}">
        <p14:creationId xmlns:p14="http://schemas.microsoft.com/office/powerpoint/2010/main" val="295338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4C89A9-166D-450F-B743-3B74A666C72B}"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5D6B4D-5E7D-4CDE-99FF-9C1AA6FD555B}" type="slidenum">
              <a:rPr lang="en-IN" smtClean="0"/>
              <a:t>‹#›</a:t>
            </a:fld>
            <a:endParaRPr lang="en-IN"/>
          </a:p>
        </p:txBody>
      </p:sp>
    </p:spTree>
    <p:extLst>
      <p:ext uri="{BB962C8B-B14F-4D97-AF65-F5344CB8AC3E}">
        <p14:creationId xmlns:p14="http://schemas.microsoft.com/office/powerpoint/2010/main" val="176920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4C89A9-166D-450F-B743-3B74A666C72B}"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5D6B4D-5E7D-4CDE-99FF-9C1AA6FD555B}" type="slidenum">
              <a:rPr lang="en-IN" smtClean="0"/>
              <a:t>‹#›</a:t>
            </a:fld>
            <a:endParaRPr lang="en-IN"/>
          </a:p>
        </p:txBody>
      </p:sp>
    </p:spTree>
    <p:extLst>
      <p:ext uri="{BB962C8B-B14F-4D97-AF65-F5344CB8AC3E}">
        <p14:creationId xmlns:p14="http://schemas.microsoft.com/office/powerpoint/2010/main" val="107894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4C89A9-166D-450F-B743-3B74A666C72B}"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5D6B4D-5E7D-4CDE-99FF-9C1AA6FD555B}" type="slidenum">
              <a:rPr lang="en-IN" smtClean="0"/>
              <a:t>‹#›</a:t>
            </a:fld>
            <a:endParaRPr lang="en-IN"/>
          </a:p>
        </p:txBody>
      </p:sp>
    </p:spTree>
    <p:extLst>
      <p:ext uri="{BB962C8B-B14F-4D97-AF65-F5344CB8AC3E}">
        <p14:creationId xmlns:p14="http://schemas.microsoft.com/office/powerpoint/2010/main" val="234997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A4C89A9-166D-450F-B743-3B74A666C72B}"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5D6B4D-5E7D-4CDE-99FF-9C1AA6FD555B}" type="slidenum">
              <a:rPr lang="en-IN" smtClean="0"/>
              <a:t>‹#›</a:t>
            </a:fld>
            <a:endParaRPr lang="en-IN"/>
          </a:p>
        </p:txBody>
      </p:sp>
    </p:spTree>
    <p:extLst>
      <p:ext uri="{BB962C8B-B14F-4D97-AF65-F5344CB8AC3E}">
        <p14:creationId xmlns:p14="http://schemas.microsoft.com/office/powerpoint/2010/main" val="389094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A4C89A9-166D-450F-B743-3B74A666C72B}" type="datetimeFigureOut">
              <a:rPr lang="en-IN" smtClean="0"/>
              <a:t>08-06-2024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5D6B4D-5E7D-4CDE-99FF-9C1AA6FD555B}" type="slidenum">
              <a:rPr lang="en-IN" smtClean="0"/>
              <a:t>‹#›</a:t>
            </a:fld>
            <a:endParaRPr lang="en-IN"/>
          </a:p>
        </p:txBody>
      </p:sp>
    </p:spTree>
    <p:extLst>
      <p:ext uri="{BB962C8B-B14F-4D97-AF65-F5344CB8AC3E}">
        <p14:creationId xmlns:p14="http://schemas.microsoft.com/office/powerpoint/2010/main" val="115851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A4C89A9-166D-450F-B743-3B74A666C72B}" type="datetimeFigureOut">
              <a:rPr lang="en-IN" smtClean="0"/>
              <a:t>08-06-2024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5D6B4D-5E7D-4CDE-99FF-9C1AA6FD555B}" type="slidenum">
              <a:rPr lang="en-IN" smtClean="0"/>
              <a:t>‹#›</a:t>
            </a:fld>
            <a:endParaRPr lang="en-IN"/>
          </a:p>
        </p:txBody>
      </p:sp>
    </p:spTree>
    <p:extLst>
      <p:ext uri="{BB962C8B-B14F-4D97-AF65-F5344CB8AC3E}">
        <p14:creationId xmlns:p14="http://schemas.microsoft.com/office/powerpoint/2010/main" val="3932677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4C89A9-166D-450F-B743-3B74A666C72B}" type="datetimeFigureOut">
              <a:rPr lang="en-IN" smtClean="0"/>
              <a:t>08-06-2024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5D6B4D-5E7D-4CDE-99FF-9C1AA6FD555B}" type="slidenum">
              <a:rPr lang="en-IN" smtClean="0"/>
              <a:t>‹#›</a:t>
            </a:fld>
            <a:endParaRPr lang="en-IN"/>
          </a:p>
        </p:txBody>
      </p:sp>
    </p:spTree>
    <p:extLst>
      <p:ext uri="{BB962C8B-B14F-4D97-AF65-F5344CB8AC3E}">
        <p14:creationId xmlns:p14="http://schemas.microsoft.com/office/powerpoint/2010/main" val="2879954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4C89A9-166D-450F-B743-3B74A666C72B}"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5D6B4D-5E7D-4CDE-99FF-9C1AA6FD555B}" type="slidenum">
              <a:rPr lang="en-IN" smtClean="0"/>
              <a:t>‹#›</a:t>
            </a:fld>
            <a:endParaRPr lang="en-IN"/>
          </a:p>
        </p:txBody>
      </p:sp>
    </p:spTree>
    <p:extLst>
      <p:ext uri="{BB962C8B-B14F-4D97-AF65-F5344CB8AC3E}">
        <p14:creationId xmlns:p14="http://schemas.microsoft.com/office/powerpoint/2010/main" val="1036503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4C89A9-166D-450F-B743-3B74A666C72B}"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5D6B4D-5E7D-4CDE-99FF-9C1AA6FD555B}" type="slidenum">
              <a:rPr lang="en-IN" smtClean="0"/>
              <a:t>‹#›</a:t>
            </a:fld>
            <a:endParaRPr lang="en-IN"/>
          </a:p>
        </p:txBody>
      </p:sp>
    </p:spTree>
    <p:extLst>
      <p:ext uri="{BB962C8B-B14F-4D97-AF65-F5344CB8AC3E}">
        <p14:creationId xmlns:p14="http://schemas.microsoft.com/office/powerpoint/2010/main" val="2481857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C89A9-166D-450F-B743-3B74A666C72B}" type="datetimeFigureOut">
              <a:rPr lang="en-IN" smtClean="0"/>
              <a:t>08-06-2024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D6B4D-5E7D-4CDE-99FF-9C1AA6FD555B}" type="slidenum">
              <a:rPr lang="en-IN" smtClean="0"/>
              <a:t>‹#›</a:t>
            </a:fld>
            <a:endParaRPr lang="en-IN"/>
          </a:p>
        </p:txBody>
      </p:sp>
    </p:spTree>
    <p:extLst>
      <p:ext uri="{BB962C8B-B14F-4D97-AF65-F5344CB8AC3E}">
        <p14:creationId xmlns:p14="http://schemas.microsoft.com/office/powerpoint/2010/main" val="116969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chart" Target="../charts/chart7.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486" y="1274885"/>
            <a:ext cx="9302259" cy="3279532"/>
          </a:xfrm>
          <a:prstGeom prst="rect">
            <a:avLst/>
          </a:prstGeom>
        </p:spPr>
      </p:pic>
      <p:sp>
        <p:nvSpPr>
          <p:cNvPr id="4" name="TextBox 3"/>
          <p:cNvSpPr txBox="1"/>
          <p:nvPr/>
        </p:nvSpPr>
        <p:spPr>
          <a:xfrm>
            <a:off x="254977" y="404446"/>
            <a:ext cx="11113476" cy="553998"/>
          </a:xfrm>
          <a:prstGeom prst="rect">
            <a:avLst/>
          </a:prstGeom>
          <a:noFill/>
        </p:spPr>
        <p:txBody>
          <a:bodyPr wrap="square" rtlCol="0">
            <a:spAutoFit/>
          </a:bodyPr>
          <a:lstStyle/>
          <a:p>
            <a:r>
              <a:rPr lang="en-IN" sz="3000" b="1" dirty="0" smtClean="0"/>
              <a:t>          </a:t>
            </a:r>
            <a:r>
              <a:rPr lang="en-IN" sz="3000" b="1" dirty="0" smtClean="0">
                <a:solidFill>
                  <a:srgbClr val="FF0000"/>
                </a:solidFill>
              </a:rPr>
              <a:t>ZOMATO RESTAURANTS ANALYSIS FOR OPENING NEW BRANCH</a:t>
            </a:r>
            <a:endParaRPr lang="en-IN" sz="3000" b="1" dirty="0">
              <a:solidFill>
                <a:srgbClr val="FF0000"/>
              </a:solidFill>
            </a:endParaRPr>
          </a:p>
        </p:txBody>
      </p:sp>
      <p:sp>
        <p:nvSpPr>
          <p:cNvPr id="5" name="TextBox 4"/>
          <p:cNvSpPr txBox="1"/>
          <p:nvPr/>
        </p:nvSpPr>
        <p:spPr>
          <a:xfrm>
            <a:off x="5147896" y="5257802"/>
            <a:ext cx="2013438" cy="800219"/>
          </a:xfrm>
          <a:prstGeom prst="rect">
            <a:avLst/>
          </a:prstGeom>
          <a:noFill/>
        </p:spPr>
        <p:txBody>
          <a:bodyPr wrap="square" rtlCol="0">
            <a:spAutoFit/>
          </a:bodyPr>
          <a:lstStyle/>
          <a:p>
            <a:r>
              <a:rPr lang="en-IN" b="1" dirty="0" smtClean="0">
                <a:solidFill>
                  <a:srgbClr val="FF0000"/>
                </a:solidFill>
              </a:rPr>
              <a:t>      B VIGNESH</a:t>
            </a:r>
            <a:br>
              <a:rPr lang="en-IN" b="1" dirty="0" smtClean="0">
                <a:solidFill>
                  <a:srgbClr val="FF0000"/>
                </a:solidFill>
              </a:rPr>
            </a:br>
            <a:r>
              <a:rPr lang="en-IN" sz="2800" b="1" dirty="0" smtClean="0">
                <a:solidFill>
                  <a:srgbClr val="FF0000"/>
                </a:solidFill>
              </a:rPr>
              <a:t>08-06-2024</a:t>
            </a:r>
            <a:endParaRPr lang="en-IN" sz="2800" b="1" dirty="0">
              <a:solidFill>
                <a:srgbClr val="FF0000"/>
              </a:solidFill>
            </a:endParaRPr>
          </a:p>
        </p:txBody>
      </p:sp>
    </p:spTree>
    <p:extLst>
      <p:ext uri="{BB962C8B-B14F-4D97-AF65-F5344CB8AC3E}">
        <p14:creationId xmlns:p14="http://schemas.microsoft.com/office/powerpoint/2010/main" val="2410209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0484" y="4384283"/>
            <a:ext cx="10746399"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t>When analyzing the average amount spent per meal by country, a clear contrast emerges</a:t>
            </a:r>
            <a:r>
              <a:rPr lang="en-US" dirty="0" smtClean="0"/>
              <a:t>.</a:t>
            </a:r>
          </a:p>
          <a:p>
            <a:pPr marL="285750" indent="-285750">
              <a:buFont typeface="Wingdings" panose="05000000000000000000" pitchFamily="2" charset="2"/>
              <a:buChar char="§"/>
            </a:pPr>
            <a:r>
              <a:rPr lang="en-US" dirty="0" smtClean="0"/>
              <a:t> </a:t>
            </a:r>
            <a:r>
              <a:rPr lang="en-US" dirty="0"/>
              <a:t>The Philippines and Singapore top the charts with the highest average expenditure, indicating relatively higher food costs compared to other nations. </a:t>
            </a:r>
            <a:endParaRPr lang="en-US" dirty="0" smtClean="0"/>
          </a:p>
          <a:p>
            <a:pPr marL="285750" indent="-285750">
              <a:buFont typeface="Wingdings" panose="05000000000000000000" pitchFamily="2" charset="2"/>
              <a:buChar char="§"/>
            </a:pPr>
            <a:r>
              <a:rPr lang="en-US" dirty="0" smtClean="0"/>
              <a:t>Conversely</a:t>
            </a:r>
            <a:r>
              <a:rPr lang="en-US" dirty="0"/>
              <a:t>, India and Turkey register lower averages, suggesting more affordable dining options in these countries. </a:t>
            </a:r>
            <a:endParaRPr lang="en-US" dirty="0" smtClean="0"/>
          </a:p>
          <a:p>
            <a:pPr marL="285750" indent="-285750">
              <a:buFont typeface="Wingdings" panose="05000000000000000000" pitchFamily="2" charset="2"/>
              <a:buChar char="§"/>
            </a:pPr>
            <a:r>
              <a:rPr lang="en-US" dirty="0" smtClean="0"/>
              <a:t>This </a:t>
            </a:r>
            <a:r>
              <a:rPr lang="en-US" dirty="0"/>
              <a:t>disparity underscores the diverse economic landscapes and consumer spending habits across different regions.</a:t>
            </a:r>
            <a:endParaRPr lang="en-IN" dirty="0"/>
          </a:p>
        </p:txBody>
      </p:sp>
      <p:sp>
        <p:nvSpPr>
          <p:cNvPr id="3" name="TextBox 2"/>
          <p:cNvSpPr txBox="1"/>
          <p:nvPr/>
        </p:nvSpPr>
        <p:spPr>
          <a:xfrm>
            <a:off x="298938" y="130507"/>
            <a:ext cx="7886700" cy="400110"/>
          </a:xfrm>
          <a:prstGeom prst="rect">
            <a:avLst/>
          </a:prstGeom>
          <a:noFill/>
        </p:spPr>
        <p:txBody>
          <a:bodyPr wrap="square" rtlCol="0">
            <a:spAutoFit/>
          </a:bodyPr>
          <a:lstStyle/>
          <a:p>
            <a:r>
              <a:rPr lang="en-US" sz="2000" b="1" dirty="0" smtClean="0">
                <a:solidFill>
                  <a:srgbClr val="FF0000"/>
                </a:solidFill>
              </a:rPr>
              <a:t>Average </a:t>
            </a:r>
            <a:r>
              <a:rPr lang="en-US" sz="2000" b="1" dirty="0">
                <a:solidFill>
                  <a:srgbClr val="FF0000"/>
                </a:solidFill>
              </a:rPr>
              <a:t>Expenditure by Country: Assessing Dining Habits Worldwide</a:t>
            </a:r>
            <a:endParaRPr lang="en-IN" sz="2000" b="1" dirty="0">
              <a:solidFill>
                <a:srgbClr val="FF0000"/>
              </a:solidFill>
            </a:endParaRPr>
          </a:p>
        </p:txBody>
      </p:sp>
      <p:graphicFrame>
        <p:nvGraphicFramePr>
          <p:cNvPr id="6" name="Chart 5"/>
          <p:cNvGraphicFramePr>
            <a:graphicFrameLocks/>
          </p:cNvGraphicFramePr>
          <p:nvPr>
            <p:extLst>
              <p:ext uri="{D42A27DB-BD31-4B8C-83A1-F6EECF244321}">
                <p14:modId xmlns:p14="http://schemas.microsoft.com/office/powerpoint/2010/main" val="3890570637"/>
              </p:ext>
            </p:extLst>
          </p:nvPr>
        </p:nvGraphicFramePr>
        <p:xfrm>
          <a:off x="360484" y="800100"/>
          <a:ext cx="10957414" cy="3314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27818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248853041"/>
              </p:ext>
            </p:extLst>
          </p:nvPr>
        </p:nvGraphicFramePr>
        <p:xfrm>
          <a:off x="688040" y="867509"/>
          <a:ext cx="5211598" cy="288698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668290" y="4090003"/>
            <a:ext cx="6231181"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t>Out of the 9542 restaurants in our dataset, only 2451 offer online delivery services. </a:t>
            </a:r>
          </a:p>
          <a:p>
            <a:pPr marL="285750" indent="-285750">
              <a:buFont typeface="Wingdings" panose="05000000000000000000" pitchFamily="2" charset="2"/>
              <a:buChar char="§"/>
            </a:pPr>
            <a:r>
              <a:rPr lang="en-US" dirty="0" smtClean="0"/>
              <a:t>This </a:t>
            </a:r>
            <a:r>
              <a:rPr lang="en-US" dirty="0"/>
              <a:t>means that a significant majority of 7091 restaurants, comprising the majority, do not provide online delivery options. </a:t>
            </a:r>
            <a:endParaRPr lang="en-US" dirty="0" smtClean="0"/>
          </a:p>
          <a:p>
            <a:pPr marL="285750" indent="-285750">
              <a:buFont typeface="Wingdings" panose="05000000000000000000" pitchFamily="2" charset="2"/>
              <a:buChar char="§"/>
            </a:pPr>
            <a:r>
              <a:rPr lang="en-US" dirty="0" smtClean="0"/>
              <a:t>This </a:t>
            </a:r>
            <a:r>
              <a:rPr lang="en-US" dirty="0"/>
              <a:t>highlights the prevailing trend where the majority of restaurants are not actively participating in online delivery services.</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238" y="1196574"/>
            <a:ext cx="2867025" cy="22288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320" y="4386400"/>
            <a:ext cx="4219575" cy="1570415"/>
          </a:xfrm>
          <a:prstGeom prst="rect">
            <a:avLst/>
          </a:prstGeom>
        </p:spPr>
      </p:pic>
      <p:sp>
        <p:nvSpPr>
          <p:cNvPr id="6" name="TextBox 5"/>
          <p:cNvSpPr txBox="1"/>
          <p:nvPr/>
        </p:nvSpPr>
        <p:spPr>
          <a:xfrm>
            <a:off x="342900" y="131885"/>
            <a:ext cx="10832123" cy="400110"/>
          </a:xfrm>
          <a:prstGeom prst="rect">
            <a:avLst/>
          </a:prstGeom>
          <a:noFill/>
        </p:spPr>
        <p:txBody>
          <a:bodyPr wrap="square" rtlCol="0">
            <a:spAutoFit/>
          </a:bodyPr>
          <a:lstStyle/>
          <a:p>
            <a:r>
              <a:rPr lang="en-US" sz="2000" b="1" dirty="0">
                <a:solidFill>
                  <a:srgbClr val="FF0000"/>
                </a:solidFill>
              </a:rPr>
              <a:t>Restaurant Availability for Online Delivery: Mapping Digital Accessibility in the Dining Industry</a:t>
            </a:r>
            <a:endParaRPr lang="en-IN" sz="2000" b="1" dirty="0">
              <a:solidFill>
                <a:srgbClr val="FF0000"/>
              </a:solidFill>
            </a:endParaRPr>
          </a:p>
        </p:txBody>
      </p:sp>
    </p:spTree>
    <p:extLst>
      <p:ext uri="{BB962C8B-B14F-4D97-AF65-F5344CB8AC3E}">
        <p14:creationId xmlns:p14="http://schemas.microsoft.com/office/powerpoint/2010/main" val="2575625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3575" y="4378097"/>
            <a:ext cx="11148648"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To capitalize on higher competition markets, we're focusing on Brazil, New Zealand, South Africa, United Arab Emirates, and United Kingdom, excluding USA and India. </a:t>
            </a:r>
            <a:endParaRPr lang="en-US" dirty="0" smtClean="0"/>
          </a:p>
          <a:p>
            <a:pPr marL="285750" indent="-285750">
              <a:buFont typeface="Wingdings" panose="05000000000000000000" pitchFamily="2" charset="2"/>
              <a:buChar char="§"/>
            </a:pPr>
            <a:r>
              <a:rPr lang="en-US" dirty="0" smtClean="0"/>
              <a:t>In </a:t>
            </a:r>
            <a:r>
              <a:rPr lang="en-US" dirty="0"/>
              <a:t>these countries, competition is relatively lower, and </a:t>
            </a:r>
            <a:r>
              <a:rPr lang="en-US" dirty="0" err="1"/>
              <a:t>Zomota</a:t>
            </a:r>
            <a:r>
              <a:rPr lang="en-US" dirty="0"/>
              <a:t> already operates over 40 successful restaurants</a:t>
            </a:r>
            <a:r>
              <a:rPr lang="en-US" dirty="0" smtClean="0"/>
              <a:t>.</a:t>
            </a:r>
          </a:p>
          <a:p>
            <a:pPr marL="285750" indent="-285750">
              <a:buFont typeface="Wingdings" panose="05000000000000000000" pitchFamily="2" charset="2"/>
              <a:buChar char="§"/>
            </a:pPr>
            <a:r>
              <a:rPr lang="en-US" dirty="0" smtClean="0"/>
              <a:t> </a:t>
            </a:r>
            <a:r>
              <a:rPr lang="en-US" dirty="0"/>
              <a:t>Therefore, we see an opportunity to establish new restaurants in these markets. </a:t>
            </a:r>
            <a:endParaRPr lang="en-US" dirty="0" smtClean="0"/>
          </a:p>
          <a:p>
            <a:pPr marL="285750" indent="-285750">
              <a:buFont typeface="Wingdings" panose="05000000000000000000" pitchFamily="2" charset="2"/>
              <a:buChar char="§"/>
            </a:pPr>
            <a:r>
              <a:rPr lang="en-US" dirty="0" smtClean="0"/>
              <a:t>We're </a:t>
            </a:r>
            <a:r>
              <a:rPr lang="en-US" dirty="0"/>
              <a:t>overlooking other countries due to their fewer than 40 existing restaurants and lesser familiarity with </a:t>
            </a:r>
            <a:r>
              <a:rPr lang="en-US" dirty="0" err="1"/>
              <a:t>Zomota's</a:t>
            </a:r>
            <a:r>
              <a:rPr lang="en-US" dirty="0"/>
              <a:t> brand.</a:t>
            </a:r>
            <a:endParaRPr lang="en-IN" dirty="0"/>
          </a:p>
        </p:txBody>
      </p:sp>
      <p:pic>
        <p:nvPicPr>
          <p:cNvPr id="3" name="Picture 2"/>
          <p:cNvPicPr/>
          <p:nvPr/>
        </p:nvPicPr>
        <p:blipFill>
          <a:blip r:embed="rId2"/>
          <a:stretch>
            <a:fillRect/>
          </a:stretch>
        </p:blipFill>
        <p:spPr>
          <a:xfrm>
            <a:off x="518743" y="881167"/>
            <a:ext cx="8001002" cy="2945423"/>
          </a:xfrm>
          <a:prstGeom prst="rect">
            <a:avLst/>
          </a:prstGeom>
        </p:spPr>
      </p:pic>
      <p:sp>
        <p:nvSpPr>
          <p:cNvPr id="4" name="TextBox 3"/>
          <p:cNvSpPr txBox="1"/>
          <p:nvPr/>
        </p:nvSpPr>
        <p:spPr>
          <a:xfrm>
            <a:off x="110768" y="127445"/>
            <a:ext cx="10290531" cy="400110"/>
          </a:xfrm>
          <a:prstGeom prst="rect">
            <a:avLst/>
          </a:prstGeom>
          <a:noFill/>
        </p:spPr>
        <p:txBody>
          <a:bodyPr wrap="square" rtlCol="0">
            <a:spAutoFit/>
          </a:bodyPr>
          <a:lstStyle/>
          <a:p>
            <a:r>
              <a:rPr lang="en-US" sz="2000" b="1" dirty="0">
                <a:solidFill>
                  <a:srgbClr val="FF0000"/>
                </a:solidFill>
              </a:rPr>
              <a:t>Ideal Locations for Expansion: Identifying Optimal Countries for New Restaurant Branches</a:t>
            </a:r>
            <a:endParaRPr lang="en-IN" sz="2000" b="1" dirty="0">
              <a:solidFill>
                <a:srgbClr val="FF0000"/>
              </a:solidFill>
            </a:endParaRPr>
          </a:p>
        </p:txBody>
      </p:sp>
      <p:sp>
        <p:nvSpPr>
          <p:cNvPr id="5" name="TextBox 4"/>
          <p:cNvSpPr txBox="1"/>
          <p:nvPr/>
        </p:nvSpPr>
        <p:spPr>
          <a:xfrm>
            <a:off x="9175640" y="2353879"/>
            <a:ext cx="2820598" cy="1631216"/>
          </a:xfrm>
          <a:prstGeom prst="rect">
            <a:avLst/>
          </a:prstGeom>
          <a:noFill/>
        </p:spPr>
        <p:txBody>
          <a:bodyPr wrap="square" rtlCol="0">
            <a:spAutoFit/>
          </a:bodyPr>
          <a:lstStyle/>
          <a:p>
            <a:r>
              <a:rPr lang="en-IN" sz="2000" b="1" dirty="0" smtClean="0">
                <a:solidFill>
                  <a:srgbClr val="FF0000"/>
                </a:solidFill>
              </a:rPr>
              <a:t>Brazil</a:t>
            </a:r>
            <a:br>
              <a:rPr lang="en-IN" sz="2000" b="1" dirty="0" smtClean="0">
                <a:solidFill>
                  <a:srgbClr val="FF0000"/>
                </a:solidFill>
              </a:rPr>
            </a:br>
            <a:r>
              <a:rPr lang="en-IN" sz="2000" b="1" dirty="0" smtClean="0">
                <a:solidFill>
                  <a:srgbClr val="FF0000"/>
                </a:solidFill>
              </a:rPr>
              <a:t>New Zealand</a:t>
            </a:r>
            <a:br>
              <a:rPr lang="en-IN" sz="2000" b="1" dirty="0" smtClean="0">
                <a:solidFill>
                  <a:srgbClr val="FF0000"/>
                </a:solidFill>
              </a:rPr>
            </a:br>
            <a:r>
              <a:rPr lang="en-IN" sz="2000" b="1" dirty="0" smtClean="0">
                <a:solidFill>
                  <a:srgbClr val="FF0000"/>
                </a:solidFill>
              </a:rPr>
              <a:t>South Africa </a:t>
            </a:r>
            <a:br>
              <a:rPr lang="en-IN" sz="2000" b="1" dirty="0" smtClean="0">
                <a:solidFill>
                  <a:srgbClr val="FF0000"/>
                </a:solidFill>
              </a:rPr>
            </a:br>
            <a:r>
              <a:rPr lang="en-IN" sz="2000" b="1" dirty="0" smtClean="0">
                <a:solidFill>
                  <a:srgbClr val="FF0000"/>
                </a:solidFill>
              </a:rPr>
              <a:t>United Arab Emirates</a:t>
            </a:r>
            <a:br>
              <a:rPr lang="en-IN" sz="2000" b="1" dirty="0" smtClean="0">
                <a:solidFill>
                  <a:srgbClr val="FF0000"/>
                </a:solidFill>
              </a:rPr>
            </a:br>
            <a:r>
              <a:rPr lang="en-IN" sz="2000" b="1" dirty="0" smtClean="0">
                <a:solidFill>
                  <a:srgbClr val="FF0000"/>
                </a:solidFill>
              </a:rPr>
              <a:t>United </a:t>
            </a:r>
            <a:r>
              <a:rPr lang="en-IN" sz="2000" b="1" dirty="0">
                <a:solidFill>
                  <a:srgbClr val="FF0000"/>
                </a:solidFill>
              </a:rPr>
              <a:t>Kingdom</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8700" y="127445"/>
            <a:ext cx="2093300" cy="1837592"/>
          </a:xfrm>
          <a:prstGeom prst="rect">
            <a:avLst/>
          </a:prstGeom>
        </p:spPr>
      </p:pic>
      <p:sp>
        <p:nvSpPr>
          <p:cNvPr id="7" name="TextBox 6"/>
          <p:cNvSpPr txBox="1"/>
          <p:nvPr/>
        </p:nvSpPr>
        <p:spPr>
          <a:xfrm>
            <a:off x="483575" y="4335"/>
            <a:ext cx="4035669" cy="954107"/>
          </a:xfrm>
          <a:prstGeom prst="rect">
            <a:avLst/>
          </a:prstGeom>
          <a:noFill/>
        </p:spPr>
        <p:txBody>
          <a:bodyPr wrap="square" rtlCol="0">
            <a:spAutoFit/>
          </a:bodyPr>
          <a:lstStyle/>
          <a:p>
            <a:endParaRPr lang="en-IN" sz="2000" dirty="0">
              <a:solidFill>
                <a:srgbClr val="FF0000"/>
              </a:solidFill>
            </a:endParaRPr>
          </a:p>
          <a:p>
            <a:r>
              <a:rPr lang="en-IN" dirty="0">
                <a:solidFill>
                  <a:srgbClr val="FF0000"/>
                </a:solidFill>
              </a:rPr>
              <a:t/>
            </a:r>
            <a:br>
              <a:rPr lang="en-IN"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2004444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599" y="149469"/>
            <a:ext cx="11816863" cy="707886"/>
          </a:xfrm>
          <a:prstGeom prst="rect">
            <a:avLst/>
          </a:prstGeom>
          <a:noFill/>
        </p:spPr>
        <p:txBody>
          <a:bodyPr wrap="square" rtlCol="0">
            <a:spAutoFit/>
          </a:bodyPr>
          <a:lstStyle/>
          <a:p>
            <a:r>
              <a:rPr lang="en-US" sz="2000" b="1" dirty="0">
                <a:solidFill>
                  <a:srgbClr val="FF0000"/>
                </a:solidFill>
              </a:rPr>
              <a:t>Ideal Locations for Expansion: Identifying Optimal States/Cities within Recommended Countries for New Restaurant Branches</a:t>
            </a:r>
            <a:endParaRPr lang="en-IN" sz="2000" b="1"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236" y="1088100"/>
            <a:ext cx="2962011" cy="1985424"/>
          </a:xfrm>
          <a:prstGeom prst="rect">
            <a:avLst/>
          </a:prstGeom>
        </p:spPr>
      </p:pic>
      <p:sp>
        <p:nvSpPr>
          <p:cNvPr id="4" name="TextBox 3"/>
          <p:cNvSpPr txBox="1"/>
          <p:nvPr/>
        </p:nvSpPr>
        <p:spPr>
          <a:xfrm>
            <a:off x="1131176" y="3499338"/>
            <a:ext cx="4141177"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t>We have identified 18 promising states or cities across the suggested countries where new restaurants can be opened</a:t>
            </a:r>
            <a:r>
              <a:rPr lang="en-US" dirty="0" smtClean="0"/>
              <a:t>.</a:t>
            </a:r>
          </a:p>
          <a:p>
            <a:pPr marL="285750" indent="-285750">
              <a:buFont typeface="Wingdings" panose="05000000000000000000" pitchFamily="2" charset="2"/>
              <a:buChar char="§"/>
            </a:pPr>
            <a:r>
              <a:rPr lang="en-US" dirty="0" smtClean="0"/>
              <a:t> </a:t>
            </a:r>
            <a:r>
              <a:rPr lang="en-US" dirty="0"/>
              <a:t>These selections are based on areas where the average restaurant rating exceeds 4, indicating a thriving dining scene and high levels of customer satisfaction. </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425463669"/>
              </p:ext>
            </p:extLst>
          </p:nvPr>
        </p:nvGraphicFramePr>
        <p:xfrm>
          <a:off x="6356839" y="1186961"/>
          <a:ext cx="4404946" cy="5574316"/>
        </p:xfrm>
        <a:graphic>
          <a:graphicData uri="http://schemas.openxmlformats.org/drawingml/2006/table">
            <a:tbl>
              <a:tblPr firstRow="1" firstCol="1" bandRow="1">
                <a:tableStyleId>{5C22544A-7EE6-4342-B048-85BDC9FD1C3A}</a:tableStyleId>
              </a:tblPr>
              <a:tblGrid>
                <a:gridCol w="1711476">
                  <a:extLst>
                    <a:ext uri="{9D8B030D-6E8A-4147-A177-3AD203B41FA5}">
                      <a16:colId xmlns:a16="http://schemas.microsoft.com/office/drawing/2014/main" val="2973134407"/>
                    </a:ext>
                  </a:extLst>
                </a:gridCol>
                <a:gridCol w="2693470">
                  <a:extLst>
                    <a:ext uri="{9D8B030D-6E8A-4147-A177-3AD203B41FA5}">
                      <a16:colId xmlns:a16="http://schemas.microsoft.com/office/drawing/2014/main" val="3521231854"/>
                    </a:ext>
                  </a:extLst>
                </a:gridCol>
              </a:tblGrid>
              <a:tr h="308969">
                <a:tc rowSpan="3">
                  <a:txBody>
                    <a:bodyPr/>
                    <a:lstStyle/>
                    <a:p>
                      <a:pPr algn="ctr">
                        <a:lnSpc>
                          <a:spcPct val="107000"/>
                        </a:lnSpc>
                        <a:spcAft>
                          <a:spcPts val="0"/>
                        </a:spcAft>
                      </a:pPr>
                      <a:r>
                        <a:rPr lang="en-IN" sz="1100" dirty="0">
                          <a:effectLst/>
                        </a:rPr>
                        <a:t>Brazil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400" b="1" dirty="0" err="1">
                          <a:solidFill>
                            <a:schemeClr val="tx1"/>
                          </a:solidFill>
                          <a:effectLst/>
                        </a:rPr>
                        <a:t>Sí£o</a:t>
                      </a:r>
                      <a:r>
                        <a:rPr lang="en-IN" sz="1400" b="1" dirty="0">
                          <a:solidFill>
                            <a:schemeClr val="tx1"/>
                          </a:solidFill>
                          <a:effectLst/>
                        </a:rPr>
                        <a:t> Paulo</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86688304"/>
                  </a:ext>
                </a:extLst>
              </a:tr>
              <a:tr h="308969">
                <a:tc vMerge="1">
                  <a:txBody>
                    <a:bodyPr/>
                    <a:lstStyle/>
                    <a:p>
                      <a:endParaRPr lang="en-IN"/>
                    </a:p>
                  </a:txBody>
                  <a:tcPr/>
                </a:tc>
                <a:tc>
                  <a:txBody>
                    <a:bodyPr/>
                    <a:lstStyle/>
                    <a:p>
                      <a:pPr>
                        <a:lnSpc>
                          <a:spcPct val="107000"/>
                        </a:lnSpc>
                        <a:spcAft>
                          <a:spcPts val="0"/>
                        </a:spcAft>
                      </a:pPr>
                      <a:r>
                        <a:rPr lang="en-IN" sz="1400" b="1" dirty="0">
                          <a:solidFill>
                            <a:schemeClr val="tx1"/>
                          </a:solidFill>
                          <a:effectLst/>
                        </a:rPr>
                        <a:t>Rio de Janeiro</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04072736"/>
                  </a:ext>
                </a:extLst>
              </a:tr>
              <a:tr h="308969">
                <a:tc vMerge="1">
                  <a:txBody>
                    <a:bodyPr/>
                    <a:lstStyle/>
                    <a:p>
                      <a:endParaRPr lang="en-IN"/>
                    </a:p>
                  </a:txBody>
                  <a:tcPr/>
                </a:tc>
                <a:tc>
                  <a:txBody>
                    <a:bodyPr/>
                    <a:lstStyle/>
                    <a:p>
                      <a:pPr>
                        <a:lnSpc>
                          <a:spcPct val="107000"/>
                        </a:lnSpc>
                        <a:spcAft>
                          <a:spcPts val="0"/>
                        </a:spcAft>
                      </a:pPr>
                      <a:r>
                        <a:rPr lang="en-IN" sz="1400" b="1" dirty="0" err="1">
                          <a:solidFill>
                            <a:schemeClr val="tx1"/>
                          </a:solidFill>
                          <a:effectLst/>
                        </a:rPr>
                        <a:t>Brasí_lia</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45213873"/>
                  </a:ext>
                </a:extLst>
              </a:tr>
              <a:tr h="308969">
                <a:tc rowSpan="2">
                  <a:txBody>
                    <a:bodyPr/>
                    <a:lstStyle/>
                    <a:p>
                      <a:pPr algn="ctr">
                        <a:lnSpc>
                          <a:spcPct val="107000"/>
                        </a:lnSpc>
                        <a:spcAft>
                          <a:spcPts val="0"/>
                        </a:spcAft>
                      </a:pPr>
                      <a:r>
                        <a:rPr lang="en-IN" sz="1100">
                          <a:effectLst/>
                        </a:rPr>
                        <a:t>New Zealand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400" b="1" dirty="0">
                          <a:solidFill>
                            <a:schemeClr val="tx1"/>
                          </a:solidFill>
                          <a:effectLst/>
                        </a:rPr>
                        <a:t>Wellington City</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95846766"/>
                  </a:ext>
                </a:extLst>
              </a:tr>
              <a:tr h="308969">
                <a:tc vMerge="1">
                  <a:txBody>
                    <a:bodyPr/>
                    <a:lstStyle/>
                    <a:p>
                      <a:endParaRPr lang="en-IN"/>
                    </a:p>
                  </a:txBody>
                  <a:tcPr/>
                </a:tc>
                <a:tc>
                  <a:txBody>
                    <a:bodyPr/>
                    <a:lstStyle/>
                    <a:p>
                      <a:pPr>
                        <a:lnSpc>
                          <a:spcPct val="107000"/>
                        </a:lnSpc>
                        <a:spcAft>
                          <a:spcPts val="0"/>
                        </a:spcAft>
                      </a:pPr>
                      <a:r>
                        <a:rPr lang="en-IN" sz="1400" b="1" dirty="0">
                          <a:solidFill>
                            <a:schemeClr val="tx1"/>
                          </a:solidFill>
                          <a:effectLst/>
                        </a:rPr>
                        <a:t>Auckland</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84302931"/>
                  </a:ext>
                </a:extLst>
              </a:tr>
              <a:tr h="308969">
                <a:tc rowSpan="6">
                  <a:txBody>
                    <a:bodyPr/>
                    <a:lstStyle/>
                    <a:p>
                      <a:pPr algn="ctr">
                        <a:lnSpc>
                          <a:spcPct val="107000"/>
                        </a:lnSpc>
                        <a:spcAft>
                          <a:spcPts val="0"/>
                        </a:spcAft>
                      </a:pPr>
                      <a:r>
                        <a:rPr lang="en-IN" sz="1100">
                          <a:effectLst/>
                        </a:rPr>
                        <a:t>South Africa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400" b="1" dirty="0">
                          <a:solidFill>
                            <a:schemeClr val="tx1"/>
                          </a:solidFill>
                          <a:effectLst/>
                        </a:rPr>
                        <a:t>Johannesburg</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69368510"/>
                  </a:ext>
                </a:extLst>
              </a:tr>
              <a:tr h="308969">
                <a:tc vMerge="1">
                  <a:txBody>
                    <a:bodyPr/>
                    <a:lstStyle/>
                    <a:p>
                      <a:endParaRPr lang="en-IN"/>
                    </a:p>
                  </a:txBody>
                  <a:tcPr/>
                </a:tc>
                <a:tc>
                  <a:txBody>
                    <a:bodyPr/>
                    <a:lstStyle/>
                    <a:p>
                      <a:pPr>
                        <a:lnSpc>
                          <a:spcPct val="107000"/>
                        </a:lnSpc>
                        <a:spcAft>
                          <a:spcPts val="0"/>
                        </a:spcAft>
                      </a:pPr>
                      <a:r>
                        <a:rPr lang="en-IN" sz="1400" b="1" dirty="0">
                          <a:solidFill>
                            <a:schemeClr val="tx1"/>
                          </a:solidFill>
                          <a:effectLst/>
                        </a:rPr>
                        <a:t>Cape Town</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49501380"/>
                  </a:ext>
                </a:extLst>
              </a:tr>
              <a:tr h="308969">
                <a:tc vMerge="1">
                  <a:txBody>
                    <a:bodyPr/>
                    <a:lstStyle/>
                    <a:p>
                      <a:endParaRPr lang="en-IN"/>
                    </a:p>
                  </a:txBody>
                  <a:tcPr/>
                </a:tc>
                <a:tc>
                  <a:txBody>
                    <a:bodyPr/>
                    <a:lstStyle/>
                    <a:p>
                      <a:pPr>
                        <a:lnSpc>
                          <a:spcPct val="107000"/>
                        </a:lnSpc>
                        <a:spcAft>
                          <a:spcPts val="0"/>
                        </a:spcAft>
                      </a:pPr>
                      <a:r>
                        <a:rPr lang="en-IN" sz="1400" b="1" dirty="0">
                          <a:solidFill>
                            <a:schemeClr val="tx1"/>
                          </a:solidFill>
                          <a:effectLst/>
                        </a:rPr>
                        <a:t>Pretoria</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49021480"/>
                  </a:ext>
                </a:extLst>
              </a:tr>
              <a:tr h="308969">
                <a:tc vMerge="1">
                  <a:txBody>
                    <a:bodyPr/>
                    <a:lstStyle/>
                    <a:p>
                      <a:endParaRPr lang="en-IN"/>
                    </a:p>
                  </a:txBody>
                  <a:tcPr/>
                </a:tc>
                <a:tc>
                  <a:txBody>
                    <a:bodyPr/>
                    <a:lstStyle/>
                    <a:p>
                      <a:pPr>
                        <a:lnSpc>
                          <a:spcPct val="107000"/>
                        </a:lnSpc>
                        <a:spcAft>
                          <a:spcPts val="0"/>
                        </a:spcAft>
                      </a:pPr>
                      <a:r>
                        <a:rPr lang="en-IN" sz="1400" b="1" dirty="0" err="1">
                          <a:solidFill>
                            <a:schemeClr val="tx1"/>
                          </a:solidFill>
                          <a:effectLst/>
                        </a:rPr>
                        <a:t>Sandton</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42196353"/>
                  </a:ext>
                </a:extLst>
              </a:tr>
              <a:tr h="308969">
                <a:tc vMerge="1">
                  <a:txBody>
                    <a:bodyPr/>
                    <a:lstStyle/>
                    <a:p>
                      <a:endParaRPr lang="en-IN"/>
                    </a:p>
                  </a:txBody>
                  <a:tcPr/>
                </a:tc>
                <a:tc>
                  <a:txBody>
                    <a:bodyPr/>
                    <a:lstStyle/>
                    <a:p>
                      <a:pPr>
                        <a:lnSpc>
                          <a:spcPct val="107000"/>
                        </a:lnSpc>
                        <a:spcAft>
                          <a:spcPts val="0"/>
                        </a:spcAft>
                      </a:pPr>
                      <a:r>
                        <a:rPr lang="en-IN" sz="1400" b="1" dirty="0">
                          <a:solidFill>
                            <a:schemeClr val="tx1"/>
                          </a:solidFill>
                          <a:effectLst/>
                        </a:rPr>
                        <a:t>Inner City</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82166302"/>
                  </a:ext>
                </a:extLst>
              </a:tr>
              <a:tr h="308969">
                <a:tc vMerge="1">
                  <a:txBody>
                    <a:bodyPr/>
                    <a:lstStyle/>
                    <a:p>
                      <a:endParaRPr lang="en-IN"/>
                    </a:p>
                  </a:txBody>
                  <a:tcPr/>
                </a:tc>
                <a:tc>
                  <a:txBody>
                    <a:bodyPr/>
                    <a:lstStyle/>
                    <a:p>
                      <a:pPr>
                        <a:lnSpc>
                          <a:spcPct val="107000"/>
                        </a:lnSpc>
                        <a:spcAft>
                          <a:spcPts val="0"/>
                        </a:spcAft>
                      </a:pPr>
                      <a:r>
                        <a:rPr lang="en-IN" sz="1400" b="1" dirty="0" err="1">
                          <a:solidFill>
                            <a:schemeClr val="tx1"/>
                          </a:solidFill>
                          <a:effectLst/>
                        </a:rPr>
                        <a:t>Randburg</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40547664"/>
                  </a:ext>
                </a:extLst>
              </a:tr>
              <a:tr h="308969">
                <a:tc rowSpan="3">
                  <a:txBody>
                    <a:bodyPr/>
                    <a:lstStyle/>
                    <a:p>
                      <a:pPr algn="ctr">
                        <a:lnSpc>
                          <a:spcPct val="107000"/>
                        </a:lnSpc>
                        <a:spcAft>
                          <a:spcPts val="0"/>
                        </a:spcAft>
                      </a:pPr>
                      <a:r>
                        <a:rPr lang="en-IN" sz="1100">
                          <a:effectLst/>
                        </a:rPr>
                        <a:t>United Arab Emirates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400" b="1" dirty="0">
                          <a:solidFill>
                            <a:schemeClr val="tx1"/>
                          </a:solidFill>
                          <a:effectLst/>
                        </a:rPr>
                        <a:t>Sharjah</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82900025"/>
                  </a:ext>
                </a:extLst>
              </a:tr>
              <a:tr h="308969">
                <a:tc vMerge="1">
                  <a:txBody>
                    <a:bodyPr/>
                    <a:lstStyle/>
                    <a:p>
                      <a:endParaRPr lang="en-IN"/>
                    </a:p>
                  </a:txBody>
                  <a:tcPr/>
                </a:tc>
                <a:tc>
                  <a:txBody>
                    <a:bodyPr/>
                    <a:lstStyle/>
                    <a:p>
                      <a:pPr>
                        <a:lnSpc>
                          <a:spcPct val="107000"/>
                        </a:lnSpc>
                        <a:spcAft>
                          <a:spcPts val="0"/>
                        </a:spcAft>
                      </a:pPr>
                      <a:r>
                        <a:rPr lang="en-IN" sz="1400" b="1" dirty="0">
                          <a:solidFill>
                            <a:schemeClr val="tx1"/>
                          </a:solidFill>
                          <a:effectLst/>
                        </a:rPr>
                        <a:t>Abu Dhabi</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33541123"/>
                  </a:ext>
                </a:extLst>
              </a:tr>
              <a:tr h="308969">
                <a:tc vMerge="1">
                  <a:txBody>
                    <a:bodyPr/>
                    <a:lstStyle/>
                    <a:p>
                      <a:endParaRPr lang="en-IN"/>
                    </a:p>
                  </a:txBody>
                  <a:tcPr/>
                </a:tc>
                <a:tc>
                  <a:txBody>
                    <a:bodyPr/>
                    <a:lstStyle/>
                    <a:p>
                      <a:pPr>
                        <a:lnSpc>
                          <a:spcPct val="107000"/>
                        </a:lnSpc>
                        <a:spcAft>
                          <a:spcPts val="0"/>
                        </a:spcAft>
                      </a:pPr>
                      <a:r>
                        <a:rPr lang="en-IN" sz="1400" b="1" dirty="0">
                          <a:solidFill>
                            <a:schemeClr val="tx1"/>
                          </a:solidFill>
                          <a:effectLst/>
                        </a:rPr>
                        <a:t>Dubai</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42049293"/>
                  </a:ext>
                </a:extLst>
              </a:tr>
              <a:tr h="308969">
                <a:tc rowSpan="4">
                  <a:txBody>
                    <a:bodyPr/>
                    <a:lstStyle/>
                    <a:p>
                      <a:pPr algn="ctr">
                        <a:lnSpc>
                          <a:spcPct val="107000"/>
                        </a:lnSpc>
                        <a:spcAft>
                          <a:spcPts val="0"/>
                        </a:spcAft>
                      </a:pPr>
                      <a:r>
                        <a:rPr lang="en-IN" sz="1100">
                          <a:effectLst/>
                        </a:rPr>
                        <a:t>United Kingdom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IN" sz="1400" b="1" dirty="0">
                          <a:solidFill>
                            <a:schemeClr val="tx1"/>
                          </a:solidFill>
                          <a:effectLst/>
                        </a:rPr>
                        <a:t>Edinburgh</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44358408"/>
                  </a:ext>
                </a:extLst>
              </a:tr>
              <a:tr h="308969">
                <a:tc vMerge="1">
                  <a:txBody>
                    <a:bodyPr/>
                    <a:lstStyle/>
                    <a:p>
                      <a:endParaRPr lang="en-IN"/>
                    </a:p>
                  </a:txBody>
                  <a:tcPr/>
                </a:tc>
                <a:tc>
                  <a:txBody>
                    <a:bodyPr/>
                    <a:lstStyle/>
                    <a:p>
                      <a:pPr>
                        <a:lnSpc>
                          <a:spcPct val="107000"/>
                        </a:lnSpc>
                        <a:spcAft>
                          <a:spcPts val="0"/>
                        </a:spcAft>
                      </a:pPr>
                      <a:r>
                        <a:rPr lang="en-IN" sz="1400" b="1" dirty="0">
                          <a:solidFill>
                            <a:schemeClr val="tx1"/>
                          </a:solidFill>
                          <a:effectLst/>
                        </a:rPr>
                        <a:t>Manchester</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82089626"/>
                  </a:ext>
                </a:extLst>
              </a:tr>
              <a:tr h="308969">
                <a:tc vMerge="1">
                  <a:txBody>
                    <a:bodyPr/>
                    <a:lstStyle/>
                    <a:p>
                      <a:endParaRPr lang="en-IN"/>
                    </a:p>
                  </a:txBody>
                  <a:tcPr/>
                </a:tc>
                <a:tc>
                  <a:txBody>
                    <a:bodyPr/>
                    <a:lstStyle/>
                    <a:p>
                      <a:pPr>
                        <a:lnSpc>
                          <a:spcPct val="107000"/>
                        </a:lnSpc>
                        <a:spcAft>
                          <a:spcPts val="0"/>
                        </a:spcAft>
                      </a:pPr>
                      <a:r>
                        <a:rPr lang="en-IN" sz="1400" b="1" dirty="0">
                          <a:solidFill>
                            <a:schemeClr val="tx1"/>
                          </a:solidFill>
                          <a:effectLst/>
                        </a:rPr>
                        <a:t>London</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95957697"/>
                  </a:ext>
                </a:extLst>
              </a:tr>
              <a:tr h="321843">
                <a:tc vMerge="1">
                  <a:txBody>
                    <a:bodyPr/>
                    <a:lstStyle/>
                    <a:p>
                      <a:endParaRPr lang="en-IN"/>
                    </a:p>
                  </a:txBody>
                  <a:tcPr/>
                </a:tc>
                <a:tc>
                  <a:txBody>
                    <a:bodyPr/>
                    <a:lstStyle/>
                    <a:p>
                      <a:pPr>
                        <a:lnSpc>
                          <a:spcPct val="107000"/>
                        </a:lnSpc>
                        <a:spcAft>
                          <a:spcPts val="0"/>
                        </a:spcAft>
                      </a:pPr>
                      <a:r>
                        <a:rPr lang="en-IN" sz="1400" b="1" dirty="0">
                          <a:solidFill>
                            <a:schemeClr val="tx1"/>
                          </a:solidFill>
                          <a:effectLst/>
                        </a:rPr>
                        <a:t>Birmingham</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8993316"/>
                  </a:ext>
                </a:extLst>
              </a:tr>
            </a:tbl>
          </a:graphicData>
        </a:graphic>
      </p:graphicFrame>
    </p:spTree>
    <p:extLst>
      <p:ext uri="{BB962C8B-B14F-4D97-AF65-F5344CB8AC3E}">
        <p14:creationId xmlns:p14="http://schemas.microsoft.com/office/powerpoint/2010/main" val="1992200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431" y="443168"/>
            <a:ext cx="11746523" cy="923330"/>
          </a:xfrm>
          <a:prstGeom prst="rect">
            <a:avLst/>
          </a:prstGeom>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ea typeface="Times New Roman" panose="02020603050405020304" pitchFamily="18" charset="0"/>
              </a:rPr>
              <a:t>Based on the country and cities , the </a:t>
            </a:r>
            <a:r>
              <a:rPr lang="en-IN" dirty="0">
                <a:latin typeface="Arial" panose="020B0604020202020204" pitchFamily="34" charset="0"/>
                <a:ea typeface="Times New Roman" panose="02020603050405020304" pitchFamily="18" charset="0"/>
              </a:rPr>
              <a:t>cuisines may differ from various </a:t>
            </a:r>
            <a:r>
              <a:rPr lang="en-IN" dirty="0" smtClean="0">
                <a:latin typeface="Arial" panose="020B0604020202020204" pitchFamily="34" charset="0"/>
                <a:ea typeface="Times New Roman" panose="02020603050405020304" pitchFamily="18" charset="0"/>
              </a:rPr>
              <a:t>locations</a:t>
            </a:r>
            <a:endParaRPr lang="en-IN" dirty="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dirty="0" smtClean="0">
                <a:latin typeface="Arial" panose="020B0604020202020204" pitchFamily="34" charset="0"/>
                <a:ea typeface="Times New Roman" panose="02020603050405020304" pitchFamily="18" charset="0"/>
              </a:rPr>
              <a:t>From </a:t>
            </a:r>
            <a:r>
              <a:rPr lang="en-IN" dirty="0">
                <a:latin typeface="Arial" panose="020B0604020202020204" pitchFamily="34" charset="0"/>
                <a:ea typeface="Times New Roman" panose="02020603050405020304" pitchFamily="18" charset="0"/>
              </a:rPr>
              <a:t>my suggested Country and cities , picked the famous cuisines based on location , so that we can satisfy the customer and can get good feedback and rating as well</a:t>
            </a:r>
            <a:endParaRPr lang="en-IN" dirty="0"/>
          </a:p>
        </p:txBody>
      </p:sp>
      <p:sp>
        <p:nvSpPr>
          <p:cNvPr id="3" name="TextBox 2"/>
          <p:cNvSpPr txBox="1"/>
          <p:nvPr/>
        </p:nvSpPr>
        <p:spPr>
          <a:xfrm>
            <a:off x="111369" y="120422"/>
            <a:ext cx="11564816" cy="400110"/>
          </a:xfrm>
          <a:prstGeom prst="rect">
            <a:avLst/>
          </a:prstGeom>
          <a:noFill/>
        </p:spPr>
        <p:txBody>
          <a:bodyPr wrap="square" rtlCol="0">
            <a:spAutoFit/>
          </a:bodyPr>
          <a:lstStyle/>
          <a:p>
            <a:r>
              <a:rPr lang="en-US" sz="2000" b="1" dirty="0">
                <a:solidFill>
                  <a:srgbClr val="FF0000"/>
                </a:solidFill>
              </a:rPr>
              <a:t>Optimal Cuisines for Target Locations: Identifying Recommended Culinary Offerings for Suggested Locations</a:t>
            </a:r>
            <a:endParaRPr lang="en-IN" sz="2000" b="1" dirty="0">
              <a:solidFill>
                <a:srgbClr val="FF0000"/>
              </a:solidFill>
            </a:endParaRPr>
          </a:p>
        </p:txBody>
      </p:sp>
      <p:sp>
        <p:nvSpPr>
          <p:cNvPr id="4" name="Rectangle 3"/>
          <p:cNvSpPr/>
          <p:nvPr/>
        </p:nvSpPr>
        <p:spPr>
          <a:xfrm>
            <a:off x="111369" y="1828800"/>
            <a:ext cx="2157050" cy="4739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2312377" y="1828800"/>
            <a:ext cx="2250834" cy="475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607169" y="1828800"/>
            <a:ext cx="2382714" cy="4756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045571" y="1784122"/>
            <a:ext cx="238857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9489832" y="1828800"/>
            <a:ext cx="2450121" cy="4739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7067549" y="1859662"/>
            <a:ext cx="2344615" cy="3970318"/>
          </a:xfrm>
          <a:prstGeom prst="rect">
            <a:avLst/>
          </a:prstGeom>
          <a:noFill/>
        </p:spPr>
        <p:txBody>
          <a:bodyPr wrap="square" rtlCol="0">
            <a:spAutoFit/>
          </a:bodyPr>
          <a:lstStyle/>
          <a:p>
            <a:r>
              <a:rPr lang="en-IN" dirty="0"/>
              <a:t>Italian, Pizza , Seafood ,Thai, Japanese, </a:t>
            </a:r>
            <a:r>
              <a:rPr lang="en-IN" dirty="0" smtClean="0"/>
              <a:t>Indonesian , Lebanese, Filipino, Hyderabadi ,Turkish,  Asian, Street Food, Continental </a:t>
            </a:r>
            <a:r>
              <a:rPr lang="en-IN" dirty="0"/>
              <a:t>, International , Desserts , Fast Food</a:t>
            </a:r>
            <a:r>
              <a:rPr lang="en-IN" dirty="0" smtClean="0"/>
              <a:t>, Pakistani</a:t>
            </a:r>
            <a:r>
              <a:rPr lang="en-IN" dirty="0"/>
              <a:t>, Indian , Café</a:t>
            </a:r>
            <a:r>
              <a:rPr lang="en-IN" dirty="0" smtClean="0"/>
              <a:t>, Mughlai</a:t>
            </a:r>
            <a:r>
              <a:rPr lang="en-IN" dirty="0"/>
              <a:t>, South Indian, Biryani , Bakery, Desserts , African, Portuguese , American, Mexican, </a:t>
            </a:r>
            <a:r>
              <a:rPr lang="en-IN" dirty="0" smtClean="0"/>
              <a:t>Burger, North </a:t>
            </a:r>
            <a:r>
              <a:rPr lang="en-IN" dirty="0"/>
              <a:t>Indian</a:t>
            </a:r>
          </a:p>
        </p:txBody>
      </p:sp>
      <p:sp>
        <p:nvSpPr>
          <p:cNvPr id="12" name="TextBox 11"/>
          <p:cNvSpPr txBox="1"/>
          <p:nvPr/>
        </p:nvSpPr>
        <p:spPr>
          <a:xfrm>
            <a:off x="4750780" y="1859662"/>
            <a:ext cx="2031023" cy="4801314"/>
          </a:xfrm>
          <a:prstGeom prst="rect">
            <a:avLst/>
          </a:prstGeom>
          <a:noFill/>
        </p:spPr>
        <p:txBody>
          <a:bodyPr wrap="square" rtlCol="0">
            <a:spAutoFit/>
          </a:bodyPr>
          <a:lstStyle/>
          <a:p>
            <a:r>
              <a:rPr lang="en-IN" dirty="0" smtClean="0"/>
              <a:t>Patisserie , </a:t>
            </a:r>
            <a:r>
              <a:rPr lang="en-IN" dirty="0" err="1" smtClean="0"/>
              <a:t>Japanes</a:t>
            </a:r>
            <a:r>
              <a:rPr lang="en-IN" dirty="0" smtClean="0"/>
              <a:t> </a:t>
            </a:r>
            <a:br>
              <a:rPr lang="en-IN" dirty="0" smtClean="0"/>
            </a:br>
            <a:r>
              <a:rPr lang="en-IN" dirty="0" smtClean="0"/>
              <a:t>Cafe</a:t>
            </a:r>
            <a:r>
              <a:rPr lang="en-IN" dirty="0"/>
              <a:t>, Bakery, Tea, Vegetarian, Ice </a:t>
            </a:r>
            <a:r>
              <a:rPr lang="en-IN" dirty="0" smtClean="0"/>
              <a:t>Cream, Indian, Asian, Durban, African , Healthy Food, French,</a:t>
            </a:r>
            <a:br>
              <a:rPr lang="en-IN" dirty="0" smtClean="0"/>
            </a:br>
            <a:r>
              <a:rPr lang="en-IN" dirty="0" smtClean="0"/>
              <a:t>Continental ,Burger,</a:t>
            </a:r>
            <a:br>
              <a:rPr lang="en-IN" dirty="0" smtClean="0"/>
            </a:br>
            <a:r>
              <a:rPr lang="en-IN" dirty="0" smtClean="0"/>
              <a:t>Tapas , Spanish , Street Food , American</a:t>
            </a:r>
            <a:r>
              <a:rPr lang="en-IN" dirty="0"/>
              <a:t>, </a:t>
            </a:r>
            <a:r>
              <a:rPr lang="en-IN" dirty="0" smtClean="0"/>
              <a:t>German, Mexican </a:t>
            </a:r>
            <a:r>
              <a:rPr lang="en-IN" dirty="0"/>
              <a:t>, </a:t>
            </a:r>
            <a:r>
              <a:rPr lang="en-IN" dirty="0" smtClean="0"/>
              <a:t>Italian, Pizza , Beverages, Mediterranean , Contemporary </a:t>
            </a:r>
            <a:r>
              <a:rPr lang="en-IN" dirty="0"/>
              <a:t>, European, South African</a:t>
            </a:r>
          </a:p>
        </p:txBody>
      </p:sp>
      <p:sp>
        <p:nvSpPr>
          <p:cNvPr id="13" name="TextBox 12"/>
          <p:cNvSpPr txBox="1"/>
          <p:nvPr/>
        </p:nvSpPr>
        <p:spPr>
          <a:xfrm>
            <a:off x="9573357" y="1922620"/>
            <a:ext cx="2283070" cy="4524315"/>
          </a:xfrm>
          <a:prstGeom prst="rect">
            <a:avLst/>
          </a:prstGeom>
          <a:noFill/>
        </p:spPr>
        <p:txBody>
          <a:bodyPr wrap="square" rtlCol="0">
            <a:spAutoFit/>
          </a:bodyPr>
          <a:lstStyle/>
          <a:p>
            <a:r>
              <a:rPr lang="en-IN"/>
              <a:t>Mexican, Latin American, Scottish,Bakery,Asian ,Desserts , Pakistani, Curry , Chinese, Dim Sum , Japanese, Sushi , Street Food,Taiwanese,Thai,Argentine, American,British,French,European, Mediterranean, Contemporary , Italian , Indian, Curry , Burger, Café , Steak, Seafood, Grill</a:t>
            </a:r>
          </a:p>
        </p:txBody>
      </p:sp>
      <p:sp>
        <p:nvSpPr>
          <p:cNvPr id="15" name="TextBox 14"/>
          <p:cNvSpPr txBox="1"/>
          <p:nvPr/>
        </p:nvSpPr>
        <p:spPr>
          <a:xfrm>
            <a:off x="193431" y="1956377"/>
            <a:ext cx="2007577" cy="4247317"/>
          </a:xfrm>
          <a:prstGeom prst="rect">
            <a:avLst/>
          </a:prstGeom>
          <a:noFill/>
        </p:spPr>
        <p:txBody>
          <a:bodyPr wrap="square" rtlCol="0">
            <a:spAutoFit/>
          </a:bodyPr>
          <a:lstStyle/>
          <a:p>
            <a:r>
              <a:rPr lang="en-IN" dirty="0" smtClean="0"/>
              <a:t>Mexican , Grill, American </a:t>
            </a:r>
            <a:r>
              <a:rPr lang="en-IN" dirty="0"/>
              <a:t>, Italian , International , Brazilian, Bar Food</a:t>
            </a:r>
            <a:r>
              <a:rPr lang="en-IN" dirty="0" smtClean="0"/>
              <a:t>, Desserts</a:t>
            </a:r>
            <a:r>
              <a:rPr lang="en-IN" dirty="0"/>
              <a:t>, Café , </a:t>
            </a:r>
            <a:r>
              <a:rPr lang="en-IN" dirty="0" smtClean="0"/>
              <a:t>Bakery ,Sandwich , Seafood , Lebanese </a:t>
            </a:r>
            <a:r>
              <a:rPr lang="en-IN" dirty="0"/>
              <a:t>, Japanese , Juices, Healthy Food , Pizza , Beverages, Fast Food , North Eastern , Gourmet Fast Food, </a:t>
            </a:r>
            <a:r>
              <a:rPr lang="en-IN" dirty="0" smtClean="0"/>
              <a:t>Burger , French, Arabian , Steak, BBQ</a:t>
            </a:r>
            <a:endParaRPr lang="en-IN" dirty="0"/>
          </a:p>
        </p:txBody>
      </p:sp>
      <p:sp>
        <p:nvSpPr>
          <p:cNvPr id="16" name="TextBox 15"/>
          <p:cNvSpPr txBox="1"/>
          <p:nvPr/>
        </p:nvSpPr>
        <p:spPr>
          <a:xfrm>
            <a:off x="2419351" y="1784121"/>
            <a:ext cx="2007577" cy="4247317"/>
          </a:xfrm>
          <a:prstGeom prst="rect">
            <a:avLst/>
          </a:prstGeom>
          <a:noFill/>
        </p:spPr>
        <p:txBody>
          <a:bodyPr wrap="square" rtlCol="0">
            <a:spAutoFit/>
          </a:bodyPr>
          <a:lstStyle/>
          <a:p>
            <a:r>
              <a:rPr lang="en-IN" dirty="0" smtClean="0"/>
              <a:t>Asian Fusion, Thai, Chinese, Sushi, Taiwanese , Street </a:t>
            </a:r>
            <a:r>
              <a:rPr lang="en-IN" dirty="0"/>
              <a:t>Food</a:t>
            </a:r>
            <a:r>
              <a:rPr lang="en-IN" dirty="0" smtClean="0"/>
              <a:t>, European</a:t>
            </a:r>
            <a:r>
              <a:rPr lang="en-IN" dirty="0"/>
              <a:t>, Café , Mediterranean , Seafood, Kiwi , Asian , Italian , French , Fast Food , Vietnamese, Fish ,Chips , Ice Cream, Desserts , American , Malaysian , Mexican</a:t>
            </a:r>
          </a:p>
        </p:txBody>
      </p:sp>
      <p:sp>
        <p:nvSpPr>
          <p:cNvPr id="18" name="TextBox 17"/>
          <p:cNvSpPr txBox="1"/>
          <p:nvPr/>
        </p:nvSpPr>
        <p:spPr>
          <a:xfrm>
            <a:off x="193431" y="1366498"/>
            <a:ext cx="1521069" cy="369332"/>
          </a:xfrm>
          <a:prstGeom prst="rect">
            <a:avLst/>
          </a:prstGeom>
          <a:noFill/>
        </p:spPr>
        <p:txBody>
          <a:bodyPr wrap="square" rtlCol="0">
            <a:spAutoFit/>
          </a:bodyPr>
          <a:lstStyle/>
          <a:p>
            <a:r>
              <a:rPr lang="en-IN" dirty="0" smtClean="0"/>
              <a:t>       </a:t>
            </a:r>
            <a:r>
              <a:rPr lang="en-IN" b="1" dirty="0" smtClean="0">
                <a:solidFill>
                  <a:srgbClr val="FF0000"/>
                </a:solidFill>
              </a:rPr>
              <a:t>Brazil</a:t>
            </a:r>
            <a:endParaRPr lang="en-IN" b="1" dirty="0">
              <a:solidFill>
                <a:srgbClr val="FF0000"/>
              </a:solidFill>
            </a:endParaRPr>
          </a:p>
        </p:txBody>
      </p:sp>
      <p:sp>
        <p:nvSpPr>
          <p:cNvPr id="19" name="TextBox 18"/>
          <p:cNvSpPr txBox="1"/>
          <p:nvPr/>
        </p:nvSpPr>
        <p:spPr>
          <a:xfrm>
            <a:off x="2335826" y="1390643"/>
            <a:ext cx="2227385" cy="369332"/>
          </a:xfrm>
          <a:prstGeom prst="rect">
            <a:avLst/>
          </a:prstGeom>
          <a:noFill/>
        </p:spPr>
        <p:txBody>
          <a:bodyPr wrap="square" rtlCol="0">
            <a:spAutoFit/>
          </a:bodyPr>
          <a:lstStyle/>
          <a:p>
            <a:r>
              <a:rPr lang="en-IN" dirty="0" smtClean="0"/>
              <a:t>       </a:t>
            </a:r>
            <a:r>
              <a:rPr lang="en-IN" b="1" dirty="0" smtClean="0">
                <a:solidFill>
                  <a:srgbClr val="FF0000"/>
                </a:solidFill>
              </a:rPr>
              <a:t>New</a:t>
            </a:r>
            <a:r>
              <a:rPr lang="en-IN" dirty="0" smtClean="0"/>
              <a:t> </a:t>
            </a:r>
            <a:r>
              <a:rPr lang="en-IN" b="1" dirty="0" smtClean="0">
                <a:solidFill>
                  <a:srgbClr val="FF0000"/>
                </a:solidFill>
              </a:rPr>
              <a:t>Zealand</a:t>
            </a:r>
            <a:endParaRPr lang="en-IN" b="1" dirty="0">
              <a:solidFill>
                <a:srgbClr val="FF0000"/>
              </a:solidFill>
            </a:endParaRPr>
          </a:p>
        </p:txBody>
      </p:sp>
      <p:sp>
        <p:nvSpPr>
          <p:cNvPr id="20" name="TextBox 19"/>
          <p:cNvSpPr txBox="1"/>
          <p:nvPr/>
        </p:nvSpPr>
        <p:spPr>
          <a:xfrm>
            <a:off x="4813791" y="1366498"/>
            <a:ext cx="1841985" cy="369332"/>
          </a:xfrm>
          <a:prstGeom prst="rect">
            <a:avLst/>
          </a:prstGeom>
          <a:noFill/>
        </p:spPr>
        <p:txBody>
          <a:bodyPr wrap="square" rtlCol="0">
            <a:spAutoFit/>
          </a:bodyPr>
          <a:lstStyle/>
          <a:p>
            <a:r>
              <a:rPr lang="en-IN" dirty="0" smtClean="0"/>
              <a:t>       </a:t>
            </a:r>
            <a:r>
              <a:rPr lang="en-IN" b="1" dirty="0" smtClean="0">
                <a:solidFill>
                  <a:srgbClr val="FF0000"/>
                </a:solidFill>
              </a:rPr>
              <a:t>South Africa</a:t>
            </a:r>
            <a:endParaRPr lang="en-IN" b="1" dirty="0">
              <a:solidFill>
                <a:srgbClr val="FF0000"/>
              </a:solidFill>
            </a:endParaRPr>
          </a:p>
        </p:txBody>
      </p:sp>
      <p:sp>
        <p:nvSpPr>
          <p:cNvPr id="21" name="TextBox 20"/>
          <p:cNvSpPr txBox="1"/>
          <p:nvPr/>
        </p:nvSpPr>
        <p:spPr>
          <a:xfrm>
            <a:off x="7479321" y="1321075"/>
            <a:ext cx="1521069" cy="369332"/>
          </a:xfrm>
          <a:prstGeom prst="rect">
            <a:avLst/>
          </a:prstGeom>
          <a:noFill/>
        </p:spPr>
        <p:txBody>
          <a:bodyPr wrap="square" rtlCol="0">
            <a:spAutoFit/>
          </a:bodyPr>
          <a:lstStyle/>
          <a:p>
            <a:r>
              <a:rPr lang="en-IN" dirty="0" smtClean="0"/>
              <a:t>       </a:t>
            </a:r>
            <a:r>
              <a:rPr lang="en-IN" b="1" dirty="0" smtClean="0">
                <a:solidFill>
                  <a:srgbClr val="FF0000"/>
                </a:solidFill>
              </a:rPr>
              <a:t>UAE</a:t>
            </a:r>
            <a:endParaRPr lang="en-IN" b="1" dirty="0">
              <a:solidFill>
                <a:srgbClr val="FF0000"/>
              </a:solidFill>
            </a:endParaRPr>
          </a:p>
        </p:txBody>
      </p:sp>
      <p:sp>
        <p:nvSpPr>
          <p:cNvPr id="22" name="TextBox 21"/>
          <p:cNvSpPr txBox="1"/>
          <p:nvPr/>
        </p:nvSpPr>
        <p:spPr>
          <a:xfrm>
            <a:off x="9966082" y="1275652"/>
            <a:ext cx="1521069" cy="369332"/>
          </a:xfrm>
          <a:prstGeom prst="rect">
            <a:avLst/>
          </a:prstGeom>
          <a:noFill/>
        </p:spPr>
        <p:txBody>
          <a:bodyPr wrap="square" rtlCol="0">
            <a:spAutoFit/>
          </a:bodyPr>
          <a:lstStyle/>
          <a:p>
            <a:r>
              <a:rPr lang="en-IN" dirty="0" smtClean="0"/>
              <a:t>       </a:t>
            </a:r>
            <a:r>
              <a:rPr lang="en-IN" b="1" dirty="0" smtClean="0">
                <a:solidFill>
                  <a:srgbClr val="FF0000"/>
                </a:solidFill>
              </a:rPr>
              <a:t>UK</a:t>
            </a:r>
            <a:endParaRPr lang="en-IN" b="1" dirty="0">
              <a:solidFill>
                <a:srgbClr val="FF0000"/>
              </a:solidFill>
            </a:endParaRPr>
          </a:p>
        </p:txBody>
      </p:sp>
    </p:spTree>
    <p:extLst>
      <p:ext uri="{BB962C8B-B14F-4D97-AF65-F5344CB8AC3E}">
        <p14:creationId xmlns:p14="http://schemas.microsoft.com/office/powerpoint/2010/main" val="16392467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0823" y="211015"/>
            <a:ext cx="4176346" cy="646331"/>
          </a:xfrm>
          <a:prstGeom prst="rect">
            <a:avLst/>
          </a:prstGeom>
          <a:noFill/>
        </p:spPr>
        <p:txBody>
          <a:bodyPr wrap="square" rtlCol="0">
            <a:spAutoFit/>
          </a:bodyPr>
          <a:lstStyle/>
          <a:p>
            <a:r>
              <a:rPr lang="en-IN" sz="3600" b="1" dirty="0" smtClean="0">
                <a:solidFill>
                  <a:srgbClr val="FF0000"/>
                </a:solidFill>
              </a:rPr>
              <a:t>DASHBOARD</a:t>
            </a:r>
            <a:endParaRPr lang="en-IN" sz="3600" b="1" dirty="0">
              <a:solidFill>
                <a:srgbClr val="FF0000"/>
              </a:solidFill>
            </a:endParaRPr>
          </a:p>
        </p:txBody>
      </p:sp>
      <p:pic>
        <p:nvPicPr>
          <p:cNvPr id="2" name="Picture 1"/>
          <p:cNvPicPr>
            <a:picLocks noChangeAspect="1"/>
          </p:cNvPicPr>
          <p:nvPr/>
        </p:nvPicPr>
        <p:blipFill>
          <a:blip r:embed="rId2"/>
          <a:stretch>
            <a:fillRect/>
          </a:stretch>
        </p:blipFill>
        <p:spPr>
          <a:xfrm>
            <a:off x="668215" y="857346"/>
            <a:ext cx="10155116" cy="5851405"/>
          </a:xfrm>
          <a:prstGeom prst="rect">
            <a:avLst/>
          </a:prstGeom>
        </p:spPr>
      </p:pic>
    </p:spTree>
    <p:extLst>
      <p:ext uri="{BB962C8B-B14F-4D97-AF65-F5344CB8AC3E}">
        <p14:creationId xmlns:p14="http://schemas.microsoft.com/office/powerpoint/2010/main" val="166824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02" y="107602"/>
            <a:ext cx="3763108" cy="523220"/>
          </a:xfrm>
          <a:prstGeom prst="rect">
            <a:avLst/>
          </a:prstGeom>
          <a:noFill/>
        </p:spPr>
        <p:txBody>
          <a:bodyPr wrap="square" rtlCol="0">
            <a:spAutoFit/>
          </a:bodyPr>
          <a:lstStyle/>
          <a:p>
            <a:r>
              <a:rPr lang="en-IN" sz="2800" b="1" dirty="0">
                <a:solidFill>
                  <a:srgbClr val="FF0000"/>
                </a:solidFill>
              </a:rPr>
              <a:t>C</a:t>
            </a:r>
            <a:r>
              <a:rPr lang="en-IN" sz="2800" b="1" dirty="0" smtClean="0">
                <a:solidFill>
                  <a:srgbClr val="FF0000"/>
                </a:solidFill>
              </a:rPr>
              <a:t>onclusion</a:t>
            </a:r>
            <a:endParaRPr lang="en-IN" sz="2800" b="1" dirty="0">
              <a:solidFill>
                <a:srgbClr val="FF0000"/>
              </a:solidFill>
            </a:endParaRPr>
          </a:p>
        </p:txBody>
      </p:sp>
      <p:sp>
        <p:nvSpPr>
          <p:cNvPr id="4" name="TextBox 3"/>
          <p:cNvSpPr txBox="1"/>
          <p:nvPr/>
        </p:nvSpPr>
        <p:spPr>
          <a:xfrm>
            <a:off x="1426110" y="448527"/>
            <a:ext cx="10550770" cy="3139321"/>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smtClean="0"/>
              <a:t>After </a:t>
            </a:r>
            <a:r>
              <a:rPr lang="en-US" dirty="0"/>
              <a:t>thorough analysis of the problem statement and considering our objective of expansion and opening new restaurants, we recommend the following countries and cities as suitable locations for launching new branches:</a:t>
            </a:r>
          </a:p>
          <a:p>
            <a:pPr marL="285750" indent="-285750">
              <a:buFont typeface="Arial" panose="020B0604020202020204" pitchFamily="34" charset="0"/>
              <a:buChar char="•"/>
            </a:pPr>
            <a:r>
              <a:rPr lang="en-US" dirty="0" smtClean="0"/>
              <a:t>Countries : Brazil, New Zealand ,South Africa ,United </a:t>
            </a:r>
            <a:r>
              <a:rPr lang="en-US" dirty="0"/>
              <a:t>Arab </a:t>
            </a:r>
            <a:r>
              <a:rPr lang="en-US" dirty="0" smtClean="0"/>
              <a:t>Emirates ,United </a:t>
            </a:r>
            <a:r>
              <a:rPr lang="en-US" dirty="0"/>
              <a:t>Kingdom</a:t>
            </a:r>
          </a:p>
          <a:p>
            <a:pPr marL="285750" indent="-285750">
              <a:buFont typeface="Arial" panose="020B0604020202020204" pitchFamily="34" charset="0"/>
              <a:buChar char="•"/>
            </a:pPr>
            <a:r>
              <a:rPr lang="en-US" dirty="0"/>
              <a:t>Cities:</a:t>
            </a:r>
          </a:p>
          <a:p>
            <a:pPr marL="285750" indent="-285750">
              <a:buFont typeface="Arial" panose="020B0604020202020204" pitchFamily="34" charset="0"/>
              <a:buChar char="•"/>
            </a:pPr>
            <a:r>
              <a:rPr lang="en-US" dirty="0"/>
              <a:t>São </a:t>
            </a:r>
            <a:r>
              <a:rPr lang="en-US" dirty="0" smtClean="0"/>
              <a:t>Paulo ,Rio </a:t>
            </a:r>
            <a:r>
              <a:rPr lang="en-US" dirty="0"/>
              <a:t>de </a:t>
            </a:r>
            <a:r>
              <a:rPr lang="en-US" dirty="0" smtClean="0"/>
              <a:t>Janeiro ,Brasília ,Wellington City ,Auckland ,Johannesburg ,Cape Town ,Pretoria , </a:t>
            </a:r>
            <a:r>
              <a:rPr lang="en-US" dirty="0" err="1" smtClean="0"/>
              <a:t>Sandton,Inner</a:t>
            </a:r>
            <a:r>
              <a:rPr lang="en-US" dirty="0" smtClean="0"/>
              <a:t> City ,Ransburg  , Sharjah , Abu Dhabi, Dubai , Edinburgh , Manchester ,London, Birmingham</a:t>
            </a:r>
            <a:endParaRPr lang="en-US" dirty="0"/>
          </a:p>
          <a:p>
            <a:pPr marL="285750" indent="-285750">
              <a:buFont typeface="Arial" panose="020B0604020202020204" pitchFamily="34" charset="0"/>
              <a:buChar char="•"/>
            </a:pPr>
            <a:r>
              <a:rPr lang="en-US" dirty="0"/>
              <a:t>These selections have been made based on factors such as market potential, customer demand, and favorable business environments, ensuring optimal opportunities for successful expansion and growth</a:t>
            </a:r>
            <a:r>
              <a:rPr lang="en-US" dirty="0" smtClean="0"/>
              <a:t>.</a:t>
            </a:r>
            <a:endParaRPr lang="en-US" dirty="0"/>
          </a:p>
          <a:p>
            <a:endParaRPr lang="en-IN" b="1"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323" y="3587848"/>
            <a:ext cx="10084777" cy="3050343"/>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394" y="1739649"/>
            <a:ext cx="1188716" cy="950388"/>
          </a:xfrm>
          <a:prstGeom prst="rect">
            <a:avLst/>
          </a:prstGeom>
        </p:spPr>
      </p:pic>
    </p:spTree>
    <p:extLst>
      <p:ext uri="{BB962C8B-B14F-4D97-AF65-F5344CB8AC3E}">
        <p14:creationId xmlns:p14="http://schemas.microsoft.com/office/powerpoint/2010/main" val="2553314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148" y="1006806"/>
            <a:ext cx="5688623" cy="5078313"/>
          </a:xfrm>
          <a:prstGeom prst="rect">
            <a:avLst/>
          </a:prstGeom>
          <a:noFill/>
        </p:spPr>
        <p:txBody>
          <a:bodyPr wrap="square" rtlCol="0">
            <a:spAutoFit/>
          </a:bodyPr>
          <a:lstStyle/>
          <a:p>
            <a:pPr marL="285750" indent="-285750">
              <a:buFont typeface="Wingdings" panose="05000000000000000000" pitchFamily="2" charset="2"/>
              <a:buChar char="§"/>
            </a:pPr>
            <a:r>
              <a:rPr lang="en-US" dirty="0"/>
              <a:t>Launched in 2010, Our technology platform connects customers, restaurant partners and delivery partners, serving their multiple needs. </a:t>
            </a:r>
          </a:p>
          <a:p>
            <a:pPr marL="285750" indent="-285750">
              <a:buFont typeface="Wingdings" panose="05000000000000000000" pitchFamily="2" charset="2"/>
              <a:buChar char="§"/>
            </a:pPr>
            <a:r>
              <a:rPr lang="en-US" dirty="0" smtClean="0"/>
              <a:t>Customers </a:t>
            </a:r>
            <a:r>
              <a:rPr lang="en-US" dirty="0"/>
              <a:t>use our platform to search and discover restaurants, read and write customer generated reviews and view and upload photos, order food delivery, book a table and make payments while dining-out at restaurants. </a:t>
            </a:r>
          </a:p>
          <a:p>
            <a:pPr marL="285750" indent="-285750">
              <a:buFont typeface="Wingdings" panose="05000000000000000000" pitchFamily="2" charset="2"/>
              <a:buChar char="§"/>
            </a:pPr>
            <a:r>
              <a:rPr lang="en-US" dirty="0" smtClean="0"/>
              <a:t>On </a:t>
            </a:r>
            <a:r>
              <a:rPr lang="en-US" dirty="0"/>
              <a:t>the other hand, we provide restaurant partners with industry-specific marketing tools which enable them to engage and acquire customers to grow their business while also providing a reliable and efficient last mile delivery service. </a:t>
            </a:r>
            <a:endParaRPr lang="en-US" dirty="0" smtClean="0"/>
          </a:p>
          <a:p>
            <a:pPr marL="285750" indent="-285750">
              <a:buFont typeface="Wingdings" panose="05000000000000000000" pitchFamily="2" charset="2"/>
              <a:buChar char="§"/>
            </a:pPr>
            <a:r>
              <a:rPr lang="en-US" dirty="0" smtClean="0"/>
              <a:t>We </a:t>
            </a:r>
            <a:r>
              <a:rPr lang="en-US" dirty="0"/>
              <a:t>also operate a one-stop procurement solution, </a:t>
            </a:r>
            <a:r>
              <a:rPr lang="en-US" dirty="0" err="1"/>
              <a:t>Hyperpure</a:t>
            </a:r>
            <a:r>
              <a:rPr lang="en-US" dirty="0"/>
              <a:t>, which supplies high quality ingredients and kitchen products to restaurant partners. </a:t>
            </a:r>
            <a:endParaRPr lang="en-US" dirty="0" smtClean="0"/>
          </a:p>
          <a:p>
            <a:pPr marL="285750" indent="-285750">
              <a:buFont typeface="Wingdings" panose="05000000000000000000" pitchFamily="2" charset="2"/>
              <a:buChar char="§"/>
            </a:pPr>
            <a:r>
              <a:rPr lang="en-US" dirty="0" smtClean="0"/>
              <a:t>We </a:t>
            </a:r>
            <a:r>
              <a:rPr lang="en-US" dirty="0"/>
              <a:t>also provide our delivery partners with transparent and flexible earning opportunities</a:t>
            </a:r>
            <a:r>
              <a:rPr lang="en-US" dirty="0" smtClean="0"/>
              <a:t>.</a:t>
            </a:r>
            <a:endParaRPr lang="en-US" dirty="0"/>
          </a:p>
        </p:txBody>
      </p:sp>
      <p:sp>
        <p:nvSpPr>
          <p:cNvPr id="3" name="TextBox 2"/>
          <p:cNvSpPr txBox="1"/>
          <p:nvPr/>
        </p:nvSpPr>
        <p:spPr>
          <a:xfrm>
            <a:off x="290148" y="263770"/>
            <a:ext cx="4334606" cy="523220"/>
          </a:xfrm>
          <a:prstGeom prst="rect">
            <a:avLst/>
          </a:prstGeom>
          <a:noFill/>
        </p:spPr>
        <p:txBody>
          <a:bodyPr wrap="square" rtlCol="0">
            <a:spAutoFit/>
          </a:bodyPr>
          <a:lstStyle/>
          <a:p>
            <a:r>
              <a:rPr lang="en-IN" sz="2800" b="1" dirty="0" smtClean="0">
                <a:solidFill>
                  <a:srgbClr val="FF0000"/>
                </a:solidFill>
              </a:rPr>
              <a:t>ABOUT ZOMATO</a:t>
            </a:r>
            <a:endParaRPr lang="en-IN" sz="2800" b="1"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546" y="918902"/>
            <a:ext cx="5376001" cy="5095890"/>
          </a:xfrm>
          <a:prstGeom prst="rect">
            <a:avLst/>
          </a:prstGeom>
        </p:spPr>
      </p:pic>
      <p:sp>
        <p:nvSpPr>
          <p:cNvPr id="6" name="TextBox 5"/>
          <p:cNvSpPr txBox="1"/>
          <p:nvPr/>
        </p:nvSpPr>
        <p:spPr>
          <a:xfrm>
            <a:off x="7016261" y="263770"/>
            <a:ext cx="4572000" cy="523220"/>
          </a:xfrm>
          <a:prstGeom prst="rect">
            <a:avLst/>
          </a:prstGeom>
          <a:noFill/>
        </p:spPr>
        <p:txBody>
          <a:bodyPr wrap="square" rtlCol="0">
            <a:spAutoFit/>
          </a:bodyPr>
          <a:lstStyle/>
          <a:p>
            <a:r>
              <a:rPr lang="en-IN" sz="2800" b="1" dirty="0" smtClean="0">
                <a:solidFill>
                  <a:srgbClr val="FF0000"/>
                </a:solidFill>
              </a:rPr>
              <a:t>HOW ZOMATO WORKS</a:t>
            </a:r>
            <a:endParaRPr lang="en-IN" sz="2800" b="1" dirty="0">
              <a:solidFill>
                <a:srgbClr val="FF0000"/>
              </a:solidFill>
            </a:endParaRPr>
          </a:p>
        </p:txBody>
      </p:sp>
    </p:spTree>
    <p:extLst>
      <p:ext uri="{BB962C8B-B14F-4D97-AF65-F5344CB8AC3E}">
        <p14:creationId xmlns:p14="http://schemas.microsoft.com/office/powerpoint/2010/main" val="266703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955" y="2030"/>
            <a:ext cx="2392835" cy="523220"/>
          </a:xfrm>
          <a:prstGeom prst="rect">
            <a:avLst/>
          </a:prstGeom>
        </p:spPr>
        <p:txBody>
          <a:bodyPr wrap="none">
            <a:spAutoFit/>
          </a:bodyPr>
          <a:lstStyle/>
          <a:p>
            <a:r>
              <a:rPr lang="en-IN" sz="2800" b="1" dirty="0">
                <a:solidFill>
                  <a:srgbClr val="FF0000"/>
                </a:solidFill>
              </a:rPr>
              <a:t>Data Overview</a:t>
            </a:r>
          </a:p>
        </p:txBody>
      </p:sp>
      <p:sp>
        <p:nvSpPr>
          <p:cNvPr id="3" name="Rectangle 2"/>
          <p:cNvSpPr/>
          <p:nvPr/>
        </p:nvSpPr>
        <p:spPr>
          <a:xfrm>
            <a:off x="231955" y="592910"/>
            <a:ext cx="5781983" cy="3416320"/>
          </a:xfrm>
          <a:prstGeom prst="rect">
            <a:avLst/>
          </a:prstGeom>
        </p:spPr>
        <p:txBody>
          <a:bodyPr wrap="square">
            <a:spAutoFit/>
          </a:bodyPr>
          <a:lstStyle/>
          <a:p>
            <a:pPr marL="285750" indent="-285750">
              <a:buFont typeface="Arial" panose="020B0604020202020204" pitchFamily="34" charset="0"/>
              <a:buChar char="•"/>
            </a:pPr>
            <a:r>
              <a:rPr lang="en-US" dirty="0"/>
              <a:t>In the dataset, we have information about various restaurants, including their addresses, cuisines served, accepted currencies, availability of online delivery services, whether table booking options are offered, and the average price for a couple dining at each establishment. </a:t>
            </a:r>
            <a:br>
              <a:rPr lang="en-US" dirty="0"/>
            </a:br>
            <a:endParaRPr lang="en-US" dirty="0"/>
          </a:p>
          <a:p>
            <a:pPr marL="285750" indent="-285750">
              <a:buFont typeface="Arial" panose="020B0604020202020204" pitchFamily="34" charset="0"/>
              <a:buChar char="•"/>
            </a:pPr>
            <a:r>
              <a:rPr lang="en-US" dirty="0"/>
              <a:t>This data helps us understand where the restaurants are located, what types of food they offer, how they handle transactions, whether they provide delivery services, if reservations can be made in advance, and how much a typical meal for two might cost.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215" y="204253"/>
            <a:ext cx="5819525" cy="3356653"/>
          </a:xfrm>
          <a:prstGeom prst="rect">
            <a:avLst/>
          </a:prstGeom>
        </p:spPr>
      </p:pic>
      <p:sp>
        <p:nvSpPr>
          <p:cNvPr id="5" name="Rectangle 4"/>
          <p:cNvSpPr/>
          <p:nvPr/>
        </p:nvSpPr>
        <p:spPr>
          <a:xfrm>
            <a:off x="5688617" y="4105860"/>
            <a:ext cx="4494051" cy="369332"/>
          </a:xfrm>
          <a:prstGeom prst="rect">
            <a:avLst/>
          </a:prstGeom>
        </p:spPr>
        <p:txBody>
          <a:bodyPr wrap="none">
            <a:spAutoFit/>
          </a:bodyPr>
          <a:lstStyle/>
          <a:p>
            <a:r>
              <a:rPr lang="en-IN" b="1" dirty="0"/>
              <a:t>TOTAL NUMBER OF RESTAURANTS         </a:t>
            </a:r>
            <a:r>
              <a:rPr lang="en-IN" dirty="0"/>
              <a:t>  </a:t>
            </a:r>
            <a:r>
              <a:rPr lang="en-IN" b="1" dirty="0">
                <a:solidFill>
                  <a:srgbClr val="FF0000"/>
                </a:solidFill>
              </a:rPr>
              <a:t>9551</a:t>
            </a:r>
          </a:p>
        </p:txBody>
      </p:sp>
      <p:sp>
        <p:nvSpPr>
          <p:cNvPr id="6" name="Rectangle 5"/>
          <p:cNvSpPr/>
          <p:nvPr/>
        </p:nvSpPr>
        <p:spPr>
          <a:xfrm>
            <a:off x="5688617" y="4642814"/>
            <a:ext cx="6096000" cy="553998"/>
          </a:xfrm>
          <a:prstGeom prst="rect">
            <a:avLst/>
          </a:prstGeom>
        </p:spPr>
        <p:txBody>
          <a:bodyPr>
            <a:spAutoFit/>
          </a:bodyPr>
          <a:lstStyle/>
          <a:p>
            <a:r>
              <a:rPr lang="en-IN" b="1" dirty="0"/>
              <a:t>Total City Have Branch                                </a:t>
            </a:r>
            <a:r>
              <a:rPr lang="en-IN" b="1" dirty="0">
                <a:solidFill>
                  <a:srgbClr val="FF0000"/>
                </a:solidFill>
              </a:rPr>
              <a:t>140  </a:t>
            </a:r>
            <a:br>
              <a:rPr lang="en-IN" b="1" dirty="0">
                <a:solidFill>
                  <a:srgbClr val="FF0000"/>
                </a:solidFill>
              </a:rPr>
            </a:br>
            <a:r>
              <a:rPr lang="en-IN" sz="1200" b="1" dirty="0"/>
              <a:t> </a:t>
            </a:r>
            <a:endParaRPr lang="en-IN" dirty="0"/>
          </a:p>
        </p:txBody>
      </p:sp>
      <p:sp>
        <p:nvSpPr>
          <p:cNvPr id="7" name="Rectangle 6"/>
          <p:cNvSpPr/>
          <p:nvPr/>
        </p:nvSpPr>
        <p:spPr>
          <a:xfrm>
            <a:off x="5688617" y="5233934"/>
            <a:ext cx="6096000" cy="646331"/>
          </a:xfrm>
          <a:prstGeom prst="rect">
            <a:avLst/>
          </a:prstGeom>
        </p:spPr>
        <p:txBody>
          <a:bodyPr>
            <a:spAutoFit/>
          </a:bodyPr>
          <a:lstStyle/>
          <a:p>
            <a:r>
              <a:rPr lang="en-IN" b="1" dirty="0"/>
              <a:t>Total Country Have Branch                         </a:t>
            </a:r>
            <a:r>
              <a:rPr lang="en-IN" b="1" dirty="0">
                <a:solidFill>
                  <a:srgbClr val="FF0000"/>
                </a:solidFill>
              </a:rPr>
              <a:t>15 </a:t>
            </a:r>
          </a:p>
          <a:p>
            <a:endParaRPr lang="en-IN" dirty="0"/>
          </a:p>
        </p:txBody>
      </p:sp>
      <p:sp>
        <p:nvSpPr>
          <p:cNvPr id="8" name="Rectangle 7"/>
          <p:cNvSpPr/>
          <p:nvPr/>
        </p:nvSpPr>
        <p:spPr>
          <a:xfrm>
            <a:off x="5688617" y="5880265"/>
            <a:ext cx="4609147" cy="369332"/>
          </a:xfrm>
          <a:prstGeom prst="rect">
            <a:avLst/>
          </a:prstGeom>
        </p:spPr>
        <p:txBody>
          <a:bodyPr wrap="none">
            <a:spAutoFit/>
          </a:bodyPr>
          <a:lstStyle/>
          <a:p>
            <a:r>
              <a:rPr lang="en-IN" b="1" dirty="0"/>
              <a:t>AVG VOTES BY COUNTRY                           </a:t>
            </a:r>
            <a:r>
              <a:rPr lang="en-IN" b="1" dirty="0">
                <a:solidFill>
                  <a:srgbClr val="FF0000"/>
                </a:solidFill>
              </a:rPr>
              <a:t>156.8</a:t>
            </a:r>
            <a:r>
              <a:rPr lang="en-IN" b="1" dirty="0">
                <a:solidFill>
                  <a:schemeClr val="bg2"/>
                </a:solidFill>
              </a:rPr>
              <a:t>  </a:t>
            </a: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3114" y="4209420"/>
            <a:ext cx="3175359" cy="2200887"/>
          </a:xfrm>
          <a:prstGeom prst="rect">
            <a:avLst/>
          </a:prstGeom>
        </p:spPr>
      </p:pic>
    </p:spTree>
    <p:extLst>
      <p:ext uri="{BB962C8B-B14F-4D97-AF65-F5344CB8AC3E}">
        <p14:creationId xmlns:p14="http://schemas.microsoft.com/office/powerpoint/2010/main" val="270429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04663" y="3676860"/>
            <a:ext cx="5468816" cy="369332"/>
          </a:xfrm>
          <a:prstGeom prst="rect">
            <a:avLst/>
          </a:prstGeom>
          <a:noFill/>
        </p:spPr>
        <p:txBody>
          <a:bodyPr wrap="square" rtlCol="0">
            <a:spAutoFit/>
          </a:bodyPr>
          <a:lstStyle/>
          <a:p>
            <a:r>
              <a:rPr lang="en-IN" b="1" dirty="0" smtClean="0">
                <a:solidFill>
                  <a:srgbClr val="FF0000"/>
                </a:solidFill>
              </a:rPr>
              <a:t>DATA CLEANING AND PRE PROCESSING</a:t>
            </a:r>
            <a:endParaRPr lang="en-IN" b="1" dirty="0">
              <a:solidFill>
                <a:srgbClr val="FF0000"/>
              </a:solidFill>
            </a:endParaRPr>
          </a:p>
        </p:txBody>
      </p:sp>
      <p:sp>
        <p:nvSpPr>
          <p:cNvPr id="10" name="TextBox 9"/>
          <p:cNvSpPr txBox="1"/>
          <p:nvPr/>
        </p:nvSpPr>
        <p:spPr>
          <a:xfrm>
            <a:off x="147028" y="4232038"/>
            <a:ext cx="11104684"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Fetched country name from country description sheet using lookup and filled the country column in raw data</a:t>
            </a:r>
            <a:endParaRPr lang="en-IN" dirty="0"/>
          </a:p>
        </p:txBody>
      </p:sp>
      <p:sp>
        <p:nvSpPr>
          <p:cNvPr id="11" name="TextBox 10"/>
          <p:cNvSpPr txBox="1"/>
          <p:nvPr/>
        </p:nvSpPr>
        <p:spPr>
          <a:xfrm>
            <a:off x="184638" y="4729781"/>
            <a:ext cx="10788161"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There are few blank value in the columns which is not needed in our analysis so removed from dataset</a:t>
            </a:r>
            <a:endParaRPr lang="en-IN" dirty="0"/>
          </a:p>
        </p:txBody>
      </p:sp>
      <p:sp>
        <p:nvSpPr>
          <p:cNvPr id="12" name="TextBox 11"/>
          <p:cNvSpPr txBox="1"/>
          <p:nvPr/>
        </p:nvSpPr>
        <p:spPr>
          <a:xfrm>
            <a:off x="147028" y="5181741"/>
            <a:ext cx="10709031"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Date columns were formatted and year data are extracted for further analysis </a:t>
            </a:r>
            <a:endParaRPr lang="en-IN" dirty="0"/>
          </a:p>
        </p:txBody>
      </p:sp>
      <p:sp>
        <p:nvSpPr>
          <p:cNvPr id="13" name="TextBox 12"/>
          <p:cNvSpPr txBox="1"/>
          <p:nvPr/>
        </p:nvSpPr>
        <p:spPr>
          <a:xfrm>
            <a:off x="147028" y="5633701"/>
            <a:ext cx="11801718"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This data set gives the detail of restaurants which is located in the different area in the world and what kind of foods are sold on particular area , online delivery is available or not , how many number of new restaurants opened by year wise , rating detail  etc…</a:t>
            </a:r>
            <a:endParaRPr lang="en-IN" dirty="0"/>
          </a:p>
        </p:txBody>
      </p:sp>
      <p:sp>
        <p:nvSpPr>
          <p:cNvPr id="14" name="Rectangle 13"/>
          <p:cNvSpPr/>
          <p:nvPr/>
        </p:nvSpPr>
        <p:spPr>
          <a:xfrm>
            <a:off x="0" y="110265"/>
            <a:ext cx="3459601" cy="523220"/>
          </a:xfrm>
          <a:prstGeom prst="rect">
            <a:avLst/>
          </a:prstGeom>
        </p:spPr>
        <p:txBody>
          <a:bodyPr wrap="none">
            <a:spAutoFit/>
          </a:bodyPr>
          <a:lstStyle/>
          <a:p>
            <a:r>
              <a:rPr lang="en-US" sz="2800" b="1" dirty="0">
                <a:solidFill>
                  <a:srgbClr val="FF0000"/>
                </a:solidFill>
                <a:latin typeface="Lato"/>
              </a:rPr>
              <a:t>Problem Statement</a:t>
            </a:r>
            <a:endParaRPr lang="en-US" sz="2800" dirty="0">
              <a:solidFill>
                <a:srgbClr val="FF0000"/>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625" y="601924"/>
            <a:ext cx="3463612" cy="2583277"/>
          </a:xfrm>
          <a:prstGeom prst="rect">
            <a:avLst/>
          </a:prstGeom>
        </p:spPr>
      </p:pic>
      <p:sp>
        <p:nvSpPr>
          <p:cNvPr id="16" name="Rectangle 15"/>
          <p:cNvSpPr/>
          <p:nvPr/>
        </p:nvSpPr>
        <p:spPr>
          <a:xfrm>
            <a:off x="4410807" y="765553"/>
            <a:ext cx="6096000" cy="1785104"/>
          </a:xfrm>
          <a:prstGeom prst="rect">
            <a:avLst/>
          </a:prstGeom>
        </p:spPr>
        <p:txBody>
          <a:bodyPr>
            <a:spAutoFit/>
          </a:bodyPr>
          <a:lstStyle/>
          <a:p>
            <a:r>
              <a:rPr lang="en-US" b="1" dirty="0"/>
              <a:t/>
            </a:r>
            <a:br>
              <a:rPr lang="en-US" b="1" dirty="0"/>
            </a:br>
            <a:r>
              <a:rPr lang="en-US" b="1" dirty="0">
                <a:solidFill>
                  <a:srgbClr val="000000"/>
                </a:solidFill>
                <a:latin typeface="Lato"/>
              </a:rPr>
              <a:t>You are hired as a consultant data analyst by </a:t>
            </a:r>
            <a:r>
              <a:rPr lang="en-US" b="1" dirty="0" err="1">
                <a:solidFill>
                  <a:srgbClr val="000000"/>
                </a:solidFill>
                <a:latin typeface="Lato"/>
              </a:rPr>
              <a:t>zomato</a:t>
            </a:r>
            <a:r>
              <a:rPr lang="en-US" b="1" dirty="0">
                <a:solidFill>
                  <a:srgbClr val="000000"/>
                </a:solidFill>
                <a:latin typeface="Lato"/>
              </a:rPr>
              <a:t> where the </a:t>
            </a:r>
            <a:r>
              <a:rPr lang="en-US" sz="2000" b="1" dirty="0">
                <a:solidFill>
                  <a:srgbClr val="000000"/>
                </a:solidFill>
                <a:latin typeface="Lato"/>
              </a:rPr>
              <a:t>team</a:t>
            </a:r>
            <a:r>
              <a:rPr lang="en-US" b="1" dirty="0">
                <a:solidFill>
                  <a:srgbClr val="000000"/>
                </a:solidFill>
                <a:latin typeface="Lato"/>
              </a:rPr>
              <a:t> is looking for expansion and opening restaurants. Your task is to come up with strategies/suggestions about opening newer restaurants.</a:t>
            </a:r>
            <a:endParaRPr lang="en-IN" b="1" dirty="0"/>
          </a:p>
        </p:txBody>
      </p:sp>
      <p:sp>
        <p:nvSpPr>
          <p:cNvPr id="18" name="Rectangle 17"/>
          <p:cNvSpPr/>
          <p:nvPr/>
        </p:nvSpPr>
        <p:spPr>
          <a:xfrm>
            <a:off x="4481146" y="2796071"/>
            <a:ext cx="6096000" cy="646331"/>
          </a:xfrm>
          <a:prstGeom prst="rect">
            <a:avLst/>
          </a:prstGeom>
        </p:spPr>
        <p:txBody>
          <a:bodyPr>
            <a:spAutoFit/>
          </a:bodyPr>
          <a:lstStyle/>
          <a:p>
            <a:r>
              <a:rPr lang="en-IN" dirty="0"/>
              <a:t>In Further slide we will be analysing and suggesting location for opening new branch</a:t>
            </a:r>
          </a:p>
        </p:txBody>
      </p:sp>
    </p:spTree>
    <p:extLst>
      <p:ext uri="{BB962C8B-B14F-4D97-AF65-F5344CB8AC3E}">
        <p14:creationId xmlns:p14="http://schemas.microsoft.com/office/powerpoint/2010/main" val="2822278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0631" y="4441866"/>
            <a:ext cx="1091125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 the global restaurant arena, India boasts the highest number of restaurants, while the USA closely follows in second place. </a:t>
            </a:r>
            <a:endParaRPr lang="en-US" dirty="0" smtClean="0"/>
          </a:p>
          <a:p>
            <a:pPr marL="285750" indent="-285750">
              <a:buFont typeface="Arial" panose="020B0604020202020204" pitchFamily="34" charset="0"/>
              <a:buChar char="•"/>
            </a:pPr>
            <a:r>
              <a:rPr lang="en-US" dirty="0" smtClean="0"/>
              <a:t>With </a:t>
            </a:r>
            <a:r>
              <a:rPr lang="en-US" dirty="0"/>
              <a:t>such a vast presence, competition for opening new restaurants is notably heightened</a:t>
            </a:r>
            <a:r>
              <a:rPr lang="en-US" dirty="0" smtClean="0"/>
              <a:t>.</a:t>
            </a:r>
          </a:p>
          <a:p>
            <a:pPr marL="285750" indent="-285750">
              <a:buFont typeface="Arial" panose="020B0604020202020204" pitchFamily="34" charset="0"/>
              <a:buChar char="•"/>
            </a:pPr>
            <a:r>
              <a:rPr lang="en-US" dirty="0" smtClean="0"/>
              <a:t> </a:t>
            </a:r>
            <a:r>
              <a:rPr lang="en-US" dirty="0"/>
              <a:t>Understanding this landscape is crucial for navigating the challenges and seizing opportunities in the culinary industry.</a:t>
            </a:r>
            <a:endParaRPr lang="en-IN" dirty="0"/>
          </a:p>
        </p:txBody>
      </p:sp>
      <p:graphicFrame>
        <p:nvGraphicFramePr>
          <p:cNvPr id="8" name="Chart 7"/>
          <p:cNvGraphicFramePr>
            <a:graphicFrameLocks/>
          </p:cNvGraphicFramePr>
          <p:nvPr>
            <p:extLst>
              <p:ext uri="{D42A27DB-BD31-4B8C-83A1-F6EECF244321}">
                <p14:modId xmlns:p14="http://schemas.microsoft.com/office/powerpoint/2010/main" val="3523802197"/>
              </p:ext>
            </p:extLst>
          </p:nvPr>
        </p:nvGraphicFramePr>
        <p:xfrm>
          <a:off x="738554" y="940295"/>
          <a:ext cx="10735406" cy="306224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369278" y="348908"/>
            <a:ext cx="4756636" cy="369332"/>
          </a:xfrm>
          <a:prstGeom prst="rect">
            <a:avLst/>
          </a:prstGeom>
          <a:noFill/>
        </p:spPr>
        <p:txBody>
          <a:bodyPr wrap="square" rtlCol="0">
            <a:spAutoFit/>
          </a:bodyPr>
          <a:lstStyle/>
          <a:p>
            <a:r>
              <a:rPr lang="en-IN" b="1" dirty="0" smtClean="0">
                <a:solidFill>
                  <a:srgbClr val="FF0000"/>
                </a:solidFill>
              </a:rPr>
              <a:t> </a:t>
            </a:r>
            <a:endParaRPr lang="en-IN" b="1" dirty="0">
              <a:solidFill>
                <a:srgbClr val="FF0000"/>
              </a:solidFill>
            </a:endParaRPr>
          </a:p>
        </p:txBody>
      </p:sp>
      <p:sp>
        <p:nvSpPr>
          <p:cNvPr id="4" name="Rectangle 1"/>
          <p:cNvSpPr>
            <a:spLocks noChangeArrowheads="1"/>
          </p:cNvSpPr>
          <p:nvPr/>
        </p:nvSpPr>
        <p:spPr bwMode="auto">
          <a:xfrm>
            <a:off x="124557" y="126853"/>
            <a:ext cx="886118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FF0000"/>
                </a:solidFill>
                <a:effectLst/>
                <a:latin typeface="Arial" panose="020B0604020202020204" pitchFamily="34" charset="0"/>
              </a:rPr>
              <a:t>Global Restaurant Count: Exploring the World's Dining Landscape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4205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8024" y="4265864"/>
            <a:ext cx="1110468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In a global survey, Indonesia, the United Arab Emirates, the United States of America, and Turkey emerged as the countries with the highest average number of votes across the world. </a:t>
            </a:r>
            <a:endParaRPr lang="en-US" dirty="0" smtClean="0"/>
          </a:p>
          <a:p>
            <a:pPr marL="285750" indent="-285750">
              <a:buFont typeface="Arial" panose="020B0604020202020204" pitchFamily="34" charset="0"/>
              <a:buChar char="•"/>
            </a:pPr>
            <a:r>
              <a:rPr lang="en-US" dirty="0" smtClean="0"/>
              <a:t>Surprisingly</a:t>
            </a:r>
            <a:r>
              <a:rPr lang="en-US" dirty="0"/>
              <a:t>, despite its large number of restaurants, India does not top the list in terms of average votes. </a:t>
            </a:r>
            <a:endParaRPr lang="en-US" dirty="0" smtClean="0"/>
          </a:p>
          <a:p>
            <a:pPr marL="285750" indent="-285750">
              <a:buFont typeface="Arial" panose="020B0604020202020204" pitchFamily="34" charset="0"/>
              <a:buChar char="•"/>
            </a:pPr>
            <a:r>
              <a:rPr lang="en-US" dirty="0" smtClean="0"/>
              <a:t>This </a:t>
            </a:r>
            <a:r>
              <a:rPr lang="en-US" dirty="0"/>
              <a:t>indicates that while India may have numerous restaurants, the level of voter engagement is lower compared to Indonesia, the UAE, USA, and Turkey. </a:t>
            </a:r>
            <a:endParaRPr lang="en-US" dirty="0" smtClean="0"/>
          </a:p>
          <a:p>
            <a:pPr marL="285750" indent="-285750">
              <a:buFont typeface="Arial" panose="020B0604020202020204" pitchFamily="34" charset="0"/>
              <a:buChar char="•"/>
            </a:pPr>
            <a:r>
              <a:rPr lang="en-US" dirty="0" smtClean="0"/>
              <a:t>Understanding </a:t>
            </a:r>
            <a:r>
              <a:rPr lang="en-US" dirty="0"/>
              <a:t>this distinction is crucial for assessing the dynamics of the restaurant industry in different regions.</a:t>
            </a:r>
            <a:endParaRPr lang="en-IN" dirty="0"/>
          </a:p>
        </p:txBody>
      </p:sp>
      <p:graphicFrame>
        <p:nvGraphicFramePr>
          <p:cNvPr id="4" name="Chart 3"/>
          <p:cNvGraphicFramePr>
            <a:graphicFrameLocks/>
          </p:cNvGraphicFramePr>
          <p:nvPr>
            <p:extLst>
              <p:ext uri="{D42A27DB-BD31-4B8C-83A1-F6EECF244321}">
                <p14:modId xmlns:p14="http://schemas.microsoft.com/office/powerpoint/2010/main" val="789721514"/>
              </p:ext>
            </p:extLst>
          </p:nvPr>
        </p:nvGraphicFramePr>
        <p:xfrm>
          <a:off x="888024" y="1040519"/>
          <a:ext cx="10629901" cy="297180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211016" y="246186"/>
            <a:ext cx="6796454" cy="400110"/>
          </a:xfrm>
          <a:prstGeom prst="rect">
            <a:avLst/>
          </a:prstGeom>
          <a:noFill/>
        </p:spPr>
        <p:txBody>
          <a:bodyPr wrap="square" rtlCol="0">
            <a:spAutoFit/>
          </a:bodyPr>
          <a:lstStyle/>
          <a:p>
            <a:r>
              <a:rPr lang="en-US" sz="2000" b="1" dirty="0" smtClean="0">
                <a:solidFill>
                  <a:srgbClr val="FF0000"/>
                </a:solidFill>
              </a:rPr>
              <a:t>Global </a:t>
            </a:r>
            <a:r>
              <a:rPr lang="en-US" sz="2000" b="1" dirty="0">
                <a:solidFill>
                  <a:srgbClr val="FF0000"/>
                </a:solidFill>
              </a:rPr>
              <a:t>Average Votes: Evaluating Consensus Across Borders</a:t>
            </a:r>
            <a:endParaRPr lang="en-IN" sz="2000" b="1" dirty="0">
              <a:solidFill>
                <a:srgbClr val="FF0000"/>
              </a:solidFill>
            </a:endParaRPr>
          </a:p>
        </p:txBody>
      </p:sp>
    </p:spTree>
    <p:extLst>
      <p:ext uri="{BB962C8B-B14F-4D97-AF65-F5344CB8AC3E}">
        <p14:creationId xmlns:p14="http://schemas.microsoft.com/office/powerpoint/2010/main" val="1514392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912141211"/>
              </p:ext>
            </p:extLst>
          </p:nvPr>
        </p:nvGraphicFramePr>
        <p:xfrm>
          <a:off x="578093" y="871521"/>
          <a:ext cx="10942028" cy="327074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42900" y="4215851"/>
            <a:ext cx="1141241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From 2010 to 2018, a steady stream of new restaurants emerged onto the global scene. </a:t>
            </a:r>
            <a:endParaRPr lang="en-US" dirty="0" smtClean="0"/>
          </a:p>
          <a:p>
            <a:pPr marL="285750" indent="-285750">
              <a:buFont typeface="Arial" panose="020B0604020202020204" pitchFamily="34" charset="0"/>
              <a:buChar char="•"/>
            </a:pPr>
            <a:r>
              <a:rPr lang="en-US" dirty="0" smtClean="0"/>
              <a:t>However</a:t>
            </a:r>
            <a:r>
              <a:rPr lang="en-US" dirty="0"/>
              <a:t>, it's noteworthy that the years 2011, 2017, and 2018 stand out as the periods when the highest number of restaurants were opened worldwide. </a:t>
            </a:r>
            <a:endParaRPr lang="en-US" dirty="0" smtClean="0"/>
          </a:p>
          <a:p>
            <a:pPr marL="285750" indent="-285750">
              <a:buFont typeface="Arial" panose="020B0604020202020204" pitchFamily="34" charset="0"/>
              <a:buChar char="•"/>
            </a:pPr>
            <a:r>
              <a:rPr lang="en-US" dirty="0" smtClean="0"/>
              <a:t>Conversely</a:t>
            </a:r>
            <a:r>
              <a:rPr lang="en-US" dirty="0"/>
              <a:t>, in 2012, 2015, and 2016, although significant numbers of restaurants were established, they appeared relatively lower compared to the peak years of restaurant openings</a:t>
            </a:r>
            <a:r>
              <a:rPr lang="en-US" dirty="0" smtClean="0"/>
              <a:t>.</a:t>
            </a:r>
          </a:p>
          <a:p>
            <a:pPr marL="285750" indent="-285750">
              <a:buFont typeface="Arial" panose="020B0604020202020204" pitchFamily="34" charset="0"/>
              <a:buChar char="•"/>
            </a:pPr>
            <a:r>
              <a:rPr lang="en-US" dirty="0" smtClean="0"/>
              <a:t> </a:t>
            </a:r>
            <a:r>
              <a:rPr lang="en-US" dirty="0"/>
              <a:t>Understanding these trends provides valuable insights into the evolving landscape of the restaurant industry over the past decade.</a:t>
            </a:r>
            <a:endParaRPr lang="en-IN" dirty="0"/>
          </a:p>
        </p:txBody>
      </p:sp>
      <p:sp>
        <p:nvSpPr>
          <p:cNvPr id="3" name="TextBox 2"/>
          <p:cNvSpPr txBox="1"/>
          <p:nvPr/>
        </p:nvSpPr>
        <p:spPr>
          <a:xfrm>
            <a:off x="272562" y="221976"/>
            <a:ext cx="6893169" cy="400110"/>
          </a:xfrm>
          <a:prstGeom prst="rect">
            <a:avLst/>
          </a:prstGeom>
          <a:noFill/>
        </p:spPr>
        <p:txBody>
          <a:bodyPr wrap="square" rtlCol="0">
            <a:spAutoFit/>
          </a:bodyPr>
          <a:lstStyle/>
          <a:p>
            <a:r>
              <a:rPr lang="en-US" sz="2000" b="1" dirty="0" smtClean="0">
                <a:solidFill>
                  <a:srgbClr val="FF0000"/>
                </a:solidFill>
              </a:rPr>
              <a:t>Restaurant </a:t>
            </a:r>
            <a:r>
              <a:rPr lang="en-US" sz="2000" b="1" dirty="0">
                <a:solidFill>
                  <a:srgbClr val="FF0000"/>
                </a:solidFill>
              </a:rPr>
              <a:t>Openings Over Time: Tracking Growth by Year</a:t>
            </a:r>
            <a:endParaRPr lang="en-IN" sz="2000" b="1" dirty="0">
              <a:solidFill>
                <a:srgbClr val="FF0000"/>
              </a:solidFill>
            </a:endParaRPr>
          </a:p>
        </p:txBody>
      </p:sp>
    </p:spTree>
    <p:extLst>
      <p:ext uri="{BB962C8B-B14F-4D97-AF65-F5344CB8AC3E}">
        <p14:creationId xmlns:p14="http://schemas.microsoft.com/office/powerpoint/2010/main" val="1925913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1789432135"/>
              </p:ext>
            </p:extLst>
          </p:nvPr>
        </p:nvGraphicFramePr>
        <p:xfrm>
          <a:off x="735622" y="911330"/>
          <a:ext cx="10971335" cy="318422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581757" y="4420597"/>
            <a:ext cx="1127906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 terms of average ratings, the Philippines, Indonesia, and Turkey stand out as the top three countries, boasting the highest average ratings for restaurants. </a:t>
            </a:r>
            <a:endParaRPr lang="en-US" dirty="0" smtClean="0"/>
          </a:p>
          <a:p>
            <a:pPr marL="285750" indent="-285750">
              <a:buFont typeface="Arial" panose="020B0604020202020204" pitchFamily="34" charset="0"/>
              <a:buChar char="•"/>
            </a:pPr>
            <a:r>
              <a:rPr lang="en-US" dirty="0" smtClean="0"/>
              <a:t>However</a:t>
            </a:r>
            <a:r>
              <a:rPr lang="en-US" dirty="0"/>
              <a:t>, India's average rating falls behind, ranking as the lowest among the compared countries. </a:t>
            </a:r>
            <a:endParaRPr lang="en-US" dirty="0" smtClean="0"/>
          </a:p>
          <a:p>
            <a:pPr marL="285750" indent="-285750">
              <a:buFont typeface="Arial" panose="020B0604020202020204" pitchFamily="34" charset="0"/>
              <a:buChar char="•"/>
            </a:pPr>
            <a:r>
              <a:rPr lang="en-US" dirty="0" smtClean="0"/>
              <a:t>This </a:t>
            </a:r>
            <a:r>
              <a:rPr lang="en-US" dirty="0"/>
              <a:t>highlights significant variations in the quality perception of restaurants across different nations, with the Philippines, Indonesia, and Turkey leading the pack in customer satisfaction.</a:t>
            </a:r>
            <a:endParaRPr lang="en-IN" dirty="0"/>
          </a:p>
        </p:txBody>
      </p:sp>
      <p:sp>
        <p:nvSpPr>
          <p:cNvPr id="4" name="TextBox 3"/>
          <p:cNvSpPr txBox="1"/>
          <p:nvPr/>
        </p:nvSpPr>
        <p:spPr>
          <a:xfrm>
            <a:off x="218342" y="137195"/>
            <a:ext cx="6638192" cy="646331"/>
          </a:xfrm>
          <a:prstGeom prst="rect">
            <a:avLst/>
          </a:prstGeom>
          <a:noFill/>
        </p:spPr>
        <p:txBody>
          <a:bodyPr wrap="square" rtlCol="0">
            <a:spAutoFit/>
          </a:bodyPr>
          <a:lstStyle/>
          <a:p>
            <a:endParaRPr lang="en-IN" b="1" dirty="0">
              <a:solidFill>
                <a:srgbClr val="FF0000"/>
              </a:solidFill>
            </a:endParaRPr>
          </a:p>
          <a:p>
            <a:endParaRPr lang="en-IN" dirty="0"/>
          </a:p>
        </p:txBody>
      </p:sp>
      <p:sp>
        <p:nvSpPr>
          <p:cNvPr id="5" name="TextBox 4"/>
          <p:cNvSpPr txBox="1"/>
          <p:nvPr/>
        </p:nvSpPr>
        <p:spPr>
          <a:xfrm>
            <a:off x="218341" y="216958"/>
            <a:ext cx="8257443" cy="369332"/>
          </a:xfrm>
          <a:prstGeom prst="rect">
            <a:avLst/>
          </a:prstGeom>
          <a:noFill/>
        </p:spPr>
        <p:txBody>
          <a:bodyPr wrap="square" rtlCol="0">
            <a:spAutoFit/>
          </a:bodyPr>
          <a:lstStyle/>
          <a:p>
            <a:r>
              <a:rPr lang="en-US" b="1" dirty="0" smtClean="0">
                <a:solidFill>
                  <a:srgbClr val="FF0000"/>
                </a:solidFill>
              </a:rPr>
              <a:t>Average </a:t>
            </a:r>
            <a:r>
              <a:rPr lang="en-US" b="1" dirty="0">
                <a:solidFill>
                  <a:srgbClr val="FF0000"/>
                </a:solidFill>
              </a:rPr>
              <a:t>Ratings Across Countries: Exploring Culinary Consensus Globally</a:t>
            </a:r>
            <a:endParaRPr lang="en-IN" b="1" dirty="0">
              <a:solidFill>
                <a:srgbClr val="FF0000"/>
              </a:solidFill>
            </a:endParaRPr>
          </a:p>
        </p:txBody>
      </p:sp>
    </p:spTree>
    <p:extLst>
      <p:ext uri="{BB962C8B-B14F-4D97-AF65-F5344CB8AC3E}">
        <p14:creationId xmlns:p14="http://schemas.microsoft.com/office/powerpoint/2010/main" val="3867276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571" y="246157"/>
            <a:ext cx="9505721" cy="400110"/>
          </a:xfrm>
          <a:prstGeom prst="rect">
            <a:avLst/>
          </a:prstGeom>
        </p:spPr>
        <p:txBody>
          <a:bodyPr wrap="square">
            <a:spAutoFit/>
          </a:bodyPr>
          <a:lstStyle/>
          <a:p>
            <a:r>
              <a:rPr lang="en-US" sz="2000" b="1" dirty="0">
                <a:solidFill>
                  <a:srgbClr val="FF0000"/>
                </a:solidFill>
              </a:rPr>
              <a:t>R</a:t>
            </a:r>
            <a:r>
              <a:rPr lang="en-US" sz="2000" b="1" dirty="0" smtClean="0">
                <a:solidFill>
                  <a:srgbClr val="FF0000"/>
                </a:solidFill>
              </a:rPr>
              <a:t>estaurant </a:t>
            </a:r>
            <a:r>
              <a:rPr lang="en-US" sz="2000" b="1" dirty="0">
                <a:solidFill>
                  <a:srgbClr val="FF0000"/>
                </a:solidFill>
              </a:rPr>
              <a:t>Distribution by Price Range: Analyzing Affordability Across the Market</a:t>
            </a:r>
            <a:endParaRPr lang="en-IN" sz="2000" b="1" dirty="0">
              <a:solidFill>
                <a:srgbClr val="FF0000"/>
              </a:solidFill>
            </a:endParaRPr>
          </a:p>
        </p:txBody>
      </p:sp>
      <p:graphicFrame>
        <p:nvGraphicFramePr>
          <p:cNvPr id="3" name="Chart 2"/>
          <p:cNvGraphicFramePr>
            <a:graphicFrameLocks/>
          </p:cNvGraphicFramePr>
          <p:nvPr>
            <p:extLst>
              <p:ext uri="{D42A27DB-BD31-4B8C-83A1-F6EECF244321}">
                <p14:modId xmlns:p14="http://schemas.microsoft.com/office/powerpoint/2010/main" val="2175052712"/>
              </p:ext>
            </p:extLst>
          </p:nvPr>
        </p:nvGraphicFramePr>
        <p:xfrm>
          <a:off x="3100755" y="1101734"/>
          <a:ext cx="5021873" cy="2906921"/>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1368667" y="4464123"/>
            <a:ext cx="8733693" cy="1477328"/>
          </a:xfrm>
          <a:prstGeom prst="rect">
            <a:avLst/>
          </a:prstGeom>
        </p:spPr>
        <p:txBody>
          <a:bodyPr wrap="square">
            <a:spAutoFit/>
          </a:bodyPr>
          <a:lstStyle/>
          <a:p>
            <a:pPr marL="285750" indent="-285750">
              <a:buFont typeface="Arial" panose="020B0604020202020204" pitchFamily="34" charset="0"/>
              <a:buChar char="•"/>
            </a:pPr>
            <a:r>
              <a:rPr lang="en-US" dirty="0"/>
              <a:t>The distribution of restaurants by price range reveals an interesting trend. </a:t>
            </a:r>
            <a:endParaRPr lang="en-US" dirty="0" smtClean="0"/>
          </a:p>
          <a:p>
            <a:pPr marL="285750" indent="-285750">
              <a:buFont typeface="Arial" panose="020B0604020202020204" pitchFamily="34" charset="0"/>
              <a:buChar char="•"/>
            </a:pPr>
            <a:r>
              <a:rPr lang="en-US" dirty="0" smtClean="0"/>
              <a:t>Price </a:t>
            </a:r>
            <a:r>
              <a:rPr lang="en-US" dirty="0"/>
              <a:t>ranges 1 and 2 dominate the landscape, boasting the highest counts of restaurants. </a:t>
            </a:r>
            <a:endParaRPr lang="en-US" dirty="0" smtClean="0"/>
          </a:p>
          <a:p>
            <a:pPr marL="285750" indent="-285750">
              <a:buFont typeface="Arial" panose="020B0604020202020204" pitchFamily="34" charset="0"/>
              <a:buChar char="•"/>
            </a:pPr>
            <a:r>
              <a:rPr lang="en-US" dirty="0" smtClean="0"/>
              <a:t>Conversely</a:t>
            </a:r>
            <a:r>
              <a:rPr lang="en-US" dirty="0"/>
              <a:t>, price range 4 exhibits a notably lower number of establishments. </a:t>
            </a:r>
            <a:endParaRPr lang="en-US" dirty="0" smtClean="0"/>
          </a:p>
          <a:p>
            <a:pPr marL="285750" indent="-285750">
              <a:buFont typeface="Arial" panose="020B0604020202020204" pitchFamily="34" charset="0"/>
              <a:buChar char="•"/>
            </a:pPr>
            <a:r>
              <a:rPr lang="en-US" dirty="0" smtClean="0"/>
              <a:t>This </a:t>
            </a:r>
            <a:r>
              <a:rPr lang="en-US" dirty="0"/>
              <a:t>disparity underscores the prevalence of more affordable dining options compared to higher-end establishments, reflecting consumer preferences and market dynamics.</a:t>
            </a:r>
            <a:endParaRPr lang="en-IN" dirty="0"/>
          </a:p>
        </p:txBody>
      </p:sp>
    </p:spTree>
    <p:extLst>
      <p:ext uri="{BB962C8B-B14F-4D97-AF65-F5344CB8AC3E}">
        <p14:creationId xmlns:p14="http://schemas.microsoft.com/office/powerpoint/2010/main" val="2086677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TotalTime>
  <Words>1741</Words>
  <Application>Microsoft Office PowerPoint</Application>
  <PresentationFormat>Widescreen</PresentationFormat>
  <Paragraphs>129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Lato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ZOMOTO RESTAURANT ANALYSIS-2024</dc:title>
  <dc:creator>vignesh</dc:creator>
  <cp:lastModifiedBy>vignesh</cp:lastModifiedBy>
  <cp:revision>59</cp:revision>
  <dcterms:created xsi:type="dcterms:W3CDTF">2024-05-23T17:04:35Z</dcterms:created>
  <dcterms:modified xsi:type="dcterms:W3CDTF">2024-06-08T06:29:34Z</dcterms:modified>
</cp:coreProperties>
</file>