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60" r:id="rId1"/>
  </p:sldMasterIdLst>
  <p:notesMasterIdLst>
    <p:notesMasterId r:id="rId2"/>
  </p:notesMasterIdLst>
  <p:sldIdLst>
    <p:sldId id="269" r:id="rId3"/>
    <p:sldId id="270" r:id="rId4"/>
    <p:sldId id="271" r:id="rId5"/>
    <p:sldId id="272" r:id="rId6"/>
    <p:sldId id="273" r:id="rId7"/>
    <p:sldId id="274" r:id="rId8"/>
    <p:sldId id="275" r:id="rId9"/>
    <p:sldId id="276" r:id="rId10"/>
    <p:sldId id="277" r:id="rId11"/>
    <p:sldId id="278" r:id="rId12"/>
    <p:sldId id="279"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78" d="100"/>
          <a:sy n="78" d="100"/>
        </p:scale>
        <p:origin x="850" y="62"/>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68"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69"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05-04-2024</a:t>
            </a:fld>
            <a:endParaRPr lang="en-IN"/>
          </a:p>
        </p:txBody>
      </p:sp>
      <p:sp>
        <p:nvSpPr>
          <p:cNvPr id="1048670"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1"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2"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3"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4/5/2024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33" name="Title 1"/>
          <p:cNvSpPr>
            <a:spLocks noGrp="1"/>
          </p:cNvSpPr>
          <p:nvPr>
            <p:ph type="title"/>
          </p:nvPr>
        </p:nvSpPr>
        <p:spPr>
          <a:xfrm>
            <a:off x="581192" y="702156"/>
            <a:ext cx="11029616" cy="1013800"/>
          </a:xfrm>
        </p:spPr>
        <p:txBody>
          <a:bodyPr/>
          <a:p>
            <a:r>
              <a:rPr lang="en-US"/>
              <a:t>Click to edit Master title style</a:t>
            </a:r>
          </a:p>
        </p:txBody>
      </p:sp>
      <p:sp>
        <p:nvSpPr>
          <p:cNvPr id="1048634"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5" name="Date Placeholder 3"/>
          <p:cNvSpPr>
            <a:spLocks noGrp="1"/>
          </p:cNvSpPr>
          <p:nvPr>
            <p:ph type="dt" sz="half" idx="10"/>
          </p:nvPr>
        </p:nvSpPr>
        <p:spPr/>
        <p:txBody>
          <a:bodyPr/>
          <a:p>
            <a:fld id="{2CED4963-E985-44C4-B8C4-FDD613B7C2F8}" type="datetime1">
              <a:rPr lang="en-US" smtClean="0"/>
              <a:t>4/5/2024</a:t>
            </a:fld>
            <a:endParaRPr lang="en-US"/>
          </a:p>
        </p:txBody>
      </p:sp>
      <p:sp>
        <p:nvSpPr>
          <p:cNvPr id="1048636" name="Footer Placeholder 4"/>
          <p:cNvSpPr>
            <a:spLocks noGrp="1"/>
          </p:cNvSpPr>
          <p:nvPr>
            <p:ph type="ftr" sz="quarter" idx="11"/>
          </p:nvPr>
        </p:nvSpPr>
        <p:spPr>
          <a:xfrm>
            <a:off x="581192" y="6423914"/>
            <a:ext cx="6917210" cy="365125"/>
          </a:xfrm>
          <a:prstGeom prst="rect"/>
        </p:spPr>
        <p:txBody>
          <a:bodyPr/>
          <a:p>
            <a:endParaRPr lang="en-US"/>
          </a:p>
        </p:txBody>
      </p:sp>
      <p:sp>
        <p:nvSpPr>
          <p:cNvPr id="1048637"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9" name=""/>
        <p:cNvGrpSpPr/>
        <p:nvPr/>
      </p:nvGrpSpPr>
      <p:grpSpPr>
        <a:xfrm>
          <a:off x="0" y="0"/>
          <a:ext cx="0" cy="0"/>
          <a:chOff x="0" y="0"/>
          <a:chExt cx="0" cy="0"/>
        </a:xfrm>
      </p:grpSpPr>
      <p:sp>
        <p:nvSpPr>
          <p:cNvPr id="1048618"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9"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0"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1"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3"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4" name="Date Placeholder 10"/>
          <p:cNvSpPr>
            <a:spLocks noGrp="1"/>
          </p:cNvSpPr>
          <p:nvPr>
            <p:ph type="dt" sz="half" idx="10"/>
          </p:nvPr>
        </p:nvSpPr>
        <p:spPr/>
        <p:txBody>
          <a:bodyPr/>
          <a:p>
            <a:fld id="{ED291B17-9318-49DB-B28B-6E5994AE9581}" type="datetime1">
              <a:rPr lang="en-US" smtClean="0"/>
              <a:t>4/5/2024</a:t>
            </a:fld>
            <a:endParaRPr lang="en-US"/>
          </a:p>
        </p:txBody>
      </p:sp>
      <p:sp>
        <p:nvSpPr>
          <p:cNvPr id="1048625"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6"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4/5/2024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38"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9"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0"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1" name="Date Placeholder 6"/>
          <p:cNvSpPr>
            <a:spLocks noGrp="1"/>
          </p:cNvSpPr>
          <p:nvPr>
            <p:ph type="dt" sz="half" idx="10"/>
          </p:nvPr>
        </p:nvSpPr>
        <p:spPr/>
        <p:txBody>
          <a:bodyPr/>
          <a:p>
            <a:fld id="{B2497495-0637-405E-AE64-5CC7506D51F5}" type="datetime1">
              <a:rPr lang="en-US" smtClean="0"/>
              <a:t>4/5/2024</a:t>
            </a:fld>
            <a:endParaRPr lang="en-US"/>
          </a:p>
        </p:txBody>
      </p:sp>
      <p:sp>
        <p:nvSpPr>
          <p:cNvPr id="1048642" name="Footer Placeholder 8"/>
          <p:cNvSpPr>
            <a:spLocks noGrp="1"/>
          </p:cNvSpPr>
          <p:nvPr>
            <p:ph type="ftr" sz="quarter" idx="11"/>
          </p:nvPr>
        </p:nvSpPr>
        <p:spPr>
          <a:xfrm>
            <a:off x="581192" y="6423914"/>
            <a:ext cx="6917210" cy="365125"/>
          </a:xfrm>
          <a:prstGeom prst="rect"/>
        </p:spPr>
        <p:txBody>
          <a:bodyPr/>
          <a:p>
            <a:endParaRPr lang="en-US"/>
          </a:p>
        </p:txBody>
      </p:sp>
      <p:sp>
        <p:nvSpPr>
          <p:cNvPr id="1048643"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44" name="Title 1"/>
          <p:cNvSpPr>
            <a:spLocks noGrp="1"/>
          </p:cNvSpPr>
          <p:nvPr>
            <p:ph type="title"/>
          </p:nvPr>
        </p:nvSpPr>
        <p:spPr>
          <a:xfrm>
            <a:off x="581193" y="729658"/>
            <a:ext cx="11029616" cy="492855"/>
          </a:xfrm>
        </p:spPr>
        <p:txBody>
          <a:bodyPr/>
          <a:p>
            <a:r>
              <a:rPr lang="en-US"/>
              <a:t>Click to edit Master title style</a:t>
            </a:r>
          </a:p>
        </p:txBody>
      </p:sp>
      <p:sp>
        <p:nvSpPr>
          <p:cNvPr id="1048645"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4"/>
          <p:cNvSpPr>
            <a:spLocks noGrp="1"/>
          </p:cNvSpPr>
          <p:nvPr>
            <p:ph type="dt" sz="half" idx="10"/>
          </p:nvPr>
        </p:nvSpPr>
        <p:spPr/>
        <p:txBody>
          <a:bodyPr/>
          <a:p>
            <a:fld id="{7BFFD690-9426-415D-8B65-26881E07B2D4}" type="datetime1">
              <a:rPr lang="en-US" smtClean="0"/>
              <a:t>4/5/2024</a:t>
            </a:fld>
            <a:endParaRPr lang="en-US"/>
          </a:p>
        </p:txBody>
      </p:sp>
      <p:sp>
        <p:nvSpPr>
          <p:cNvPr id="1048648" name="Footer Placeholder 5"/>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50" name="Title 1"/>
          <p:cNvSpPr>
            <a:spLocks noGrp="1"/>
          </p:cNvSpPr>
          <p:nvPr>
            <p:ph type="title"/>
          </p:nvPr>
        </p:nvSpPr>
        <p:spPr>
          <a:xfrm>
            <a:off x="581193" y="729658"/>
            <a:ext cx="11029616" cy="988332"/>
          </a:xfrm>
        </p:spPr>
        <p:txBody>
          <a:bodyPr/>
          <a:p>
            <a:r>
              <a:rPr lang="en-US"/>
              <a:t>Click to edit Master title style</a:t>
            </a:r>
          </a:p>
        </p:txBody>
      </p:sp>
      <p:sp>
        <p:nvSpPr>
          <p:cNvPr id="1048651"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2"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4"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Date Placeholder 6"/>
          <p:cNvSpPr>
            <a:spLocks noGrp="1"/>
          </p:cNvSpPr>
          <p:nvPr>
            <p:ph type="dt" sz="half" idx="10"/>
          </p:nvPr>
        </p:nvSpPr>
        <p:spPr/>
        <p:txBody>
          <a:bodyPr/>
          <a:p>
            <a:fld id="{04C4989A-474C-40DE-95B9-011C28B71673}" type="datetime1">
              <a:rPr lang="en-US" smtClean="0"/>
              <a:t>4/5/2024</a:t>
            </a:fld>
            <a:endParaRPr lang="en-US"/>
          </a:p>
        </p:txBody>
      </p:sp>
      <p:sp>
        <p:nvSpPr>
          <p:cNvPr id="1048656" name="Footer Placeholder 7"/>
          <p:cNvSpPr>
            <a:spLocks noGrp="1"/>
          </p:cNvSpPr>
          <p:nvPr>
            <p:ph type="ftr" sz="quarter" idx="11"/>
          </p:nvPr>
        </p:nvSpPr>
        <p:spPr>
          <a:xfrm>
            <a:off x="581192" y="6423914"/>
            <a:ext cx="6917210" cy="365125"/>
          </a:xfrm>
          <a:prstGeom prst="rect"/>
        </p:spPr>
        <p:txBody>
          <a:bodyPr/>
          <a:p>
            <a:endParaRPr lang="en-US"/>
          </a:p>
        </p:txBody>
      </p:sp>
      <p:sp>
        <p:nvSpPr>
          <p:cNvPr id="1048657"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3" name="Title 1"/>
          <p:cNvSpPr>
            <a:spLocks noGrp="1"/>
          </p:cNvSpPr>
          <p:nvPr>
            <p:ph type="title"/>
          </p:nvPr>
        </p:nvSpPr>
        <p:spPr>
          <a:xfrm>
            <a:off x="575894" y="729658"/>
            <a:ext cx="11029616" cy="592246"/>
          </a:xfrm>
        </p:spPr>
        <p:txBody>
          <a:bodyPr/>
          <a:p>
            <a:r>
              <a:rPr lang="en-US"/>
              <a:t>Click to edit Master title style</a:t>
            </a:r>
          </a:p>
        </p:txBody>
      </p:sp>
      <p:sp>
        <p:nvSpPr>
          <p:cNvPr id="1048614" name="Date Placeholder 2"/>
          <p:cNvSpPr>
            <a:spLocks noGrp="1"/>
          </p:cNvSpPr>
          <p:nvPr>
            <p:ph type="dt" sz="half" idx="10"/>
          </p:nvPr>
        </p:nvSpPr>
        <p:spPr/>
        <p:txBody>
          <a:bodyPr/>
          <a:p>
            <a:fld id="{5DB4ED54-5B5E-4A04-93D3-5772E3CE3818}" type="datetime1">
              <a:rPr lang="en-US" smtClean="0"/>
              <a:t>4/5/2024</a:t>
            </a:fld>
            <a:endParaRPr lang="en-US"/>
          </a:p>
        </p:txBody>
      </p:sp>
      <p:sp>
        <p:nvSpPr>
          <p:cNvPr id="1048615" name="Footer Placeholder 3"/>
          <p:cNvSpPr>
            <a:spLocks noGrp="1"/>
          </p:cNvSpPr>
          <p:nvPr>
            <p:ph type="ftr" sz="quarter" idx="11"/>
          </p:nvPr>
        </p:nvSpPr>
        <p:spPr>
          <a:xfrm>
            <a:off x="581192" y="6423914"/>
            <a:ext cx="6917210" cy="365125"/>
          </a:xfrm>
          <a:prstGeom prst="rect"/>
        </p:spPr>
        <p:txBody>
          <a:bodyPr/>
          <a:p>
            <a:endParaRPr lang="en-US"/>
          </a:p>
        </p:txBody>
      </p:sp>
      <p:sp>
        <p:nvSpPr>
          <p:cNvPr id="1048616"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58" name="Date Placeholder 1"/>
          <p:cNvSpPr>
            <a:spLocks noGrp="1"/>
          </p:cNvSpPr>
          <p:nvPr>
            <p:ph type="dt" sz="half" idx="10"/>
          </p:nvPr>
        </p:nvSpPr>
        <p:spPr/>
        <p:txBody>
          <a:bodyPr/>
          <a:p>
            <a:fld id="{4EDE50D6-574B-40AF-946F-D52A04ADE379}" type="datetime1">
              <a:rPr lang="en-US" smtClean="0"/>
              <a:t>4/5/2024</a:t>
            </a:fld>
            <a:endParaRPr lang="en-US"/>
          </a:p>
        </p:txBody>
      </p:sp>
      <p:sp>
        <p:nvSpPr>
          <p:cNvPr id="1048659" name="Footer Placeholder 2"/>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1"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2"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5" name="Date Placeholder 7"/>
          <p:cNvSpPr>
            <a:spLocks noGrp="1"/>
          </p:cNvSpPr>
          <p:nvPr>
            <p:ph type="dt" sz="half" idx="10"/>
          </p:nvPr>
        </p:nvSpPr>
        <p:spPr>
          <a:xfrm>
            <a:off x="7605951" y="6456916"/>
            <a:ext cx="2844799" cy="365125"/>
          </a:xfrm>
        </p:spPr>
        <p:txBody>
          <a:bodyPr/>
          <a:p>
            <a:fld id="{D82884F1-FFEA-405F-9602-3DCA865EDA4E}" type="datetime1">
              <a:rPr lang="en-US" smtClean="0"/>
              <a:t>4/5/2024</a:t>
            </a:fld>
            <a:endParaRPr lang="en-US"/>
          </a:p>
        </p:txBody>
      </p:sp>
      <p:sp>
        <p:nvSpPr>
          <p:cNvPr id="1048666" name="Footer Placeholder 9"/>
          <p:cNvSpPr>
            <a:spLocks noGrp="1"/>
          </p:cNvSpPr>
          <p:nvPr>
            <p:ph type="ftr" sz="quarter" idx="11"/>
          </p:nvPr>
        </p:nvSpPr>
        <p:spPr>
          <a:xfrm>
            <a:off x="581192" y="6452590"/>
            <a:ext cx="6917210" cy="365125"/>
          </a:xfrm>
          <a:prstGeom prst="rect"/>
        </p:spPr>
        <p:txBody>
          <a:bodyPr/>
          <a:p>
            <a:endParaRPr lang="en-US"/>
          </a:p>
        </p:txBody>
      </p:sp>
      <p:sp>
        <p:nvSpPr>
          <p:cNvPr id="1048667"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27"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28"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29"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0" name="Date Placeholder 4"/>
          <p:cNvSpPr>
            <a:spLocks noGrp="1"/>
          </p:cNvSpPr>
          <p:nvPr>
            <p:ph type="dt" sz="half" idx="10"/>
          </p:nvPr>
        </p:nvSpPr>
        <p:spPr/>
        <p:txBody>
          <a:bodyPr/>
          <a:p>
            <a:fld id="{7E18DB4A-8810-4A10-AD5C-D5E2C667F5B3}" type="datetime1">
              <a:rPr lang="en-US" smtClean="0"/>
              <a:t>4/5/2024</a:t>
            </a:fld>
            <a:endParaRPr lang="en-US"/>
          </a:p>
        </p:txBody>
      </p:sp>
      <p:sp>
        <p:nvSpPr>
          <p:cNvPr id="1048631"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2"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49275" y="1734392"/>
            <a:ext cx="9144000" cy="1236197"/>
          </a:xfrm>
        </p:spPr>
        <p:txBody>
          <a:bodyPr>
            <a:normAutofit/>
          </a:bodyPr>
          <a:p>
            <a:pPr algn="ctr"/>
            <a:r>
              <a:rPr b="1" dirty="0" sz="2400" lang="en-US">
                <a:solidFill>
                  <a:schemeClr val="accent1"/>
                </a:solidFill>
                <a:latin typeface="Arial" panose="020B0604020202020204" pitchFamily="34" charset="0"/>
                <a:cs typeface="Arial" panose="020B0604020202020204" pitchFamily="34" charset="0"/>
              </a:rPr>
              <a:t> keylogger application capable of recording keyboard inputs in real-time.</a:t>
            </a:r>
            <a:br>
              <a:rPr b="1" dirty="0" sz="2400" lang="en-US">
                <a:solidFill>
                  <a:schemeClr val="accent1"/>
                </a:solidFill>
                <a:latin typeface="Arial" panose="020B0604020202020204" pitchFamily="34" charset="0"/>
                <a:cs typeface="Arial" panose="020B0604020202020204" pitchFamily="34" charset="0"/>
              </a:rPr>
            </a:br>
            <a:endParaRPr b="1" dirty="0" sz="2400" lang="en-US">
              <a:solidFill>
                <a:schemeClr val="accent1"/>
              </a:solidFill>
              <a:latin typeface="Arial" panose="020B0604020202020204" pitchFamily="34" charset="0"/>
              <a:cs typeface="Arial" panose="020B0604020202020204" pitchFamily="34" charset="0"/>
            </a:endParaRP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2513092" y="4500240"/>
            <a:ext cx="7980183" cy="1323439"/>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pPr indent="-457200" marL="457200">
              <a:buAutoNum type="arabicPeriod"/>
            </a:pPr>
            <a:r>
              <a:rPr b="1" dirty="0" sz="2000" lang="en-US">
                <a:solidFill>
                  <a:schemeClr val="accent1">
                    <a:lumMod val="75000"/>
                  </a:schemeClr>
                </a:solidFill>
                <a:latin typeface="Arial"/>
                <a:cs typeface="Arial"/>
              </a:rPr>
              <a:t>Student Name- </a:t>
            </a:r>
            <a:r>
              <a:rPr b="1" dirty="0" sz="2000" lang="en-US">
                <a:latin typeface="Arial"/>
                <a:cs typeface="Arial"/>
              </a:rPr>
              <a:t>O</a:t>
            </a:r>
            <a:r>
              <a:rPr b="1" dirty="0" sz="2000" lang="en-US">
                <a:latin typeface="Arial"/>
                <a:cs typeface="Arial"/>
              </a:rPr>
              <a:t>m</a:t>
            </a:r>
            <a:r>
              <a:rPr b="1" dirty="0" sz="2000" lang="en-US">
                <a:latin typeface="Arial"/>
                <a:cs typeface="Arial"/>
              </a:rPr>
              <a:t>a</a:t>
            </a:r>
            <a:r>
              <a:rPr b="1" dirty="0" sz="2000" lang="en-US">
                <a:latin typeface="Arial"/>
                <a:cs typeface="Arial"/>
              </a:rPr>
              <a:t>r</a:t>
            </a:r>
            <a:r>
              <a:rPr b="1" dirty="0" sz="2000" lang="en-US">
                <a:latin typeface="Arial"/>
                <a:cs typeface="Arial"/>
              </a:rPr>
              <a:t>a</a:t>
            </a:r>
            <a:r>
              <a:rPr b="1" dirty="0" sz="2000" lang="en-US">
                <a:latin typeface="Arial"/>
                <a:cs typeface="Arial"/>
              </a:rPr>
              <a:t>v</a:t>
            </a:r>
            <a:r>
              <a:rPr b="1" dirty="0" sz="2000" lang="en-US">
                <a:latin typeface="Arial"/>
                <a:cs typeface="Arial"/>
              </a:rPr>
              <a:t>i</a:t>
            </a:r>
            <a:r>
              <a:rPr b="1" dirty="0" sz="2000" lang="en-US">
                <a:latin typeface="Arial"/>
                <a:cs typeface="Arial"/>
              </a:rPr>
              <a:t>n</a:t>
            </a:r>
            <a:r>
              <a:rPr b="1" dirty="0" sz="2000" lang="en-US">
                <a:latin typeface="Arial"/>
                <a:cs typeface="Arial"/>
              </a:rPr>
              <a:t>d</a:t>
            </a:r>
            <a:r>
              <a:rPr b="1" dirty="0" sz="2000" lang="en-US">
                <a:latin typeface="Arial"/>
                <a:cs typeface="Arial"/>
              </a:rPr>
              <a:t> </a:t>
            </a:r>
            <a:r>
              <a:rPr b="1" dirty="0" sz="2000" lang="en-US">
                <a:latin typeface="Arial"/>
                <a:cs typeface="Arial"/>
              </a:rPr>
              <a:t>L</a:t>
            </a:r>
            <a:r>
              <a:rPr b="1" dirty="0" sz="2000" lang="en-US">
                <a:latin typeface="Arial"/>
                <a:cs typeface="Arial"/>
              </a:rPr>
              <a:t> </a:t>
            </a:r>
            <a:endParaRPr altLang="en-US" lang="zh-CN"/>
          </a:p>
          <a:p>
            <a:pPr indent="-457200" marL="457200">
              <a:buAutoNum type="arabicPeriod"/>
            </a:pPr>
            <a:r>
              <a:rPr b="1" dirty="0" sz="2000" lang="en-US">
                <a:solidFill>
                  <a:schemeClr val="accent1">
                    <a:lumMod val="75000"/>
                  </a:schemeClr>
                </a:solidFill>
                <a:latin typeface="Arial"/>
                <a:cs typeface="Arial"/>
              </a:rPr>
              <a:t>College Name- </a:t>
            </a:r>
            <a:r>
              <a:rPr b="1" dirty="0" sz="2000" lang="en-US">
                <a:latin typeface="Arial"/>
                <a:cs typeface="Arial"/>
              </a:rPr>
              <a:t>Kings Engineering College</a:t>
            </a:r>
          </a:p>
          <a:p>
            <a:pPr indent="-457200" marL="457200">
              <a:buAutoNum type="arabicPeriod"/>
            </a:pPr>
            <a:r>
              <a:rPr b="1" dirty="0" sz="2000" lang="en-US">
                <a:solidFill>
                  <a:schemeClr val="accent1">
                    <a:lumMod val="75000"/>
                  </a:schemeClr>
                </a:solidFill>
                <a:latin typeface="Arial"/>
                <a:cs typeface="Arial"/>
              </a:rPr>
              <a:t>Department- </a:t>
            </a:r>
            <a:r>
              <a:rPr b="1" dirty="0" sz="2000" lang="en-US">
                <a:latin typeface="Arial"/>
                <a:cs typeface="Arial"/>
              </a:rPr>
              <a:t>Artificial Intelligence And Data Science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1"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12" name="Content Placeholder 1"/>
          <p:cNvSpPr>
            <a:spLocks noGrp="1"/>
          </p:cNvSpPr>
          <p:nvPr>
            <p:ph idx="1"/>
          </p:nvPr>
        </p:nvSpPr>
        <p:spPr/>
        <p:txBody>
          <a:bodyPr>
            <a:normAutofit/>
          </a:bodyPr>
          <a:p>
            <a:pPr>
              <a:buFont typeface="Arial" panose="020B0604020202020204" pitchFamily="34" charset="0"/>
              <a:buChar char="•"/>
            </a:pPr>
            <a:r>
              <a:rPr dirty="0" sz="2400" lang="en-IN">
                <a:solidFill>
                  <a:srgbClr val="0F0F0F"/>
                </a:solidFill>
                <a:ea typeface="+mn-lt"/>
                <a:cs typeface="+mn-lt"/>
              </a:rPr>
              <a:t>Documentation of Python libraries used (</a:t>
            </a:r>
            <a:r>
              <a:rPr dirty="0" sz="2400" lang="en-IN" err="1">
                <a:solidFill>
                  <a:srgbClr val="0F0F0F"/>
                </a:solidFill>
                <a:ea typeface="+mn-lt"/>
                <a:cs typeface="+mn-lt"/>
              </a:rPr>
              <a:t>Tkinter</a:t>
            </a:r>
            <a:r>
              <a:rPr dirty="0" sz="2400" lang="en-IN">
                <a:solidFill>
                  <a:srgbClr val="0F0F0F"/>
                </a:solidFill>
                <a:ea typeface="+mn-lt"/>
                <a:cs typeface="+mn-lt"/>
              </a:rPr>
              <a:t>, </a:t>
            </a:r>
            <a:r>
              <a:rPr dirty="0" sz="2400" lang="en-IN" err="1">
                <a:solidFill>
                  <a:srgbClr val="0F0F0F"/>
                </a:solidFill>
                <a:ea typeface="+mn-lt"/>
                <a:cs typeface="+mn-lt"/>
              </a:rPr>
              <a:t>Pynput</a:t>
            </a:r>
            <a:r>
              <a:rPr dirty="0" sz="2400" lang="en-IN">
                <a:solidFill>
                  <a:srgbClr val="0F0F0F"/>
                </a:solidFill>
                <a:ea typeface="+mn-lt"/>
                <a:cs typeface="+mn-lt"/>
              </a:rPr>
              <a:t>).</a:t>
            </a:r>
          </a:p>
          <a:p>
            <a:pPr>
              <a:buFont typeface="Arial" panose="020B0604020202020204" pitchFamily="34" charset="0"/>
              <a:buChar char="•"/>
            </a:pPr>
            <a:r>
              <a:rPr dirty="0" sz="2400" lang="en-IN">
                <a:solidFill>
                  <a:srgbClr val="0F0F0F"/>
                </a:solidFill>
                <a:ea typeface="+mn-lt"/>
                <a:cs typeface="+mn-lt"/>
              </a:rPr>
              <a:t>Online tutorials and forums for GUI development and keyboard monitoring in Python.</a:t>
            </a:r>
          </a:p>
          <a:p>
            <a:pPr>
              <a:buFont typeface="Arial" panose="020B0604020202020204" pitchFamily="34" charset="0"/>
              <a:buChar char="•"/>
            </a:pPr>
            <a:r>
              <a:rPr dirty="0" sz="2400" lang="en-IN">
                <a:solidFill>
                  <a:srgbClr val="0F0F0F"/>
                </a:solidFill>
                <a:ea typeface="+mn-lt"/>
                <a:cs typeface="+mn-lt"/>
              </a:rPr>
              <a:t>Official Python documentation for file handling and JSON serialization.</a:t>
            </a:r>
            <a:endParaRPr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7"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581192" y="1306458"/>
            <a:ext cx="11029615" cy="4673324"/>
          </a:xfrm>
        </p:spPr>
        <p:txBody>
          <a:bodyPr>
            <a:normAutofit/>
          </a:bodyPr>
          <a:p>
            <a:pPr indent="0" marL="0">
              <a:buNone/>
            </a:pPr>
            <a:r>
              <a:rPr b="1" dirty="0" sz="2400" lang="en-US">
                <a:solidFill>
                  <a:srgbClr val="0F0F0F"/>
                </a:solidFill>
                <a:ea typeface="+mn-lt"/>
                <a:cs typeface="+mn-lt"/>
              </a:rPr>
              <a:t>Problem Statement: </a:t>
            </a:r>
            <a:r>
              <a:rPr dirty="0" sz="2400" lang="en-US">
                <a:solidFill>
                  <a:srgbClr val="0F0F0F"/>
                </a:solidFill>
                <a:ea typeface="+mn-lt"/>
                <a:cs typeface="+mn-lt"/>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dirty="0" sz="240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r>
              <a:rPr b="1" dirty="0" sz="1200" lang="en-US">
                <a:latin typeface="Calibri"/>
                <a:cs typeface="Calibri"/>
              </a:rPr>
              <a:t>The proposed solution is to develop a keylogger application using Python, which will allow users to monitor keyboard activities in real-time. Here's a breakdown of the proposed solution:</a:t>
            </a:r>
          </a:p>
          <a:p>
            <a:pPr indent="-305435" marL="305435"/>
            <a:endParaRPr b="1" dirty="0" sz="1200" lang="en-US">
              <a:latin typeface="Calibri"/>
              <a:cs typeface="Calibri"/>
            </a:endParaRPr>
          </a:p>
          <a:p>
            <a:pPr indent="-305435" marL="305435"/>
            <a:r>
              <a:rPr b="1" dirty="0" sz="1200" lang="en-US">
                <a:latin typeface="Calibri"/>
                <a:cs typeface="Calibri"/>
              </a:rPr>
              <a:t>Graphical User Interface (GUI): The application will utilize the </a:t>
            </a:r>
            <a:r>
              <a:rPr b="1" dirty="0" sz="1200" lang="en-US" err="1">
                <a:latin typeface="Calibri"/>
                <a:cs typeface="Calibri"/>
              </a:rPr>
              <a:t>Tkinter</a:t>
            </a:r>
            <a:r>
              <a:rPr b="1" dirty="0" sz="1200" lang="en-US">
                <a:latin typeface="Calibri"/>
                <a:cs typeface="Calibri"/>
              </a:rPr>
              <a:t> library, which is a standard GUI toolkit in Python, to create a user-friendly interface. The GUI will include buttons for starting and stopping the keylogger, along with a label to display the status of the keylogger (e.g., running or stopped). This makes it easy for users to interact with the application.</a:t>
            </a:r>
          </a:p>
          <a:p>
            <a:pPr indent="-305435" marL="305435"/>
            <a:endParaRPr b="1" dirty="0" sz="1200" lang="en-US">
              <a:latin typeface="Calibri"/>
              <a:cs typeface="Calibri"/>
            </a:endParaRPr>
          </a:p>
          <a:p>
            <a:pPr indent="-305435" marL="305435"/>
            <a:r>
              <a:rPr b="1" dirty="0" sz="1200" lang="en-US">
                <a:latin typeface="Calibri"/>
                <a:cs typeface="Calibri"/>
              </a:rPr>
              <a:t>Keyboard Event Capture: The </a:t>
            </a:r>
            <a:r>
              <a:rPr b="1" dirty="0" sz="1200" lang="en-US" err="1">
                <a:latin typeface="Calibri"/>
                <a:cs typeface="Calibri"/>
              </a:rPr>
              <a:t>pynput</a:t>
            </a:r>
            <a:r>
              <a:rPr b="1" dirty="0" sz="1200" lang="en-US">
                <a:latin typeface="Calibri"/>
                <a:cs typeface="Calibri"/>
              </a:rPr>
              <a:t> library will be employed to capture keyboard events such as key press, hold, and release. This library allows for monitoring and controlling input devices in Python. By listening to these events, the keylogger will be able to record all keystrokes made by the user.</a:t>
            </a:r>
          </a:p>
          <a:p>
            <a:pPr indent="-305435" marL="305435"/>
            <a:endParaRPr b="1" dirty="0" sz="1200" lang="en-US">
              <a:latin typeface="Calibri"/>
              <a:cs typeface="Calibri"/>
            </a:endParaRPr>
          </a:p>
          <a:p>
            <a:pPr indent="-305435" marL="305435"/>
            <a:r>
              <a:rPr b="1" dirty="0" sz="1200" lang="en-US">
                <a:latin typeface="Calibri"/>
                <a:cs typeface="Calibri"/>
              </a:rPr>
              <a:t>Data Logging: The logged keystrokes will be stored in two formats:</a:t>
            </a:r>
          </a:p>
          <a:p>
            <a:pPr indent="-305435" marL="305435"/>
            <a:endParaRPr b="1" dirty="0" sz="1200" lang="en-US">
              <a:latin typeface="Calibri"/>
              <a:cs typeface="Calibri"/>
            </a:endParaRPr>
          </a:p>
          <a:p>
            <a:pPr indent="-305435" marL="305435"/>
            <a:r>
              <a:rPr b="1" dirty="0" sz="1200" lang="en-US">
                <a:latin typeface="Calibri"/>
                <a:cs typeface="Calibri"/>
              </a:rPr>
              <a:t>Text File ('key_log.txt'): The raw keystrokes will be logged into a text file for easy access and viewing.</a:t>
            </a:r>
          </a:p>
          <a:p>
            <a:pPr indent="-305435" marL="305435"/>
            <a:r>
              <a:rPr b="1" dirty="0" sz="1200" lang="en-US">
                <a:latin typeface="Calibri"/>
                <a:cs typeface="Calibri"/>
              </a:rPr>
              <a:t>JSON File ('</a:t>
            </a:r>
            <a:r>
              <a:rPr b="1" dirty="0" sz="1200" lang="en-US" err="1">
                <a:latin typeface="Calibri"/>
                <a:cs typeface="Calibri"/>
              </a:rPr>
              <a:t>key_log.json</a:t>
            </a:r>
            <a:r>
              <a:rPr b="1" dirty="0" sz="1200" lang="en-US">
                <a:latin typeface="Calibri"/>
                <a:cs typeface="Calibri"/>
              </a:rPr>
              <a:t>'): The keystrokes will also be logged into a JSON file in a structured format. JSON (JavaScript Object Notation) is a lightweight data interchange format that is easy for both humans and machines to read and write.</a:t>
            </a:r>
          </a:p>
          <a:p>
            <a:pPr indent="-305435" marL="305435"/>
            <a:r>
              <a:rPr b="1" dirty="0" sz="1200" lang="en-US">
                <a:latin typeface="Calibri"/>
                <a:cs typeface="Calibri"/>
              </a:rPr>
              <a:t>Start and Stop Functions: The application will have functions to start and stop the keylogger. When the user clicks the "Start" button, the keylogger will begin capturing keyboard events. Conversely, clicking the "Stop" button will halt the keylogger and stop recording keystrokes.</a:t>
            </a:r>
          </a:p>
          <a:p>
            <a:pPr indent="-305435" marL="305435"/>
            <a:endParaRPr b="1" dirty="0" sz="1200" lang="en-US">
              <a:latin typeface="Calibri"/>
              <a:cs typeface="Calibri"/>
            </a:endParaRPr>
          </a:p>
          <a:p>
            <a:pPr indent="-305435" marL="305435"/>
            <a:r>
              <a:rPr b="1" dirty="0" sz="1200" lang="en-US">
                <a:latin typeface="Calibri"/>
                <a:cs typeface="Calibri"/>
              </a:rPr>
              <a:t>Deployment: Once the application is developed, it can be deployed for usage on various platforms, including Windows, macOS, and Linux.</a:t>
            </a: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p>
            <a:pPr indent="0" marL="0">
              <a:buNone/>
            </a:pPr>
            <a:r>
              <a:rPr b="1" dirty="0" sz="1800" lang="en-IN">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dirty="0" lang="en-US"/>
          </a:p>
          <a:p>
            <a:pPr indent="-305435" marL="305435"/>
            <a:r>
              <a:rPr b="1" dirty="0" sz="1800" lang="en-US" err="1">
                <a:solidFill>
                  <a:srgbClr val="0F0F0F"/>
                </a:solidFill>
              </a:rPr>
              <a:t>Tkinter</a:t>
            </a:r>
            <a:r>
              <a:rPr b="1" dirty="0" sz="1800" lang="en-US">
                <a:solidFill>
                  <a:srgbClr val="0F0F0F"/>
                </a:solidFill>
              </a:rPr>
              <a:t>: Used for creating the graphical user interface (GUI) of the application.</a:t>
            </a:r>
          </a:p>
          <a:p>
            <a:pPr indent="-305435" marL="305435"/>
            <a:r>
              <a:rPr b="1" dirty="0" sz="1800" lang="en-US" err="1">
                <a:solidFill>
                  <a:srgbClr val="0F0F0F"/>
                </a:solidFill>
              </a:rPr>
              <a:t>pynput</a:t>
            </a:r>
            <a:r>
              <a:rPr b="1" dirty="0" sz="1800" lang="en-US">
                <a:solidFill>
                  <a:srgbClr val="0F0F0F"/>
                </a:solidFill>
              </a:rPr>
              <a:t>: Employed to capture keyboard events such as key press, hold, and release.</a:t>
            </a:r>
          </a:p>
          <a:p>
            <a:pPr indent="-305435" marL="305435"/>
            <a:r>
              <a:rPr b="1" dirty="0" sz="1800" lang="en-US">
                <a:solidFill>
                  <a:srgbClr val="0F0F0F"/>
                </a:solidFill>
              </a:rPr>
              <a:t>JSON: Utilized for storing the logged keystrokes in a structured format.</a:t>
            </a:r>
            <a:endParaRPr b="1" dirty="0" sz="1800" lang="en-IN">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p:txBody>
          <a:bodyPr>
            <a:normAutofit/>
          </a:bodyPr>
          <a:p>
            <a:pPr indent="-305435" marL="305435"/>
            <a:r>
              <a:rPr b="1" dirty="0" sz="1400" lang="en-US">
                <a:ea typeface="+mn-lt"/>
                <a:cs typeface="+mn-lt"/>
              </a:rPr>
              <a:t>Algorithm Selection: </a:t>
            </a:r>
            <a:r>
              <a:rPr dirty="0" sz="1400" lang="en-US">
                <a:ea typeface="+mn-lt"/>
                <a:cs typeface="+mn-lt"/>
              </a:rPr>
              <a:t>For this keylogger application, the primary algorithmic component involves capturing keyboard events in real-time. This is achieved using the </a:t>
            </a:r>
            <a:r>
              <a:rPr dirty="0" sz="1400" lang="en-US" err="1">
                <a:ea typeface="+mn-lt"/>
                <a:cs typeface="+mn-lt"/>
              </a:rPr>
              <a:t>pynput</a:t>
            </a:r>
            <a:r>
              <a:rPr dirty="0" sz="1400" lang="en-US">
                <a:ea typeface="+mn-lt"/>
                <a:cs typeface="+mn-lt"/>
              </a:rPr>
              <a:t> library in Python, which provides functionalities for monitoring and controlling input devices. Specifically, the Listener class from </a:t>
            </a:r>
            <a:r>
              <a:rPr dirty="0" sz="1400" lang="en-US" err="1">
                <a:ea typeface="+mn-lt"/>
                <a:cs typeface="+mn-lt"/>
              </a:rPr>
              <a:t>pynput</a:t>
            </a:r>
            <a:r>
              <a:rPr dirty="0" sz="1400" lang="en-US">
                <a:ea typeface="+mn-lt"/>
                <a:cs typeface="+mn-lt"/>
              </a:rPr>
              <a:t> is utilized to capture key press, hold, and release events. By selecting this library, we ensure efficient and accurate monitoring of keyboard activities without the need for complex algorithms.</a:t>
            </a:r>
          </a:p>
          <a:p>
            <a:pPr indent="-305435" marL="305435"/>
            <a:endParaRPr dirty="0" sz="1400" lang="en-US">
              <a:ea typeface="+mn-lt"/>
              <a:cs typeface="+mn-lt"/>
            </a:endParaRPr>
          </a:p>
          <a:p>
            <a:pPr indent="-305435" marL="305435"/>
            <a:r>
              <a:rPr b="1" dirty="0" sz="1400" lang="en-US">
                <a:ea typeface="+mn-lt"/>
                <a:cs typeface="+mn-lt"/>
              </a:rPr>
              <a:t>Data Input</a:t>
            </a:r>
            <a:r>
              <a:rPr dirty="0" sz="1400" lang="en-US">
                <a:ea typeface="+mn-lt"/>
                <a:cs typeface="+mn-lt"/>
              </a:rPr>
              <a:t>: In the context of a keylogger, the data input is the stream of keyboard events generated by the user. These events include pressing keys, holding them down, and releasing them. The </a:t>
            </a:r>
            <a:r>
              <a:rPr dirty="0" sz="1400" lang="en-US" err="1">
                <a:ea typeface="+mn-lt"/>
                <a:cs typeface="+mn-lt"/>
              </a:rPr>
              <a:t>pynput</a:t>
            </a:r>
            <a:r>
              <a:rPr dirty="0" sz="1400" lang="en-US">
                <a:ea typeface="+mn-lt"/>
                <a:cs typeface="+mn-lt"/>
              </a:rPr>
              <a:t> library captures this input data by listening to the keyboard at the operating system level. Each keyboard event is then processed by the application in real-time.</a:t>
            </a:r>
          </a:p>
          <a:p>
            <a:pPr indent="-305435" marL="305435"/>
            <a:endParaRPr dirty="0" sz="1400" lang="en-US">
              <a:ea typeface="+mn-lt"/>
              <a:cs typeface="+mn-lt"/>
            </a:endParaRPr>
          </a:p>
          <a:p>
            <a:pPr indent="-305435" marL="305435"/>
            <a:r>
              <a:rPr b="1" dirty="0" sz="1400" lang="en-US">
                <a:ea typeface="+mn-lt"/>
                <a:cs typeface="+mn-lt"/>
              </a:rPr>
              <a:t>Training Process</a:t>
            </a:r>
            <a:r>
              <a:rPr dirty="0" sz="1400" lang="en-US">
                <a:ea typeface="+mn-lt"/>
                <a:cs typeface="+mn-lt"/>
              </a:rPr>
              <a:t>: Since this keylogger application does not involve machine learning or predictive modeling, there is no explicit training process. Instead, the application directly captures and logs keyboard events as they occur. Therefore, there is no need for training data or a training process in this context.</a:t>
            </a:r>
          </a:p>
          <a:p>
            <a:pPr indent="-305435" marL="305435"/>
            <a:endParaRPr dirty="0" sz="1400" lang="en-US">
              <a:ea typeface="+mn-lt"/>
              <a:cs typeface="+mn-lt"/>
            </a:endParaRPr>
          </a:p>
          <a:p>
            <a:pPr indent="-305435" marL="305435"/>
            <a:r>
              <a:rPr b="1" dirty="0" sz="1400" lang="en-US">
                <a:ea typeface="+mn-lt"/>
                <a:cs typeface="+mn-lt"/>
              </a:rPr>
              <a:t>Prediction Process</a:t>
            </a:r>
            <a:r>
              <a:rPr dirty="0" sz="1400" lang="en-US">
                <a:ea typeface="+mn-lt"/>
                <a:cs typeface="+mn-lt"/>
              </a:rPr>
              <a:t>: Similarly, since there is no predictive modeling involved, there is no prediction process in this keylogger application. The application does not make predictions or decisions based on the captured keyboard events. Instead, it simply records and logs these events in real-time for later review or analysis.</a:t>
            </a:r>
          </a:p>
          <a:p>
            <a:pPr indent="-305435" marL="305435"/>
            <a:endParaRPr dirty="0" sz="1400" lang="en-US">
              <a:ea typeface="+mn-lt"/>
              <a:cs typeface="+mn-lt"/>
            </a:endParaRPr>
          </a:p>
          <a:p>
            <a:pPr indent="-305435" marL="305435"/>
            <a:r>
              <a:rPr b="1" dirty="0" sz="1400" lang="en-US">
                <a:ea typeface="+mn-lt"/>
                <a:cs typeface="+mn-lt"/>
              </a:rPr>
              <a:t>Deployment:</a:t>
            </a:r>
            <a:r>
              <a:rPr dirty="0" sz="1400" lang="en-US">
                <a:ea typeface="+mn-lt"/>
                <a:cs typeface="+mn-lt"/>
              </a:rPr>
              <a:t> Once the keylogger application is developed, it can be deployed for usage on various platforms. Deployment involves packaging the application and making it available for installation and execution by end-users. This can be achieved by creating executable files for different operating systems or distributing the source code along with installation instructions. Additionally, considerations for security and privacy should be taken into account during deployment to ensure that the application is used responsibly and ethically.</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5"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sp>
        <p:nvSpPr>
          <p:cNvPr id="1048606" name="Content Placeholder 1"/>
          <p:cNvSpPr>
            <a:spLocks noGrp="1"/>
          </p:cNvSpPr>
          <p:nvPr>
            <p:ph idx="1"/>
          </p:nvPr>
        </p:nvSpPr>
        <p:spPr>
          <a:xfrm>
            <a:off x="235974" y="5004619"/>
            <a:ext cx="11374833" cy="970731"/>
          </a:xfrm>
        </p:spPr>
        <p:txBody>
          <a:bodyPr>
            <a:noAutofit/>
          </a:bodyPr>
          <a:p>
            <a:pPr>
              <a:buFont typeface="Arial" panose="020B0604020202020204" pitchFamily="34" charset="0"/>
              <a:buChar char="•"/>
            </a:pPr>
            <a:r>
              <a:rPr dirty="0" sz="1400" lang="en-US"/>
              <a:t>The output image showcases the GUI interface with buttons for starting and stopping the keylogger, along with a label indicating the status of the keylogger</a:t>
            </a:r>
            <a:endParaRPr dirty="0" sz="1400" lang="en-IN"/>
          </a:p>
        </p:txBody>
      </p:sp>
      <p:pic>
        <p:nvPicPr>
          <p:cNvPr id="2097153" name="Picture 3"/>
          <p:cNvPicPr>
            <a:picLocks noChangeAspect="1"/>
          </p:cNvPicPr>
          <p:nvPr/>
        </p:nvPicPr>
        <p:blipFill>
          <a:blip xmlns:r="http://schemas.openxmlformats.org/officeDocument/2006/relationships" r:embed="rId1"/>
          <a:stretch>
            <a:fillRect/>
          </a:stretch>
        </p:blipFill>
        <p:spPr>
          <a:xfrm>
            <a:off x="2985358" y="1232452"/>
            <a:ext cx="5981662" cy="3520212"/>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7"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08" name="Content Placeholder 1"/>
          <p:cNvSpPr>
            <a:spLocks noGrp="1"/>
          </p:cNvSpPr>
          <p:nvPr>
            <p:ph idx="1"/>
          </p:nvPr>
        </p:nvSpPr>
        <p:spPr/>
        <p:txBody>
          <a:bodyPr>
            <a:normAutofit/>
          </a:bodyPr>
          <a:p>
            <a:pPr indent="-305435" marL="305435"/>
            <a:r>
              <a:rPr dirty="0" sz="2000" lang="en-US">
                <a:solidFill>
                  <a:srgbClr val="0F0F0F"/>
                </a:solidFill>
                <a:ea typeface="+mn-lt"/>
                <a:cs typeface="+mn-lt"/>
              </a:rPr>
              <a:t>The keylogger application successfully captures keyboard inputs in real-time, providing users with a tool for monitoring keyboard activities. It offers a simple and intuitive interface for ease of use.</a:t>
            </a:r>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9" name="Content Placeholder 2"/>
          <p:cNvSpPr>
            <a:spLocks noGrp="1"/>
          </p:cNvSpPr>
          <p:nvPr>
            <p:ph idx="1"/>
          </p:nvPr>
        </p:nvSpPr>
        <p:spPr>
          <a:xfrm>
            <a:off x="581192" y="1374955"/>
            <a:ext cx="11029616" cy="4600395"/>
          </a:xfrm>
        </p:spPr>
        <p:txBody>
          <a:bodyPr>
            <a:normAutofit/>
          </a:bodyPr>
          <a:p>
            <a:pPr indent="0" marL="0">
              <a:buNone/>
            </a:pPr>
            <a:endParaRPr b="1" dirty="0" sz="2000" lang="en-US"/>
          </a:p>
          <a:p>
            <a:pPr indent="-305435" marL="305435"/>
            <a:r>
              <a:rPr dirty="0" sz="2000" lang="en-US"/>
              <a:t>Enhance logging capabilities by capturing additional information such as timestamps and application context.</a:t>
            </a:r>
          </a:p>
          <a:p>
            <a:pPr indent="-305435" marL="305435"/>
            <a:r>
              <a:rPr dirty="0" sz="2000" lang="en-US"/>
              <a:t>Implement encryption for securing the logged data to ensure privacy.</a:t>
            </a:r>
          </a:p>
          <a:p>
            <a:pPr indent="-305435" marL="305435"/>
            <a:r>
              <a:rPr dirty="0" sz="2000" lang="en-US"/>
              <a:t>Integrate remote monitoring and reporting features for surveillance purposes.</a:t>
            </a:r>
          </a:p>
          <a:p>
            <a:pPr indent="-305435" marL="305435"/>
            <a:r>
              <a:rPr dirty="0" sz="2000" lang="en-US"/>
              <a:t>Explore compatibility with multiple operating systems and devices for broader usage.</a:t>
            </a:r>
          </a:p>
          <a:p>
            <a:pPr indent="-305435" marL="305435"/>
            <a:r>
              <a:rPr dirty="0" sz="2000" lang="en-US"/>
              <a:t>Conduct further testing and optimization to improve performance and reliability.</a:t>
            </a:r>
          </a:p>
        </p:txBody>
      </p:sp>
      <p:sp>
        <p:nvSpPr>
          <p:cNvPr id="1048610"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Dhanush Raja R</cp:lastModifiedBy>
  <dcterms:created xsi:type="dcterms:W3CDTF">2021-05-26T05:50:10Z</dcterms:created>
  <dcterms:modified xsi:type="dcterms:W3CDTF">2024-04-05T07:06:10Z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a93b06d58024427688b845f1402fbbc2</vt:lpwstr>
  </property>
</Properties>
</file>