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slideLayout" Target="../slideLayouts/slideLayout1.xml"/><Relationship Id="rId7"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slideLayout" Target="../slideLayouts/slideLayout1.xml"/><Relationship Id="rId7"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990243"/>
            <a:ext cx="12902327" cy="3193971"/>
          </a:xfrm>
          <a:prstGeom prst="rect">
            <a:avLst/>
          </a:prstGeom>
          <a:noFill/>
          <a:ln/>
        </p:spPr>
        <p:txBody>
          <a:bodyPr wrap="square" rtlCol="0" anchor="t"/>
          <a:lstStyle/>
          <a:p>
            <a:pPr indent="0" marL="0">
              <a:lnSpc>
                <a:spcPts val="8384"/>
              </a:lnSpc>
              <a:buNone/>
            </a:pPr>
            <a:r>
              <a:rPr lang="en-US" sz="6707" dirty="0">
                <a:solidFill>
                  <a:srgbClr val="272D45"/>
                </a:solidFill>
                <a:latin typeface="Kanit" pitchFamily="34" charset="0"/>
                <a:ea typeface="Kanit" pitchFamily="34" charset="-122"/>
                <a:cs typeface="Kanit" pitchFamily="34" charset="-120"/>
              </a:rPr>
              <a:t>Comprehensive SEO Audit &amp; Optimization for Organic Traffic Growth</a:t>
            </a:r>
            <a:endParaRPr lang="en-US" sz="6707" dirty="0"/>
          </a:p>
        </p:txBody>
      </p:sp>
      <p:sp>
        <p:nvSpPr>
          <p:cNvPr id="5" name="Text 3"/>
          <p:cNvSpPr/>
          <p:nvPr/>
        </p:nvSpPr>
        <p:spPr>
          <a:xfrm>
            <a:off x="864037" y="4554498"/>
            <a:ext cx="12902327" cy="1975247"/>
          </a:xfrm>
          <a:prstGeom prst="rect">
            <a:avLst/>
          </a:prstGeom>
          <a:noFill/>
          <a:ln/>
        </p:spPr>
        <p:txBody>
          <a:bodyPr wrap="squar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Welcome to our comprehensive SEO audit and optimization plan for DinePlan.net. Our goal is to increase organic traffic and engagement for this restaurant technology website. We'll analyze the current performance, identify areas for improvement, and implement strategies to boost search engine rankings and user experience. This presentation will cover our initial audit findings, keyword research, on-page and technical SEO recommendations, and a content strategy to drive organic growth.</a:t>
            </a:r>
            <a:endParaRPr lang="en-US" sz="1944" dirty="0"/>
          </a:p>
        </p:txBody>
      </p:sp>
      <p:sp>
        <p:nvSpPr>
          <p:cNvPr id="6" name="Shape 4"/>
          <p:cNvSpPr/>
          <p:nvPr/>
        </p:nvSpPr>
        <p:spPr>
          <a:xfrm>
            <a:off x="864037" y="6825853"/>
            <a:ext cx="394930" cy="394930"/>
          </a:xfrm>
          <a:prstGeom prst="roundRect">
            <a:avLst>
              <a:gd name="adj" fmla="val 23151155"/>
            </a:avLst>
          </a:prstGeom>
          <a:noFill/>
          <a:ln w="7620">
            <a:solidFill>
              <a:srgbClr val="FFFFFF"/>
            </a:solidFill>
            <a:prstDash val="solid"/>
          </a:ln>
        </p:spPr>
      </p:sp>
      <p:pic>
        <p:nvPicPr>
          <p:cNvPr id="7" name="Image 0" descr="preencoded.png">    </p:cNvPr>
          <p:cNvPicPr>
            <a:picLocks noChangeAspect="1"/>
          </p:cNvPicPr>
          <p:nvPr/>
        </p:nvPicPr>
        <p:blipFill>
          <a:blip r:embed="rId1"/>
          <a:stretch>
            <a:fillRect/>
          </a:stretch>
        </p:blipFill>
        <p:spPr>
          <a:xfrm>
            <a:off x="871657" y="6833473"/>
            <a:ext cx="379690" cy="379690"/>
          </a:xfrm>
          <a:prstGeom prst="rect">
            <a:avLst/>
          </a:prstGeom>
        </p:spPr>
      </p:pic>
      <p:sp>
        <p:nvSpPr>
          <p:cNvPr id="8" name="Text 5"/>
          <p:cNvSpPr/>
          <p:nvPr/>
        </p:nvSpPr>
        <p:spPr>
          <a:xfrm>
            <a:off x="1382316" y="6807398"/>
            <a:ext cx="2834045" cy="431959"/>
          </a:xfrm>
          <a:prstGeom prst="rect">
            <a:avLst/>
          </a:prstGeom>
          <a:noFill/>
          <a:ln/>
        </p:spPr>
        <p:txBody>
          <a:bodyPr wrap="none" rtlCol="0" anchor="t"/>
          <a:lstStyle/>
          <a:p>
            <a:pPr algn="l" indent="0" marL="0">
              <a:lnSpc>
                <a:spcPts val="3402"/>
              </a:lnSpc>
              <a:buNone/>
            </a:pPr>
            <a:r>
              <a:rPr lang="en-US" sz="2430" b="1" dirty="0">
                <a:solidFill>
                  <a:srgbClr val="2C3249"/>
                </a:solidFill>
                <a:latin typeface="Martel Sans" pitchFamily="34" charset="0"/>
                <a:ea typeface="Martel Sans" pitchFamily="34" charset="-122"/>
                <a:cs typeface="Martel Sans" pitchFamily="34" charset="-120"/>
              </a:rPr>
              <a:t>by Vignesh Gowda</a:t>
            </a:r>
            <a:endParaRPr lang="en-US" sz="24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2400538"/>
            <a:ext cx="10063282" cy="771525"/>
          </a:xfrm>
          <a:prstGeom prst="rect">
            <a:avLst/>
          </a:prstGeom>
          <a:noFill/>
          <a:ln/>
        </p:spPr>
        <p:txBody>
          <a:bodyPr wrap="none" rtlCol="0" anchor="t"/>
          <a:lstStyle/>
          <a:p>
            <a:pPr indent="0" marL="0">
              <a:lnSpc>
                <a:spcPts val="6075"/>
              </a:lnSpc>
              <a:buNone/>
            </a:pPr>
            <a:r>
              <a:rPr lang="en-US" sz="4860" dirty="0">
                <a:solidFill>
                  <a:srgbClr val="272D45"/>
                </a:solidFill>
                <a:latin typeface="Kanit" pitchFamily="34" charset="0"/>
                <a:ea typeface="Kanit" pitchFamily="34" charset="-122"/>
                <a:cs typeface="Kanit" pitchFamily="34" charset="-120"/>
              </a:rPr>
              <a:t>Content Strategy: Themes and Topics</a:t>
            </a:r>
            <a:endParaRPr lang="en-US" sz="4860" dirty="0"/>
          </a:p>
        </p:txBody>
      </p:sp>
      <p:sp>
        <p:nvSpPr>
          <p:cNvPr id="5" name="Text 3"/>
          <p:cNvSpPr/>
          <p:nvPr/>
        </p:nvSpPr>
        <p:spPr>
          <a:xfrm>
            <a:off x="864037" y="3789164"/>
            <a:ext cx="3086100" cy="385763"/>
          </a:xfrm>
          <a:prstGeom prst="rect">
            <a:avLst/>
          </a:prstGeom>
          <a:noFill/>
          <a:ln/>
        </p:spPr>
        <p:txBody>
          <a:bodyPr wrap="none" rtlCol="0" anchor="t"/>
          <a:lstStyle/>
          <a:p>
            <a:pPr indent="0" marL="0">
              <a:lnSpc>
                <a:spcPts val="3038"/>
              </a:lnSpc>
              <a:buNone/>
            </a:pPr>
            <a:r>
              <a:rPr lang="en-US" sz="2430" dirty="0">
                <a:solidFill>
                  <a:srgbClr val="272D45"/>
                </a:solidFill>
                <a:latin typeface="Kanit" pitchFamily="34" charset="0"/>
                <a:ea typeface="Kanit" pitchFamily="34" charset="-122"/>
                <a:cs typeface="Kanit" pitchFamily="34" charset="-120"/>
              </a:rPr>
              <a:t>POS Systems</a:t>
            </a:r>
            <a:endParaRPr lang="en-US" sz="2430" dirty="0"/>
          </a:p>
        </p:txBody>
      </p:sp>
      <p:sp>
        <p:nvSpPr>
          <p:cNvPr id="6" name="Text 4"/>
          <p:cNvSpPr/>
          <p:nvPr/>
        </p:nvSpPr>
        <p:spPr>
          <a:xfrm>
            <a:off x="864037" y="4421743"/>
            <a:ext cx="3898821" cy="1185148"/>
          </a:xfrm>
          <a:prstGeom prst="rect">
            <a:avLst/>
          </a:prstGeom>
          <a:noFill/>
          <a:ln/>
        </p:spPr>
        <p:txBody>
          <a:bodyPr wrap="squar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Understanding POS Systems</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POS Technology Benefits</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System Comparisons</a:t>
            </a:r>
            <a:endParaRPr lang="en-US" sz="1944" dirty="0"/>
          </a:p>
        </p:txBody>
      </p:sp>
      <p:sp>
        <p:nvSpPr>
          <p:cNvPr id="7" name="Text 5"/>
          <p:cNvSpPr/>
          <p:nvPr/>
        </p:nvSpPr>
        <p:spPr>
          <a:xfrm>
            <a:off x="5372695" y="3789164"/>
            <a:ext cx="3086100" cy="385763"/>
          </a:xfrm>
          <a:prstGeom prst="rect">
            <a:avLst/>
          </a:prstGeom>
          <a:noFill/>
          <a:ln/>
        </p:spPr>
        <p:txBody>
          <a:bodyPr wrap="none" rtlCol="0" anchor="t"/>
          <a:lstStyle/>
          <a:p>
            <a:pPr indent="0" marL="0">
              <a:lnSpc>
                <a:spcPts val="3038"/>
              </a:lnSpc>
              <a:buNone/>
            </a:pPr>
            <a:r>
              <a:rPr lang="en-US" sz="2430" dirty="0">
                <a:solidFill>
                  <a:srgbClr val="272D45"/>
                </a:solidFill>
                <a:latin typeface="Kanit" pitchFamily="34" charset="0"/>
                <a:ea typeface="Kanit" pitchFamily="34" charset="-122"/>
                <a:cs typeface="Kanit" pitchFamily="34" charset="-120"/>
              </a:rPr>
              <a:t>Restaurant Operations</a:t>
            </a:r>
            <a:endParaRPr lang="en-US" sz="2430" dirty="0"/>
          </a:p>
        </p:txBody>
      </p:sp>
      <p:sp>
        <p:nvSpPr>
          <p:cNvPr id="8" name="Text 6"/>
          <p:cNvSpPr/>
          <p:nvPr/>
        </p:nvSpPr>
        <p:spPr>
          <a:xfrm>
            <a:off x="5372695" y="4421743"/>
            <a:ext cx="3898821" cy="1185148"/>
          </a:xfrm>
          <a:prstGeom prst="rect">
            <a:avLst/>
          </a:prstGeom>
          <a:noFill/>
          <a:ln/>
        </p:spPr>
        <p:txBody>
          <a:bodyPr wrap="squar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Restaurant Building/Design</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Review Management</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Food Truck Operations</a:t>
            </a:r>
            <a:endParaRPr lang="en-US" sz="1944" dirty="0"/>
          </a:p>
        </p:txBody>
      </p:sp>
      <p:sp>
        <p:nvSpPr>
          <p:cNvPr id="9" name="Text 7"/>
          <p:cNvSpPr/>
          <p:nvPr/>
        </p:nvSpPr>
        <p:spPr>
          <a:xfrm>
            <a:off x="9881354" y="3789164"/>
            <a:ext cx="3086100" cy="385763"/>
          </a:xfrm>
          <a:prstGeom prst="rect">
            <a:avLst/>
          </a:prstGeom>
          <a:noFill/>
          <a:ln/>
        </p:spPr>
        <p:txBody>
          <a:bodyPr wrap="none" rtlCol="0" anchor="t"/>
          <a:lstStyle/>
          <a:p>
            <a:pPr indent="0" marL="0">
              <a:lnSpc>
                <a:spcPts val="3038"/>
              </a:lnSpc>
              <a:buNone/>
            </a:pPr>
            <a:r>
              <a:rPr lang="en-US" sz="2430" dirty="0">
                <a:solidFill>
                  <a:srgbClr val="272D45"/>
                </a:solidFill>
                <a:latin typeface="Kanit" pitchFamily="34" charset="0"/>
                <a:ea typeface="Kanit" pitchFamily="34" charset="-122"/>
                <a:cs typeface="Kanit" pitchFamily="34" charset="-120"/>
              </a:rPr>
              <a:t>Digital Presence</a:t>
            </a:r>
            <a:endParaRPr lang="en-US" sz="2430" dirty="0"/>
          </a:p>
        </p:txBody>
      </p:sp>
      <p:sp>
        <p:nvSpPr>
          <p:cNvPr id="10" name="Text 8"/>
          <p:cNvSpPr/>
          <p:nvPr/>
        </p:nvSpPr>
        <p:spPr>
          <a:xfrm>
            <a:off x="9881354" y="4421743"/>
            <a:ext cx="3898821" cy="1185148"/>
          </a:xfrm>
          <a:prstGeom prst="rect">
            <a:avLst/>
          </a:prstGeom>
          <a:noFill/>
          <a:ln/>
        </p:spPr>
        <p:txBody>
          <a:bodyPr wrap="squar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Website Creation</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Loyalty Programs</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Online Marketing Tips</a:t>
            </a:r>
            <a:endParaRPr lang="en-US" sz="1944"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30433"/>
          </a:xfrm>
          <a:prstGeom prst="rect">
            <a:avLst/>
          </a:prstGeom>
          <a:solidFill>
            <a:srgbClr val="FFFFFF"/>
          </a:solidFill>
          <a:ln/>
        </p:spPr>
      </p:sp>
      <p:sp>
        <p:nvSpPr>
          <p:cNvPr id="4" name="Text 2"/>
          <p:cNvSpPr/>
          <p:nvPr/>
        </p:nvSpPr>
        <p:spPr>
          <a:xfrm>
            <a:off x="2183011" y="516731"/>
            <a:ext cx="6396276" cy="587216"/>
          </a:xfrm>
          <a:prstGeom prst="rect">
            <a:avLst/>
          </a:prstGeom>
          <a:noFill/>
          <a:ln/>
        </p:spPr>
        <p:txBody>
          <a:bodyPr wrap="none" rtlCol="0" anchor="t"/>
          <a:lstStyle/>
          <a:p>
            <a:pPr indent="0" marL="0">
              <a:lnSpc>
                <a:spcPts val="4624"/>
              </a:lnSpc>
              <a:buNone/>
            </a:pPr>
            <a:r>
              <a:rPr lang="en-US" sz="3699" dirty="0">
                <a:solidFill>
                  <a:srgbClr val="272D45"/>
                </a:solidFill>
                <a:latin typeface="Kanit" pitchFamily="34" charset="0"/>
                <a:ea typeface="Kanit" pitchFamily="34" charset="-122"/>
                <a:cs typeface="Kanit" pitchFamily="34" charset="-120"/>
              </a:rPr>
              <a:t>Content Calendar: First Quarter</a:t>
            </a:r>
            <a:endParaRPr lang="en-US" sz="3699" dirty="0"/>
          </a:p>
        </p:txBody>
      </p:sp>
      <p:sp>
        <p:nvSpPr>
          <p:cNvPr id="5" name="Shape 3"/>
          <p:cNvSpPr/>
          <p:nvPr/>
        </p:nvSpPr>
        <p:spPr>
          <a:xfrm>
            <a:off x="2453402" y="1385768"/>
            <a:ext cx="22860" cy="6327934"/>
          </a:xfrm>
          <a:prstGeom prst="roundRect">
            <a:avLst>
              <a:gd name="adj" fmla="val 345235"/>
            </a:avLst>
          </a:prstGeom>
          <a:solidFill>
            <a:srgbClr val="C5D2CF"/>
          </a:solidFill>
          <a:ln/>
        </p:spPr>
      </p:sp>
      <p:sp>
        <p:nvSpPr>
          <p:cNvPr id="6" name="Shape 4"/>
          <p:cNvSpPr/>
          <p:nvPr/>
        </p:nvSpPr>
        <p:spPr>
          <a:xfrm>
            <a:off x="2653308" y="1797010"/>
            <a:ext cx="657582" cy="22860"/>
          </a:xfrm>
          <a:prstGeom prst="roundRect">
            <a:avLst>
              <a:gd name="adj" fmla="val 345235"/>
            </a:avLst>
          </a:prstGeom>
          <a:solidFill>
            <a:srgbClr val="C5D2CF"/>
          </a:solidFill>
          <a:ln/>
        </p:spPr>
      </p:sp>
      <p:sp>
        <p:nvSpPr>
          <p:cNvPr id="7" name="Shape 5"/>
          <p:cNvSpPr/>
          <p:nvPr/>
        </p:nvSpPr>
        <p:spPr>
          <a:xfrm>
            <a:off x="2253496" y="1597104"/>
            <a:ext cx="422672" cy="422672"/>
          </a:xfrm>
          <a:prstGeom prst="roundRect">
            <a:avLst>
              <a:gd name="adj" fmla="val 18672"/>
            </a:avLst>
          </a:prstGeom>
          <a:solidFill>
            <a:srgbClr val="DFECE9"/>
          </a:solidFill>
          <a:ln w="7620">
            <a:solidFill>
              <a:srgbClr val="C5D2CF"/>
            </a:solidFill>
            <a:prstDash val="solid"/>
          </a:ln>
        </p:spPr>
      </p:sp>
      <p:sp>
        <p:nvSpPr>
          <p:cNvPr id="8" name="Text 6"/>
          <p:cNvSpPr/>
          <p:nvPr/>
        </p:nvSpPr>
        <p:spPr>
          <a:xfrm>
            <a:off x="2421969" y="1667470"/>
            <a:ext cx="85725" cy="281821"/>
          </a:xfrm>
          <a:prstGeom prst="rect">
            <a:avLst/>
          </a:prstGeom>
          <a:noFill/>
          <a:ln/>
        </p:spPr>
        <p:txBody>
          <a:bodyPr wrap="none" rtlCol="0" anchor="t"/>
          <a:lstStyle/>
          <a:p>
            <a:pPr algn="ctr" indent="0" marL="0">
              <a:lnSpc>
                <a:spcPts val="2219"/>
              </a:lnSpc>
              <a:buNone/>
            </a:pPr>
            <a:r>
              <a:rPr lang="en-US" sz="2219" dirty="0">
                <a:solidFill>
                  <a:srgbClr val="2C3249"/>
                </a:solidFill>
                <a:latin typeface="Kanit" pitchFamily="34" charset="0"/>
                <a:ea typeface="Kanit" pitchFamily="34" charset="-122"/>
                <a:cs typeface="Kanit" pitchFamily="34" charset="-120"/>
              </a:rPr>
              <a:t>1</a:t>
            </a:r>
            <a:endParaRPr lang="en-US" sz="2219" dirty="0"/>
          </a:p>
        </p:txBody>
      </p:sp>
      <p:sp>
        <p:nvSpPr>
          <p:cNvPr id="9" name="Text 7"/>
          <p:cNvSpPr/>
          <p:nvPr/>
        </p:nvSpPr>
        <p:spPr>
          <a:xfrm>
            <a:off x="3498294" y="1573649"/>
            <a:ext cx="2348746" cy="293608"/>
          </a:xfrm>
          <a:prstGeom prst="rect">
            <a:avLst/>
          </a:prstGeom>
          <a:noFill/>
          <a:ln/>
        </p:spPr>
        <p:txBody>
          <a:bodyPr wrap="none" rtlCol="0" anchor="t"/>
          <a:lstStyle/>
          <a:p>
            <a:pPr algn="l" indent="0" marL="0">
              <a:lnSpc>
                <a:spcPts val="2312"/>
              </a:lnSpc>
              <a:buNone/>
            </a:pPr>
            <a:r>
              <a:rPr lang="en-US" sz="1849" dirty="0">
                <a:solidFill>
                  <a:srgbClr val="2C3249"/>
                </a:solidFill>
                <a:latin typeface="Kanit" pitchFamily="34" charset="0"/>
                <a:ea typeface="Kanit" pitchFamily="34" charset="-122"/>
                <a:cs typeface="Kanit" pitchFamily="34" charset="-120"/>
              </a:rPr>
              <a:t>Month 1</a:t>
            </a:r>
            <a:endParaRPr lang="en-US" sz="1849" dirty="0"/>
          </a:p>
        </p:txBody>
      </p:sp>
      <p:sp>
        <p:nvSpPr>
          <p:cNvPr id="10" name="Text 8"/>
          <p:cNvSpPr/>
          <p:nvPr/>
        </p:nvSpPr>
        <p:spPr>
          <a:xfrm>
            <a:off x="3498294" y="1979890"/>
            <a:ext cx="8949095" cy="1202055"/>
          </a:xfrm>
          <a:prstGeom prst="rect">
            <a:avLst/>
          </a:prstGeom>
          <a:noFill/>
          <a:ln/>
        </p:spPr>
        <p:txBody>
          <a:bodyPr wrap="square" rtlCol="0" anchor="t"/>
          <a:lstStyle/>
          <a:p>
            <a:pPr algn="l" indent="0" marL="0">
              <a:lnSpc>
                <a:spcPts val="2367"/>
              </a:lnSpc>
              <a:buNone/>
            </a:pPr>
            <a:r>
              <a:rPr lang="en-US" sz="1480" dirty="0">
                <a:solidFill>
                  <a:srgbClr val="2C3249"/>
                </a:solidFill>
                <a:latin typeface="Martel Sans" pitchFamily="34" charset="0"/>
                <a:ea typeface="Martel Sans" pitchFamily="34" charset="-122"/>
                <a:cs typeface="Martel Sans" pitchFamily="34" charset="-120"/>
              </a:rPr>
              <a:t>Week 1: POS System Guide</a:t>
            </a:r>
            <a:pPr algn="l" indent="0" marL="0">
              <a:lnSpc>
                <a:spcPts val="2367"/>
              </a:lnSpc>
              <a:buNone/>
            </a:pPr>
            <a:r>
              <a:rPr lang="en-US" sz="1480" dirty="0">
                <a:solidFill>
                  <a:srgbClr val="2C3249"/>
                </a:solidFill>
                <a:latin typeface="Martel Sans" pitchFamily="34" charset="0"/>
                <a:ea typeface="Martel Sans" pitchFamily="34" charset="-122"/>
                <a:cs typeface="Martel Sans" pitchFamily="34" charset="-120"/>
              </a:rPr>
              <a:t>
</a:t>
            </a:r>
            <a:pPr algn="l" indent="0" marL="0">
              <a:lnSpc>
                <a:spcPts val="2367"/>
              </a:lnSpc>
              <a:buNone/>
            </a:pPr>
            <a:r>
              <a:rPr lang="en-US" sz="1480" dirty="0">
                <a:solidFill>
                  <a:srgbClr val="2C3249"/>
                </a:solidFill>
                <a:latin typeface="Martel Sans" pitchFamily="34" charset="0"/>
                <a:ea typeface="Martel Sans" pitchFamily="34" charset="-122"/>
                <a:cs typeface="Martel Sans" pitchFamily="34" charset="-120"/>
              </a:rPr>
              <a:t>Week 2: Restaurant Building Tips</a:t>
            </a:r>
            <a:pPr algn="l" indent="0" marL="0">
              <a:lnSpc>
                <a:spcPts val="2367"/>
              </a:lnSpc>
              <a:buNone/>
            </a:pPr>
            <a:r>
              <a:rPr lang="en-US" sz="1480" dirty="0">
                <a:solidFill>
                  <a:srgbClr val="2C3249"/>
                </a:solidFill>
                <a:latin typeface="Martel Sans" pitchFamily="34" charset="0"/>
                <a:ea typeface="Martel Sans" pitchFamily="34" charset="-122"/>
                <a:cs typeface="Martel Sans" pitchFamily="34" charset="-120"/>
              </a:rPr>
              <a:t>
</a:t>
            </a:r>
            <a:pPr algn="l" indent="0" marL="0">
              <a:lnSpc>
                <a:spcPts val="2367"/>
              </a:lnSpc>
              <a:buNone/>
            </a:pPr>
            <a:r>
              <a:rPr lang="en-US" sz="1480" dirty="0">
                <a:solidFill>
                  <a:srgbClr val="2C3249"/>
                </a:solidFill>
                <a:latin typeface="Martel Sans" pitchFamily="34" charset="0"/>
                <a:ea typeface="Martel Sans" pitchFamily="34" charset="-122"/>
                <a:cs typeface="Martel Sans" pitchFamily="34" charset="-120"/>
              </a:rPr>
              <a:t>Week 3: Food Truck Costs</a:t>
            </a:r>
            <a:pPr algn="l" indent="0" marL="0">
              <a:lnSpc>
                <a:spcPts val="2367"/>
              </a:lnSpc>
              <a:buNone/>
            </a:pPr>
            <a:r>
              <a:rPr lang="en-US" sz="1480" dirty="0">
                <a:solidFill>
                  <a:srgbClr val="2C3249"/>
                </a:solidFill>
                <a:latin typeface="Martel Sans" pitchFamily="34" charset="0"/>
                <a:ea typeface="Martel Sans" pitchFamily="34" charset="-122"/>
                <a:cs typeface="Martel Sans" pitchFamily="34" charset="-120"/>
              </a:rPr>
              <a:t>
</a:t>
            </a:r>
            <a:pPr algn="l" indent="0" marL="0">
              <a:lnSpc>
                <a:spcPts val="2367"/>
              </a:lnSpc>
              <a:buNone/>
            </a:pPr>
            <a:r>
              <a:rPr lang="en-US" sz="1480" dirty="0">
                <a:solidFill>
                  <a:srgbClr val="2C3249"/>
                </a:solidFill>
                <a:latin typeface="Martel Sans" pitchFamily="34" charset="0"/>
                <a:ea typeface="Martel Sans" pitchFamily="34" charset="-122"/>
                <a:cs typeface="Martel Sans" pitchFamily="34" charset="-120"/>
              </a:rPr>
              <a:t>Week 4: Effective Restaurant Websites</a:t>
            </a:r>
            <a:endParaRPr lang="en-US" sz="1480" dirty="0"/>
          </a:p>
        </p:txBody>
      </p:sp>
      <p:sp>
        <p:nvSpPr>
          <p:cNvPr id="11" name="Shape 9"/>
          <p:cNvSpPr/>
          <p:nvPr/>
        </p:nvSpPr>
        <p:spPr>
          <a:xfrm>
            <a:off x="2653308" y="3968948"/>
            <a:ext cx="657582" cy="22860"/>
          </a:xfrm>
          <a:prstGeom prst="roundRect">
            <a:avLst>
              <a:gd name="adj" fmla="val 345235"/>
            </a:avLst>
          </a:prstGeom>
          <a:solidFill>
            <a:srgbClr val="C5D2CF"/>
          </a:solidFill>
          <a:ln/>
        </p:spPr>
      </p:sp>
      <p:sp>
        <p:nvSpPr>
          <p:cNvPr id="12" name="Shape 10"/>
          <p:cNvSpPr/>
          <p:nvPr/>
        </p:nvSpPr>
        <p:spPr>
          <a:xfrm>
            <a:off x="2253496" y="3769043"/>
            <a:ext cx="422672" cy="422672"/>
          </a:xfrm>
          <a:prstGeom prst="roundRect">
            <a:avLst>
              <a:gd name="adj" fmla="val 18672"/>
            </a:avLst>
          </a:prstGeom>
          <a:solidFill>
            <a:srgbClr val="DFECE9"/>
          </a:solidFill>
          <a:ln w="7620">
            <a:solidFill>
              <a:srgbClr val="C5D2CF"/>
            </a:solidFill>
            <a:prstDash val="solid"/>
          </a:ln>
        </p:spPr>
      </p:sp>
      <p:sp>
        <p:nvSpPr>
          <p:cNvPr id="13" name="Text 11"/>
          <p:cNvSpPr/>
          <p:nvPr/>
        </p:nvSpPr>
        <p:spPr>
          <a:xfrm>
            <a:off x="2393513" y="3839408"/>
            <a:ext cx="142637" cy="281821"/>
          </a:xfrm>
          <a:prstGeom prst="rect">
            <a:avLst/>
          </a:prstGeom>
          <a:noFill/>
          <a:ln/>
        </p:spPr>
        <p:txBody>
          <a:bodyPr wrap="none" rtlCol="0" anchor="t"/>
          <a:lstStyle/>
          <a:p>
            <a:pPr algn="ctr" indent="0" marL="0">
              <a:lnSpc>
                <a:spcPts val="2219"/>
              </a:lnSpc>
              <a:buNone/>
            </a:pPr>
            <a:r>
              <a:rPr lang="en-US" sz="2219" dirty="0">
                <a:solidFill>
                  <a:srgbClr val="2C3249"/>
                </a:solidFill>
                <a:latin typeface="Kanit" pitchFamily="34" charset="0"/>
                <a:ea typeface="Kanit" pitchFamily="34" charset="-122"/>
                <a:cs typeface="Kanit" pitchFamily="34" charset="-120"/>
              </a:rPr>
              <a:t>2</a:t>
            </a:r>
            <a:endParaRPr lang="en-US" sz="2219" dirty="0"/>
          </a:p>
        </p:txBody>
      </p:sp>
      <p:sp>
        <p:nvSpPr>
          <p:cNvPr id="14" name="Text 12"/>
          <p:cNvSpPr/>
          <p:nvPr/>
        </p:nvSpPr>
        <p:spPr>
          <a:xfrm>
            <a:off x="3498294" y="3745587"/>
            <a:ext cx="2348746" cy="293608"/>
          </a:xfrm>
          <a:prstGeom prst="rect">
            <a:avLst/>
          </a:prstGeom>
          <a:noFill/>
          <a:ln/>
        </p:spPr>
        <p:txBody>
          <a:bodyPr wrap="none" rtlCol="0" anchor="t"/>
          <a:lstStyle/>
          <a:p>
            <a:pPr algn="l" indent="0" marL="0">
              <a:lnSpc>
                <a:spcPts val="2312"/>
              </a:lnSpc>
              <a:buNone/>
            </a:pPr>
            <a:r>
              <a:rPr lang="en-US" sz="1849" dirty="0">
                <a:solidFill>
                  <a:srgbClr val="2C3249"/>
                </a:solidFill>
                <a:latin typeface="Kanit" pitchFamily="34" charset="0"/>
                <a:ea typeface="Kanit" pitchFamily="34" charset="-122"/>
                <a:cs typeface="Kanit" pitchFamily="34" charset="-120"/>
              </a:rPr>
              <a:t>Month 2</a:t>
            </a:r>
            <a:endParaRPr lang="en-US" sz="1849" dirty="0"/>
          </a:p>
        </p:txBody>
      </p:sp>
      <p:sp>
        <p:nvSpPr>
          <p:cNvPr id="15" name="Text 13"/>
          <p:cNvSpPr/>
          <p:nvPr/>
        </p:nvSpPr>
        <p:spPr>
          <a:xfrm>
            <a:off x="3498294" y="4151828"/>
            <a:ext cx="8949095" cy="1202055"/>
          </a:xfrm>
          <a:prstGeom prst="rect">
            <a:avLst/>
          </a:prstGeom>
          <a:noFill/>
          <a:ln/>
        </p:spPr>
        <p:txBody>
          <a:bodyPr wrap="square" rtlCol="0" anchor="t"/>
          <a:lstStyle/>
          <a:p>
            <a:pPr algn="l" indent="0" marL="0">
              <a:lnSpc>
                <a:spcPts val="2367"/>
              </a:lnSpc>
              <a:buNone/>
            </a:pPr>
            <a:r>
              <a:rPr lang="en-US" sz="1480" dirty="0">
                <a:solidFill>
                  <a:srgbClr val="2C3249"/>
                </a:solidFill>
                <a:latin typeface="Martel Sans" pitchFamily="34" charset="0"/>
                <a:ea typeface="Martel Sans" pitchFamily="34" charset="-122"/>
                <a:cs typeface="Martel Sans" pitchFamily="34" charset="-120"/>
              </a:rPr>
              <a:t>Week 1: Modern POS Benefits</a:t>
            </a:r>
            <a:pPr algn="l" indent="0" marL="0">
              <a:lnSpc>
                <a:spcPts val="2367"/>
              </a:lnSpc>
              <a:buNone/>
            </a:pPr>
            <a:r>
              <a:rPr lang="en-US" sz="1480" dirty="0">
                <a:solidFill>
                  <a:srgbClr val="2C3249"/>
                </a:solidFill>
                <a:latin typeface="Martel Sans" pitchFamily="34" charset="0"/>
                <a:ea typeface="Martel Sans" pitchFamily="34" charset="-122"/>
                <a:cs typeface="Martel Sans" pitchFamily="34" charset="-120"/>
              </a:rPr>
              <a:t>
</a:t>
            </a:r>
            <a:pPr algn="l" indent="0" marL="0">
              <a:lnSpc>
                <a:spcPts val="2367"/>
              </a:lnSpc>
              <a:buNone/>
            </a:pPr>
            <a:r>
              <a:rPr lang="en-US" sz="1480" dirty="0">
                <a:solidFill>
                  <a:srgbClr val="2C3249"/>
                </a:solidFill>
                <a:latin typeface="Martel Sans" pitchFamily="34" charset="0"/>
                <a:ea typeface="Martel Sans" pitchFamily="34" charset="-122"/>
                <a:cs typeface="Martel Sans" pitchFamily="34" charset="-120"/>
              </a:rPr>
              <a:t>Week 2: Top Review Sites</a:t>
            </a:r>
            <a:pPr algn="l" indent="0" marL="0">
              <a:lnSpc>
                <a:spcPts val="2367"/>
              </a:lnSpc>
              <a:buNone/>
            </a:pPr>
            <a:r>
              <a:rPr lang="en-US" sz="1480" dirty="0">
                <a:solidFill>
                  <a:srgbClr val="2C3249"/>
                </a:solidFill>
                <a:latin typeface="Martel Sans" pitchFamily="34" charset="0"/>
                <a:ea typeface="Martel Sans" pitchFamily="34" charset="-122"/>
                <a:cs typeface="Martel Sans" pitchFamily="34" charset="-120"/>
              </a:rPr>
              <a:t>
</a:t>
            </a:r>
            <a:pPr algn="l" indent="0" marL="0">
              <a:lnSpc>
                <a:spcPts val="2367"/>
              </a:lnSpc>
              <a:buNone/>
            </a:pPr>
            <a:r>
              <a:rPr lang="en-US" sz="1480" dirty="0">
                <a:solidFill>
                  <a:srgbClr val="2C3249"/>
                </a:solidFill>
                <a:latin typeface="Martel Sans" pitchFamily="34" charset="0"/>
                <a:ea typeface="Martel Sans" pitchFamily="34" charset="-122"/>
                <a:cs typeface="Martel Sans" pitchFamily="34" charset="-120"/>
              </a:rPr>
              <a:t>Week 3: Loyalty Program Strategies</a:t>
            </a:r>
            <a:pPr algn="l" indent="0" marL="0">
              <a:lnSpc>
                <a:spcPts val="2367"/>
              </a:lnSpc>
              <a:buNone/>
            </a:pPr>
            <a:r>
              <a:rPr lang="en-US" sz="1480" dirty="0">
                <a:solidFill>
                  <a:srgbClr val="2C3249"/>
                </a:solidFill>
                <a:latin typeface="Martel Sans" pitchFamily="34" charset="0"/>
                <a:ea typeface="Martel Sans" pitchFamily="34" charset="-122"/>
                <a:cs typeface="Martel Sans" pitchFamily="34" charset="-120"/>
              </a:rPr>
              <a:t>
</a:t>
            </a:r>
            <a:pPr algn="l" indent="0" marL="0">
              <a:lnSpc>
                <a:spcPts val="2367"/>
              </a:lnSpc>
              <a:buNone/>
            </a:pPr>
            <a:r>
              <a:rPr lang="en-US" sz="1480" dirty="0">
                <a:solidFill>
                  <a:srgbClr val="2C3249"/>
                </a:solidFill>
                <a:latin typeface="Martel Sans" pitchFamily="34" charset="0"/>
                <a:ea typeface="Martel Sans" pitchFamily="34" charset="-122"/>
                <a:cs typeface="Martel Sans" pitchFamily="34" charset="-120"/>
              </a:rPr>
              <a:t>Week 4: Best Website Builders</a:t>
            </a:r>
            <a:endParaRPr lang="en-US" sz="1480" dirty="0"/>
          </a:p>
        </p:txBody>
      </p:sp>
      <p:sp>
        <p:nvSpPr>
          <p:cNvPr id="16" name="Shape 14"/>
          <p:cNvSpPr/>
          <p:nvPr/>
        </p:nvSpPr>
        <p:spPr>
          <a:xfrm>
            <a:off x="2653308" y="6140887"/>
            <a:ext cx="657582" cy="22860"/>
          </a:xfrm>
          <a:prstGeom prst="roundRect">
            <a:avLst>
              <a:gd name="adj" fmla="val 345235"/>
            </a:avLst>
          </a:prstGeom>
          <a:solidFill>
            <a:srgbClr val="C5D2CF"/>
          </a:solidFill>
          <a:ln/>
        </p:spPr>
      </p:sp>
      <p:sp>
        <p:nvSpPr>
          <p:cNvPr id="17" name="Shape 15"/>
          <p:cNvSpPr/>
          <p:nvPr/>
        </p:nvSpPr>
        <p:spPr>
          <a:xfrm>
            <a:off x="2253496" y="5940981"/>
            <a:ext cx="422672" cy="422672"/>
          </a:xfrm>
          <a:prstGeom prst="roundRect">
            <a:avLst>
              <a:gd name="adj" fmla="val 18672"/>
            </a:avLst>
          </a:prstGeom>
          <a:solidFill>
            <a:srgbClr val="DFECE9"/>
          </a:solidFill>
          <a:ln w="7620">
            <a:solidFill>
              <a:srgbClr val="C5D2CF"/>
            </a:solidFill>
            <a:prstDash val="solid"/>
          </a:ln>
        </p:spPr>
      </p:sp>
      <p:sp>
        <p:nvSpPr>
          <p:cNvPr id="18" name="Text 16"/>
          <p:cNvSpPr/>
          <p:nvPr/>
        </p:nvSpPr>
        <p:spPr>
          <a:xfrm>
            <a:off x="2392323" y="6011347"/>
            <a:ext cx="144899" cy="281821"/>
          </a:xfrm>
          <a:prstGeom prst="rect">
            <a:avLst/>
          </a:prstGeom>
          <a:noFill/>
          <a:ln/>
        </p:spPr>
        <p:txBody>
          <a:bodyPr wrap="none" rtlCol="0" anchor="t"/>
          <a:lstStyle/>
          <a:p>
            <a:pPr algn="ctr" indent="0" marL="0">
              <a:lnSpc>
                <a:spcPts val="2219"/>
              </a:lnSpc>
              <a:buNone/>
            </a:pPr>
            <a:r>
              <a:rPr lang="en-US" sz="2219" dirty="0">
                <a:solidFill>
                  <a:srgbClr val="2C3249"/>
                </a:solidFill>
                <a:latin typeface="Kanit" pitchFamily="34" charset="0"/>
                <a:ea typeface="Kanit" pitchFamily="34" charset="-122"/>
                <a:cs typeface="Kanit" pitchFamily="34" charset="-120"/>
              </a:rPr>
              <a:t>3</a:t>
            </a:r>
            <a:endParaRPr lang="en-US" sz="2219" dirty="0"/>
          </a:p>
        </p:txBody>
      </p:sp>
      <p:sp>
        <p:nvSpPr>
          <p:cNvPr id="19" name="Text 17"/>
          <p:cNvSpPr/>
          <p:nvPr/>
        </p:nvSpPr>
        <p:spPr>
          <a:xfrm>
            <a:off x="3498294" y="5917525"/>
            <a:ext cx="2348746" cy="293608"/>
          </a:xfrm>
          <a:prstGeom prst="rect">
            <a:avLst/>
          </a:prstGeom>
          <a:noFill/>
          <a:ln/>
        </p:spPr>
        <p:txBody>
          <a:bodyPr wrap="none" rtlCol="0" anchor="t"/>
          <a:lstStyle/>
          <a:p>
            <a:pPr algn="l" indent="0" marL="0">
              <a:lnSpc>
                <a:spcPts val="2312"/>
              </a:lnSpc>
              <a:buNone/>
            </a:pPr>
            <a:r>
              <a:rPr lang="en-US" sz="1849" dirty="0">
                <a:solidFill>
                  <a:srgbClr val="2C3249"/>
                </a:solidFill>
                <a:latin typeface="Kanit" pitchFamily="34" charset="0"/>
                <a:ea typeface="Kanit" pitchFamily="34" charset="-122"/>
                <a:cs typeface="Kanit" pitchFamily="34" charset="-120"/>
              </a:rPr>
              <a:t>Month 3</a:t>
            </a:r>
            <a:endParaRPr lang="en-US" sz="1849" dirty="0"/>
          </a:p>
        </p:txBody>
      </p:sp>
      <p:sp>
        <p:nvSpPr>
          <p:cNvPr id="20" name="Text 18"/>
          <p:cNvSpPr/>
          <p:nvPr/>
        </p:nvSpPr>
        <p:spPr>
          <a:xfrm>
            <a:off x="3498294" y="6323767"/>
            <a:ext cx="8949095" cy="1202055"/>
          </a:xfrm>
          <a:prstGeom prst="rect">
            <a:avLst/>
          </a:prstGeom>
          <a:noFill/>
          <a:ln/>
        </p:spPr>
        <p:txBody>
          <a:bodyPr wrap="square" rtlCol="0" anchor="t"/>
          <a:lstStyle/>
          <a:p>
            <a:pPr algn="l" indent="0" marL="0">
              <a:lnSpc>
                <a:spcPts val="2367"/>
              </a:lnSpc>
              <a:buNone/>
            </a:pPr>
            <a:r>
              <a:rPr lang="en-US" sz="1480" dirty="0">
                <a:solidFill>
                  <a:srgbClr val="2C3249"/>
                </a:solidFill>
                <a:latin typeface="Martel Sans" pitchFamily="34" charset="0"/>
                <a:ea typeface="Martel Sans" pitchFamily="34" charset="-122"/>
                <a:cs typeface="Martel Sans" pitchFamily="34" charset="-120"/>
              </a:rPr>
              <a:t>Week 1: Choosing POS Systems</a:t>
            </a:r>
            <a:pPr algn="l" indent="0" marL="0">
              <a:lnSpc>
                <a:spcPts val="2367"/>
              </a:lnSpc>
              <a:buNone/>
            </a:pPr>
            <a:r>
              <a:rPr lang="en-US" sz="1480" dirty="0">
                <a:solidFill>
                  <a:srgbClr val="2C3249"/>
                </a:solidFill>
                <a:latin typeface="Martel Sans" pitchFamily="34" charset="0"/>
                <a:ea typeface="Martel Sans" pitchFamily="34" charset="-122"/>
                <a:cs typeface="Martel Sans" pitchFamily="34" charset="-120"/>
              </a:rPr>
              <a:t>
</a:t>
            </a:r>
            <a:pPr algn="l" indent="0" marL="0">
              <a:lnSpc>
                <a:spcPts val="2367"/>
              </a:lnSpc>
              <a:buNone/>
            </a:pPr>
            <a:r>
              <a:rPr lang="en-US" sz="1480" dirty="0">
                <a:solidFill>
                  <a:srgbClr val="2C3249"/>
                </a:solidFill>
                <a:latin typeface="Martel Sans" pitchFamily="34" charset="0"/>
                <a:ea typeface="Martel Sans" pitchFamily="34" charset="-122"/>
                <a:cs typeface="Martel Sans" pitchFamily="34" charset="-120"/>
              </a:rPr>
              <a:t>Week 2: Restaurant Layout Design</a:t>
            </a:r>
            <a:pPr algn="l" indent="0" marL="0">
              <a:lnSpc>
                <a:spcPts val="2367"/>
              </a:lnSpc>
              <a:buNone/>
            </a:pPr>
            <a:r>
              <a:rPr lang="en-US" sz="1480" dirty="0">
                <a:solidFill>
                  <a:srgbClr val="2C3249"/>
                </a:solidFill>
                <a:latin typeface="Martel Sans" pitchFamily="34" charset="0"/>
                <a:ea typeface="Martel Sans" pitchFamily="34" charset="-122"/>
                <a:cs typeface="Martel Sans" pitchFamily="34" charset="-120"/>
              </a:rPr>
              <a:t>
</a:t>
            </a:r>
            <a:pPr algn="l" indent="0" marL="0">
              <a:lnSpc>
                <a:spcPts val="2367"/>
              </a:lnSpc>
              <a:buNone/>
            </a:pPr>
            <a:r>
              <a:rPr lang="en-US" sz="1480" dirty="0">
                <a:solidFill>
                  <a:srgbClr val="2C3249"/>
                </a:solidFill>
                <a:latin typeface="Martel Sans" pitchFamily="34" charset="0"/>
                <a:ea typeface="Martel Sans" pitchFamily="34" charset="-122"/>
                <a:cs typeface="Martel Sans" pitchFamily="34" charset="-120"/>
              </a:rPr>
              <a:t>Week 3: Starting a Food Truck</a:t>
            </a:r>
            <a:pPr algn="l" indent="0" marL="0">
              <a:lnSpc>
                <a:spcPts val="2367"/>
              </a:lnSpc>
              <a:buNone/>
            </a:pPr>
            <a:r>
              <a:rPr lang="en-US" sz="1480" dirty="0">
                <a:solidFill>
                  <a:srgbClr val="2C3249"/>
                </a:solidFill>
                <a:latin typeface="Martel Sans" pitchFamily="34" charset="0"/>
                <a:ea typeface="Martel Sans" pitchFamily="34" charset="-122"/>
                <a:cs typeface="Martel Sans" pitchFamily="34" charset="-120"/>
              </a:rPr>
              <a:t>
</a:t>
            </a:r>
            <a:pPr algn="l" indent="0" marL="0">
              <a:lnSpc>
                <a:spcPts val="2367"/>
              </a:lnSpc>
              <a:buNone/>
            </a:pPr>
            <a:r>
              <a:rPr lang="en-US" sz="1480" dirty="0">
                <a:solidFill>
                  <a:srgbClr val="2C3249"/>
                </a:solidFill>
                <a:latin typeface="Martel Sans" pitchFamily="34" charset="0"/>
                <a:ea typeface="Martel Sans" pitchFamily="34" charset="-122"/>
                <a:cs typeface="Martel Sans" pitchFamily="34" charset="-120"/>
              </a:rPr>
              <a:t>Week 4: Must-Have Website Features</a:t>
            </a:r>
            <a:endParaRPr lang="en-US" sz="148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0" y="0"/>
            <a:ext cx="14630400" cy="2461498"/>
          </a:xfrm>
          <a:prstGeom prst="rect">
            <a:avLst/>
          </a:prstGeom>
        </p:spPr>
      </p:pic>
      <p:sp>
        <p:nvSpPr>
          <p:cNvPr id="5" name="Text 2"/>
          <p:cNvSpPr/>
          <p:nvPr/>
        </p:nvSpPr>
        <p:spPr>
          <a:xfrm>
            <a:off x="1936671" y="3327202"/>
            <a:ext cx="7574637" cy="615315"/>
          </a:xfrm>
          <a:prstGeom prst="rect">
            <a:avLst/>
          </a:prstGeom>
          <a:noFill/>
          <a:ln/>
        </p:spPr>
        <p:txBody>
          <a:bodyPr wrap="none" rtlCol="0" anchor="t"/>
          <a:lstStyle/>
          <a:p>
            <a:pPr indent="0" marL="0">
              <a:lnSpc>
                <a:spcPts val="4846"/>
              </a:lnSpc>
              <a:buNone/>
            </a:pPr>
            <a:r>
              <a:rPr lang="en-US" sz="3877" dirty="0">
                <a:solidFill>
                  <a:srgbClr val="272D45"/>
                </a:solidFill>
                <a:latin typeface="Kanit" pitchFamily="34" charset="0"/>
                <a:ea typeface="Kanit" pitchFamily="34" charset="-122"/>
                <a:cs typeface="Kanit" pitchFamily="34" charset="-120"/>
              </a:rPr>
              <a:t>Content Creation and Optimization</a:t>
            </a:r>
            <a:endParaRPr lang="en-US" sz="3877" dirty="0"/>
          </a:p>
        </p:txBody>
      </p:sp>
      <p:sp>
        <p:nvSpPr>
          <p:cNvPr id="6" name="Shape 3"/>
          <p:cNvSpPr/>
          <p:nvPr/>
        </p:nvSpPr>
        <p:spPr>
          <a:xfrm>
            <a:off x="1936671" y="4237792"/>
            <a:ext cx="5280184" cy="1464588"/>
          </a:xfrm>
          <a:prstGeom prst="roundRect">
            <a:avLst>
              <a:gd name="adj" fmla="val 5647"/>
            </a:avLst>
          </a:prstGeom>
          <a:solidFill>
            <a:srgbClr val="DFECE9"/>
          </a:solidFill>
          <a:ln w="7620">
            <a:solidFill>
              <a:srgbClr val="C5D2CF"/>
            </a:solidFill>
            <a:prstDash val="solid"/>
          </a:ln>
        </p:spPr>
      </p:sp>
      <p:sp>
        <p:nvSpPr>
          <p:cNvPr id="7" name="Text 4"/>
          <p:cNvSpPr/>
          <p:nvPr/>
        </p:nvSpPr>
        <p:spPr>
          <a:xfrm>
            <a:off x="2141101" y="4442222"/>
            <a:ext cx="2461498" cy="307538"/>
          </a:xfrm>
          <a:prstGeom prst="rect">
            <a:avLst/>
          </a:prstGeom>
          <a:noFill/>
          <a:ln/>
        </p:spPr>
        <p:txBody>
          <a:bodyPr wrap="none" rtlCol="0" anchor="t"/>
          <a:lstStyle/>
          <a:p>
            <a:pPr indent="0" marL="0">
              <a:lnSpc>
                <a:spcPts val="2423"/>
              </a:lnSpc>
              <a:buNone/>
            </a:pPr>
            <a:r>
              <a:rPr lang="en-US" sz="1938" dirty="0">
                <a:solidFill>
                  <a:srgbClr val="2C3249"/>
                </a:solidFill>
                <a:latin typeface="Kanit" pitchFamily="34" charset="0"/>
                <a:ea typeface="Kanit" pitchFamily="34" charset="-122"/>
                <a:cs typeface="Kanit" pitchFamily="34" charset="-120"/>
              </a:rPr>
              <a:t>On-Page SEO</a:t>
            </a:r>
            <a:endParaRPr lang="en-US" sz="1938" dirty="0"/>
          </a:p>
        </p:txBody>
      </p:sp>
      <p:sp>
        <p:nvSpPr>
          <p:cNvPr id="8" name="Text 5"/>
          <p:cNvSpPr/>
          <p:nvPr/>
        </p:nvSpPr>
        <p:spPr>
          <a:xfrm>
            <a:off x="2141101" y="4867870"/>
            <a:ext cx="4871323" cy="630079"/>
          </a:xfrm>
          <a:prstGeom prst="rect">
            <a:avLst/>
          </a:prstGeom>
          <a:noFill/>
          <a:ln/>
        </p:spPr>
        <p:txBody>
          <a:bodyPr wrap="square" rtlCol="0" anchor="t"/>
          <a:lstStyle/>
          <a:p>
            <a:pPr indent="0" marL="0">
              <a:lnSpc>
                <a:spcPts val="2481"/>
              </a:lnSpc>
              <a:buNone/>
            </a:pPr>
            <a:r>
              <a:rPr lang="en-US" sz="1551" dirty="0">
                <a:solidFill>
                  <a:srgbClr val="2C3249"/>
                </a:solidFill>
                <a:latin typeface="Martel Sans" pitchFamily="34" charset="0"/>
                <a:ea typeface="Martel Sans" pitchFamily="34" charset="-122"/>
                <a:cs typeface="Martel Sans" pitchFamily="34" charset="-120"/>
              </a:rPr>
              <a:t>Incorporate target keywords in titles, headings, meta descriptions, and throughout the content.</a:t>
            </a:r>
            <a:endParaRPr lang="en-US" sz="1551" dirty="0"/>
          </a:p>
        </p:txBody>
      </p:sp>
      <p:sp>
        <p:nvSpPr>
          <p:cNvPr id="9" name="Shape 6"/>
          <p:cNvSpPr/>
          <p:nvPr/>
        </p:nvSpPr>
        <p:spPr>
          <a:xfrm>
            <a:off x="7413665" y="4237792"/>
            <a:ext cx="5280184" cy="1464588"/>
          </a:xfrm>
          <a:prstGeom prst="roundRect">
            <a:avLst>
              <a:gd name="adj" fmla="val 5647"/>
            </a:avLst>
          </a:prstGeom>
          <a:solidFill>
            <a:srgbClr val="DFECE9"/>
          </a:solidFill>
          <a:ln w="7620">
            <a:solidFill>
              <a:srgbClr val="C5D2CF"/>
            </a:solidFill>
            <a:prstDash val="solid"/>
          </a:ln>
        </p:spPr>
      </p:sp>
      <p:sp>
        <p:nvSpPr>
          <p:cNvPr id="10" name="Text 7"/>
          <p:cNvSpPr/>
          <p:nvPr/>
        </p:nvSpPr>
        <p:spPr>
          <a:xfrm>
            <a:off x="7618095" y="4442222"/>
            <a:ext cx="2461498" cy="307538"/>
          </a:xfrm>
          <a:prstGeom prst="rect">
            <a:avLst/>
          </a:prstGeom>
          <a:noFill/>
          <a:ln/>
        </p:spPr>
        <p:txBody>
          <a:bodyPr wrap="none" rtlCol="0" anchor="t"/>
          <a:lstStyle/>
          <a:p>
            <a:pPr indent="0" marL="0">
              <a:lnSpc>
                <a:spcPts val="2423"/>
              </a:lnSpc>
              <a:buNone/>
            </a:pPr>
            <a:r>
              <a:rPr lang="en-US" sz="1938" dirty="0">
                <a:solidFill>
                  <a:srgbClr val="2C3249"/>
                </a:solidFill>
                <a:latin typeface="Kanit" pitchFamily="34" charset="0"/>
                <a:ea typeface="Kanit" pitchFamily="34" charset="-122"/>
                <a:cs typeface="Kanit" pitchFamily="34" charset="-120"/>
              </a:rPr>
              <a:t>Internal Linking</a:t>
            </a:r>
            <a:endParaRPr lang="en-US" sz="1938" dirty="0"/>
          </a:p>
        </p:txBody>
      </p:sp>
      <p:sp>
        <p:nvSpPr>
          <p:cNvPr id="11" name="Text 8"/>
          <p:cNvSpPr/>
          <p:nvPr/>
        </p:nvSpPr>
        <p:spPr>
          <a:xfrm>
            <a:off x="7618095" y="4867870"/>
            <a:ext cx="4871323" cy="630079"/>
          </a:xfrm>
          <a:prstGeom prst="rect">
            <a:avLst/>
          </a:prstGeom>
          <a:noFill/>
          <a:ln/>
        </p:spPr>
        <p:txBody>
          <a:bodyPr wrap="square" rtlCol="0" anchor="t"/>
          <a:lstStyle/>
          <a:p>
            <a:pPr indent="0" marL="0">
              <a:lnSpc>
                <a:spcPts val="2481"/>
              </a:lnSpc>
              <a:buNone/>
            </a:pPr>
            <a:r>
              <a:rPr lang="en-US" sz="1551" dirty="0">
                <a:solidFill>
                  <a:srgbClr val="2C3249"/>
                </a:solidFill>
                <a:latin typeface="Martel Sans" pitchFamily="34" charset="0"/>
                <a:ea typeface="Martel Sans" pitchFamily="34" charset="-122"/>
                <a:cs typeface="Martel Sans" pitchFamily="34" charset="-120"/>
              </a:rPr>
              <a:t>Create a strong network of internal links between related articles to improve site structure.</a:t>
            </a:r>
            <a:endParaRPr lang="en-US" sz="1551" dirty="0"/>
          </a:p>
        </p:txBody>
      </p:sp>
      <p:sp>
        <p:nvSpPr>
          <p:cNvPr id="12" name="Shape 9"/>
          <p:cNvSpPr/>
          <p:nvPr/>
        </p:nvSpPr>
        <p:spPr>
          <a:xfrm>
            <a:off x="1936671" y="5899190"/>
            <a:ext cx="5280184" cy="1464588"/>
          </a:xfrm>
          <a:prstGeom prst="roundRect">
            <a:avLst>
              <a:gd name="adj" fmla="val 5647"/>
            </a:avLst>
          </a:prstGeom>
          <a:solidFill>
            <a:srgbClr val="DFECE9"/>
          </a:solidFill>
          <a:ln w="7620">
            <a:solidFill>
              <a:srgbClr val="C5D2CF"/>
            </a:solidFill>
            <a:prstDash val="solid"/>
          </a:ln>
        </p:spPr>
      </p:sp>
      <p:sp>
        <p:nvSpPr>
          <p:cNvPr id="13" name="Text 10"/>
          <p:cNvSpPr/>
          <p:nvPr/>
        </p:nvSpPr>
        <p:spPr>
          <a:xfrm>
            <a:off x="2141101" y="6103620"/>
            <a:ext cx="2461498" cy="307538"/>
          </a:xfrm>
          <a:prstGeom prst="rect">
            <a:avLst/>
          </a:prstGeom>
          <a:noFill/>
          <a:ln/>
        </p:spPr>
        <p:txBody>
          <a:bodyPr wrap="none" rtlCol="0" anchor="t"/>
          <a:lstStyle/>
          <a:p>
            <a:pPr indent="0" marL="0">
              <a:lnSpc>
                <a:spcPts val="2423"/>
              </a:lnSpc>
              <a:buNone/>
            </a:pPr>
            <a:r>
              <a:rPr lang="en-US" sz="1938" dirty="0">
                <a:solidFill>
                  <a:srgbClr val="2C3249"/>
                </a:solidFill>
                <a:latin typeface="Kanit" pitchFamily="34" charset="0"/>
                <a:ea typeface="Kanit" pitchFamily="34" charset="-122"/>
                <a:cs typeface="Kanit" pitchFamily="34" charset="-120"/>
              </a:rPr>
              <a:t>Visual Elements</a:t>
            </a:r>
            <a:endParaRPr lang="en-US" sz="1938" dirty="0"/>
          </a:p>
        </p:txBody>
      </p:sp>
      <p:sp>
        <p:nvSpPr>
          <p:cNvPr id="14" name="Text 11"/>
          <p:cNvSpPr/>
          <p:nvPr/>
        </p:nvSpPr>
        <p:spPr>
          <a:xfrm>
            <a:off x="2141101" y="6529268"/>
            <a:ext cx="4871323" cy="630079"/>
          </a:xfrm>
          <a:prstGeom prst="rect">
            <a:avLst/>
          </a:prstGeom>
          <a:noFill/>
          <a:ln/>
        </p:spPr>
        <p:txBody>
          <a:bodyPr wrap="square" rtlCol="0" anchor="t"/>
          <a:lstStyle/>
          <a:p>
            <a:pPr indent="0" marL="0">
              <a:lnSpc>
                <a:spcPts val="2481"/>
              </a:lnSpc>
              <a:buNone/>
            </a:pPr>
            <a:r>
              <a:rPr lang="en-US" sz="1551" dirty="0">
                <a:solidFill>
                  <a:srgbClr val="2C3249"/>
                </a:solidFill>
                <a:latin typeface="Martel Sans" pitchFamily="34" charset="0"/>
                <a:ea typeface="Martel Sans" pitchFamily="34" charset="-122"/>
                <a:cs typeface="Martel Sans" pitchFamily="34" charset="-120"/>
              </a:rPr>
              <a:t>Enhance content with relevant images, infographics, and videos to increase engagement.</a:t>
            </a:r>
            <a:endParaRPr lang="en-US" sz="1551" dirty="0"/>
          </a:p>
        </p:txBody>
      </p:sp>
      <p:sp>
        <p:nvSpPr>
          <p:cNvPr id="15" name="Shape 12"/>
          <p:cNvSpPr/>
          <p:nvPr/>
        </p:nvSpPr>
        <p:spPr>
          <a:xfrm>
            <a:off x="7413665" y="5899190"/>
            <a:ext cx="5280184" cy="1464588"/>
          </a:xfrm>
          <a:prstGeom prst="roundRect">
            <a:avLst>
              <a:gd name="adj" fmla="val 5647"/>
            </a:avLst>
          </a:prstGeom>
          <a:solidFill>
            <a:srgbClr val="DFECE9"/>
          </a:solidFill>
          <a:ln w="7620">
            <a:solidFill>
              <a:srgbClr val="C5D2CF"/>
            </a:solidFill>
            <a:prstDash val="solid"/>
          </a:ln>
        </p:spPr>
      </p:sp>
      <p:sp>
        <p:nvSpPr>
          <p:cNvPr id="16" name="Text 13"/>
          <p:cNvSpPr/>
          <p:nvPr/>
        </p:nvSpPr>
        <p:spPr>
          <a:xfrm>
            <a:off x="7618095" y="6103620"/>
            <a:ext cx="2461498" cy="307538"/>
          </a:xfrm>
          <a:prstGeom prst="rect">
            <a:avLst/>
          </a:prstGeom>
          <a:noFill/>
          <a:ln/>
        </p:spPr>
        <p:txBody>
          <a:bodyPr wrap="none" rtlCol="0" anchor="t"/>
          <a:lstStyle/>
          <a:p>
            <a:pPr indent="0" marL="0">
              <a:lnSpc>
                <a:spcPts val="2423"/>
              </a:lnSpc>
              <a:buNone/>
            </a:pPr>
            <a:r>
              <a:rPr lang="en-US" sz="1938" dirty="0">
                <a:solidFill>
                  <a:srgbClr val="2C3249"/>
                </a:solidFill>
                <a:latin typeface="Kanit" pitchFamily="34" charset="0"/>
                <a:ea typeface="Kanit" pitchFamily="34" charset="-122"/>
                <a:cs typeface="Kanit" pitchFamily="34" charset="-120"/>
              </a:rPr>
              <a:t>User Experience</a:t>
            </a:r>
            <a:endParaRPr lang="en-US" sz="1938" dirty="0"/>
          </a:p>
        </p:txBody>
      </p:sp>
      <p:sp>
        <p:nvSpPr>
          <p:cNvPr id="17" name="Text 14"/>
          <p:cNvSpPr/>
          <p:nvPr/>
        </p:nvSpPr>
        <p:spPr>
          <a:xfrm>
            <a:off x="7618095" y="6529268"/>
            <a:ext cx="4871323" cy="630079"/>
          </a:xfrm>
          <a:prstGeom prst="rect">
            <a:avLst/>
          </a:prstGeom>
          <a:noFill/>
          <a:ln/>
        </p:spPr>
        <p:txBody>
          <a:bodyPr wrap="square" rtlCol="0" anchor="t"/>
          <a:lstStyle/>
          <a:p>
            <a:pPr indent="0" marL="0">
              <a:lnSpc>
                <a:spcPts val="2481"/>
              </a:lnSpc>
              <a:buNone/>
            </a:pPr>
            <a:r>
              <a:rPr lang="en-US" sz="1551" dirty="0">
                <a:solidFill>
                  <a:srgbClr val="2C3249"/>
                </a:solidFill>
                <a:latin typeface="Martel Sans" pitchFamily="34" charset="0"/>
                <a:ea typeface="Martel Sans" pitchFamily="34" charset="-122"/>
                <a:cs typeface="Martel Sans" pitchFamily="34" charset="-120"/>
              </a:rPr>
              <a:t>Ensure content is easily readable, well-structured, and provides value to the target audience.</a:t>
            </a:r>
            <a:endParaRPr lang="en-US" sz="155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324017"/>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9144000" y="0"/>
            <a:ext cx="5486400" cy="8324017"/>
          </a:xfrm>
          <a:prstGeom prst="rect">
            <a:avLst/>
          </a:prstGeom>
        </p:spPr>
      </p:pic>
      <p:sp>
        <p:nvSpPr>
          <p:cNvPr id="5" name="Text 2"/>
          <p:cNvSpPr/>
          <p:nvPr/>
        </p:nvSpPr>
        <p:spPr>
          <a:xfrm>
            <a:off x="604837" y="475178"/>
            <a:ext cx="7163276" cy="540068"/>
          </a:xfrm>
          <a:prstGeom prst="rect">
            <a:avLst/>
          </a:prstGeom>
          <a:noFill/>
          <a:ln/>
        </p:spPr>
        <p:txBody>
          <a:bodyPr wrap="none" rtlCol="0" anchor="t"/>
          <a:lstStyle/>
          <a:p>
            <a:pPr indent="0" marL="0">
              <a:lnSpc>
                <a:spcPts val="4253"/>
              </a:lnSpc>
              <a:buNone/>
            </a:pPr>
            <a:r>
              <a:rPr lang="en-US" sz="3402" dirty="0">
                <a:solidFill>
                  <a:srgbClr val="272D45"/>
                </a:solidFill>
                <a:latin typeface="Kanit" pitchFamily="34" charset="0"/>
                <a:ea typeface="Kanit" pitchFamily="34" charset="-122"/>
                <a:cs typeface="Kanit" pitchFamily="34" charset="-120"/>
              </a:rPr>
              <a:t>Content Promotion and Off-Page SEO</a:t>
            </a:r>
            <a:endParaRPr lang="en-US" sz="3402" dirty="0"/>
          </a:p>
        </p:txBody>
      </p:sp>
      <p:pic>
        <p:nvPicPr>
          <p:cNvPr id="6" name="Image 1" descr="preencoded.png">    </p:cNvPr>
          <p:cNvPicPr>
            <a:picLocks noChangeAspect="1"/>
          </p:cNvPicPr>
          <p:nvPr/>
        </p:nvPicPr>
        <p:blipFill>
          <a:blip r:embed="rId2"/>
          <a:stretch>
            <a:fillRect/>
          </a:stretch>
        </p:blipFill>
        <p:spPr>
          <a:xfrm>
            <a:off x="604837" y="1274445"/>
            <a:ext cx="431959" cy="431959"/>
          </a:xfrm>
          <a:prstGeom prst="rect">
            <a:avLst/>
          </a:prstGeom>
        </p:spPr>
      </p:pic>
      <p:sp>
        <p:nvSpPr>
          <p:cNvPr id="7" name="Text 3"/>
          <p:cNvSpPr/>
          <p:nvPr/>
        </p:nvSpPr>
        <p:spPr>
          <a:xfrm>
            <a:off x="604837" y="1879163"/>
            <a:ext cx="2160270" cy="269915"/>
          </a:xfrm>
          <a:prstGeom prst="rect">
            <a:avLst/>
          </a:prstGeom>
          <a:noFill/>
          <a:ln/>
        </p:spPr>
        <p:txBody>
          <a:bodyPr wrap="none" rtlCol="0" anchor="t"/>
          <a:lstStyle/>
          <a:p>
            <a:pPr algn="l" indent="0" marL="0">
              <a:lnSpc>
                <a:spcPts val="2126"/>
              </a:lnSpc>
              <a:buNone/>
            </a:pPr>
            <a:r>
              <a:rPr lang="en-US" sz="1701" dirty="0">
                <a:solidFill>
                  <a:srgbClr val="2C3249"/>
                </a:solidFill>
                <a:latin typeface="Kanit" pitchFamily="34" charset="0"/>
                <a:ea typeface="Kanit" pitchFamily="34" charset="-122"/>
                <a:cs typeface="Kanit" pitchFamily="34" charset="-120"/>
              </a:rPr>
              <a:t>Social Media</a:t>
            </a:r>
            <a:endParaRPr lang="en-US" sz="1701" dirty="0"/>
          </a:p>
        </p:txBody>
      </p:sp>
      <p:sp>
        <p:nvSpPr>
          <p:cNvPr id="8" name="Text 4"/>
          <p:cNvSpPr/>
          <p:nvPr/>
        </p:nvSpPr>
        <p:spPr>
          <a:xfrm>
            <a:off x="604837" y="2252663"/>
            <a:ext cx="7934325" cy="276582"/>
          </a:xfrm>
          <a:prstGeom prst="rect">
            <a:avLst/>
          </a:prstGeom>
          <a:noFill/>
          <a:ln/>
        </p:spPr>
        <p:txBody>
          <a:bodyPr wrap="none" rtlCol="0" anchor="t"/>
          <a:lstStyle/>
          <a:p>
            <a:pPr algn="l" indent="0" marL="0">
              <a:lnSpc>
                <a:spcPts val="2177"/>
              </a:lnSpc>
              <a:buNone/>
            </a:pPr>
            <a:r>
              <a:rPr lang="en-US" sz="1361" dirty="0">
                <a:solidFill>
                  <a:srgbClr val="2C3249"/>
                </a:solidFill>
                <a:latin typeface="Martel Sans" pitchFamily="34" charset="0"/>
                <a:ea typeface="Martel Sans" pitchFamily="34" charset="-122"/>
                <a:cs typeface="Martel Sans" pitchFamily="34" charset="-120"/>
              </a:rPr>
              <a:t>Share content on Facebook, Twitter, LinkedIn, and Instagram to increase visibility.</a:t>
            </a:r>
            <a:endParaRPr lang="en-US" sz="1361" dirty="0"/>
          </a:p>
        </p:txBody>
      </p:sp>
      <p:pic>
        <p:nvPicPr>
          <p:cNvPr id="9" name="Image 2" descr="preencoded.png">    </p:cNvPr>
          <p:cNvPicPr>
            <a:picLocks noChangeAspect="1"/>
          </p:cNvPicPr>
          <p:nvPr/>
        </p:nvPicPr>
        <p:blipFill>
          <a:blip r:embed="rId3"/>
          <a:stretch>
            <a:fillRect/>
          </a:stretch>
        </p:blipFill>
        <p:spPr>
          <a:xfrm>
            <a:off x="604837" y="3047643"/>
            <a:ext cx="431959" cy="431959"/>
          </a:xfrm>
          <a:prstGeom prst="rect">
            <a:avLst/>
          </a:prstGeom>
        </p:spPr>
      </p:pic>
      <p:sp>
        <p:nvSpPr>
          <p:cNvPr id="10" name="Text 5"/>
          <p:cNvSpPr/>
          <p:nvPr/>
        </p:nvSpPr>
        <p:spPr>
          <a:xfrm>
            <a:off x="604837" y="3652361"/>
            <a:ext cx="2160270" cy="269915"/>
          </a:xfrm>
          <a:prstGeom prst="rect">
            <a:avLst/>
          </a:prstGeom>
          <a:noFill/>
          <a:ln/>
        </p:spPr>
        <p:txBody>
          <a:bodyPr wrap="none" rtlCol="0" anchor="t"/>
          <a:lstStyle/>
          <a:p>
            <a:pPr algn="l" indent="0" marL="0">
              <a:lnSpc>
                <a:spcPts val="2126"/>
              </a:lnSpc>
              <a:buNone/>
            </a:pPr>
            <a:r>
              <a:rPr lang="en-US" sz="1701" dirty="0">
                <a:solidFill>
                  <a:srgbClr val="2C3249"/>
                </a:solidFill>
                <a:latin typeface="Kanit" pitchFamily="34" charset="0"/>
                <a:ea typeface="Kanit" pitchFamily="34" charset="-122"/>
                <a:cs typeface="Kanit" pitchFamily="34" charset="-120"/>
              </a:rPr>
              <a:t>Email Marketing</a:t>
            </a:r>
            <a:endParaRPr lang="en-US" sz="1701" dirty="0"/>
          </a:p>
        </p:txBody>
      </p:sp>
      <p:sp>
        <p:nvSpPr>
          <p:cNvPr id="11" name="Text 6"/>
          <p:cNvSpPr/>
          <p:nvPr/>
        </p:nvSpPr>
        <p:spPr>
          <a:xfrm>
            <a:off x="604837" y="4025860"/>
            <a:ext cx="7934325" cy="276582"/>
          </a:xfrm>
          <a:prstGeom prst="rect">
            <a:avLst/>
          </a:prstGeom>
          <a:noFill/>
          <a:ln/>
        </p:spPr>
        <p:txBody>
          <a:bodyPr wrap="none" rtlCol="0" anchor="t"/>
          <a:lstStyle/>
          <a:p>
            <a:pPr algn="l" indent="0" marL="0">
              <a:lnSpc>
                <a:spcPts val="2177"/>
              </a:lnSpc>
              <a:buNone/>
            </a:pPr>
            <a:r>
              <a:rPr lang="en-US" sz="1361" dirty="0">
                <a:solidFill>
                  <a:srgbClr val="2C3249"/>
                </a:solidFill>
                <a:latin typeface="Martel Sans" pitchFamily="34" charset="0"/>
                <a:ea typeface="Martel Sans" pitchFamily="34" charset="-122"/>
                <a:cs typeface="Martel Sans" pitchFamily="34" charset="-120"/>
              </a:rPr>
              <a:t>Include content highlights in newsletters to engage subscribers.</a:t>
            </a:r>
            <a:endParaRPr lang="en-US" sz="1361" dirty="0"/>
          </a:p>
        </p:txBody>
      </p:sp>
      <p:pic>
        <p:nvPicPr>
          <p:cNvPr id="12" name="Image 3" descr="preencoded.png">    </p:cNvPr>
          <p:cNvPicPr>
            <a:picLocks noChangeAspect="1"/>
          </p:cNvPicPr>
          <p:nvPr/>
        </p:nvPicPr>
        <p:blipFill>
          <a:blip r:embed="rId4"/>
          <a:stretch>
            <a:fillRect/>
          </a:stretch>
        </p:blipFill>
        <p:spPr>
          <a:xfrm>
            <a:off x="604837" y="4820841"/>
            <a:ext cx="431959" cy="431959"/>
          </a:xfrm>
          <a:prstGeom prst="rect">
            <a:avLst/>
          </a:prstGeom>
        </p:spPr>
      </p:pic>
      <p:sp>
        <p:nvSpPr>
          <p:cNvPr id="13" name="Text 7"/>
          <p:cNvSpPr/>
          <p:nvPr/>
        </p:nvSpPr>
        <p:spPr>
          <a:xfrm>
            <a:off x="604837" y="5425559"/>
            <a:ext cx="2160270" cy="269915"/>
          </a:xfrm>
          <a:prstGeom prst="rect">
            <a:avLst/>
          </a:prstGeom>
          <a:noFill/>
          <a:ln/>
        </p:spPr>
        <p:txBody>
          <a:bodyPr wrap="none" rtlCol="0" anchor="t"/>
          <a:lstStyle/>
          <a:p>
            <a:pPr algn="l" indent="0" marL="0">
              <a:lnSpc>
                <a:spcPts val="2126"/>
              </a:lnSpc>
              <a:buNone/>
            </a:pPr>
            <a:r>
              <a:rPr lang="en-US" sz="1701" dirty="0">
                <a:solidFill>
                  <a:srgbClr val="2C3249"/>
                </a:solidFill>
                <a:latin typeface="Kanit" pitchFamily="34" charset="0"/>
                <a:ea typeface="Kanit" pitchFamily="34" charset="-122"/>
                <a:cs typeface="Kanit" pitchFamily="34" charset="-120"/>
              </a:rPr>
              <a:t>Paid Advertising</a:t>
            </a:r>
            <a:endParaRPr lang="en-US" sz="1701" dirty="0"/>
          </a:p>
        </p:txBody>
      </p:sp>
      <p:sp>
        <p:nvSpPr>
          <p:cNvPr id="14" name="Text 8"/>
          <p:cNvSpPr/>
          <p:nvPr/>
        </p:nvSpPr>
        <p:spPr>
          <a:xfrm>
            <a:off x="604837" y="5799058"/>
            <a:ext cx="7934325" cy="276582"/>
          </a:xfrm>
          <a:prstGeom prst="rect">
            <a:avLst/>
          </a:prstGeom>
          <a:noFill/>
          <a:ln/>
        </p:spPr>
        <p:txBody>
          <a:bodyPr wrap="none" rtlCol="0" anchor="t"/>
          <a:lstStyle/>
          <a:p>
            <a:pPr algn="l" indent="0" marL="0">
              <a:lnSpc>
                <a:spcPts val="2177"/>
              </a:lnSpc>
              <a:buNone/>
            </a:pPr>
            <a:r>
              <a:rPr lang="en-US" sz="1361" dirty="0">
                <a:solidFill>
                  <a:srgbClr val="2C3249"/>
                </a:solidFill>
                <a:latin typeface="Martel Sans" pitchFamily="34" charset="0"/>
                <a:ea typeface="Martel Sans" pitchFamily="34" charset="-122"/>
                <a:cs typeface="Martel Sans" pitchFamily="34" charset="-120"/>
              </a:rPr>
              <a:t>Use targeted ads to boost content visibility and reach new audiences.</a:t>
            </a:r>
            <a:endParaRPr lang="en-US" sz="1361" dirty="0"/>
          </a:p>
        </p:txBody>
      </p:sp>
      <p:pic>
        <p:nvPicPr>
          <p:cNvPr id="15" name="Image 4" descr="preencoded.png">    </p:cNvPr>
          <p:cNvPicPr>
            <a:picLocks noChangeAspect="1"/>
          </p:cNvPicPr>
          <p:nvPr/>
        </p:nvPicPr>
        <p:blipFill>
          <a:blip r:embed="rId5"/>
          <a:stretch>
            <a:fillRect/>
          </a:stretch>
        </p:blipFill>
        <p:spPr>
          <a:xfrm>
            <a:off x="604837" y="6594038"/>
            <a:ext cx="431959" cy="431959"/>
          </a:xfrm>
          <a:prstGeom prst="rect">
            <a:avLst/>
          </a:prstGeom>
        </p:spPr>
      </p:pic>
      <p:sp>
        <p:nvSpPr>
          <p:cNvPr id="16" name="Text 9"/>
          <p:cNvSpPr/>
          <p:nvPr/>
        </p:nvSpPr>
        <p:spPr>
          <a:xfrm>
            <a:off x="604837" y="7198757"/>
            <a:ext cx="2160270" cy="269915"/>
          </a:xfrm>
          <a:prstGeom prst="rect">
            <a:avLst/>
          </a:prstGeom>
          <a:noFill/>
          <a:ln/>
        </p:spPr>
        <p:txBody>
          <a:bodyPr wrap="none" rtlCol="0" anchor="t"/>
          <a:lstStyle/>
          <a:p>
            <a:pPr algn="l" indent="0" marL="0">
              <a:lnSpc>
                <a:spcPts val="2126"/>
              </a:lnSpc>
              <a:buNone/>
            </a:pPr>
            <a:r>
              <a:rPr lang="en-US" sz="1701" dirty="0">
                <a:solidFill>
                  <a:srgbClr val="2C3249"/>
                </a:solidFill>
                <a:latin typeface="Kanit" pitchFamily="34" charset="0"/>
                <a:ea typeface="Kanit" pitchFamily="34" charset="-122"/>
                <a:cs typeface="Kanit" pitchFamily="34" charset="-120"/>
              </a:rPr>
              <a:t>Link Building</a:t>
            </a:r>
            <a:endParaRPr lang="en-US" sz="1701" dirty="0"/>
          </a:p>
        </p:txBody>
      </p:sp>
      <p:sp>
        <p:nvSpPr>
          <p:cNvPr id="17" name="Text 10"/>
          <p:cNvSpPr/>
          <p:nvPr/>
        </p:nvSpPr>
        <p:spPr>
          <a:xfrm>
            <a:off x="604837" y="7572256"/>
            <a:ext cx="7934325" cy="276582"/>
          </a:xfrm>
          <a:prstGeom prst="rect">
            <a:avLst/>
          </a:prstGeom>
          <a:noFill/>
          <a:ln/>
        </p:spPr>
        <p:txBody>
          <a:bodyPr wrap="none" rtlCol="0" anchor="t"/>
          <a:lstStyle/>
          <a:p>
            <a:pPr algn="l" indent="0" marL="0">
              <a:lnSpc>
                <a:spcPts val="2177"/>
              </a:lnSpc>
              <a:buNone/>
            </a:pPr>
            <a:r>
              <a:rPr lang="en-US" sz="1361" dirty="0">
                <a:solidFill>
                  <a:srgbClr val="2C3249"/>
                </a:solidFill>
                <a:latin typeface="Martel Sans" pitchFamily="34" charset="0"/>
                <a:ea typeface="Martel Sans" pitchFamily="34" charset="-122"/>
                <a:cs typeface="Martel Sans" pitchFamily="34" charset="-120"/>
              </a:rPr>
              <a:t>Develop a strategy to earn high-quality backlinks from relevant industry websites.</a:t>
            </a:r>
            <a:endParaRPr lang="en-US" sz="136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0" y="0"/>
            <a:ext cx="14630400" cy="2517338"/>
          </a:xfrm>
          <a:prstGeom prst="rect">
            <a:avLst/>
          </a:prstGeom>
        </p:spPr>
      </p:pic>
      <p:sp>
        <p:nvSpPr>
          <p:cNvPr id="5" name="Text 2"/>
          <p:cNvSpPr/>
          <p:nvPr/>
        </p:nvSpPr>
        <p:spPr>
          <a:xfrm>
            <a:off x="1814751" y="3234214"/>
            <a:ext cx="7512248" cy="629364"/>
          </a:xfrm>
          <a:prstGeom prst="rect">
            <a:avLst/>
          </a:prstGeom>
          <a:noFill/>
          <a:ln/>
        </p:spPr>
        <p:txBody>
          <a:bodyPr wrap="none" rtlCol="0" anchor="t"/>
          <a:lstStyle/>
          <a:p>
            <a:pPr indent="0" marL="0">
              <a:lnSpc>
                <a:spcPts val="4955"/>
              </a:lnSpc>
              <a:buNone/>
            </a:pPr>
            <a:r>
              <a:rPr lang="en-US" sz="3964" dirty="0">
                <a:solidFill>
                  <a:srgbClr val="272D45"/>
                </a:solidFill>
                <a:latin typeface="Kanit" pitchFamily="34" charset="0"/>
                <a:ea typeface="Kanit" pitchFamily="34" charset="-122"/>
                <a:cs typeface="Kanit" pitchFamily="34" charset="-120"/>
              </a:rPr>
              <a:t>Monitoring, Analysis, and Iteration</a:t>
            </a:r>
            <a:endParaRPr lang="en-US" sz="3964" dirty="0"/>
          </a:p>
        </p:txBody>
      </p:sp>
      <p:pic>
        <p:nvPicPr>
          <p:cNvPr id="6" name="Image 1" descr="preencoded.png">    </p:cNvPr>
          <p:cNvPicPr>
            <a:picLocks noChangeAspect="1"/>
          </p:cNvPicPr>
          <p:nvPr/>
        </p:nvPicPr>
        <p:blipFill>
          <a:blip r:embed="rId2"/>
          <a:stretch>
            <a:fillRect/>
          </a:stretch>
        </p:blipFill>
        <p:spPr>
          <a:xfrm>
            <a:off x="1814751" y="4165640"/>
            <a:ext cx="2750106" cy="805458"/>
          </a:xfrm>
          <a:prstGeom prst="rect">
            <a:avLst/>
          </a:prstGeom>
        </p:spPr>
      </p:pic>
      <p:sp>
        <p:nvSpPr>
          <p:cNvPr id="7" name="Text 3"/>
          <p:cNvSpPr/>
          <p:nvPr/>
        </p:nvSpPr>
        <p:spPr>
          <a:xfrm>
            <a:off x="2016085" y="5273159"/>
            <a:ext cx="2347436" cy="314563"/>
          </a:xfrm>
          <a:prstGeom prst="rect">
            <a:avLst/>
          </a:prstGeom>
          <a:noFill/>
          <a:ln/>
        </p:spPr>
        <p:txBody>
          <a:bodyPr wrap="none" rtlCol="0" anchor="t"/>
          <a:lstStyle/>
          <a:p>
            <a:pPr algn="l" indent="0" marL="0">
              <a:lnSpc>
                <a:spcPts val="2478"/>
              </a:lnSpc>
              <a:buNone/>
            </a:pPr>
            <a:r>
              <a:rPr lang="en-US" sz="1982" dirty="0">
                <a:solidFill>
                  <a:srgbClr val="2C3249"/>
                </a:solidFill>
                <a:latin typeface="Kanit" pitchFamily="34" charset="0"/>
                <a:ea typeface="Kanit" pitchFamily="34" charset="-122"/>
                <a:cs typeface="Kanit" pitchFamily="34" charset="-120"/>
              </a:rPr>
              <a:t>Track Performance</a:t>
            </a:r>
            <a:endParaRPr lang="en-US" sz="1982" dirty="0"/>
          </a:p>
        </p:txBody>
      </p:sp>
      <p:sp>
        <p:nvSpPr>
          <p:cNvPr id="8" name="Text 4"/>
          <p:cNvSpPr/>
          <p:nvPr/>
        </p:nvSpPr>
        <p:spPr>
          <a:xfrm>
            <a:off x="2016085" y="5708452"/>
            <a:ext cx="2347436" cy="1288256"/>
          </a:xfrm>
          <a:prstGeom prst="rect">
            <a:avLst/>
          </a:prstGeom>
          <a:noFill/>
          <a:ln/>
        </p:spPr>
        <p:txBody>
          <a:bodyPr wrap="square" rtlCol="0" anchor="t"/>
          <a:lstStyle/>
          <a:p>
            <a:pPr algn="l" indent="0" marL="0">
              <a:lnSpc>
                <a:spcPts val="2537"/>
              </a:lnSpc>
              <a:buNone/>
            </a:pPr>
            <a:r>
              <a:rPr lang="en-US" sz="1586" dirty="0">
                <a:solidFill>
                  <a:srgbClr val="2C3249"/>
                </a:solidFill>
                <a:latin typeface="Martel Sans" pitchFamily="34" charset="0"/>
                <a:ea typeface="Martel Sans" pitchFamily="34" charset="-122"/>
                <a:cs typeface="Martel Sans" pitchFamily="34" charset="-120"/>
              </a:rPr>
              <a:t>Use Google Analytics and other tools to monitor key metrics and SEO progress.</a:t>
            </a:r>
            <a:endParaRPr lang="en-US" sz="1586" dirty="0"/>
          </a:p>
        </p:txBody>
      </p:sp>
      <p:pic>
        <p:nvPicPr>
          <p:cNvPr id="9" name="Image 2" descr="preencoded.png">    </p:cNvPr>
          <p:cNvPicPr>
            <a:picLocks noChangeAspect="1"/>
          </p:cNvPicPr>
          <p:nvPr/>
        </p:nvPicPr>
        <p:blipFill>
          <a:blip r:embed="rId3"/>
          <a:stretch>
            <a:fillRect/>
          </a:stretch>
        </p:blipFill>
        <p:spPr>
          <a:xfrm>
            <a:off x="4564856" y="4165640"/>
            <a:ext cx="2750225" cy="805458"/>
          </a:xfrm>
          <a:prstGeom prst="rect">
            <a:avLst/>
          </a:prstGeom>
        </p:spPr>
      </p:pic>
      <p:sp>
        <p:nvSpPr>
          <p:cNvPr id="10" name="Text 5"/>
          <p:cNvSpPr/>
          <p:nvPr/>
        </p:nvSpPr>
        <p:spPr>
          <a:xfrm>
            <a:off x="4766191" y="5273159"/>
            <a:ext cx="2347555" cy="314563"/>
          </a:xfrm>
          <a:prstGeom prst="rect">
            <a:avLst/>
          </a:prstGeom>
          <a:noFill/>
          <a:ln/>
        </p:spPr>
        <p:txBody>
          <a:bodyPr wrap="none" rtlCol="0" anchor="t"/>
          <a:lstStyle/>
          <a:p>
            <a:pPr algn="l" indent="0" marL="0">
              <a:lnSpc>
                <a:spcPts val="2478"/>
              </a:lnSpc>
              <a:buNone/>
            </a:pPr>
            <a:r>
              <a:rPr lang="en-US" sz="1982" dirty="0">
                <a:solidFill>
                  <a:srgbClr val="2C3249"/>
                </a:solidFill>
                <a:latin typeface="Kanit" pitchFamily="34" charset="0"/>
                <a:ea typeface="Kanit" pitchFamily="34" charset="-122"/>
                <a:cs typeface="Kanit" pitchFamily="34" charset="-120"/>
              </a:rPr>
              <a:t>Analyze Data</a:t>
            </a:r>
            <a:endParaRPr lang="en-US" sz="1982" dirty="0"/>
          </a:p>
        </p:txBody>
      </p:sp>
      <p:sp>
        <p:nvSpPr>
          <p:cNvPr id="11" name="Text 6"/>
          <p:cNvSpPr/>
          <p:nvPr/>
        </p:nvSpPr>
        <p:spPr>
          <a:xfrm>
            <a:off x="4766191" y="5708452"/>
            <a:ext cx="2347555" cy="1288256"/>
          </a:xfrm>
          <a:prstGeom prst="rect">
            <a:avLst/>
          </a:prstGeom>
          <a:noFill/>
          <a:ln/>
        </p:spPr>
        <p:txBody>
          <a:bodyPr wrap="square" rtlCol="0" anchor="t"/>
          <a:lstStyle/>
          <a:p>
            <a:pPr algn="l" indent="0" marL="0">
              <a:lnSpc>
                <a:spcPts val="2537"/>
              </a:lnSpc>
              <a:buNone/>
            </a:pPr>
            <a:r>
              <a:rPr lang="en-US" sz="1586" dirty="0">
                <a:solidFill>
                  <a:srgbClr val="2C3249"/>
                </a:solidFill>
                <a:latin typeface="Martel Sans" pitchFamily="34" charset="0"/>
                <a:ea typeface="Martel Sans" pitchFamily="34" charset="-122"/>
                <a:cs typeface="Martel Sans" pitchFamily="34" charset="-120"/>
              </a:rPr>
              <a:t>Evaluate content performance, user behavior, and search rankings regularly.</a:t>
            </a:r>
            <a:endParaRPr lang="en-US" sz="1586" dirty="0"/>
          </a:p>
        </p:txBody>
      </p:sp>
      <p:pic>
        <p:nvPicPr>
          <p:cNvPr id="12" name="Image 3" descr="preencoded.png">    </p:cNvPr>
          <p:cNvPicPr>
            <a:picLocks noChangeAspect="1"/>
          </p:cNvPicPr>
          <p:nvPr/>
        </p:nvPicPr>
        <p:blipFill>
          <a:blip r:embed="rId4"/>
          <a:stretch>
            <a:fillRect/>
          </a:stretch>
        </p:blipFill>
        <p:spPr>
          <a:xfrm>
            <a:off x="7315081" y="4165640"/>
            <a:ext cx="2750225" cy="805458"/>
          </a:xfrm>
          <a:prstGeom prst="rect">
            <a:avLst/>
          </a:prstGeom>
        </p:spPr>
      </p:pic>
      <p:sp>
        <p:nvSpPr>
          <p:cNvPr id="13" name="Text 7"/>
          <p:cNvSpPr/>
          <p:nvPr/>
        </p:nvSpPr>
        <p:spPr>
          <a:xfrm>
            <a:off x="7516416" y="5273159"/>
            <a:ext cx="2347555" cy="314563"/>
          </a:xfrm>
          <a:prstGeom prst="rect">
            <a:avLst/>
          </a:prstGeom>
          <a:noFill/>
          <a:ln/>
        </p:spPr>
        <p:txBody>
          <a:bodyPr wrap="none" rtlCol="0" anchor="t"/>
          <a:lstStyle/>
          <a:p>
            <a:pPr algn="l" indent="0" marL="0">
              <a:lnSpc>
                <a:spcPts val="2478"/>
              </a:lnSpc>
              <a:buNone/>
            </a:pPr>
            <a:r>
              <a:rPr lang="en-US" sz="1982" dirty="0">
                <a:solidFill>
                  <a:srgbClr val="2C3249"/>
                </a:solidFill>
                <a:latin typeface="Kanit" pitchFamily="34" charset="0"/>
                <a:ea typeface="Kanit" pitchFamily="34" charset="-122"/>
                <a:cs typeface="Kanit" pitchFamily="34" charset="-120"/>
              </a:rPr>
              <a:t>Adjust Strategy</a:t>
            </a:r>
            <a:endParaRPr lang="en-US" sz="1982" dirty="0"/>
          </a:p>
        </p:txBody>
      </p:sp>
      <p:sp>
        <p:nvSpPr>
          <p:cNvPr id="14" name="Text 8"/>
          <p:cNvSpPr/>
          <p:nvPr/>
        </p:nvSpPr>
        <p:spPr>
          <a:xfrm>
            <a:off x="7516416" y="5708452"/>
            <a:ext cx="2347555" cy="966192"/>
          </a:xfrm>
          <a:prstGeom prst="rect">
            <a:avLst/>
          </a:prstGeom>
          <a:noFill/>
          <a:ln/>
        </p:spPr>
        <p:txBody>
          <a:bodyPr wrap="square" rtlCol="0" anchor="t"/>
          <a:lstStyle/>
          <a:p>
            <a:pPr algn="l" indent="0" marL="0">
              <a:lnSpc>
                <a:spcPts val="2537"/>
              </a:lnSpc>
              <a:buNone/>
            </a:pPr>
            <a:r>
              <a:rPr lang="en-US" sz="1586" dirty="0">
                <a:solidFill>
                  <a:srgbClr val="2C3249"/>
                </a:solidFill>
                <a:latin typeface="Martel Sans" pitchFamily="34" charset="0"/>
                <a:ea typeface="Martel Sans" pitchFamily="34" charset="-122"/>
                <a:cs typeface="Martel Sans" pitchFamily="34" charset="-120"/>
              </a:rPr>
              <a:t>Refine SEO and content approaches based on data-driven insights.</a:t>
            </a:r>
            <a:endParaRPr lang="en-US" sz="1586" dirty="0"/>
          </a:p>
        </p:txBody>
      </p:sp>
      <p:pic>
        <p:nvPicPr>
          <p:cNvPr id="15" name="Image 4" descr="preencoded.png">    </p:cNvPr>
          <p:cNvPicPr>
            <a:picLocks noChangeAspect="1"/>
          </p:cNvPicPr>
          <p:nvPr/>
        </p:nvPicPr>
        <p:blipFill>
          <a:blip r:embed="rId5"/>
          <a:stretch>
            <a:fillRect/>
          </a:stretch>
        </p:blipFill>
        <p:spPr>
          <a:xfrm>
            <a:off x="10065306" y="4165640"/>
            <a:ext cx="2750225" cy="805458"/>
          </a:xfrm>
          <a:prstGeom prst="rect">
            <a:avLst/>
          </a:prstGeom>
        </p:spPr>
      </p:pic>
      <p:sp>
        <p:nvSpPr>
          <p:cNvPr id="16" name="Text 9"/>
          <p:cNvSpPr/>
          <p:nvPr/>
        </p:nvSpPr>
        <p:spPr>
          <a:xfrm>
            <a:off x="10266640" y="5273159"/>
            <a:ext cx="2347555" cy="629126"/>
          </a:xfrm>
          <a:prstGeom prst="rect">
            <a:avLst/>
          </a:prstGeom>
          <a:noFill/>
          <a:ln/>
        </p:spPr>
        <p:txBody>
          <a:bodyPr wrap="square" rtlCol="0" anchor="t"/>
          <a:lstStyle/>
          <a:p>
            <a:pPr algn="l" indent="0" marL="0">
              <a:lnSpc>
                <a:spcPts val="2478"/>
              </a:lnSpc>
              <a:buNone/>
            </a:pPr>
            <a:r>
              <a:rPr lang="en-US" sz="1982" dirty="0">
                <a:solidFill>
                  <a:srgbClr val="2C3249"/>
                </a:solidFill>
                <a:latin typeface="Kanit" pitchFamily="34" charset="0"/>
                <a:ea typeface="Kanit" pitchFamily="34" charset="-122"/>
                <a:cs typeface="Kanit" pitchFamily="34" charset="-120"/>
              </a:rPr>
              <a:t>Continuous Improvement</a:t>
            </a:r>
            <a:endParaRPr lang="en-US" sz="1982" dirty="0"/>
          </a:p>
        </p:txBody>
      </p:sp>
      <p:sp>
        <p:nvSpPr>
          <p:cNvPr id="17" name="Text 10"/>
          <p:cNvSpPr/>
          <p:nvPr/>
        </p:nvSpPr>
        <p:spPr>
          <a:xfrm>
            <a:off x="10266640" y="6023015"/>
            <a:ext cx="2347555" cy="1288256"/>
          </a:xfrm>
          <a:prstGeom prst="rect">
            <a:avLst/>
          </a:prstGeom>
          <a:noFill/>
          <a:ln/>
        </p:spPr>
        <p:txBody>
          <a:bodyPr wrap="square" rtlCol="0" anchor="t"/>
          <a:lstStyle/>
          <a:p>
            <a:pPr algn="l" indent="0" marL="0">
              <a:lnSpc>
                <a:spcPts val="2537"/>
              </a:lnSpc>
              <a:buNone/>
            </a:pPr>
            <a:r>
              <a:rPr lang="en-US" sz="1586" dirty="0">
                <a:solidFill>
                  <a:srgbClr val="2C3249"/>
                </a:solidFill>
                <a:latin typeface="Martel Sans" pitchFamily="34" charset="0"/>
                <a:ea typeface="Martel Sans" pitchFamily="34" charset="-122"/>
                <a:cs typeface="Martel Sans" pitchFamily="34" charset="-120"/>
              </a:rPr>
              <a:t>Conduct regular audits, update older content, and stay current with SEO best practices.</a:t>
            </a:r>
            <a:endParaRPr lang="en-US" sz="1586"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1531739"/>
            <a:ext cx="6457474" cy="771525"/>
          </a:xfrm>
          <a:prstGeom prst="rect">
            <a:avLst/>
          </a:prstGeom>
          <a:noFill/>
          <a:ln/>
        </p:spPr>
        <p:txBody>
          <a:bodyPr wrap="none" rtlCol="0" anchor="t"/>
          <a:lstStyle/>
          <a:p>
            <a:pPr indent="0" marL="0">
              <a:lnSpc>
                <a:spcPts val="6075"/>
              </a:lnSpc>
              <a:buNone/>
            </a:pPr>
            <a:r>
              <a:rPr lang="en-US" sz="4860" dirty="0">
                <a:solidFill>
                  <a:srgbClr val="272D45"/>
                </a:solidFill>
                <a:latin typeface="Kanit" pitchFamily="34" charset="0"/>
                <a:ea typeface="Kanit" pitchFamily="34" charset="-122"/>
                <a:cs typeface="Kanit" pitchFamily="34" charset="-120"/>
              </a:rPr>
              <a:t>Tools Used for Research</a:t>
            </a:r>
            <a:endParaRPr lang="en-US" sz="4860" dirty="0"/>
          </a:p>
        </p:txBody>
      </p:sp>
      <p:sp>
        <p:nvSpPr>
          <p:cNvPr id="5" name="Text 3"/>
          <p:cNvSpPr/>
          <p:nvPr/>
        </p:nvSpPr>
        <p:spPr>
          <a:xfrm>
            <a:off x="1258967" y="2797016"/>
            <a:ext cx="12507397" cy="790099"/>
          </a:xfrm>
          <a:prstGeom prst="rect">
            <a:avLst/>
          </a:prstGeom>
          <a:noFill/>
          <a:ln/>
        </p:spPr>
        <p:txBody>
          <a:bodyPr wrap="square" rtlCol="0" anchor="t"/>
          <a:lstStyle/>
          <a:p>
            <a:pPr algn="l" marL="342900" indent="-342900">
              <a:lnSpc>
                <a:spcPts val="3110"/>
              </a:lnSpc>
              <a:buSzPct val="100000"/>
              <a:buChar char="•"/>
            </a:pPr>
            <a:r>
              <a:rPr lang="en-US" sz="1944" b="1" dirty="0">
                <a:solidFill>
                  <a:srgbClr val="2C3249"/>
                </a:solidFill>
                <a:latin typeface="Martel Sans" pitchFamily="34" charset="0"/>
                <a:ea typeface="Martel Sans" pitchFamily="34" charset="-122"/>
                <a:cs typeface="Martel Sans" pitchFamily="34" charset="-120"/>
              </a:rPr>
              <a:t>Google Keyword Planner</a:t>
            </a:r>
            <a:pPr algn="l"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 Comprehensive keyword research tool to identify high-volume, relevant keywords and topics.</a:t>
            </a:r>
            <a:endParaRPr lang="en-US" sz="1944" dirty="0"/>
          </a:p>
        </p:txBody>
      </p:sp>
      <p:sp>
        <p:nvSpPr>
          <p:cNvPr id="6" name="Text 4"/>
          <p:cNvSpPr/>
          <p:nvPr/>
        </p:nvSpPr>
        <p:spPr>
          <a:xfrm>
            <a:off x="1258967" y="3673435"/>
            <a:ext cx="12507397" cy="395049"/>
          </a:xfrm>
          <a:prstGeom prst="rect">
            <a:avLst/>
          </a:prstGeom>
          <a:noFill/>
          <a:ln/>
        </p:spPr>
        <p:txBody>
          <a:bodyPr wrap="none" rtlCol="0" anchor="t"/>
          <a:lstStyle/>
          <a:p>
            <a:pPr algn="l" marL="342900" indent="-342900">
              <a:lnSpc>
                <a:spcPts val="3110"/>
              </a:lnSpc>
              <a:buSzPct val="100000"/>
              <a:buChar char="•"/>
            </a:pPr>
            <a:r>
              <a:rPr lang="en-US" sz="1944" i="1" dirty="0">
                <a:solidFill>
                  <a:srgbClr val="2C3249"/>
                </a:solidFill>
                <a:latin typeface="Martel Sans" pitchFamily="34" charset="0"/>
                <a:ea typeface="Martel Sans" pitchFamily="34" charset="-122"/>
                <a:cs typeface="Martel Sans" pitchFamily="34" charset="-120"/>
              </a:rPr>
              <a:t>SEMrush</a:t>
            </a:r>
            <a:pPr algn="l"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 Advanced SEO platform for competitor analysis, keyword tracking, and content ideation.</a:t>
            </a:r>
            <a:endParaRPr lang="en-US" sz="1944" dirty="0"/>
          </a:p>
        </p:txBody>
      </p:sp>
      <p:sp>
        <p:nvSpPr>
          <p:cNvPr id="7" name="Text 5"/>
          <p:cNvSpPr/>
          <p:nvPr/>
        </p:nvSpPr>
        <p:spPr>
          <a:xfrm>
            <a:off x="1258967" y="4154805"/>
            <a:ext cx="12507397" cy="790099"/>
          </a:xfrm>
          <a:prstGeom prst="rect">
            <a:avLst/>
          </a:prstGeom>
          <a:noFill/>
          <a:ln/>
        </p:spPr>
        <p:txBody>
          <a:bodyPr wrap="square" rtlCol="0" anchor="t"/>
          <a:lstStyle/>
          <a:p>
            <a:pPr algn="l" marL="342900" indent="-342900">
              <a:lnSpc>
                <a:spcPts val="3110"/>
              </a:lnSpc>
              <a:buSzPct val="100000"/>
              <a:buChar char="•"/>
            </a:pPr>
            <a:r>
              <a:rPr lang="en-US" sz="1944" u="sng" dirty="0">
                <a:solidFill>
                  <a:srgbClr val="2C3249"/>
                </a:solidFill>
                <a:latin typeface="Martel Sans" pitchFamily="34" charset="0"/>
                <a:ea typeface="Martel Sans" pitchFamily="34" charset="-122"/>
                <a:cs typeface="Martel Sans" pitchFamily="34" charset="-120"/>
              </a:rPr>
              <a:t>Google Search Console</a:t>
            </a:r>
            <a:pPr algn="l"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 Provides deep insights into website performance, crawling, indexing, and impressions.</a:t>
            </a:r>
            <a:endParaRPr lang="en-US" sz="1944" dirty="0"/>
          </a:p>
        </p:txBody>
      </p:sp>
      <p:sp>
        <p:nvSpPr>
          <p:cNvPr id="8" name="Text 6"/>
          <p:cNvSpPr/>
          <p:nvPr/>
        </p:nvSpPr>
        <p:spPr>
          <a:xfrm>
            <a:off x="1258967" y="5031224"/>
            <a:ext cx="12507397" cy="790099"/>
          </a:xfrm>
          <a:prstGeom prst="rect">
            <a:avLst/>
          </a:prstGeom>
          <a:noFill/>
          <a:ln/>
        </p:spPr>
        <p:txBody>
          <a:bodyPr wrap="square" rtlCol="0" anchor="t"/>
          <a:lstStyle/>
          <a:p>
            <a:pPr algn="l" marL="342900" indent="-342900">
              <a:lnSpc>
                <a:spcPts val="3110"/>
              </a:lnSpc>
              <a:buSzPct val="100000"/>
              <a:buChar char="•"/>
            </a:pPr>
            <a:r>
              <a:rPr lang="en-US" sz="1944" dirty="0">
                <a:solidFill>
                  <a:srgbClr val="2C3249"/>
                </a:solidFill>
                <a:latin typeface="Martel Sans" pitchFamily="34" charset="0"/>
                <a:ea typeface="Martel Sans" pitchFamily="34" charset="-122"/>
                <a:cs typeface="Martel Sans" pitchFamily="34" charset="-120"/>
              </a:rPr>
              <a:t>Google </a:t>
            </a:r>
            <a:pPr algn="l" indent="0" marL="0">
              <a:lnSpc>
                <a:spcPts val="3110"/>
              </a:lnSpc>
              <a:buNone/>
            </a:pPr>
            <a:r>
              <a:rPr lang="en-US" sz="1944" b="1" dirty="0">
                <a:solidFill>
                  <a:srgbClr val="2C3249"/>
                </a:solidFill>
                <a:latin typeface="Martel Sans" pitchFamily="34" charset="0"/>
                <a:ea typeface="Martel Sans" pitchFamily="34" charset="-122"/>
                <a:cs typeface="Martel Sans" pitchFamily="34" charset="-120"/>
              </a:rPr>
              <a:t>Analytics</a:t>
            </a:r>
            <a:pPr algn="l"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 Powerful data platform to analyze user behavior, traffic sources, and content performance.</a:t>
            </a:r>
            <a:endParaRPr lang="en-US" sz="1944" dirty="0"/>
          </a:p>
        </p:txBody>
      </p:sp>
      <p:sp>
        <p:nvSpPr>
          <p:cNvPr id="9" name="Text 7"/>
          <p:cNvSpPr/>
          <p:nvPr/>
        </p:nvSpPr>
        <p:spPr>
          <a:xfrm>
            <a:off x="1258967" y="5907643"/>
            <a:ext cx="12507397" cy="790099"/>
          </a:xfrm>
          <a:prstGeom prst="rect">
            <a:avLst/>
          </a:prstGeom>
          <a:noFill/>
          <a:ln/>
        </p:spPr>
        <p:txBody>
          <a:bodyPr wrap="square" rtlCol="0" anchor="t"/>
          <a:lstStyle/>
          <a:p>
            <a:pPr algn="l" marL="342900" indent="-342900">
              <a:lnSpc>
                <a:spcPts val="3110"/>
              </a:lnSpc>
              <a:buSzPct val="100000"/>
              <a:buChar char="•"/>
            </a:pPr>
            <a:r>
              <a:rPr lang="en-US" sz="1944" dirty="0">
                <a:solidFill>
                  <a:srgbClr val="2C3249"/>
                </a:solidFill>
                <a:latin typeface="Martel Sans" pitchFamily="34" charset="0"/>
                <a:ea typeface="Martel Sans" pitchFamily="34" charset="-122"/>
                <a:cs typeface="Martel Sans" pitchFamily="34" charset="-120"/>
              </a:rPr>
              <a:t>Ahrefs - Robust link analysis tool to identify high-quality backlink opportunities and monitor competitor links.</a:t>
            </a:r>
            <a:endParaRPr lang="en-US" sz="1944"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64037" y="2607231"/>
            <a:ext cx="7415927" cy="1064657"/>
          </a:xfrm>
          <a:prstGeom prst="rect">
            <a:avLst/>
          </a:prstGeom>
          <a:noFill/>
          <a:ln/>
        </p:spPr>
        <p:txBody>
          <a:bodyPr wrap="none" rtlCol="0" anchor="t"/>
          <a:lstStyle/>
          <a:p>
            <a:pPr indent="0" marL="0">
              <a:lnSpc>
                <a:spcPts val="8384"/>
              </a:lnSpc>
              <a:buNone/>
            </a:pPr>
            <a:r>
              <a:rPr lang="en-US" sz="6707" dirty="0">
                <a:solidFill>
                  <a:srgbClr val="272D45"/>
                </a:solidFill>
                <a:latin typeface="Kanit" pitchFamily="34" charset="0"/>
                <a:ea typeface="Kanit" pitchFamily="34" charset="-122"/>
                <a:cs typeface="Kanit" pitchFamily="34" charset="-120"/>
              </a:rPr>
              <a:t>Thank You</a:t>
            </a:r>
            <a:endParaRPr lang="en-US" sz="6707" dirty="0"/>
          </a:p>
        </p:txBody>
      </p:sp>
      <p:sp>
        <p:nvSpPr>
          <p:cNvPr id="6" name="Text 3"/>
          <p:cNvSpPr/>
          <p:nvPr/>
        </p:nvSpPr>
        <p:spPr>
          <a:xfrm>
            <a:off x="864037" y="4042172"/>
            <a:ext cx="7415927" cy="1580198"/>
          </a:xfrm>
          <a:prstGeom prst="rect">
            <a:avLst/>
          </a:prstGeom>
          <a:noFill/>
          <a:ln/>
        </p:spPr>
        <p:txBody>
          <a:bodyPr wrap="squar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We appreciate your time and attention. This presentation has covered the key components of our comprehensive SEO audit and optimization strategy to drive sustainable organic traffic growth for your business.</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1226225"/>
            <a:ext cx="6172200" cy="771525"/>
          </a:xfrm>
          <a:prstGeom prst="rect">
            <a:avLst/>
          </a:prstGeom>
          <a:noFill/>
          <a:ln/>
        </p:spPr>
        <p:txBody>
          <a:bodyPr wrap="none" rtlCol="0" anchor="t"/>
          <a:lstStyle/>
          <a:p>
            <a:pPr indent="0" marL="0">
              <a:lnSpc>
                <a:spcPts val="6075"/>
              </a:lnSpc>
              <a:buNone/>
            </a:pPr>
            <a:r>
              <a:rPr lang="en-US" sz="4860" dirty="0">
                <a:solidFill>
                  <a:srgbClr val="272D45"/>
                </a:solidFill>
                <a:latin typeface="Kanit" pitchFamily="34" charset="0"/>
                <a:ea typeface="Kanit" pitchFamily="34" charset="-122"/>
                <a:cs typeface="Kanit" pitchFamily="34" charset="-120"/>
              </a:rPr>
              <a:t>Initial Audit Findings</a:t>
            </a:r>
            <a:endParaRPr lang="en-US" sz="4860" dirty="0"/>
          </a:p>
        </p:txBody>
      </p:sp>
      <p:sp>
        <p:nvSpPr>
          <p:cNvPr id="5" name="Shape 3"/>
          <p:cNvSpPr/>
          <p:nvPr/>
        </p:nvSpPr>
        <p:spPr>
          <a:xfrm>
            <a:off x="864037" y="2645688"/>
            <a:ext cx="555427" cy="555427"/>
          </a:xfrm>
          <a:prstGeom prst="roundRect">
            <a:avLst>
              <a:gd name="adj" fmla="val 18669"/>
            </a:avLst>
          </a:prstGeom>
          <a:solidFill>
            <a:srgbClr val="DFECE9"/>
          </a:solidFill>
          <a:ln w="15240">
            <a:solidFill>
              <a:srgbClr val="C5D2CF"/>
            </a:solidFill>
            <a:prstDash val="solid"/>
          </a:ln>
        </p:spPr>
      </p:sp>
      <p:sp>
        <p:nvSpPr>
          <p:cNvPr id="6" name="Text 4"/>
          <p:cNvSpPr/>
          <p:nvPr/>
        </p:nvSpPr>
        <p:spPr>
          <a:xfrm>
            <a:off x="1085374" y="2738199"/>
            <a:ext cx="112633" cy="370284"/>
          </a:xfrm>
          <a:prstGeom prst="rect">
            <a:avLst/>
          </a:prstGeom>
          <a:noFill/>
          <a:ln/>
        </p:spPr>
        <p:txBody>
          <a:bodyPr wrap="none" rtlCol="0" anchor="t"/>
          <a:lstStyle/>
          <a:p>
            <a:pPr algn="ctr" indent="0" marL="0">
              <a:lnSpc>
                <a:spcPts val="2916"/>
              </a:lnSpc>
              <a:buNone/>
            </a:pPr>
            <a:r>
              <a:rPr lang="en-US" sz="2916" dirty="0">
                <a:solidFill>
                  <a:srgbClr val="2C3249"/>
                </a:solidFill>
                <a:latin typeface="Kanit" pitchFamily="34" charset="0"/>
                <a:ea typeface="Kanit" pitchFamily="34" charset="-122"/>
                <a:cs typeface="Kanit" pitchFamily="34" charset="-120"/>
              </a:rPr>
              <a:t>1</a:t>
            </a:r>
            <a:endParaRPr lang="en-US" sz="2916" dirty="0"/>
          </a:p>
        </p:txBody>
      </p:sp>
      <p:sp>
        <p:nvSpPr>
          <p:cNvPr id="7" name="Text 5"/>
          <p:cNvSpPr/>
          <p:nvPr/>
        </p:nvSpPr>
        <p:spPr>
          <a:xfrm>
            <a:off x="1666280" y="2645688"/>
            <a:ext cx="3086100" cy="385763"/>
          </a:xfrm>
          <a:prstGeom prst="rect">
            <a:avLst/>
          </a:prstGeom>
          <a:noFill/>
          <a:ln/>
        </p:spPr>
        <p:txBody>
          <a:bodyPr wrap="none" rtlCol="0" anchor="t"/>
          <a:lstStyle/>
          <a:p>
            <a:pPr indent="0" marL="0">
              <a:lnSpc>
                <a:spcPts val="3038"/>
              </a:lnSpc>
              <a:buNone/>
            </a:pPr>
            <a:r>
              <a:rPr lang="en-US" sz="2430" dirty="0">
                <a:solidFill>
                  <a:srgbClr val="2C3249"/>
                </a:solidFill>
                <a:latin typeface="Kanit" pitchFamily="34" charset="0"/>
                <a:ea typeface="Kanit" pitchFamily="34" charset="-122"/>
                <a:cs typeface="Kanit" pitchFamily="34" charset="-120"/>
              </a:rPr>
              <a:t>Authority Score</a:t>
            </a:r>
            <a:endParaRPr lang="en-US" sz="2430" dirty="0"/>
          </a:p>
        </p:txBody>
      </p:sp>
      <p:sp>
        <p:nvSpPr>
          <p:cNvPr id="8" name="Text 6"/>
          <p:cNvSpPr/>
          <p:nvPr/>
        </p:nvSpPr>
        <p:spPr>
          <a:xfrm>
            <a:off x="1666280" y="3179564"/>
            <a:ext cx="3333988" cy="1975247"/>
          </a:xfrm>
          <a:prstGeom prst="rect">
            <a:avLst/>
          </a:prstGeom>
          <a:noFill/>
          <a:ln/>
        </p:spPr>
        <p:txBody>
          <a:bodyPr wrap="squar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The website's authority score is 19, indicating room for improvement in overall domain strength and credibility.</a:t>
            </a:r>
            <a:endParaRPr lang="en-US" sz="1944" dirty="0"/>
          </a:p>
        </p:txBody>
      </p:sp>
      <p:sp>
        <p:nvSpPr>
          <p:cNvPr id="9" name="Shape 7"/>
          <p:cNvSpPr/>
          <p:nvPr/>
        </p:nvSpPr>
        <p:spPr>
          <a:xfrm>
            <a:off x="5247084" y="2645688"/>
            <a:ext cx="555427" cy="555427"/>
          </a:xfrm>
          <a:prstGeom prst="roundRect">
            <a:avLst>
              <a:gd name="adj" fmla="val 18669"/>
            </a:avLst>
          </a:prstGeom>
          <a:solidFill>
            <a:srgbClr val="DFECE9"/>
          </a:solidFill>
          <a:ln w="15240">
            <a:solidFill>
              <a:srgbClr val="C5D2CF"/>
            </a:solidFill>
            <a:prstDash val="solid"/>
          </a:ln>
        </p:spPr>
      </p:sp>
      <p:sp>
        <p:nvSpPr>
          <p:cNvPr id="10" name="Text 8"/>
          <p:cNvSpPr/>
          <p:nvPr/>
        </p:nvSpPr>
        <p:spPr>
          <a:xfrm>
            <a:off x="5431036" y="2738199"/>
            <a:ext cx="187404" cy="370284"/>
          </a:xfrm>
          <a:prstGeom prst="rect">
            <a:avLst/>
          </a:prstGeom>
          <a:noFill/>
          <a:ln/>
        </p:spPr>
        <p:txBody>
          <a:bodyPr wrap="none" rtlCol="0" anchor="t"/>
          <a:lstStyle/>
          <a:p>
            <a:pPr algn="ctr" indent="0" marL="0">
              <a:lnSpc>
                <a:spcPts val="2916"/>
              </a:lnSpc>
              <a:buNone/>
            </a:pPr>
            <a:r>
              <a:rPr lang="en-US" sz="2916" dirty="0">
                <a:solidFill>
                  <a:srgbClr val="2C3249"/>
                </a:solidFill>
                <a:latin typeface="Kanit" pitchFamily="34" charset="0"/>
                <a:ea typeface="Kanit" pitchFamily="34" charset="-122"/>
                <a:cs typeface="Kanit" pitchFamily="34" charset="-120"/>
              </a:rPr>
              <a:t>2</a:t>
            </a:r>
            <a:endParaRPr lang="en-US" sz="2916" dirty="0"/>
          </a:p>
        </p:txBody>
      </p:sp>
      <p:sp>
        <p:nvSpPr>
          <p:cNvPr id="11" name="Text 9"/>
          <p:cNvSpPr/>
          <p:nvPr/>
        </p:nvSpPr>
        <p:spPr>
          <a:xfrm>
            <a:off x="6049328" y="2645688"/>
            <a:ext cx="3086100" cy="385763"/>
          </a:xfrm>
          <a:prstGeom prst="rect">
            <a:avLst/>
          </a:prstGeom>
          <a:noFill/>
          <a:ln/>
        </p:spPr>
        <p:txBody>
          <a:bodyPr wrap="none" rtlCol="0" anchor="t"/>
          <a:lstStyle/>
          <a:p>
            <a:pPr indent="0" marL="0">
              <a:lnSpc>
                <a:spcPts val="3038"/>
              </a:lnSpc>
              <a:buNone/>
            </a:pPr>
            <a:r>
              <a:rPr lang="en-US" sz="2430" dirty="0">
                <a:solidFill>
                  <a:srgbClr val="2C3249"/>
                </a:solidFill>
                <a:latin typeface="Kanit" pitchFamily="34" charset="0"/>
                <a:ea typeface="Kanit" pitchFamily="34" charset="-122"/>
                <a:cs typeface="Kanit" pitchFamily="34" charset="-120"/>
              </a:rPr>
              <a:t>Organic Search Traffic</a:t>
            </a:r>
            <a:endParaRPr lang="en-US" sz="2430" dirty="0"/>
          </a:p>
        </p:txBody>
      </p:sp>
      <p:sp>
        <p:nvSpPr>
          <p:cNvPr id="12" name="Text 10"/>
          <p:cNvSpPr/>
          <p:nvPr/>
        </p:nvSpPr>
        <p:spPr>
          <a:xfrm>
            <a:off x="6049328" y="3179564"/>
            <a:ext cx="3333988" cy="1975247"/>
          </a:xfrm>
          <a:prstGeom prst="rect">
            <a:avLst/>
          </a:prstGeom>
          <a:noFill/>
          <a:ln/>
        </p:spPr>
        <p:txBody>
          <a:bodyPr wrap="squar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Current organic search traffic is 226 visits per month, presenting an opportunity for significant growth.</a:t>
            </a:r>
            <a:endParaRPr lang="en-US" sz="1944" dirty="0"/>
          </a:p>
        </p:txBody>
      </p:sp>
      <p:sp>
        <p:nvSpPr>
          <p:cNvPr id="13" name="Shape 11"/>
          <p:cNvSpPr/>
          <p:nvPr/>
        </p:nvSpPr>
        <p:spPr>
          <a:xfrm>
            <a:off x="9630132" y="2645688"/>
            <a:ext cx="555427" cy="555427"/>
          </a:xfrm>
          <a:prstGeom prst="roundRect">
            <a:avLst>
              <a:gd name="adj" fmla="val 18669"/>
            </a:avLst>
          </a:prstGeom>
          <a:solidFill>
            <a:srgbClr val="DFECE9"/>
          </a:solidFill>
          <a:ln w="15240">
            <a:solidFill>
              <a:srgbClr val="C5D2CF"/>
            </a:solidFill>
            <a:prstDash val="solid"/>
          </a:ln>
        </p:spPr>
      </p:sp>
      <p:sp>
        <p:nvSpPr>
          <p:cNvPr id="14" name="Text 12"/>
          <p:cNvSpPr/>
          <p:nvPr/>
        </p:nvSpPr>
        <p:spPr>
          <a:xfrm>
            <a:off x="9812655" y="2738199"/>
            <a:ext cx="190381" cy="370284"/>
          </a:xfrm>
          <a:prstGeom prst="rect">
            <a:avLst/>
          </a:prstGeom>
          <a:noFill/>
          <a:ln/>
        </p:spPr>
        <p:txBody>
          <a:bodyPr wrap="none" rtlCol="0" anchor="t"/>
          <a:lstStyle/>
          <a:p>
            <a:pPr algn="ctr" indent="0" marL="0">
              <a:lnSpc>
                <a:spcPts val="2916"/>
              </a:lnSpc>
              <a:buNone/>
            </a:pPr>
            <a:r>
              <a:rPr lang="en-US" sz="2916" dirty="0">
                <a:solidFill>
                  <a:srgbClr val="2C3249"/>
                </a:solidFill>
                <a:latin typeface="Kanit" pitchFamily="34" charset="0"/>
                <a:ea typeface="Kanit" pitchFamily="34" charset="-122"/>
                <a:cs typeface="Kanit" pitchFamily="34" charset="-120"/>
              </a:rPr>
              <a:t>3</a:t>
            </a:r>
            <a:endParaRPr lang="en-US" sz="2916" dirty="0"/>
          </a:p>
        </p:txBody>
      </p:sp>
      <p:sp>
        <p:nvSpPr>
          <p:cNvPr id="15" name="Text 13"/>
          <p:cNvSpPr/>
          <p:nvPr/>
        </p:nvSpPr>
        <p:spPr>
          <a:xfrm>
            <a:off x="10432375" y="2645688"/>
            <a:ext cx="3086100" cy="385763"/>
          </a:xfrm>
          <a:prstGeom prst="rect">
            <a:avLst/>
          </a:prstGeom>
          <a:noFill/>
          <a:ln/>
        </p:spPr>
        <p:txBody>
          <a:bodyPr wrap="none" rtlCol="0" anchor="t"/>
          <a:lstStyle/>
          <a:p>
            <a:pPr indent="0" marL="0">
              <a:lnSpc>
                <a:spcPts val="3038"/>
              </a:lnSpc>
              <a:buNone/>
            </a:pPr>
            <a:r>
              <a:rPr lang="en-US" sz="2430" dirty="0">
                <a:solidFill>
                  <a:srgbClr val="2C3249"/>
                </a:solidFill>
                <a:latin typeface="Kanit" pitchFamily="34" charset="0"/>
                <a:ea typeface="Kanit" pitchFamily="34" charset="-122"/>
                <a:cs typeface="Kanit" pitchFamily="34" charset="-120"/>
              </a:rPr>
              <a:t>Backlinks</a:t>
            </a:r>
            <a:endParaRPr lang="en-US" sz="2430" dirty="0"/>
          </a:p>
        </p:txBody>
      </p:sp>
      <p:sp>
        <p:nvSpPr>
          <p:cNvPr id="16" name="Text 14"/>
          <p:cNvSpPr/>
          <p:nvPr/>
        </p:nvSpPr>
        <p:spPr>
          <a:xfrm>
            <a:off x="10432375" y="3179564"/>
            <a:ext cx="3333988" cy="1580198"/>
          </a:xfrm>
          <a:prstGeom prst="rect">
            <a:avLst/>
          </a:prstGeom>
          <a:noFill/>
          <a:ln/>
        </p:spPr>
        <p:txBody>
          <a:bodyPr wrap="squar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The site has 6.5K backlinks, which is a good foundation but can be expanded for better authority.</a:t>
            </a:r>
            <a:endParaRPr lang="en-US" sz="1944" dirty="0"/>
          </a:p>
        </p:txBody>
      </p:sp>
      <p:sp>
        <p:nvSpPr>
          <p:cNvPr id="17" name="Shape 15"/>
          <p:cNvSpPr/>
          <p:nvPr/>
        </p:nvSpPr>
        <p:spPr>
          <a:xfrm>
            <a:off x="864037" y="5679281"/>
            <a:ext cx="555427" cy="555427"/>
          </a:xfrm>
          <a:prstGeom prst="roundRect">
            <a:avLst>
              <a:gd name="adj" fmla="val 18669"/>
            </a:avLst>
          </a:prstGeom>
          <a:solidFill>
            <a:srgbClr val="DFECE9"/>
          </a:solidFill>
          <a:ln w="15240">
            <a:solidFill>
              <a:srgbClr val="C5D2CF"/>
            </a:solidFill>
            <a:prstDash val="solid"/>
          </a:ln>
        </p:spPr>
      </p:sp>
      <p:sp>
        <p:nvSpPr>
          <p:cNvPr id="18" name="Text 16"/>
          <p:cNvSpPr/>
          <p:nvPr/>
        </p:nvSpPr>
        <p:spPr>
          <a:xfrm>
            <a:off x="1041559" y="5771793"/>
            <a:ext cx="200382" cy="370284"/>
          </a:xfrm>
          <a:prstGeom prst="rect">
            <a:avLst/>
          </a:prstGeom>
          <a:noFill/>
          <a:ln/>
        </p:spPr>
        <p:txBody>
          <a:bodyPr wrap="none" rtlCol="0" anchor="t"/>
          <a:lstStyle/>
          <a:p>
            <a:pPr algn="ctr" indent="0" marL="0">
              <a:lnSpc>
                <a:spcPts val="2916"/>
              </a:lnSpc>
              <a:buNone/>
            </a:pPr>
            <a:r>
              <a:rPr lang="en-US" sz="2916" dirty="0">
                <a:solidFill>
                  <a:srgbClr val="2C3249"/>
                </a:solidFill>
                <a:latin typeface="Kanit" pitchFamily="34" charset="0"/>
                <a:ea typeface="Kanit" pitchFamily="34" charset="-122"/>
                <a:cs typeface="Kanit" pitchFamily="34" charset="-120"/>
              </a:rPr>
              <a:t>4</a:t>
            </a:r>
            <a:endParaRPr lang="en-US" sz="2916" dirty="0"/>
          </a:p>
        </p:txBody>
      </p:sp>
      <p:sp>
        <p:nvSpPr>
          <p:cNvPr id="19" name="Text 17"/>
          <p:cNvSpPr/>
          <p:nvPr/>
        </p:nvSpPr>
        <p:spPr>
          <a:xfrm>
            <a:off x="1666280" y="5679281"/>
            <a:ext cx="3086100" cy="385763"/>
          </a:xfrm>
          <a:prstGeom prst="rect">
            <a:avLst/>
          </a:prstGeom>
          <a:noFill/>
          <a:ln/>
        </p:spPr>
        <p:txBody>
          <a:bodyPr wrap="none" rtlCol="0" anchor="t"/>
          <a:lstStyle/>
          <a:p>
            <a:pPr indent="0" marL="0">
              <a:lnSpc>
                <a:spcPts val="3038"/>
              </a:lnSpc>
              <a:buNone/>
            </a:pPr>
            <a:r>
              <a:rPr lang="en-US" sz="2430" dirty="0">
                <a:solidFill>
                  <a:srgbClr val="2C3249"/>
                </a:solidFill>
                <a:latin typeface="Kanit" pitchFamily="34" charset="0"/>
                <a:ea typeface="Kanit" pitchFamily="34" charset="-122"/>
                <a:cs typeface="Kanit" pitchFamily="34" charset="-120"/>
              </a:rPr>
              <a:t>Site Performance</a:t>
            </a:r>
            <a:endParaRPr lang="en-US" sz="2430" dirty="0"/>
          </a:p>
        </p:txBody>
      </p:sp>
      <p:sp>
        <p:nvSpPr>
          <p:cNvPr id="20" name="Text 18"/>
          <p:cNvSpPr/>
          <p:nvPr/>
        </p:nvSpPr>
        <p:spPr>
          <a:xfrm>
            <a:off x="1666280" y="6213158"/>
            <a:ext cx="12100084" cy="790099"/>
          </a:xfrm>
          <a:prstGeom prst="rect">
            <a:avLst/>
          </a:prstGeom>
          <a:noFill/>
          <a:ln/>
        </p:spPr>
        <p:txBody>
          <a:bodyPr wrap="squar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With a site performance score of 89% and an average page load speed of 1.38 seconds, the technical foundation is strong.</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2203013"/>
            <a:ext cx="9287947" cy="771525"/>
          </a:xfrm>
          <a:prstGeom prst="rect">
            <a:avLst/>
          </a:prstGeom>
          <a:noFill/>
          <a:ln/>
        </p:spPr>
        <p:txBody>
          <a:bodyPr wrap="none" rtlCol="0" anchor="t"/>
          <a:lstStyle/>
          <a:p>
            <a:pPr indent="0" marL="0">
              <a:lnSpc>
                <a:spcPts val="6075"/>
              </a:lnSpc>
              <a:buNone/>
            </a:pPr>
            <a:r>
              <a:rPr lang="en-US" sz="4860" dirty="0">
                <a:solidFill>
                  <a:srgbClr val="272D45"/>
                </a:solidFill>
                <a:latin typeface="Kanit" pitchFamily="34" charset="0"/>
                <a:ea typeface="Kanit" pitchFamily="34" charset="-122"/>
                <a:cs typeface="Kanit" pitchFamily="34" charset="-120"/>
              </a:rPr>
              <a:t>Traffic Distribution and Site Health</a:t>
            </a:r>
            <a:endParaRPr lang="en-US" sz="4860" dirty="0"/>
          </a:p>
        </p:txBody>
      </p:sp>
      <p:sp>
        <p:nvSpPr>
          <p:cNvPr id="5" name="Text 3"/>
          <p:cNvSpPr/>
          <p:nvPr/>
        </p:nvSpPr>
        <p:spPr>
          <a:xfrm>
            <a:off x="864037" y="3591639"/>
            <a:ext cx="3086100" cy="385763"/>
          </a:xfrm>
          <a:prstGeom prst="rect">
            <a:avLst/>
          </a:prstGeom>
          <a:noFill/>
          <a:ln/>
        </p:spPr>
        <p:txBody>
          <a:bodyPr wrap="none" rtlCol="0" anchor="t"/>
          <a:lstStyle/>
          <a:p>
            <a:pPr indent="0" marL="0">
              <a:lnSpc>
                <a:spcPts val="3038"/>
              </a:lnSpc>
              <a:buNone/>
            </a:pPr>
            <a:r>
              <a:rPr lang="en-US" sz="2430" dirty="0">
                <a:solidFill>
                  <a:srgbClr val="272D45"/>
                </a:solidFill>
                <a:latin typeface="Kanit" pitchFamily="34" charset="0"/>
                <a:ea typeface="Kanit" pitchFamily="34" charset="-122"/>
                <a:cs typeface="Kanit" pitchFamily="34" charset="-120"/>
              </a:rPr>
              <a:t>Traffic by Country</a:t>
            </a:r>
            <a:endParaRPr lang="en-US" sz="2430" dirty="0"/>
          </a:p>
        </p:txBody>
      </p:sp>
      <p:sp>
        <p:nvSpPr>
          <p:cNvPr id="6" name="Text 4"/>
          <p:cNvSpPr/>
          <p:nvPr/>
        </p:nvSpPr>
        <p:spPr>
          <a:xfrm>
            <a:off x="864037" y="4224218"/>
            <a:ext cx="3898821" cy="1580198"/>
          </a:xfrm>
          <a:prstGeom prst="rect">
            <a:avLst/>
          </a:prstGeom>
          <a:noFill/>
          <a:ln/>
        </p:spPr>
        <p:txBody>
          <a:bodyPr wrap="squar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South Africa: 94%</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India: 2.2%</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US: 1.3%</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Others: 2.7%</a:t>
            </a:r>
            <a:endParaRPr lang="en-US" sz="1944" dirty="0"/>
          </a:p>
        </p:txBody>
      </p:sp>
      <p:sp>
        <p:nvSpPr>
          <p:cNvPr id="7" name="Text 5"/>
          <p:cNvSpPr/>
          <p:nvPr/>
        </p:nvSpPr>
        <p:spPr>
          <a:xfrm>
            <a:off x="5372695" y="3591639"/>
            <a:ext cx="3086100" cy="385763"/>
          </a:xfrm>
          <a:prstGeom prst="rect">
            <a:avLst/>
          </a:prstGeom>
          <a:noFill/>
          <a:ln/>
        </p:spPr>
        <p:txBody>
          <a:bodyPr wrap="none" rtlCol="0" anchor="t"/>
          <a:lstStyle/>
          <a:p>
            <a:pPr indent="0" marL="0">
              <a:lnSpc>
                <a:spcPts val="3038"/>
              </a:lnSpc>
              <a:buNone/>
            </a:pPr>
            <a:r>
              <a:rPr lang="en-US" sz="2430" dirty="0">
                <a:solidFill>
                  <a:srgbClr val="272D45"/>
                </a:solidFill>
                <a:latin typeface="Kanit" pitchFamily="34" charset="0"/>
                <a:ea typeface="Kanit" pitchFamily="34" charset="-122"/>
                <a:cs typeface="Kanit" pitchFamily="34" charset="-120"/>
              </a:rPr>
              <a:t>Site Health Metrics</a:t>
            </a:r>
            <a:endParaRPr lang="en-US" sz="2430" dirty="0"/>
          </a:p>
        </p:txBody>
      </p:sp>
      <p:sp>
        <p:nvSpPr>
          <p:cNvPr id="8" name="Text 6"/>
          <p:cNvSpPr/>
          <p:nvPr/>
        </p:nvSpPr>
        <p:spPr>
          <a:xfrm>
            <a:off x="5372695" y="4224218"/>
            <a:ext cx="3898821" cy="1580198"/>
          </a:xfrm>
          <a:prstGeom prst="rect">
            <a:avLst/>
          </a:prstGeom>
          <a:noFill/>
          <a:ln/>
        </p:spPr>
        <p:txBody>
          <a:bodyPr wrap="squar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Site Health: 77%</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Internal Linking: 85%</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HTTPS Implementation: 99%</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International SEO: 83%</a:t>
            </a:r>
            <a:endParaRPr lang="en-US" sz="1944" dirty="0"/>
          </a:p>
        </p:txBody>
      </p:sp>
      <p:sp>
        <p:nvSpPr>
          <p:cNvPr id="9" name="Text 7"/>
          <p:cNvSpPr/>
          <p:nvPr/>
        </p:nvSpPr>
        <p:spPr>
          <a:xfrm>
            <a:off x="9881354" y="3591639"/>
            <a:ext cx="3086100" cy="385763"/>
          </a:xfrm>
          <a:prstGeom prst="rect">
            <a:avLst/>
          </a:prstGeom>
          <a:noFill/>
          <a:ln/>
        </p:spPr>
        <p:txBody>
          <a:bodyPr wrap="none" rtlCol="0" anchor="t"/>
          <a:lstStyle/>
          <a:p>
            <a:pPr indent="0" marL="0">
              <a:lnSpc>
                <a:spcPts val="3038"/>
              </a:lnSpc>
              <a:buNone/>
            </a:pPr>
            <a:r>
              <a:rPr lang="en-US" sz="2430" dirty="0">
                <a:solidFill>
                  <a:srgbClr val="272D45"/>
                </a:solidFill>
                <a:latin typeface="Kanit" pitchFamily="34" charset="0"/>
                <a:ea typeface="Kanit" pitchFamily="34" charset="-122"/>
                <a:cs typeface="Kanit" pitchFamily="34" charset="-120"/>
              </a:rPr>
              <a:t>Focus Areas</a:t>
            </a:r>
            <a:endParaRPr lang="en-US" sz="2430" dirty="0"/>
          </a:p>
        </p:txBody>
      </p:sp>
      <p:sp>
        <p:nvSpPr>
          <p:cNvPr id="10" name="Text 8"/>
          <p:cNvSpPr/>
          <p:nvPr/>
        </p:nvSpPr>
        <p:spPr>
          <a:xfrm>
            <a:off x="9881354" y="4224218"/>
            <a:ext cx="3898821" cy="1580198"/>
          </a:xfrm>
          <a:prstGeom prst="rect">
            <a:avLst/>
          </a:prstGeom>
          <a:noFill/>
          <a:ln/>
        </p:spPr>
        <p:txBody>
          <a:bodyPr wrap="squar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Improve global reach</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Enhance site health</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Optimize internal linking</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
</a:t>
            </a:r>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Maintain strong HTTPS</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732473" y="928568"/>
            <a:ext cx="7679055" cy="1308021"/>
          </a:xfrm>
          <a:prstGeom prst="rect">
            <a:avLst/>
          </a:prstGeom>
          <a:noFill/>
          <a:ln/>
        </p:spPr>
        <p:txBody>
          <a:bodyPr wrap="square" rtlCol="0" anchor="t"/>
          <a:lstStyle/>
          <a:p>
            <a:pPr indent="0" marL="0">
              <a:lnSpc>
                <a:spcPts val="5150"/>
              </a:lnSpc>
              <a:buNone/>
            </a:pPr>
            <a:r>
              <a:rPr lang="en-US" sz="4120" dirty="0">
                <a:solidFill>
                  <a:srgbClr val="272D45"/>
                </a:solidFill>
                <a:latin typeface="Kanit" pitchFamily="34" charset="0"/>
                <a:ea typeface="Kanit" pitchFamily="34" charset="-122"/>
                <a:cs typeface="Kanit" pitchFamily="34" charset="-120"/>
              </a:rPr>
              <a:t>Keyword Research: High Potential Targets</a:t>
            </a:r>
            <a:endParaRPr lang="en-US" sz="4120" dirty="0"/>
          </a:p>
        </p:txBody>
      </p:sp>
      <p:sp>
        <p:nvSpPr>
          <p:cNvPr id="6" name="Shape 3"/>
          <p:cNvSpPr/>
          <p:nvPr/>
        </p:nvSpPr>
        <p:spPr>
          <a:xfrm>
            <a:off x="732473" y="2550438"/>
            <a:ext cx="7679055" cy="1555671"/>
          </a:xfrm>
          <a:prstGeom prst="roundRect">
            <a:avLst>
              <a:gd name="adj" fmla="val 5650"/>
            </a:avLst>
          </a:prstGeom>
          <a:solidFill>
            <a:srgbClr val="DFECE9"/>
          </a:solidFill>
          <a:ln w="7620">
            <a:solidFill>
              <a:srgbClr val="C5D2CF"/>
            </a:solidFill>
            <a:prstDash val="solid"/>
          </a:ln>
        </p:spPr>
      </p:sp>
      <p:sp>
        <p:nvSpPr>
          <p:cNvPr id="7" name="Text 4"/>
          <p:cNvSpPr/>
          <p:nvPr/>
        </p:nvSpPr>
        <p:spPr>
          <a:xfrm>
            <a:off x="949285" y="2767251"/>
            <a:ext cx="2616041" cy="326946"/>
          </a:xfrm>
          <a:prstGeom prst="rect">
            <a:avLst/>
          </a:prstGeom>
          <a:noFill/>
          <a:ln/>
        </p:spPr>
        <p:txBody>
          <a:bodyPr wrap="none" rtlCol="0" anchor="t"/>
          <a:lstStyle/>
          <a:p>
            <a:pPr indent="0" marL="0">
              <a:lnSpc>
                <a:spcPts val="2575"/>
              </a:lnSpc>
              <a:buNone/>
            </a:pPr>
            <a:r>
              <a:rPr lang="en-US" sz="2060" dirty="0">
                <a:solidFill>
                  <a:srgbClr val="2C3249"/>
                </a:solidFill>
                <a:latin typeface="Kanit" pitchFamily="34" charset="0"/>
                <a:ea typeface="Kanit" pitchFamily="34" charset="-122"/>
                <a:cs typeface="Kanit" pitchFamily="34" charset="-120"/>
              </a:rPr>
              <a:t>POS Terminology</a:t>
            </a:r>
            <a:endParaRPr lang="en-US" sz="2060" dirty="0"/>
          </a:p>
        </p:txBody>
      </p:sp>
      <p:sp>
        <p:nvSpPr>
          <p:cNvPr id="8" name="Text 5"/>
          <p:cNvSpPr/>
          <p:nvPr/>
        </p:nvSpPr>
        <p:spPr>
          <a:xfrm>
            <a:off x="949285" y="3219688"/>
            <a:ext cx="7245429" cy="669608"/>
          </a:xfrm>
          <a:prstGeom prst="rect">
            <a:avLst/>
          </a:prstGeom>
          <a:noFill/>
          <a:ln/>
        </p:spPr>
        <p:txBody>
          <a:bodyPr wrap="square" rtlCol="0" anchor="t"/>
          <a:lstStyle/>
          <a:p>
            <a:pPr indent="0" marL="0">
              <a:lnSpc>
                <a:spcPts val="2637"/>
              </a:lnSpc>
              <a:buNone/>
            </a:pPr>
            <a:r>
              <a:rPr lang="en-US" sz="1648" dirty="0">
                <a:solidFill>
                  <a:srgbClr val="2C3249"/>
                </a:solidFill>
                <a:latin typeface="Martel Sans" pitchFamily="34" charset="0"/>
                <a:ea typeface="Martel Sans" pitchFamily="34" charset="-122"/>
                <a:cs typeface="Martel Sans" pitchFamily="34" charset="-120"/>
              </a:rPr>
              <a:t>Target keywords: "POS meaning", "What is POS", "Point of sale meaning"</a:t>
            </a:r>
            <a:endParaRPr lang="en-US" sz="1648" dirty="0"/>
          </a:p>
        </p:txBody>
      </p:sp>
      <p:sp>
        <p:nvSpPr>
          <p:cNvPr id="9" name="Shape 6"/>
          <p:cNvSpPr/>
          <p:nvPr/>
        </p:nvSpPr>
        <p:spPr>
          <a:xfrm>
            <a:off x="732473" y="4315301"/>
            <a:ext cx="7679055" cy="1220867"/>
          </a:xfrm>
          <a:prstGeom prst="roundRect">
            <a:avLst>
              <a:gd name="adj" fmla="val 7200"/>
            </a:avLst>
          </a:prstGeom>
          <a:solidFill>
            <a:srgbClr val="DFECE9"/>
          </a:solidFill>
          <a:ln w="7620">
            <a:solidFill>
              <a:srgbClr val="C5D2CF"/>
            </a:solidFill>
            <a:prstDash val="solid"/>
          </a:ln>
        </p:spPr>
      </p:sp>
      <p:sp>
        <p:nvSpPr>
          <p:cNvPr id="10" name="Text 7"/>
          <p:cNvSpPr/>
          <p:nvPr/>
        </p:nvSpPr>
        <p:spPr>
          <a:xfrm>
            <a:off x="949285" y="4532114"/>
            <a:ext cx="2616041" cy="326946"/>
          </a:xfrm>
          <a:prstGeom prst="rect">
            <a:avLst/>
          </a:prstGeom>
          <a:noFill/>
          <a:ln/>
        </p:spPr>
        <p:txBody>
          <a:bodyPr wrap="none" rtlCol="0" anchor="t"/>
          <a:lstStyle/>
          <a:p>
            <a:pPr indent="0" marL="0">
              <a:lnSpc>
                <a:spcPts val="2575"/>
              </a:lnSpc>
              <a:buNone/>
            </a:pPr>
            <a:r>
              <a:rPr lang="en-US" sz="2060" dirty="0">
                <a:solidFill>
                  <a:srgbClr val="2C3249"/>
                </a:solidFill>
                <a:latin typeface="Kanit" pitchFamily="34" charset="0"/>
                <a:ea typeface="Kanit" pitchFamily="34" charset="-122"/>
                <a:cs typeface="Kanit" pitchFamily="34" charset="-120"/>
              </a:rPr>
              <a:t>Restaurant Operations</a:t>
            </a:r>
            <a:endParaRPr lang="en-US" sz="2060" dirty="0"/>
          </a:p>
        </p:txBody>
      </p:sp>
      <p:sp>
        <p:nvSpPr>
          <p:cNvPr id="11" name="Text 8"/>
          <p:cNvSpPr/>
          <p:nvPr/>
        </p:nvSpPr>
        <p:spPr>
          <a:xfrm>
            <a:off x="949285" y="4984552"/>
            <a:ext cx="7245429" cy="334804"/>
          </a:xfrm>
          <a:prstGeom prst="rect">
            <a:avLst/>
          </a:prstGeom>
          <a:noFill/>
          <a:ln/>
        </p:spPr>
        <p:txBody>
          <a:bodyPr wrap="none" rtlCol="0" anchor="t"/>
          <a:lstStyle/>
          <a:p>
            <a:pPr indent="0" marL="0">
              <a:lnSpc>
                <a:spcPts val="2637"/>
              </a:lnSpc>
              <a:buNone/>
            </a:pPr>
            <a:r>
              <a:rPr lang="en-US" sz="1648" dirty="0">
                <a:solidFill>
                  <a:srgbClr val="2C3249"/>
                </a:solidFill>
                <a:latin typeface="Martel Sans" pitchFamily="34" charset="0"/>
                <a:ea typeface="Martel Sans" pitchFamily="34" charset="-122"/>
                <a:cs typeface="Martel Sans" pitchFamily="34" charset="-120"/>
              </a:rPr>
              <a:t>Focus on: "Restaurant Reviews", "Food truck price", "Loyalty Program"</a:t>
            </a:r>
            <a:endParaRPr lang="en-US" sz="1648" dirty="0"/>
          </a:p>
        </p:txBody>
      </p:sp>
      <p:sp>
        <p:nvSpPr>
          <p:cNvPr id="12" name="Shape 9"/>
          <p:cNvSpPr/>
          <p:nvPr/>
        </p:nvSpPr>
        <p:spPr>
          <a:xfrm>
            <a:off x="732473" y="5745361"/>
            <a:ext cx="7679055" cy="1555671"/>
          </a:xfrm>
          <a:prstGeom prst="roundRect">
            <a:avLst>
              <a:gd name="adj" fmla="val 5650"/>
            </a:avLst>
          </a:prstGeom>
          <a:solidFill>
            <a:srgbClr val="DFECE9"/>
          </a:solidFill>
          <a:ln w="7620">
            <a:solidFill>
              <a:srgbClr val="C5D2CF"/>
            </a:solidFill>
            <a:prstDash val="solid"/>
          </a:ln>
        </p:spPr>
      </p:sp>
      <p:sp>
        <p:nvSpPr>
          <p:cNvPr id="13" name="Text 10"/>
          <p:cNvSpPr/>
          <p:nvPr/>
        </p:nvSpPr>
        <p:spPr>
          <a:xfrm>
            <a:off x="949285" y="5962174"/>
            <a:ext cx="2616041" cy="326946"/>
          </a:xfrm>
          <a:prstGeom prst="rect">
            <a:avLst/>
          </a:prstGeom>
          <a:noFill/>
          <a:ln/>
        </p:spPr>
        <p:txBody>
          <a:bodyPr wrap="none" rtlCol="0" anchor="t"/>
          <a:lstStyle/>
          <a:p>
            <a:pPr indent="0" marL="0">
              <a:lnSpc>
                <a:spcPts val="2575"/>
              </a:lnSpc>
              <a:buNone/>
            </a:pPr>
            <a:r>
              <a:rPr lang="en-US" sz="2060" dirty="0">
                <a:solidFill>
                  <a:srgbClr val="2C3249"/>
                </a:solidFill>
                <a:latin typeface="Kanit" pitchFamily="34" charset="0"/>
                <a:ea typeface="Kanit" pitchFamily="34" charset="-122"/>
                <a:cs typeface="Kanit" pitchFamily="34" charset="-120"/>
              </a:rPr>
              <a:t>Competitor Keywords</a:t>
            </a:r>
            <a:endParaRPr lang="en-US" sz="2060" dirty="0"/>
          </a:p>
        </p:txBody>
      </p:sp>
      <p:sp>
        <p:nvSpPr>
          <p:cNvPr id="14" name="Text 11"/>
          <p:cNvSpPr/>
          <p:nvPr/>
        </p:nvSpPr>
        <p:spPr>
          <a:xfrm>
            <a:off x="949285" y="6414611"/>
            <a:ext cx="7245429" cy="669608"/>
          </a:xfrm>
          <a:prstGeom prst="rect">
            <a:avLst/>
          </a:prstGeom>
          <a:noFill/>
          <a:ln/>
        </p:spPr>
        <p:txBody>
          <a:bodyPr wrap="square" rtlCol="0" anchor="t"/>
          <a:lstStyle/>
          <a:p>
            <a:pPr indent="0" marL="0">
              <a:lnSpc>
                <a:spcPts val="2637"/>
              </a:lnSpc>
              <a:buNone/>
            </a:pPr>
            <a:r>
              <a:rPr lang="en-US" sz="1648" dirty="0">
                <a:solidFill>
                  <a:srgbClr val="2C3249"/>
                </a:solidFill>
                <a:latin typeface="Martel Sans" pitchFamily="34" charset="0"/>
                <a:ea typeface="Martel Sans" pitchFamily="34" charset="-122"/>
                <a:cs typeface="Martel Sans" pitchFamily="34" charset="-120"/>
              </a:rPr>
              <a:t>Include: "Restaurant building", "Simple restaurant", "Restaurant software", "Restaurant website maker", "Café computer"</a:t>
            </a:r>
            <a:endParaRPr lang="en-US" sz="164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485906" y="761048"/>
            <a:ext cx="9354979" cy="552569"/>
          </a:xfrm>
          <a:prstGeom prst="rect">
            <a:avLst/>
          </a:prstGeom>
          <a:noFill/>
          <a:ln/>
        </p:spPr>
        <p:txBody>
          <a:bodyPr wrap="none" rtlCol="0" anchor="t"/>
          <a:lstStyle/>
          <a:p>
            <a:pPr indent="0" marL="0">
              <a:lnSpc>
                <a:spcPts val="4351"/>
              </a:lnSpc>
              <a:buNone/>
            </a:pPr>
            <a:r>
              <a:rPr lang="en-US" sz="3481" dirty="0">
                <a:solidFill>
                  <a:srgbClr val="272D45"/>
                </a:solidFill>
                <a:latin typeface="Kanit" pitchFamily="34" charset="0"/>
                <a:ea typeface="Kanit" pitchFamily="34" charset="-122"/>
                <a:cs typeface="Kanit" pitchFamily="34" charset="-120"/>
              </a:rPr>
              <a:t>On-Page SEO Optimization: Table Ordering Page</a:t>
            </a:r>
            <a:endParaRPr lang="en-US" sz="3481" dirty="0"/>
          </a:p>
        </p:txBody>
      </p:sp>
      <p:sp>
        <p:nvSpPr>
          <p:cNvPr id="5" name="Shape 3"/>
          <p:cNvSpPr/>
          <p:nvPr/>
        </p:nvSpPr>
        <p:spPr>
          <a:xfrm>
            <a:off x="2739628" y="1667232"/>
            <a:ext cx="22860" cy="5801320"/>
          </a:xfrm>
          <a:prstGeom prst="roundRect">
            <a:avLst>
              <a:gd name="adj" fmla="val 324860"/>
            </a:avLst>
          </a:prstGeom>
          <a:solidFill>
            <a:srgbClr val="C5D2CF"/>
          </a:solidFill>
          <a:ln/>
        </p:spPr>
      </p:sp>
      <p:sp>
        <p:nvSpPr>
          <p:cNvPr id="6" name="Shape 4"/>
          <p:cNvSpPr/>
          <p:nvPr/>
        </p:nvSpPr>
        <p:spPr>
          <a:xfrm>
            <a:off x="2927092" y="2053471"/>
            <a:ext cx="618768" cy="22860"/>
          </a:xfrm>
          <a:prstGeom prst="roundRect">
            <a:avLst>
              <a:gd name="adj" fmla="val 324860"/>
            </a:avLst>
          </a:prstGeom>
          <a:solidFill>
            <a:srgbClr val="C5D2CF"/>
          </a:solidFill>
          <a:ln/>
        </p:spPr>
      </p:sp>
      <p:sp>
        <p:nvSpPr>
          <p:cNvPr id="7" name="Shape 5"/>
          <p:cNvSpPr/>
          <p:nvPr/>
        </p:nvSpPr>
        <p:spPr>
          <a:xfrm>
            <a:off x="2552164" y="1866067"/>
            <a:ext cx="397788" cy="397788"/>
          </a:xfrm>
          <a:prstGeom prst="roundRect">
            <a:avLst>
              <a:gd name="adj" fmla="val 18669"/>
            </a:avLst>
          </a:prstGeom>
          <a:solidFill>
            <a:srgbClr val="DFECE9"/>
          </a:solidFill>
          <a:ln w="7620">
            <a:solidFill>
              <a:srgbClr val="C5D2CF"/>
            </a:solidFill>
            <a:prstDash val="solid"/>
          </a:ln>
        </p:spPr>
      </p:sp>
      <p:sp>
        <p:nvSpPr>
          <p:cNvPr id="8" name="Text 6"/>
          <p:cNvSpPr/>
          <p:nvPr/>
        </p:nvSpPr>
        <p:spPr>
          <a:xfrm>
            <a:off x="2710636" y="1932265"/>
            <a:ext cx="80724" cy="265271"/>
          </a:xfrm>
          <a:prstGeom prst="rect">
            <a:avLst/>
          </a:prstGeom>
          <a:noFill/>
          <a:ln/>
        </p:spPr>
        <p:txBody>
          <a:bodyPr wrap="none" rtlCol="0" anchor="t"/>
          <a:lstStyle/>
          <a:p>
            <a:pPr algn="ctr" indent="0" marL="0">
              <a:lnSpc>
                <a:spcPts val="2088"/>
              </a:lnSpc>
              <a:buNone/>
            </a:pPr>
            <a:r>
              <a:rPr lang="en-US" sz="2088" dirty="0">
                <a:solidFill>
                  <a:srgbClr val="2C3249"/>
                </a:solidFill>
                <a:latin typeface="Kanit" pitchFamily="34" charset="0"/>
                <a:ea typeface="Kanit" pitchFamily="34" charset="-122"/>
                <a:cs typeface="Kanit" pitchFamily="34" charset="-120"/>
              </a:rPr>
              <a:t>1</a:t>
            </a:r>
            <a:endParaRPr lang="en-US" sz="2088" dirty="0"/>
          </a:p>
        </p:txBody>
      </p:sp>
      <p:sp>
        <p:nvSpPr>
          <p:cNvPr id="9" name="Text 7"/>
          <p:cNvSpPr/>
          <p:nvPr/>
        </p:nvSpPr>
        <p:spPr>
          <a:xfrm>
            <a:off x="3723442" y="1844040"/>
            <a:ext cx="2210157" cy="276225"/>
          </a:xfrm>
          <a:prstGeom prst="rect">
            <a:avLst/>
          </a:prstGeom>
          <a:noFill/>
          <a:ln/>
        </p:spPr>
        <p:txBody>
          <a:bodyPr wrap="none" rtlCol="0" anchor="t"/>
          <a:lstStyle/>
          <a:p>
            <a:pPr algn="l" indent="0" marL="0">
              <a:lnSpc>
                <a:spcPts val="2175"/>
              </a:lnSpc>
              <a:buNone/>
            </a:pPr>
            <a:r>
              <a:rPr lang="en-US" sz="1740" dirty="0">
                <a:solidFill>
                  <a:srgbClr val="2C3249"/>
                </a:solidFill>
                <a:latin typeface="Kanit" pitchFamily="34" charset="0"/>
                <a:ea typeface="Kanit" pitchFamily="34" charset="-122"/>
                <a:cs typeface="Kanit" pitchFamily="34" charset="-120"/>
              </a:rPr>
              <a:t>Keyword Usage</a:t>
            </a:r>
            <a:endParaRPr lang="en-US" sz="1740" dirty="0"/>
          </a:p>
        </p:txBody>
      </p:sp>
      <p:sp>
        <p:nvSpPr>
          <p:cNvPr id="10" name="Text 8"/>
          <p:cNvSpPr/>
          <p:nvPr/>
        </p:nvSpPr>
        <p:spPr>
          <a:xfrm>
            <a:off x="3723442" y="2226350"/>
            <a:ext cx="8421053" cy="282893"/>
          </a:xfrm>
          <a:prstGeom prst="rect">
            <a:avLst/>
          </a:prstGeom>
          <a:noFill/>
          <a:ln/>
        </p:spPr>
        <p:txBody>
          <a:bodyPr wrap="none" rtlCol="0" anchor="t"/>
          <a:lstStyle/>
          <a:p>
            <a:pPr algn="l" indent="0" marL="0">
              <a:lnSpc>
                <a:spcPts val="2228"/>
              </a:lnSpc>
              <a:buNone/>
            </a:pPr>
            <a:r>
              <a:rPr lang="en-US" sz="1392" dirty="0">
                <a:solidFill>
                  <a:srgbClr val="2C3249"/>
                </a:solidFill>
                <a:latin typeface="Martel Sans" pitchFamily="34" charset="0"/>
                <a:ea typeface="Martel Sans" pitchFamily="34" charset="-122"/>
                <a:cs typeface="Martel Sans" pitchFamily="34" charset="-120"/>
              </a:rPr>
              <a:t>Use target keywords in meta tags, title, and body content</a:t>
            </a:r>
            <a:endParaRPr lang="en-US" sz="1392" dirty="0"/>
          </a:p>
        </p:txBody>
      </p:sp>
      <p:sp>
        <p:nvSpPr>
          <p:cNvPr id="11" name="Shape 9"/>
          <p:cNvSpPr/>
          <p:nvPr/>
        </p:nvSpPr>
        <p:spPr>
          <a:xfrm>
            <a:off x="2927092" y="3249097"/>
            <a:ext cx="618768" cy="22860"/>
          </a:xfrm>
          <a:prstGeom prst="roundRect">
            <a:avLst>
              <a:gd name="adj" fmla="val 324860"/>
            </a:avLst>
          </a:prstGeom>
          <a:solidFill>
            <a:srgbClr val="C5D2CF"/>
          </a:solidFill>
          <a:ln/>
        </p:spPr>
      </p:sp>
      <p:sp>
        <p:nvSpPr>
          <p:cNvPr id="12" name="Shape 10"/>
          <p:cNvSpPr/>
          <p:nvPr/>
        </p:nvSpPr>
        <p:spPr>
          <a:xfrm>
            <a:off x="2552164" y="3061692"/>
            <a:ext cx="397788" cy="397788"/>
          </a:xfrm>
          <a:prstGeom prst="roundRect">
            <a:avLst>
              <a:gd name="adj" fmla="val 18669"/>
            </a:avLst>
          </a:prstGeom>
          <a:solidFill>
            <a:srgbClr val="DFECE9"/>
          </a:solidFill>
          <a:ln w="7620">
            <a:solidFill>
              <a:srgbClr val="C5D2CF"/>
            </a:solidFill>
            <a:prstDash val="solid"/>
          </a:ln>
        </p:spPr>
      </p:sp>
      <p:sp>
        <p:nvSpPr>
          <p:cNvPr id="13" name="Text 11"/>
          <p:cNvSpPr/>
          <p:nvPr/>
        </p:nvSpPr>
        <p:spPr>
          <a:xfrm>
            <a:off x="2683966" y="3127891"/>
            <a:ext cx="134183" cy="265271"/>
          </a:xfrm>
          <a:prstGeom prst="rect">
            <a:avLst/>
          </a:prstGeom>
          <a:noFill/>
          <a:ln/>
        </p:spPr>
        <p:txBody>
          <a:bodyPr wrap="none" rtlCol="0" anchor="t"/>
          <a:lstStyle/>
          <a:p>
            <a:pPr algn="ctr" indent="0" marL="0">
              <a:lnSpc>
                <a:spcPts val="2088"/>
              </a:lnSpc>
              <a:buNone/>
            </a:pPr>
            <a:r>
              <a:rPr lang="en-US" sz="2088" dirty="0">
                <a:solidFill>
                  <a:srgbClr val="2C3249"/>
                </a:solidFill>
                <a:latin typeface="Kanit" pitchFamily="34" charset="0"/>
                <a:ea typeface="Kanit" pitchFamily="34" charset="-122"/>
                <a:cs typeface="Kanit" pitchFamily="34" charset="-120"/>
              </a:rPr>
              <a:t>2</a:t>
            </a:r>
            <a:endParaRPr lang="en-US" sz="2088" dirty="0"/>
          </a:p>
        </p:txBody>
      </p:sp>
      <p:sp>
        <p:nvSpPr>
          <p:cNvPr id="14" name="Text 12"/>
          <p:cNvSpPr/>
          <p:nvPr/>
        </p:nvSpPr>
        <p:spPr>
          <a:xfrm>
            <a:off x="3723442" y="3039666"/>
            <a:ext cx="2210157" cy="276225"/>
          </a:xfrm>
          <a:prstGeom prst="rect">
            <a:avLst/>
          </a:prstGeom>
          <a:noFill/>
          <a:ln/>
        </p:spPr>
        <p:txBody>
          <a:bodyPr wrap="none" rtlCol="0" anchor="t"/>
          <a:lstStyle/>
          <a:p>
            <a:pPr algn="l" indent="0" marL="0">
              <a:lnSpc>
                <a:spcPts val="2175"/>
              </a:lnSpc>
              <a:buNone/>
            </a:pPr>
            <a:r>
              <a:rPr lang="en-US" sz="1740" dirty="0">
                <a:solidFill>
                  <a:srgbClr val="2C3249"/>
                </a:solidFill>
                <a:latin typeface="Kanit" pitchFamily="34" charset="0"/>
                <a:ea typeface="Kanit" pitchFamily="34" charset="-122"/>
                <a:cs typeface="Kanit" pitchFamily="34" charset="-120"/>
              </a:rPr>
              <a:t>Content Enrichment</a:t>
            </a:r>
            <a:endParaRPr lang="en-US" sz="1740" dirty="0"/>
          </a:p>
        </p:txBody>
      </p:sp>
      <p:sp>
        <p:nvSpPr>
          <p:cNvPr id="15" name="Text 13"/>
          <p:cNvSpPr/>
          <p:nvPr/>
        </p:nvSpPr>
        <p:spPr>
          <a:xfrm>
            <a:off x="3723442" y="3421975"/>
            <a:ext cx="8421053" cy="282893"/>
          </a:xfrm>
          <a:prstGeom prst="rect">
            <a:avLst/>
          </a:prstGeom>
          <a:noFill/>
          <a:ln/>
        </p:spPr>
        <p:txBody>
          <a:bodyPr wrap="none" rtlCol="0" anchor="t"/>
          <a:lstStyle/>
          <a:p>
            <a:pPr algn="l" indent="0" marL="0">
              <a:lnSpc>
                <a:spcPts val="2228"/>
              </a:lnSpc>
              <a:buNone/>
            </a:pPr>
            <a:r>
              <a:rPr lang="en-US" sz="1392" dirty="0">
                <a:solidFill>
                  <a:srgbClr val="2C3249"/>
                </a:solidFill>
                <a:latin typeface="Martel Sans" pitchFamily="34" charset="0"/>
                <a:ea typeface="Martel Sans" pitchFamily="34" charset="-122"/>
                <a:cs typeface="Martel Sans" pitchFamily="34" charset="-120"/>
              </a:rPr>
              <a:t>Expand and improve page content to provide more value</a:t>
            </a:r>
            <a:endParaRPr lang="en-US" sz="1392" dirty="0"/>
          </a:p>
        </p:txBody>
      </p:sp>
      <p:sp>
        <p:nvSpPr>
          <p:cNvPr id="16" name="Shape 14"/>
          <p:cNvSpPr/>
          <p:nvPr/>
        </p:nvSpPr>
        <p:spPr>
          <a:xfrm>
            <a:off x="2927092" y="4444722"/>
            <a:ext cx="618768" cy="22860"/>
          </a:xfrm>
          <a:prstGeom prst="roundRect">
            <a:avLst>
              <a:gd name="adj" fmla="val 324860"/>
            </a:avLst>
          </a:prstGeom>
          <a:solidFill>
            <a:srgbClr val="C5D2CF"/>
          </a:solidFill>
          <a:ln/>
        </p:spPr>
      </p:sp>
      <p:sp>
        <p:nvSpPr>
          <p:cNvPr id="17" name="Shape 15"/>
          <p:cNvSpPr/>
          <p:nvPr/>
        </p:nvSpPr>
        <p:spPr>
          <a:xfrm>
            <a:off x="2552164" y="4257318"/>
            <a:ext cx="397788" cy="397788"/>
          </a:xfrm>
          <a:prstGeom prst="roundRect">
            <a:avLst>
              <a:gd name="adj" fmla="val 18669"/>
            </a:avLst>
          </a:prstGeom>
          <a:solidFill>
            <a:srgbClr val="DFECE9"/>
          </a:solidFill>
          <a:ln w="7620">
            <a:solidFill>
              <a:srgbClr val="C5D2CF"/>
            </a:solidFill>
            <a:prstDash val="solid"/>
          </a:ln>
        </p:spPr>
      </p:sp>
      <p:sp>
        <p:nvSpPr>
          <p:cNvPr id="18" name="Text 16"/>
          <p:cNvSpPr/>
          <p:nvPr/>
        </p:nvSpPr>
        <p:spPr>
          <a:xfrm>
            <a:off x="2682895" y="4323517"/>
            <a:ext cx="136327" cy="265271"/>
          </a:xfrm>
          <a:prstGeom prst="rect">
            <a:avLst/>
          </a:prstGeom>
          <a:noFill/>
          <a:ln/>
        </p:spPr>
        <p:txBody>
          <a:bodyPr wrap="none" rtlCol="0" anchor="t"/>
          <a:lstStyle/>
          <a:p>
            <a:pPr algn="ctr" indent="0" marL="0">
              <a:lnSpc>
                <a:spcPts val="2088"/>
              </a:lnSpc>
              <a:buNone/>
            </a:pPr>
            <a:r>
              <a:rPr lang="en-US" sz="2088" dirty="0">
                <a:solidFill>
                  <a:srgbClr val="2C3249"/>
                </a:solidFill>
                <a:latin typeface="Kanit" pitchFamily="34" charset="0"/>
                <a:ea typeface="Kanit" pitchFamily="34" charset="-122"/>
                <a:cs typeface="Kanit" pitchFamily="34" charset="-120"/>
              </a:rPr>
              <a:t>3</a:t>
            </a:r>
            <a:endParaRPr lang="en-US" sz="2088" dirty="0"/>
          </a:p>
        </p:txBody>
      </p:sp>
      <p:sp>
        <p:nvSpPr>
          <p:cNvPr id="19" name="Text 17"/>
          <p:cNvSpPr/>
          <p:nvPr/>
        </p:nvSpPr>
        <p:spPr>
          <a:xfrm>
            <a:off x="3723442" y="4235291"/>
            <a:ext cx="2210157" cy="276225"/>
          </a:xfrm>
          <a:prstGeom prst="rect">
            <a:avLst/>
          </a:prstGeom>
          <a:noFill/>
          <a:ln/>
        </p:spPr>
        <p:txBody>
          <a:bodyPr wrap="none" rtlCol="0" anchor="t"/>
          <a:lstStyle/>
          <a:p>
            <a:pPr algn="l" indent="0" marL="0">
              <a:lnSpc>
                <a:spcPts val="2175"/>
              </a:lnSpc>
              <a:buNone/>
            </a:pPr>
            <a:r>
              <a:rPr lang="en-US" sz="1740" dirty="0">
                <a:solidFill>
                  <a:srgbClr val="2C3249"/>
                </a:solidFill>
                <a:latin typeface="Kanit" pitchFamily="34" charset="0"/>
                <a:ea typeface="Kanit" pitchFamily="34" charset="-122"/>
                <a:cs typeface="Kanit" pitchFamily="34" charset="-120"/>
              </a:rPr>
              <a:t>Backlink Acquisition</a:t>
            </a:r>
            <a:endParaRPr lang="en-US" sz="1740" dirty="0"/>
          </a:p>
        </p:txBody>
      </p:sp>
      <p:sp>
        <p:nvSpPr>
          <p:cNvPr id="20" name="Text 18"/>
          <p:cNvSpPr/>
          <p:nvPr/>
        </p:nvSpPr>
        <p:spPr>
          <a:xfrm>
            <a:off x="3723442" y="4617601"/>
            <a:ext cx="8421053" cy="282893"/>
          </a:xfrm>
          <a:prstGeom prst="rect">
            <a:avLst/>
          </a:prstGeom>
          <a:noFill/>
          <a:ln/>
        </p:spPr>
        <p:txBody>
          <a:bodyPr wrap="none" rtlCol="0" anchor="t"/>
          <a:lstStyle/>
          <a:p>
            <a:pPr algn="l" indent="0" marL="0">
              <a:lnSpc>
                <a:spcPts val="2228"/>
              </a:lnSpc>
              <a:buNone/>
            </a:pPr>
            <a:r>
              <a:rPr lang="en-US" sz="1392" dirty="0">
                <a:solidFill>
                  <a:srgbClr val="2C3249"/>
                </a:solidFill>
                <a:latin typeface="Martel Sans" pitchFamily="34" charset="0"/>
                <a:ea typeface="Martel Sans" pitchFamily="34" charset="-122"/>
                <a:cs typeface="Martel Sans" pitchFamily="34" charset="-120"/>
              </a:rPr>
              <a:t>Earn links from diverse, authoritative sources</a:t>
            </a:r>
            <a:endParaRPr lang="en-US" sz="1392" dirty="0"/>
          </a:p>
        </p:txBody>
      </p:sp>
      <p:sp>
        <p:nvSpPr>
          <p:cNvPr id="21" name="Shape 19"/>
          <p:cNvSpPr/>
          <p:nvPr/>
        </p:nvSpPr>
        <p:spPr>
          <a:xfrm>
            <a:off x="2927092" y="5640348"/>
            <a:ext cx="618768" cy="22860"/>
          </a:xfrm>
          <a:prstGeom prst="roundRect">
            <a:avLst>
              <a:gd name="adj" fmla="val 324860"/>
            </a:avLst>
          </a:prstGeom>
          <a:solidFill>
            <a:srgbClr val="C5D2CF"/>
          </a:solidFill>
          <a:ln/>
        </p:spPr>
      </p:sp>
      <p:sp>
        <p:nvSpPr>
          <p:cNvPr id="22" name="Shape 20"/>
          <p:cNvSpPr/>
          <p:nvPr/>
        </p:nvSpPr>
        <p:spPr>
          <a:xfrm>
            <a:off x="2552164" y="5452943"/>
            <a:ext cx="397788" cy="397788"/>
          </a:xfrm>
          <a:prstGeom prst="roundRect">
            <a:avLst>
              <a:gd name="adj" fmla="val 18669"/>
            </a:avLst>
          </a:prstGeom>
          <a:solidFill>
            <a:srgbClr val="DFECE9"/>
          </a:solidFill>
          <a:ln w="7620">
            <a:solidFill>
              <a:srgbClr val="C5D2CF"/>
            </a:solidFill>
            <a:prstDash val="solid"/>
          </a:ln>
        </p:spPr>
      </p:sp>
      <p:sp>
        <p:nvSpPr>
          <p:cNvPr id="23" name="Text 21"/>
          <p:cNvSpPr/>
          <p:nvPr/>
        </p:nvSpPr>
        <p:spPr>
          <a:xfrm>
            <a:off x="2679323" y="5519142"/>
            <a:ext cx="143470" cy="265271"/>
          </a:xfrm>
          <a:prstGeom prst="rect">
            <a:avLst/>
          </a:prstGeom>
          <a:noFill/>
          <a:ln/>
        </p:spPr>
        <p:txBody>
          <a:bodyPr wrap="none" rtlCol="0" anchor="t"/>
          <a:lstStyle/>
          <a:p>
            <a:pPr algn="ctr" indent="0" marL="0">
              <a:lnSpc>
                <a:spcPts val="2088"/>
              </a:lnSpc>
              <a:buNone/>
            </a:pPr>
            <a:r>
              <a:rPr lang="en-US" sz="2088" dirty="0">
                <a:solidFill>
                  <a:srgbClr val="2C3249"/>
                </a:solidFill>
                <a:latin typeface="Kanit" pitchFamily="34" charset="0"/>
                <a:ea typeface="Kanit" pitchFamily="34" charset="-122"/>
                <a:cs typeface="Kanit" pitchFamily="34" charset="-120"/>
              </a:rPr>
              <a:t>4</a:t>
            </a:r>
            <a:endParaRPr lang="en-US" sz="2088" dirty="0"/>
          </a:p>
        </p:txBody>
      </p:sp>
      <p:sp>
        <p:nvSpPr>
          <p:cNvPr id="24" name="Text 22"/>
          <p:cNvSpPr/>
          <p:nvPr/>
        </p:nvSpPr>
        <p:spPr>
          <a:xfrm>
            <a:off x="3723442" y="5430917"/>
            <a:ext cx="2210157" cy="276225"/>
          </a:xfrm>
          <a:prstGeom prst="rect">
            <a:avLst/>
          </a:prstGeom>
          <a:noFill/>
          <a:ln/>
        </p:spPr>
        <p:txBody>
          <a:bodyPr wrap="none" rtlCol="0" anchor="t"/>
          <a:lstStyle/>
          <a:p>
            <a:pPr algn="l" indent="0" marL="0">
              <a:lnSpc>
                <a:spcPts val="2175"/>
              </a:lnSpc>
              <a:buNone/>
            </a:pPr>
            <a:r>
              <a:rPr lang="en-US" sz="1740" dirty="0">
                <a:solidFill>
                  <a:srgbClr val="2C3249"/>
                </a:solidFill>
                <a:latin typeface="Kanit" pitchFamily="34" charset="0"/>
                <a:ea typeface="Kanit" pitchFamily="34" charset="-122"/>
                <a:cs typeface="Kanit" pitchFamily="34" charset="-120"/>
              </a:rPr>
              <a:t>Schema Markup</a:t>
            </a:r>
            <a:endParaRPr lang="en-US" sz="1740" dirty="0"/>
          </a:p>
        </p:txBody>
      </p:sp>
      <p:sp>
        <p:nvSpPr>
          <p:cNvPr id="25" name="Text 23"/>
          <p:cNvSpPr/>
          <p:nvPr/>
        </p:nvSpPr>
        <p:spPr>
          <a:xfrm>
            <a:off x="3723442" y="5813227"/>
            <a:ext cx="8421053" cy="282893"/>
          </a:xfrm>
          <a:prstGeom prst="rect">
            <a:avLst/>
          </a:prstGeom>
          <a:noFill/>
          <a:ln/>
        </p:spPr>
        <p:txBody>
          <a:bodyPr wrap="none" rtlCol="0" anchor="t"/>
          <a:lstStyle/>
          <a:p>
            <a:pPr algn="l" indent="0" marL="0">
              <a:lnSpc>
                <a:spcPts val="2228"/>
              </a:lnSpc>
              <a:buNone/>
            </a:pPr>
            <a:r>
              <a:rPr lang="en-US" sz="1392" dirty="0">
                <a:solidFill>
                  <a:srgbClr val="2C3249"/>
                </a:solidFill>
                <a:latin typeface="Martel Sans" pitchFamily="34" charset="0"/>
                <a:ea typeface="Martel Sans" pitchFamily="34" charset="-122"/>
                <a:cs typeface="Martel Sans" pitchFamily="34" charset="-120"/>
              </a:rPr>
              <a:t>Implement aggregate rating markup for enhanced SERP visibility</a:t>
            </a:r>
            <a:endParaRPr lang="en-US" sz="1392" dirty="0"/>
          </a:p>
        </p:txBody>
      </p:sp>
      <p:sp>
        <p:nvSpPr>
          <p:cNvPr id="26" name="Shape 24"/>
          <p:cNvSpPr/>
          <p:nvPr/>
        </p:nvSpPr>
        <p:spPr>
          <a:xfrm>
            <a:off x="2927092" y="6835973"/>
            <a:ext cx="618768" cy="22860"/>
          </a:xfrm>
          <a:prstGeom prst="roundRect">
            <a:avLst>
              <a:gd name="adj" fmla="val 324860"/>
            </a:avLst>
          </a:prstGeom>
          <a:solidFill>
            <a:srgbClr val="C5D2CF"/>
          </a:solidFill>
          <a:ln/>
        </p:spPr>
      </p:sp>
      <p:sp>
        <p:nvSpPr>
          <p:cNvPr id="27" name="Shape 25"/>
          <p:cNvSpPr/>
          <p:nvPr/>
        </p:nvSpPr>
        <p:spPr>
          <a:xfrm>
            <a:off x="2552164" y="6648569"/>
            <a:ext cx="397788" cy="397788"/>
          </a:xfrm>
          <a:prstGeom prst="roundRect">
            <a:avLst>
              <a:gd name="adj" fmla="val 18669"/>
            </a:avLst>
          </a:prstGeom>
          <a:solidFill>
            <a:srgbClr val="DFECE9"/>
          </a:solidFill>
          <a:ln w="7620">
            <a:solidFill>
              <a:srgbClr val="C5D2CF"/>
            </a:solidFill>
            <a:prstDash val="solid"/>
          </a:ln>
        </p:spPr>
      </p:sp>
      <p:sp>
        <p:nvSpPr>
          <p:cNvPr id="28" name="Text 26"/>
          <p:cNvSpPr/>
          <p:nvPr/>
        </p:nvSpPr>
        <p:spPr>
          <a:xfrm>
            <a:off x="2683133" y="6714768"/>
            <a:ext cx="135850" cy="265271"/>
          </a:xfrm>
          <a:prstGeom prst="rect">
            <a:avLst/>
          </a:prstGeom>
          <a:noFill/>
          <a:ln/>
        </p:spPr>
        <p:txBody>
          <a:bodyPr wrap="none" rtlCol="0" anchor="t"/>
          <a:lstStyle/>
          <a:p>
            <a:pPr algn="ctr" indent="0" marL="0">
              <a:lnSpc>
                <a:spcPts val="2088"/>
              </a:lnSpc>
              <a:buNone/>
            </a:pPr>
            <a:r>
              <a:rPr lang="en-US" sz="2088" dirty="0">
                <a:solidFill>
                  <a:srgbClr val="2C3249"/>
                </a:solidFill>
                <a:latin typeface="Kanit" pitchFamily="34" charset="0"/>
                <a:ea typeface="Kanit" pitchFamily="34" charset="-122"/>
                <a:cs typeface="Kanit" pitchFamily="34" charset="-120"/>
              </a:rPr>
              <a:t>5</a:t>
            </a:r>
            <a:endParaRPr lang="en-US" sz="2088" dirty="0"/>
          </a:p>
        </p:txBody>
      </p:sp>
      <p:sp>
        <p:nvSpPr>
          <p:cNvPr id="29" name="Text 27"/>
          <p:cNvSpPr/>
          <p:nvPr/>
        </p:nvSpPr>
        <p:spPr>
          <a:xfrm>
            <a:off x="3723442" y="6626543"/>
            <a:ext cx="2210157" cy="276225"/>
          </a:xfrm>
          <a:prstGeom prst="rect">
            <a:avLst/>
          </a:prstGeom>
          <a:noFill/>
          <a:ln/>
        </p:spPr>
        <p:txBody>
          <a:bodyPr wrap="none" rtlCol="0" anchor="t"/>
          <a:lstStyle/>
          <a:p>
            <a:pPr algn="l" indent="0" marL="0">
              <a:lnSpc>
                <a:spcPts val="2175"/>
              </a:lnSpc>
              <a:buNone/>
            </a:pPr>
            <a:r>
              <a:rPr lang="en-US" sz="1740" dirty="0">
                <a:solidFill>
                  <a:srgbClr val="2C3249"/>
                </a:solidFill>
                <a:latin typeface="Kanit" pitchFamily="34" charset="0"/>
                <a:ea typeface="Kanit" pitchFamily="34" charset="-122"/>
                <a:cs typeface="Kanit" pitchFamily="34" charset="-120"/>
              </a:rPr>
              <a:t>Readability</a:t>
            </a:r>
            <a:endParaRPr lang="en-US" sz="1740" dirty="0"/>
          </a:p>
        </p:txBody>
      </p:sp>
      <p:sp>
        <p:nvSpPr>
          <p:cNvPr id="30" name="Text 28"/>
          <p:cNvSpPr/>
          <p:nvPr/>
        </p:nvSpPr>
        <p:spPr>
          <a:xfrm>
            <a:off x="3723442" y="7008852"/>
            <a:ext cx="8421053" cy="282893"/>
          </a:xfrm>
          <a:prstGeom prst="rect">
            <a:avLst/>
          </a:prstGeom>
          <a:noFill/>
          <a:ln/>
        </p:spPr>
        <p:txBody>
          <a:bodyPr wrap="none" rtlCol="0" anchor="t"/>
          <a:lstStyle/>
          <a:p>
            <a:pPr algn="l" indent="0" marL="0">
              <a:lnSpc>
                <a:spcPts val="2228"/>
              </a:lnSpc>
              <a:buNone/>
            </a:pPr>
            <a:r>
              <a:rPr lang="en-US" sz="1392" dirty="0">
                <a:solidFill>
                  <a:srgbClr val="2C3249"/>
                </a:solidFill>
                <a:latin typeface="Martel Sans" pitchFamily="34" charset="0"/>
                <a:ea typeface="Martel Sans" pitchFamily="34" charset="-122"/>
                <a:cs typeface="Martel Sans" pitchFamily="34" charset="-120"/>
              </a:rPr>
              <a:t>Improve text content readability for better user experience</a:t>
            </a:r>
            <a:endParaRPr lang="en-US" sz="139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64037" y="2170628"/>
            <a:ext cx="7415927" cy="1543050"/>
          </a:xfrm>
          <a:prstGeom prst="rect">
            <a:avLst/>
          </a:prstGeom>
          <a:noFill/>
          <a:ln/>
        </p:spPr>
        <p:txBody>
          <a:bodyPr wrap="square" rtlCol="0" anchor="t"/>
          <a:lstStyle/>
          <a:p>
            <a:pPr indent="0" marL="0">
              <a:lnSpc>
                <a:spcPts val="6075"/>
              </a:lnSpc>
              <a:buNone/>
            </a:pPr>
            <a:r>
              <a:rPr lang="en-US" sz="4860" dirty="0">
                <a:solidFill>
                  <a:srgbClr val="272D45"/>
                </a:solidFill>
                <a:latin typeface="Kanit" pitchFamily="34" charset="0"/>
                <a:ea typeface="Kanit" pitchFamily="34" charset="-122"/>
                <a:cs typeface="Kanit" pitchFamily="34" charset="-120"/>
              </a:rPr>
              <a:t>On-Page SEO Optimization: Homepage</a:t>
            </a:r>
            <a:endParaRPr lang="en-US" sz="4860" dirty="0"/>
          </a:p>
        </p:txBody>
      </p:sp>
      <p:pic>
        <p:nvPicPr>
          <p:cNvPr id="6" name="Image 1" descr="preencoded.png">    </p:cNvPr>
          <p:cNvPicPr>
            <a:picLocks noChangeAspect="1"/>
          </p:cNvPicPr>
          <p:nvPr/>
        </p:nvPicPr>
        <p:blipFill>
          <a:blip r:embed="rId2"/>
          <a:stretch>
            <a:fillRect/>
          </a:stretch>
        </p:blipFill>
        <p:spPr>
          <a:xfrm>
            <a:off x="864037" y="4083963"/>
            <a:ext cx="1234440" cy="1975009"/>
          </a:xfrm>
          <a:prstGeom prst="rect">
            <a:avLst/>
          </a:prstGeom>
        </p:spPr>
      </p:pic>
      <p:sp>
        <p:nvSpPr>
          <p:cNvPr id="7" name="Text 3"/>
          <p:cNvSpPr/>
          <p:nvPr/>
        </p:nvSpPr>
        <p:spPr>
          <a:xfrm>
            <a:off x="2468761" y="4330779"/>
            <a:ext cx="3086100" cy="385763"/>
          </a:xfrm>
          <a:prstGeom prst="rect">
            <a:avLst/>
          </a:prstGeom>
          <a:noFill/>
          <a:ln/>
        </p:spPr>
        <p:txBody>
          <a:bodyPr wrap="none" rtlCol="0" anchor="t"/>
          <a:lstStyle/>
          <a:p>
            <a:pPr algn="l" indent="0" marL="0">
              <a:lnSpc>
                <a:spcPts val="3038"/>
              </a:lnSpc>
              <a:buNone/>
            </a:pPr>
            <a:r>
              <a:rPr lang="en-US" sz="2430" dirty="0">
                <a:solidFill>
                  <a:srgbClr val="2C3249"/>
                </a:solidFill>
                <a:latin typeface="Kanit" pitchFamily="34" charset="0"/>
                <a:ea typeface="Kanit" pitchFamily="34" charset="-122"/>
                <a:cs typeface="Kanit" pitchFamily="34" charset="-120"/>
              </a:rPr>
              <a:t>Title Tag Optimization</a:t>
            </a:r>
            <a:endParaRPr lang="en-US" sz="2430" dirty="0"/>
          </a:p>
        </p:txBody>
      </p:sp>
      <p:sp>
        <p:nvSpPr>
          <p:cNvPr id="8" name="Text 4"/>
          <p:cNvSpPr/>
          <p:nvPr/>
        </p:nvSpPr>
        <p:spPr>
          <a:xfrm>
            <a:off x="2468761" y="4864656"/>
            <a:ext cx="5811203" cy="395049"/>
          </a:xfrm>
          <a:prstGeom prst="rect">
            <a:avLst/>
          </a:prstGeom>
          <a:noFill/>
          <a:ln/>
        </p:spPr>
        <p:txBody>
          <a:bodyPr wrap="none" rtlCol="0" anchor="t"/>
          <a:lstStyle/>
          <a:p>
            <a:pPr algn="l"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Use target keywords in the header tags</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1409105"/>
            <a:ext cx="6439495" cy="771525"/>
          </a:xfrm>
          <a:prstGeom prst="rect">
            <a:avLst/>
          </a:prstGeom>
          <a:noFill/>
          <a:ln/>
        </p:spPr>
        <p:txBody>
          <a:bodyPr wrap="none" rtlCol="0" anchor="t"/>
          <a:lstStyle/>
          <a:p>
            <a:pPr indent="0" marL="0">
              <a:lnSpc>
                <a:spcPts val="6075"/>
              </a:lnSpc>
              <a:buNone/>
            </a:pPr>
            <a:r>
              <a:rPr lang="en-US" sz="4860" dirty="0">
                <a:solidFill>
                  <a:srgbClr val="272D45"/>
                </a:solidFill>
                <a:latin typeface="Kanit" pitchFamily="34" charset="0"/>
                <a:ea typeface="Kanit" pitchFamily="34" charset="-122"/>
                <a:cs typeface="Kanit" pitchFamily="34" charset="-120"/>
              </a:rPr>
              <a:t>Technical SEO Overview</a:t>
            </a:r>
            <a:endParaRPr lang="en-US" sz="4860" dirty="0"/>
          </a:p>
        </p:txBody>
      </p:sp>
      <p:sp>
        <p:nvSpPr>
          <p:cNvPr id="5" name="Shape 3"/>
          <p:cNvSpPr/>
          <p:nvPr/>
        </p:nvSpPr>
        <p:spPr>
          <a:xfrm>
            <a:off x="864037" y="2550914"/>
            <a:ext cx="12902327" cy="4269581"/>
          </a:xfrm>
          <a:prstGeom prst="roundRect">
            <a:avLst>
              <a:gd name="adj" fmla="val 2429"/>
            </a:avLst>
          </a:prstGeom>
          <a:noFill/>
          <a:ln w="15240">
            <a:solidFill>
              <a:srgbClr val="000000">
                <a:alpha val="8000"/>
              </a:srgbClr>
            </a:solidFill>
            <a:prstDash val="solid"/>
          </a:ln>
        </p:spPr>
      </p:sp>
      <p:sp>
        <p:nvSpPr>
          <p:cNvPr id="6" name="Shape 4"/>
          <p:cNvSpPr/>
          <p:nvPr/>
        </p:nvSpPr>
        <p:spPr>
          <a:xfrm>
            <a:off x="879277" y="2566154"/>
            <a:ext cx="12871847" cy="706517"/>
          </a:xfrm>
          <a:prstGeom prst="rect">
            <a:avLst/>
          </a:prstGeom>
          <a:solidFill>
            <a:srgbClr val="FFFFFF">
              <a:alpha val="4000"/>
            </a:srgbClr>
          </a:solidFill>
          <a:ln/>
        </p:spPr>
      </p:sp>
      <p:sp>
        <p:nvSpPr>
          <p:cNvPr id="7" name="Text 5"/>
          <p:cNvSpPr/>
          <p:nvPr/>
        </p:nvSpPr>
        <p:spPr>
          <a:xfrm>
            <a:off x="1126093" y="2721888"/>
            <a:ext cx="5938480" cy="395049"/>
          </a:xfrm>
          <a:prstGeom prst="rect">
            <a:avLst/>
          </a:prstGeom>
          <a:noFill/>
          <a:ln/>
        </p:spPr>
        <p:txBody>
          <a:bodyPr wrap="non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Crawlability</a:t>
            </a:r>
            <a:endParaRPr lang="en-US" sz="1944" dirty="0"/>
          </a:p>
        </p:txBody>
      </p:sp>
      <p:sp>
        <p:nvSpPr>
          <p:cNvPr id="8" name="Text 6"/>
          <p:cNvSpPr/>
          <p:nvPr/>
        </p:nvSpPr>
        <p:spPr>
          <a:xfrm>
            <a:off x="7565827" y="2721888"/>
            <a:ext cx="5938480" cy="395049"/>
          </a:xfrm>
          <a:prstGeom prst="rect">
            <a:avLst/>
          </a:prstGeom>
          <a:noFill/>
          <a:ln/>
        </p:spPr>
        <p:txBody>
          <a:bodyPr wrap="non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95%</a:t>
            </a:r>
            <a:endParaRPr lang="en-US" sz="1944" dirty="0"/>
          </a:p>
        </p:txBody>
      </p:sp>
      <p:sp>
        <p:nvSpPr>
          <p:cNvPr id="9" name="Shape 7"/>
          <p:cNvSpPr/>
          <p:nvPr/>
        </p:nvSpPr>
        <p:spPr>
          <a:xfrm>
            <a:off x="879277" y="3272671"/>
            <a:ext cx="12871847" cy="706517"/>
          </a:xfrm>
          <a:prstGeom prst="rect">
            <a:avLst/>
          </a:prstGeom>
          <a:solidFill>
            <a:srgbClr val="000000">
              <a:alpha val="4000"/>
            </a:srgbClr>
          </a:solidFill>
          <a:ln/>
        </p:spPr>
      </p:sp>
      <p:sp>
        <p:nvSpPr>
          <p:cNvPr id="10" name="Text 8"/>
          <p:cNvSpPr/>
          <p:nvPr/>
        </p:nvSpPr>
        <p:spPr>
          <a:xfrm>
            <a:off x="1126093" y="3428405"/>
            <a:ext cx="5938480" cy="395049"/>
          </a:xfrm>
          <a:prstGeom prst="rect">
            <a:avLst/>
          </a:prstGeom>
          <a:noFill/>
          <a:ln/>
        </p:spPr>
        <p:txBody>
          <a:bodyPr wrap="non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HTTPS</a:t>
            </a:r>
            <a:endParaRPr lang="en-US" sz="1944" dirty="0"/>
          </a:p>
        </p:txBody>
      </p:sp>
      <p:sp>
        <p:nvSpPr>
          <p:cNvPr id="11" name="Text 9"/>
          <p:cNvSpPr/>
          <p:nvPr/>
        </p:nvSpPr>
        <p:spPr>
          <a:xfrm>
            <a:off x="7565827" y="3428405"/>
            <a:ext cx="5938480" cy="395049"/>
          </a:xfrm>
          <a:prstGeom prst="rect">
            <a:avLst/>
          </a:prstGeom>
          <a:noFill/>
          <a:ln/>
        </p:spPr>
        <p:txBody>
          <a:bodyPr wrap="non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99%</a:t>
            </a:r>
            <a:endParaRPr lang="en-US" sz="1944" dirty="0"/>
          </a:p>
        </p:txBody>
      </p:sp>
      <p:sp>
        <p:nvSpPr>
          <p:cNvPr id="12" name="Shape 10"/>
          <p:cNvSpPr/>
          <p:nvPr/>
        </p:nvSpPr>
        <p:spPr>
          <a:xfrm>
            <a:off x="879277" y="3979188"/>
            <a:ext cx="12871847" cy="706517"/>
          </a:xfrm>
          <a:prstGeom prst="rect">
            <a:avLst/>
          </a:prstGeom>
          <a:solidFill>
            <a:srgbClr val="FFFFFF">
              <a:alpha val="4000"/>
            </a:srgbClr>
          </a:solidFill>
          <a:ln/>
        </p:spPr>
      </p:sp>
      <p:sp>
        <p:nvSpPr>
          <p:cNvPr id="13" name="Text 11"/>
          <p:cNvSpPr/>
          <p:nvPr/>
        </p:nvSpPr>
        <p:spPr>
          <a:xfrm>
            <a:off x="1126093" y="4134922"/>
            <a:ext cx="5938480" cy="395049"/>
          </a:xfrm>
          <a:prstGeom prst="rect">
            <a:avLst/>
          </a:prstGeom>
          <a:noFill/>
          <a:ln/>
        </p:spPr>
        <p:txBody>
          <a:bodyPr wrap="non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International SEO</a:t>
            </a:r>
            <a:endParaRPr lang="en-US" sz="1944" dirty="0"/>
          </a:p>
        </p:txBody>
      </p:sp>
      <p:sp>
        <p:nvSpPr>
          <p:cNvPr id="14" name="Text 12"/>
          <p:cNvSpPr/>
          <p:nvPr/>
        </p:nvSpPr>
        <p:spPr>
          <a:xfrm>
            <a:off x="7565827" y="4134922"/>
            <a:ext cx="5938480" cy="395049"/>
          </a:xfrm>
          <a:prstGeom prst="rect">
            <a:avLst/>
          </a:prstGeom>
          <a:noFill/>
          <a:ln/>
        </p:spPr>
        <p:txBody>
          <a:bodyPr wrap="non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83%</a:t>
            </a:r>
            <a:endParaRPr lang="en-US" sz="1944" dirty="0"/>
          </a:p>
        </p:txBody>
      </p:sp>
      <p:sp>
        <p:nvSpPr>
          <p:cNvPr id="15" name="Shape 13"/>
          <p:cNvSpPr/>
          <p:nvPr/>
        </p:nvSpPr>
        <p:spPr>
          <a:xfrm>
            <a:off x="879277" y="4685705"/>
            <a:ext cx="12871847" cy="706517"/>
          </a:xfrm>
          <a:prstGeom prst="rect">
            <a:avLst/>
          </a:prstGeom>
          <a:solidFill>
            <a:srgbClr val="000000">
              <a:alpha val="4000"/>
            </a:srgbClr>
          </a:solidFill>
          <a:ln/>
        </p:spPr>
      </p:sp>
      <p:sp>
        <p:nvSpPr>
          <p:cNvPr id="16" name="Text 14"/>
          <p:cNvSpPr/>
          <p:nvPr/>
        </p:nvSpPr>
        <p:spPr>
          <a:xfrm>
            <a:off x="1126093" y="4841438"/>
            <a:ext cx="5938480" cy="395049"/>
          </a:xfrm>
          <a:prstGeom prst="rect">
            <a:avLst/>
          </a:prstGeom>
          <a:noFill/>
          <a:ln/>
        </p:spPr>
        <p:txBody>
          <a:bodyPr wrap="non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Site Performance</a:t>
            </a:r>
            <a:endParaRPr lang="en-US" sz="1944" dirty="0"/>
          </a:p>
        </p:txBody>
      </p:sp>
      <p:sp>
        <p:nvSpPr>
          <p:cNvPr id="17" name="Text 15"/>
          <p:cNvSpPr/>
          <p:nvPr/>
        </p:nvSpPr>
        <p:spPr>
          <a:xfrm>
            <a:off x="7565827" y="4841438"/>
            <a:ext cx="5938480" cy="395049"/>
          </a:xfrm>
          <a:prstGeom prst="rect">
            <a:avLst/>
          </a:prstGeom>
          <a:noFill/>
          <a:ln/>
        </p:spPr>
        <p:txBody>
          <a:bodyPr wrap="non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89%</a:t>
            </a:r>
            <a:endParaRPr lang="en-US" sz="1944" dirty="0"/>
          </a:p>
        </p:txBody>
      </p:sp>
      <p:sp>
        <p:nvSpPr>
          <p:cNvPr id="18" name="Shape 16"/>
          <p:cNvSpPr/>
          <p:nvPr/>
        </p:nvSpPr>
        <p:spPr>
          <a:xfrm>
            <a:off x="879277" y="5392222"/>
            <a:ext cx="12871847" cy="706517"/>
          </a:xfrm>
          <a:prstGeom prst="rect">
            <a:avLst/>
          </a:prstGeom>
          <a:solidFill>
            <a:srgbClr val="FFFFFF">
              <a:alpha val="4000"/>
            </a:srgbClr>
          </a:solidFill>
          <a:ln/>
        </p:spPr>
      </p:sp>
      <p:sp>
        <p:nvSpPr>
          <p:cNvPr id="19" name="Text 17"/>
          <p:cNvSpPr/>
          <p:nvPr/>
        </p:nvSpPr>
        <p:spPr>
          <a:xfrm>
            <a:off x="1126093" y="5547955"/>
            <a:ext cx="5938480" cy="395049"/>
          </a:xfrm>
          <a:prstGeom prst="rect">
            <a:avLst/>
          </a:prstGeom>
          <a:noFill/>
          <a:ln/>
        </p:spPr>
        <p:txBody>
          <a:bodyPr wrap="non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Internal Linking</a:t>
            </a:r>
            <a:endParaRPr lang="en-US" sz="1944" dirty="0"/>
          </a:p>
        </p:txBody>
      </p:sp>
      <p:sp>
        <p:nvSpPr>
          <p:cNvPr id="20" name="Text 18"/>
          <p:cNvSpPr/>
          <p:nvPr/>
        </p:nvSpPr>
        <p:spPr>
          <a:xfrm>
            <a:off x="7565827" y="5547955"/>
            <a:ext cx="5938480" cy="395049"/>
          </a:xfrm>
          <a:prstGeom prst="rect">
            <a:avLst/>
          </a:prstGeom>
          <a:noFill/>
          <a:ln/>
        </p:spPr>
        <p:txBody>
          <a:bodyPr wrap="non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85%</a:t>
            </a:r>
            <a:endParaRPr lang="en-US" sz="1944" dirty="0"/>
          </a:p>
        </p:txBody>
      </p:sp>
      <p:sp>
        <p:nvSpPr>
          <p:cNvPr id="21" name="Shape 19"/>
          <p:cNvSpPr/>
          <p:nvPr/>
        </p:nvSpPr>
        <p:spPr>
          <a:xfrm>
            <a:off x="879277" y="6098738"/>
            <a:ext cx="12871847" cy="706517"/>
          </a:xfrm>
          <a:prstGeom prst="rect">
            <a:avLst/>
          </a:prstGeom>
          <a:solidFill>
            <a:srgbClr val="000000">
              <a:alpha val="4000"/>
            </a:srgbClr>
          </a:solidFill>
          <a:ln/>
        </p:spPr>
      </p:sp>
      <p:sp>
        <p:nvSpPr>
          <p:cNvPr id="22" name="Text 20"/>
          <p:cNvSpPr/>
          <p:nvPr/>
        </p:nvSpPr>
        <p:spPr>
          <a:xfrm>
            <a:off x="1126093" y="6254472"/>
            <a:ext cx="5938480" cy="395049"/>
          </a:xfrm>
          <a:prstGeom prst="rect">
            <a:avLst/>
          </a:prstGeom>
          <a:noFill/>
          <a:ln/>
        </p:spPr>
        <p:txBody>
          <a:bodyPr wrap="non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Markup</a:t>
            </a:r>
            <a:endParaRPr lang="en-US" sz="1944" dirty="0"/>
          </a:p>
        </p:txBody>
      </p:sp>
      <p:sp>
        <p:nvSpPr>
          <p:cNvPr id="23" name="Text 21"/>
          <p:cNvSpPr/>
          <p:nvPr/>
        </p:nvSpPr>
        <p:spPr>
          <a:xfrm>
            <a:off x="7565827" y="6254472"/>
            <a:ext cx="5938480" cy="395049"/>
          </a:xfrm>
          <a:prstGeom prst="rect">
            <a:avLst/>
          </a:prstGeom>
          <a:noFill/>
          <a:ln/>
        </p:spPr>
        <p:txBody>
          <a:bodyPr wrap="none" rtlCol="0" anchor="t"/>
          <a:lstStyle/>
          <a:p>
            <a:pPr indent="0" marL="0">
              <a:lnSpc>
                <a:spcPts val="3110"/>
              </a:lnSpc>
              <a:buNone/>
            </a:pPr>
            <a:r>
              <a:rPr lang="en-US" sz="1944" dirty="0">
                <a:solidFill>
                  <a:srgbClr val="2C3249"/>
                </a:solidFill>
                <a:latin typeface="Martel Sans" pitchFamily="34" charset="0"/>
                <a:ea typeface="Martel Sans" pitchFamily="34" charset="-122"/>
                <a:cs typeface="Martel Sans" pitchFamily="34" charset="-120"/>
              </a:rPr>
              <a:t>52%</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0" y="0"/>
            <a:ext cx="14630400" cy="2810232"/>
          </a:xfrm>
          <a:prstGeom prst="rect">
            <a:avLst/>
          </a:prstGeom>
        </p:spPr>
      </p:pic>
      <p:sp>
        <p:nvSpPr>
          <p:cNvPr id="5" name="Text 2"/>
          <p:cNvSpPr/>
          <p:nvPr/>
        </p:nvSpPr>
        <p:spPr>
          <a:xfrm>
            <a:off x="1174790" y="3429595"/>
            <a:ext cx="5620464" cy="702588"/>
          </a:xfrm>
          <a:prstGeom prst="rect">
            <a:avLst/>
          </a:prstGeom>
          <a:noFill/>
          <a:ln/>
        </p:spPr>
        <p:txBody>
          <a:bodyPr wrap="none" rtlCol="0" anchor="t"/>
          <a:lstStyle/>
          <a:p>
            <a:pPr indent="0" marL="0">
              <a:lnSpc>
                <a:spcPts val="5532"/>
              </a:lnSpc>
              <a:buNone/>
            </a:pPr>
            <a:r>
              <a:rPr lang="en-US" sz="4426" dirty="0">
                <a:solidFill>
                  <a:srgbClr val="272D45"/>
                </a:solidFill>
                <a:latin typeface="Kanit" pitchFamily="34" charset="0"/>
                <a:ea typeface="Kanit" pitchFamily="34" charset="-122"/>
                <a:cs typeface="Kanit" pitchFamily="34" charset="-120"/>
              </a:rPr>
              <a:t>Technical SEO Issues</a:t>
            </a:r>
            <a:endParaRPr lang="en-US" sz="4426" dirty="0"/>
          </a:p>
        </p:txBody>
      </p:sp>
      <p:sp>
        <p:nvSpPr>
          <p:cNvPr id="6" name="Shape 3"/>
          <p:cNvSpPr/>
          <p:nvPr/>
        </p:nvSpPr>
        <p:spPr>
          <a:xfrm>
            <a:off x="1174790" y="4722257"/>
            <a:ext cx="505778" cy="505778"/>
          </a:xfrm>
          <a:prstGeom prst="roundRect">
            <a:avLst>
              <a:gd name="adj" fmla="val 18669"/>
            </a:avLst>
          </a:prstGeom>
          <a:solidFill>
            <a:srgbClr val="DFECE9"/>
          </a:solidFill>
          <a:ln w="7620">
            <a:solidFill>
              <a:srgbClr val="C5D2CF"/>
            </a:solidFill>
            <a:prstDash val="solid"/>
          </a:ln>
        </p:spPr>
      </p:sp>
      <p:sp>
        <p:nvSpPr>
          <p:cNvPr id="7" name="Text 4"/>
          <p:cNvSpPr/>
          <p:nvPr/>
        </p:nvSpPr>
        <p:spPr>
          <a:xfrm>
            <a:off x="1376363" y="4806553"/>
            <a:ext cx="102513" cy="337185"/>
          </a:xfrm>
          <a:prstGeom prst="rect">
            <a:avLst/>
          </a:prstGeom>
          <a:noFill/>
          <a:ln/>
        </p:spPr>
        <p:txBody>
          <a:bodyPr wrap="none" rtlCol="0" anchor="t"/>
          <a:lstStyle/>
          <a:p>
            <a:pPr algn="ctr" indent="0" marL="0">
              <a:lnSpc>
                <a:spcPts val="2655"/>
              </a:lnSpc>
              <a:buNone/>
            </a:pPr>
            <a:r>
              <a:rPr lang="en-US" sz="2655" dirty="0">
                <a:solidFill>
                  <a:srgbClr val="2C3249"/>
                </a:solidFill>
                <a:latin typeface="Kanit" pitchFamily="34" charset="0"/>
                <a:ea typeface="Kanit" pitchFamily="34" charset="-122"/>
                <a:cs typeface="Kanit" pitchFamily="34" charset="-120"/>
              </a:rPr>
              <a:t>1</a:t>
            </a:r>
            <a:endParaRPr lang="en-US" sz="2655" dirty="0"/>
          </a:p>
        </p:txBody>
      </p:sp>
      <p:sp>
        <p:nvSpPr>
          <p:cNvPr id="8" name="Text 5"/>
          <p:cNvSpPr/>
          <p:nvPr/>
        </p:nvSpPr>
        <p:spPr>
          <a:xfrm>
            <a:off x="1905357" y="4722257"/>
            <a:ext cx="2810232" cy="351234"/>
          </a:xfrm>
          <a:prstGeom prst="rect">
            <a:avLst/>
          </a:prstGeom>
          <a:noFill/>
          <a:ln/>
        </p:spPr>
        <p:txBody>
          <a:bodyPr wrap="none" rtlCol="0" anchor="t"/>
          <a:lstStyle/>
          <a:p>
            <a:pPr indent="0" marL="0">
              <a:lnSpc>
                <a:spcPts val="2766"/>
              </a:lnSpc>
              <a:buNone/>
            </a:pPr>
            <a:r>
              <a:rPr lang="en-US" sz="2213" dirty="0">
                <a:solidFill>
                  <a:srgbClr val="2C3249"/>
                </a:solidFill>
                <a:latin typeface="Kanit" pitchFamily="34" charset="0"/>
                <a:ea typeface="Kanit" pitchFamily="34" charset="-122"/>
                <a:cs typeface="Kanit" pitchFamily="34" charset="-120"/>
              </a:rPr>
              <a:t>Structured Data</a:t>
            </a:r>
            <a:endParaRPr lang="en-US" sz="2213" dirty="0"/>
          </a:p>
        </p:txBody>
      </p:sp>
      <p:sp>
        <p:nvSpPr>
          <p:cNvPr id="9" name="Text 6"/>
          <p:cNvSpPr/>
          <p:nvPr/>
        </p:nvSpPr>
        <p:spPr>
          <a:xfrm>
            <a:off x="1905357" y="5208270"/>
            <a:ext cx="5297448" cy="719138"/>
          </a:xfrm>
          <a:prstGeom prst="rect">
            <a:avLst/>
          </a:prstGeom>
          <a:noFill/>
          <a:ln/>
        </p:spPr>
        <p:txBody>
          <a:bodyPr wrap="square" rtlCol="0" anchor="t"/>
          <a:lstStyle/>
          <a:p>
            <a:pPr indent="0" marL="0">
              <a:lnSpc>
                <a:spcPts val="2832"/>
              </a:lnSpc>
              <a:buNone/>
            </a:pPr>
            <a:r>
              <a:rPr lang="en-US" sz="1770" dirty="0">
                <a:solidFill>
                  <a:srgbClr val="2C3249"/>
                </a:solidFill>
                <a:latin typeface="Martel Sans" pitchFamily="34" charset="0"/>
                <a:ea typeface="Martel Sans" pitchFamily="34" charset="-122"/>
                <a:cs typeface="Martel Sans" pitchFamily="34" charset="-120"/>
              </a:rPr>
              <a:t>Invalid structured data items need to be corrected for proper implementation.</a:t>
            </a:r>
            <a:endParaRPr lang="en-US" sz="1770" dirty="0"/>
          </a:p>
        </p:txBody>
      </p:sp>
      <p:sp>
        <p:nvSpPr>
          <p:cNvPr id="10" name="Shape 7"/>
          <p:cNvSpPr/>
          <p:nvPr/>
        </p:nvSpPr>
        <p:spPr>
          <a:xfrm>
            <a:off x="7427595" y="4722257"/>
            <a:ext cx="505778" cy="505778"/>
          </a:xfrm>
          <a:prstGeom prst="roundRect">
            <a:avLst>
              <a:gd name="adj" fmla="val 18669"/>
            </a:avLst>
          </a:prstGeom>
          <a:solidFill>
            <a:srgbClr val="DFECE9"/>
          </a:solidFill>
          <a:ln w="7620">
            <a:solidFill>
              <a:srgbClr val="C5D2CF"/>
            </a:solidFill>
            <a:prstDash val="solid"/>
          </a:ln>
        </p:spPr>
      </p:sp>
      <p:sp>
        <p:nvSpPr>
          <p:cNvPr id="11" name="Text 8"/>
          <p:cNvSpPr/>
          <p:nvPr/>
        </p:nvSpPr>
        <p:spPr>
          <a:xfrm>
            <a:off x="7595116" y="4806553"/>
            <a:ext cx="170617" cy="337185"/>
          </a:xfrm>
          <a:prstGeom prst="rect">
            <a:avLst/>
          </a:prstGeom>
          <a:noFill/>
          <a:ln/>
        </p:spPr>
        <p:txBody>
          <a:bodyPr wrap="none" rtlCol="0" anchor="t"/>
          <a:lstStyle/>
          <a:p>
            <a:pPr algn="ctr" indent="0" marL="0">
              <a:lnSpc>
                <a:spcPts val="2655"/>
              </a:lnSpc>
              <a:buNone/>
            </a:pPr>
            <a:r>
              <a:rPr lang="en-US" sz="2655" dirty="0">
                <a:solidFill>
                  <a:srgbClr val="2C3249"/>
                </a:solidFill>
                <a:latin typeface="Kanit" pitchFamily="34" charset="0"/>
                <a:ea typeface="Kanit" pitchFamily="34" charset="-122"/>
                <a:cs typeface="Kanit" pitchFamily="34" charset="-120"/>
              </a:rPr>
              <a:t>2</a:t>
            </a:r>
            <a:endParaRPr lang="en-US" sz="2655" dirty="0"/>
          </a:p>
        </p:txBody>
      </p:sp>
      <p:sp>
        <p:nvSpPr>
          <p:cNvPr id="12" name="Text 9"/>
          <p:cNvSpPr/>
          <p:nvPr/>
        </p:nvSpPr>
        <p:spPr>
          <a:xfrm>
            <a:off x="8158163" y="4722257"/>
            <a:ext cx="2810232" cy="351234"/>
          </a:xfrm>
          <a:prstGeom prst="rect">
            <a:avLst/>
          </a:prstGeom>
          <a:noFill/>
          <a:ln/>
        </p:spPr>
        <p:txBody>
          <a:bodyPr wrap="none" rtlCol="0" anchor="t"/>
          <a:lstStyle/>
          <a:p>
            <a:pPr indent="0" marL="0">
              <a:lnSpc>
                <a:spcPts val="2766"/>
              </a:lnSpc>
              <a:buNone/>
            </a:pPr>
            <a:r>
              <a:rPr lang="en-US" sz="2213" dirty="0">
                <a:solidFill>
                  <a:srgbClr val="2C3249"/>
                </a:solidFill>
                <a:latin typeface="Kanit" pitchFamily="34" charset="0"/>
                <a:ea typeface="Kanit" pitchFamily="34" charset="-122"/>
                <a:cs typeface="Kanit" pitchFamily="34" charset="-120"/>
              </a:rPr>
              <a:t>Hreflang Conflicts</a:t>
            </a:r>
            <a:endParaRPr lang="en-US" sz="2213" dirty="0"/>
          </a:p>
        </p:txBody>
      </p:sp>
      <p:sp>
        <p:nvSpPr>
          <p:cNvPr id="13" name="Text 10"/>
          <p:cNvSpPr/>
          <p:nvPr/>
        </p:nvSpPr>
        <p:spPr>
          <a:xfrm>
            <a:off x="8158163" y="5208270"/>
            <a:ext cx="5297448" cy="719138"/>
          </a:xfrm>
          <a:prstGeom prst="rect">
            <a:avLst/>
          </a:prstGeom>
          <a:noFill/>
          <a:ln/>
        </p:spPr>
        <p:txBody>
          <a:bodyPr wrap="square" rtlCol="0" anchor="t"/>
          <a:lstStyle/>
          <a:p>
            <a:pPr indent="0" marL="0">
              <a:lnSpc>
                <a:spcPts val="2832"/>
              </a:lnSpc>
              <a:buNone/>
            </a:pPr>
            <a:r>
              <a:rPr lang="en-US" sz="1770" dirty="0">
                <a:solidFill>
                  <a:srgbClr val="2C3249"/>
                </a:solidFill>
                <a:latin typeface="Martel Sans" pitchFamily="34" charset="0"/>
                <a:ea typeface="Martel Sans" pitchFamily="34" charset="-122"/>
                <a:cs typeface="Martel Sans" pitchFamily="34" charset="-120"/>
              </a:rPr>
              <a:t>Resolve conflicts within page source code for improved international targeting.</a:t>
            </a:r>
            <a:endParaRPr lang="en-US" sz="1770" dirty="0"/>
          </a:p>
        </p:txBody>
      </p:sp>
      <p:sp>
        <p:nvSpPr>
          <p:cNvPr id="14" name="Shape 11"/>
          <p:cNvSpPr/>
          <p:nvPr/>
        </p:nvSpPr>
        <p:spPr>
          <a:xfrm>
            <a:off x="1174790" y="6405086"/>
            <a:ext cx="505778" cy="505778"/>
          </a:xfrm>
          <a:prstGeom prst="roundRect">
            <a:avLst>
              <a:gd name="adj" fmla="val 18669"/>
            </a:avLst>
          </a:prstGeom>
          <a:solidFill>
            <a:srgbClr val="DFECE9"/>
          </a:solidFill>
          <a:ln w="7620">
            <a:solidFill>
              <a:srgbClr val="C5D2CF"/>
            </a:solidFill>
            <a:prstDash val="solid"/>
          </a:ln>
        </p:spPr>
      </p:sp>
      <p:sp>
        <p:nvSpPr>
          <p:cNvPr id="15" name="Text 12"/>
          <p:cNvSpPr/>
          <p:nvPr/>
        </p:nvSpPr>
        <p:spPr>
          <a:xfrm>
            <a:off x="1341001" y="6489383"/>
            <a:ext cx="173355" cy="337185"/>
          </a:xfrm>
          <a:prstGeom prst="rect">
            <a:avLst/>
          </a:prstGeom>
          <a:noFill/>
          <a:ln/>
        </p:spPr>
        <p:txBody>
          <a:bodyPr wrap="none" rtlCol="0" anchor="t"/>
          <a:lstStyle/>
          <a:p>
            <a:pPr algn="ctr" indent="0" marL="0">
              <a:lnSpc>
                <a:spcPts val="2655"/>
              </a:lnSpc>
              <a:buNone/>
            </a:pPr>
            <a:r>
              <a:rPr lang="en-US" sz="2655" dirty="0">
                <a:solidFill>
                  <a:srgbClr val="2C3249"/>
                </a:solidFill>
                <a:latin typeface="Kanit" pitchFamily="34" charset="0"/>
                <a:ea typeface="Kanit" pitchFamily="34" charset="-122"/>
                <a:cs typeface="Kanit" pitchFamily="34" charset="-120"/>
              </a:rPr>
              <a:t>3</a:t>
            </a:r>
            <a:endParaRPr lang="en-US" sz="2655" dirty="0"/>
          </a:p>
        </p:txBody>
      </p:sp>
      <p:sp>
        <p:nvSpPr>
          <p:cNvPr id="16" name="Text 13"/>
          <p:cNvSpPr/>
          <p:nvPr/>
        </p:nvSpPr>
        <p:spPr>
          <a:xfrm>
            <a:off x="1905357" y="6405086"/>
            <a:ext cx="2810232" cy="351234"/>
          </a:xfrm>
          <a:prstGeom prst="rect">
            <a:avLst/>
          </a:prstGeom>
          <a:noFill/>
          <a:ln/>
        </p:spPr>
        <p:txBody>
          <a:bodyPr wrap="none" rtlCol="0" anchor="t"/>
          <a:lstStyle/>
          <a:p>
            <a:pPr indent="0" marL="0">
              <a:lnSpc>
                <a:spcPts val="2766"/>
              </a:lnSpc>
              <a:buNone/>
            </a:pPr>
            <a:r>
              <a:rPr lang="en-US" sz="2213" dirty="0">
                <a:solidFill>
                  <a:srgbClr val="2C3249"/>
                </a:solidFill>
                <a:latin typeface="Kanit" pitchFamily="34" charset="0"/>
                <a:ea typeface="Kanit" pitchFamily="34" charset="-122"/>
                <a:cs typeface="Kanit" pitchFamily="34" charset="-120"/>
              </a:rPr>
              <a:t>Duplicate Titles</a:t>
            </a:r>
            <a:endParaRPr lang="en-US" sz="2213" dirty="0"/>
          </a:p>
        </p:txBody>
      </p:sp>
      <p:sp>
        <p:nvSpPr>
          <p:cNvPr id="17" name="Text 14"/>
          <p:cNvSpPr/>
          <p:nvPr/>
        </p:nvSpPr>
        <p:spPr>
          <a:xfrm>
            <a:off x="1905357" y="6891099"/>
            <a:ext cx="5297448" cy="719138"/>
          </a:xfrm>
          <a:prstGeom prst="rect">
            <a:avLst/>
          </a:prstGeom>
          <a:noFill/>
          <a:ln/>
        </p:spPr>
        <p:txBody>
          <a:bodyPr wrap="square" rtlCol="0" anchor="t"/>
          <a:lstStyle/>
          <a:p>
            <a:pPr indent="0" marL="0">
              <a:lnSpc>
                <a:spcPts val="2832"/>
              </a:lnSpc>
              <a:buNone/>
            </a:pPr>
            <a:r>
              <a:rPr lang="en-US" sz="1770" dirty="0">
                <a:solidFill>
                  <a:srgbClr val="2C3249"/>
                </a:solidFill>
                <a:latin typeface="Martel Sans" pitchFamily="34" charset="0"/>
                <a:ea typeface="Martel Sans" pitchFamily="34" charset="-122"/>
                <a:cs typeface="Martel Sans" pitchFamily="34" charset="-120"/>
              </a:rPr>
              <a:t>Eliminate duplicate title tags to enhance search engine understanding.</a:t>
            </a:r>
            <a:endParaRPr lang="en-US" sz="1770" dirty="0"/>
          </a:p>
        </p:txBody>
      </p:sp>
      <p:sp>
        <p:nvSpPr>
          <p:cNvPr id="18" name="Shape 15"/>
          <p:cNvSpPr/>
          <p:nvPr/>
        </p:nvSpPr>
        <p:spPr>
          <a:xfrm>
            <a:off x="7427595" y="6405086"/>
            <a:ext cx="505778" cy="505778"/>
          </a:xfrm>
          <a:prstGeom prst="roundRect">
            <a:avLst>
              <a:gd name="adj" fmla="val 18669"/>
            </a:avLst>
          </a:prstGeom>
          <a:solidFill>
            <a:srgbClr val="DFECE9"/>
          </a:solidFill>
          <a:ln w="7620">
            <a:solidFill>
              <a:srgbClr val="C5D2CF"/>
            </a:solidFill>
            <a:prstDash val="solid"/>
          </a:ln>
        </p:spPr>
      </p:sp>
      <p:sp>
        <p:nvSpPr>
          <p:cNvPr id="19" name="Text 16"/>
          <p:cNvSpPr/>
          <p:nvPr/>
        </p:nvSpPr>
        <p:spPr>
          <a:xfrm>
            <a:off x="7589163" y="6489383"/>
            <a:ext cx="182523" cy="337185"/>
          </a:xfrm>
          <a:prstGeom prst="rect">
            <a:avLst/>
          </a:prstGeom>
          <a:noFill/>
          <a:ln/>
        </p:spPr>
        <p:txBody>
          <a:bodyPr wrap="none" rtlCol="0" anchor="t"/>
          <a:lstStyle/>
          <a:p>
            <a:pPr algn="ctr" indent="0" marL="0">
              <a:lnSpc>
                <a:spcPts val="2655"/>
              </a:lnSpc>
              <a:buNone/>
            </a:pPr>
            <a:r>
              <a:rPr lang="en-US" sz="2655" dirty="0">
                <a:solidFill>
                  <a:srgbClr val="2C3249"/>
                </a:solidFill>
                <a:latin typeface="Kanit" pitchFamily="34" charset="0"/>
                <a:ea typeface="Kanit" pitchFamily="34" charset="-122"/>
                <a:cs typeface="Kanit" pitchFamily="34" charset="-120"/>
              </a:rPr>
              <a:t>4</a:t>
            </a:r>
            <a:endParaRPr lang="en-US" sz="2655" dirty="0"/>
          </a:p>
        </p:txBody>
      </p:sp>
      <p:sp>
        <p:nvSpPr>
          <p:cNvPr id="20" name="Text 17"/>
          <p:cNvSpPr/>
          <p:nvPr/>
        </p:nvSpPr>
        <p:spPr>
          <a:xfrm>
            <a:off x="8158163" y="6405086"/>
            <a:ext cx="2810232" cy="351234"/>
          </a:xfrm>
          <a:prstGeom prst="rect">
            <a:avLst/>
          </a:prstGeom>
          <a:noFill/>
          <a:ln/>
        </p:spPr>
        <p:txBody>
          <a:bodyPr wrap="none" rtlCol="0" anchor="t"/>
          <a:lstStyle/>
          <a:p>
            <a:pPr indent="0" marL="0">
              <a:lnSpc>
                <a:spcPts val="2766"/>
              </a:lnSpc>
              <a:buNone/>
            </a:pPr>
            <a:r>
              <a:rPr lang="en-US" sz="2213" dirty="0">
                <a:solidFill>
                  <a:srgbClr val="2C3249"/>
                </a:solidFill>
                <a:latin typeface="Kanit" pitchFamily="34" charset="0"/>
                <a:ea typeface="Kanit" pitchFamily="34" charset="-122"/>
                <a:cs typeface="Kanit" pitchFamily="34" charset="-120"/>
              </a:rPr>
              <a:t>Hreflang Link Issues</a:t>
            </a:r>
            <a:endParaRPr lang="en-US" sz="2213" dirty="0"/>
          </a:p>
        </p:txBody>
      </p:sp>
      <p:sp>
        <p:nvSpPr>
          <p:cNvPr id="21" name="Text 18"/>
          <p:cNvSpPr/>
          <p:nvPr/>
        </p:nvSpPr>
        <p:spPr>
          <a:xfrm>
            <a:off x="8158163" y="6891099"/>
            <a:ext cx="5297448" cy="719138"/>
          </a:xfrm>
          <a:prstGeom prst="rect">
            <a:avLst/>
          </a:prstGeom>
          <a:noFill/>
          <a:ln/>
        </p:spPr>
        <p:txBody>
          <a:bodyPr wrap="square" rtlCol="0" anchor="t"/>
          <a:lstStyle/>
          <a:p>
            <a:pPr indent="0" marL="0">
              <a:lnSpc>
                <a:spcPts val="2832"/>
              </a:lnSpc>
              <a:buNone/>
            </a:pPr>
            <a:r>
              <a:rPr lang="en-US" sz="1770" dirty="0">
                <a:solidFill>
                  <a:srgbClr val="2C3249"/>
                </a:solidFill>
                <a:latin typeface="Martel Sans" pitchFamily="34" charset="0"/>
                <a:ea typeface="Martel Sans" pitchFamily="34" charset="-122"/>
                <a:cs typeface="Martel Sans" pitchFamily="34" charset="-120"/>
              </a:rPr>
              <a:t>Fix incorrect hreflang links to ensure proper language/region targeting.</a:t>
            </a:r>
            <a:endParaRPr lang="en-US" sz="177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1101447" y="626031"/>
            <a:ext cx="8498919" cy="710922"/>
          </a:xfrm>
          <a:prstGeom prst="rect">
            <a:avLst/>
          </a:prstGeom>
          <a:noFill/>
          <a:ln/>
        </p:spPr>
        <p:txBody>
          <a:bodyPr wrap="none" rtlCol="0" anchor="t"/>
          <a:lstStyle/>
          <a:p>
            <a:pPr indent="0" marL="0">
              <a:lnSpc>
                <a:spcPts val="5598"/>
              </a:lnSpc>
              <a:buNone/>
            </a:pPr>
            <a:r>
              <a:rPr lang="en-US" sz="4478" dirty="0">
                <a:solidFill>
                  <a:srgbClr val="272D45"/>
                </a:solidFill>
                <a:latin typeface="Kanit" pitchFamily="34" charset="0"/>
                <a:ea typeface="Kanit" pitchFamily="34" charset="-122"/>
                <a:cs typeface="Kanit" pitchFamily="34" charset="-120"/>
              </a:rPr>
              <a:t>Site Speed Improvement Practices</a:t>
            </a:r>
            <a:endParaRPr lang="en-US" sz="4478" dirty="0"/>
          </a:p>
        </p:txBody>
      </p:sp>
      <p:sp>
        <p:nvSpPr>
          <p:cNvPr id="5" name="Shape 3"/>
          <p:cNvSpPr/>
          <p:nvPr/>
        </p:nvSpPr>
        <p:spPr>
          <a:xfrm>
            <a:off x="1427440" y="1678186"/>
            <a:ext cx="30480" cy="5925264"/>
          </a:xfrm>
          <a:prstGeom prst="roundRect">
            <a:avLst>
              <a:gd name="adj" fmla="val 313494"/>
            </a:avLst>
          </a:prstGeom>
          <a:solidFill>
            <a:srgbClr val="C5D2CF"/>
          </a:solidFill>
          <a:ln/>
        </p:spPr>
      </p:sp>
      <p:sp>
        <p:nvSpPr>
          <p:cNvPr id="6" name="Shape 4"/>
          <p:cNvSpPr/>
          <p:nvPr/>
        </p:nvSpPr>
        <p:spPr>
          <a:xfrm>
            <a:off x="1668125" y="2174677"/>
            <a:ext cx="796171" cy="30480"/>
          </a:xfrm>
          <a:prstGeom prst="roundRect">
            <a:avLst>
              <a:gd name="adj" fmla="val 313494"/>
            </a:avLst>
          </a:prstGeom>
          <a:solidFill>
            <a:srgbClr val="C5D2CF"/>
          </a:solidFill>
          <a:ln/>
        </p:spPr>
      </p:sp>
      <p:sp>
        <p:nvSpPr>
          <p:cNvPr id="7" name="Shape 5"/>
          <p:cNvSpPr/>
          <p:nvPr/>
        </p:nvSpPr>
        <p:spPr>
          <a:xfrm>
            <a:off x="1186755" y="1934051"/>
            <a:ext cx="511850" cy="511850"/>
          </a:xfrm>
          <a:prstGeom prst="roundRect">
            <a:avLst>
              <a:gd name="adj" fmla="val 18668"/>
            </a:avLst>
          </a:prstGeom>
          <a:solidFill>
            <a:srgbClr val="DFECE9"/>
          </a:solidFill>
          <a:ln w="7620">
            <a:solidFill>
              <a:srgbClr val="C5D2CF"/>
            </a:solidFill>
            <a:prstDash val="solid"/>
          </a:ln>
        </p:spPr>
      </p:sp>
      <p:sp>
        <p:nvSpPr>
          <p:cNvPr id="8" name="Text 6"/>
          <p:cNvSpPr/>
          <p:nvPr/>
        </p:nvSpPr>
        <p:spPr>
          <a:xfrm>
            <a:off x="1390829" y="2019300"/>
            <a:ext cx="103703" cy="341233"/>
          </a:xfrm>
          <a:prstGeom prst="rect">
            <a:avLst/>
          </a:prstGeom>
          <a:noFill/>
          <a:ln/>
        </p:spPr>
        <p:txBody>
          <a:bodyPr wrap="none" rtlCol="0" anchor="t"/>
          <a:lstStyle/>
          <a:p>
            <a:pPr algn="ctr" indent="0" marL="0">
              <a:lnSpc>
                <a:spcPts val="2687"/>
              </a:lnSpc>
              <a:buNone/>
            </a:pPr>
            <a:r>
              <a:rPr lang="en-US" sz="2687" dirty="0">
                <a:solidFill>
                  <a:srgbClr val="2C3249"/>
                </a:solidFill>
                <a:latin typeface="Kanit" pitchFamily="34" charset="0"/>
                <a:ea typeface="Kanit" pitchFamily="34" charset="-122"/>
                <a:cs typeface="Kanit" pitchFamily="34" charset="-120"/>
              </a:rPr>
              <a:t>1</a:t>
            </a:r>
            <a:endParaRPr lang="en-US" sz="2687" dirty="0"/>
          </a:p>
        </p:txBody>
      </p:sp>
      <p:sp>
        <p:nvSpPr>
          <p:cNvPr id="9" name="Text 7"/>
          <p:cNvSpPr/>
          <p:nvPr/>
        </p:nvSpPr>
        <p:spPr>
          <a:xfrm>
            <a:off x="2693908" y="1905595"/>
            <a:ext cx="3312438" cy="355521"/>
          </a:xfrm>
          <a:prstGeom prst="rect">
            <a:avLst/>
          </a:prstGeom>
          <a:noFill/>
          <a:ln/>
        </p:spPr>
        <p:txBody>
          <a:bodyPr wrap="none" rtlCol="0" anchor="t"/>
          <a:lstStyle/>
          <a:p>
            <a:pPr algn="l" indent="0" marL="0">
              <a:lnSpc>
                <a:spcPts val="2799"/>
              </a:lnSpc>
              <a:buNone/>
            </a:pPr>
            <a:r>
              <a:rPr lang="en-US" sz="2239" dirty="0">
                <a:solidFill>
                  <a:srgbClr val="2C3249"/>
                </a:solidFill>
                <a:latin typeface="Kanit" pitchFamily="34" charset="0"/>
                <a:ea typeface="Kanit" pitchFamily="34" charset="-122"/>
                <a:cs typeface="Kanit" pitchFamily="34" charset="-120"/>
              </a:rPr>
              <a:t>Structured Data Validation</a:t>
            </a:r>
            <a:endParaRPr lang="en-US" sz="2239" dirty="0"/>
          </a:p>
        </p:txBody>
      </p:sp>
      <p:sp>
        <p:nvSpPr>
          <p:cNvPr id="10" name="Text 8"/>
          <p:cNvSpPr/>
          <p:nvPr/>
        </p:nvSpPr>
        <p:spPr>
          <a:xfrm>
            <a:off x="2693908" y="2397562"/>
            <a:ext cx="10835045" cy="363974"/>
          </a:xfrm>
          <a:prstGeom prst="rect">
            <a:avLst/>
          </a:prstGeom>
          <a:noFill/>
          <a:ln/>
        </p:spPr>
        <p:txBody>
          <a:bodyPr wrap="none" rtlCol="0" anchor="t"/>
          <a:lstStyle/>
          <a:p>
            <a:pPr algn="l" indent="0" marL="0">
              <a:lnSpc>
                <a:spcPts val="2866"/>
              </a:lnSpc>
              <a:buNone/>
            </a:pPr>
            <a:r>
              <a:rPr lang="en-US" sz="1791" dirty="0">
                <a:solidFill>
                  <a:srgbClr val="2C3249"/>
                </a:solidFill>
                <a:latin typeface="Martel Sans" pitchFamily="34" charset="0"/>
                <a:ea typeface="Martel Sans" pitchFamily="34" charset="-122"/>
                <a:cs typeface="Martel Sans" pitchFamily="34" charset="-120"/>
              </a:rPr>
              <a:t>Use validation tools to check and correct structured data on webpages.</a:t>
            </a:r>
            <a:endParaRPr lang="en-US" sz="1791" dirty="0"/>
          </a:p>
        </p:txBody>
      </p:sp>
      <p:sp>
        <p:nvSpPr>
          <p:cNvPr id="11" name="Shape 9"/>
          <p:cNvSpPr/>
          <p:nvPr/>
        </p:nvSpPr>
        <p:spPr>
          <a:xfrm>
            <a:off x="1668125" y="3712845"/>
            <a:ext cx="796171" cy="30480"/>
          </a:xfrm>
          <a:prstGeom prst="roundRect">
            <a:avLst>
              <a:gd name="adj" fmla="val 313494"/>
            </a:avLst>
          </a:prstGeom>
          <a:solidFill>
            <a:srgbClr val="C5D2CF"/>
          </a:solidFill>
          <a:ln/>
        </p:spPr>
      </p:sp>
      <p:sp>
        <p:nvSpPr>
          <p:cNvPr id="12" name="Shape 10"/>
          <p:cNvSpPr/>
          <p:nvPr/>
        </p:nvSpPr>
        <p:spPr>
          <a:xfrm>
            <a:off x="1186755" y="3472220"/>
            <a:ext cx="511850" cy="511850"/>
          </a:xfrm>
          <a:prstGeom prst="roundRect">
            <a:avLst>
              <a:gd name="adj" fmla="val 18668"/>
            </a:avLst>
          </a:prstGeom>
          <a:solidFill>
            <a:srgbClr val="DFECE9"/>
          </a:solidFill>
          <a:ln w="7620">
            <a:solidFill>
              <a:srgbClr val="C5D2CF"/>
            </a:solidFill>
            <a:prstDash val="solid"/>
          </a:ln>
        </p:spPr>
      </p:sp>
      <p:sp>
        <p:nvSpPr>
          <p:cNvPr id="13" name="Text 11"/>
          <p:cNvSpPr/>
          <p:nvPr/>
        </p:nvSpPr>
        <p:spPr>
          <a:xfrm>
            <a:off x="1356300" y="3557468"/>
            <a:ext cx="172641" cy="341233"/>
          </a:xfrm>
          <a:prstGeom prst="rect">
            <a:avLst/>
          </a:prstGeom>
          <a:noFill/>
          <a:ln/>
        </p:spPr>
        <p:txBody>
          <a:bodyPr wrap="none" rtlCol="0" anchor="t"/>
          <a:lstStyle/>
          <a:p>
            <a:pPr algn="ctr" indent="0" marL="0">
              <a:lnSpc>
                <a:spcPts val="2687"/>
              </a:lnSpc>
              <a:buNone/>
            </a:pPr>
            <a:r>
              <a:rPr lang="en-US" sz="2687" dirty="0">
                <a:solidFill>
                  <a:srgbClr val="2C3249"/>
                </a:solidFill>
                <a:latin typeface="Kanit" pitchFamily="34" charset="0"/>
                <a:ea typeface="Kanit" pitchFamily="34" charset="-122"/>
                <a:cs typeface="Kanit" pitchFamily="34" charset="-120"/>
              </a:rPr>
              <a:t>2</a:t>
            </a:r>
            <a:endParaRPr lang="en-US" sz="2687" dirty="0"/>
          </a:p>
        </p:txBody>
      </p:sp>
      <p:sp>
        <p:nvSpPr>
          <p:cNvPr id="14" name="Text 12"/>
          <p:cNvSpPr/>
          <p:nvPr/>
        </p:nvSpPr>
        <p:spPr>
          <a:xfrm>
            <a:off x="2693908" y="3443764"/>
            <a:ext cx="2857143" cy="355521"/>
          </a:xfrm>
          <a:prstGeom prst="rect">
            <a:avLst/>
          </a:prstGeom>
          <a:noFill/>
          <a:ln/>
        </p:spPr>
        <p:txBody>
          <a:bodyPr wrap="none" rtlCol="0" anchor="t"/>
          <a:lstStyle/>
          <a:p>
            <a:pPr algn="l" indent="0" marL="0">
              <a:lnSpc>
                <a:spcPts val="2799"/>
              </a:lnSpc>
              <a:buNone/>
            </a:pPr>
            <a:r>
              <a:rPr lang="en-US" sz="2239" dirty="0">
                <a:solidFill>
                  <a:srgbClr val="2C3249"/>
                </a:solidFill>
                <a:latin typeface="Kanit" pitchFamily="34" charset="0"/>
                <a:ea typeface="Kanit" pitchFamily="34" charset="-122"/>
                <a:cs typeface="Kanit" pitchFamily="34" charset="-120"/>
              </a:rPr>
              <a:t>Hreflang Configuration</a:t>
            </a:r>
            <a:endParaRPr lang="en-US" sz="2239" dirty="0"/>
          </a:p>
        </p:txBody>
      </p:sp>
      <p:sp>
        <p:nvSpPr>
          <p:cNvPr id="15" name="Text 13"/>
          <p:cNvSpPr/>
          <p:nvPr/>
        </p:nvSpPr>
        <p:spPr>
          <a:xfrm>
            <a:off x="2693908" y="3935730"/>
            <a:ext cx="10835045" cy="363974"/>
          </a:xfrm>
          <a:prstGeom prst="rect">
            <a:avLst/>
          </a:prstGeom>
          <a:noFill/>
          <a:ln/>
        </p:spPr>
        <p:txBody>
          <a:bodyPr wrap="none" rtlCol="0" anchor="t"/>
          <a:lstStyle/>
          <a:p>
            <a:pPr algn="l" indent="0" marL="0">
              <a:lnSpc>
                <a:spcPts val="2866"/>
              </a:lnSpc>
              <a:buNone/>
            </a:pPr>
            <a:r>
              <a:rPr lang="en-US" sz="1791" dirty="0">
                <a:solidFill>
                  <a:srgbClr val="2C3249"/>
                </a:solidFill>
                <a:latin typeface="Martel Sans" pitchFamily="34" charset="0"/>
                <a:ea typeface="Martel Sans" pitchFamily="34" charset="-122"/>
                <a:cs typeface="Martel Sans" pitchFamily="34" charset="-120"/>
              </a:rPr>
              <a:t>Resolve conflicting hreflang and canonical URLs, ensure self-referencing.</a:t>
            </a:r>
            <a:endParaRPr lang="en-US" sz="1791" dirty="0"/>
          </a:p>
        </p:txBody>
      </p:sp>
      <p:sp>
        <p:nvSpPr>
          <p:cNvPr id="16" name="Shape 14"/>
          <p:cNvSpPr/>
          <p:nvPr/>
        </p:nvSpPr>
        <p:spPr>
          <a:xfrm>
            <a:off x="1668125" y="5251013"/>
            <a:ext cx="796171" cy="30480"/>
          </a:xfrm>
          <a:prstGeom prst="roundRect">
            <a:avLst>
              <a:gd name="adj" fmla="val 313494"/>
            </a:avLst>
          </a:prstGeom>
          <a:solidFill>
            <a:srgbClr val="C5D2CF"/>
          </a:solidFill>
          <a:ln/>
        </p:spPr>
      </p:sp>
      <p:sp>
        <p:nvSpPr>
          <p:cNvPr id="17" name="Shape 15"/>
          <p:cNvSpPr/>
          <p:nvPr/>
        </p:nvSpPr>
        <p:spPr>
          <a:xfrm>
            <a:off x="1186755" y="5010388"/>
            <a:ext cx="511850" cy="511850"/>
          </a:xfrm>
          <a:prstGeom prst="roundRect">
            <a:avLst>
              <a:gd name="adj" fmla="val 18668"/>
            </a:avLst>
          </a:prstGeom>
          <a:solidFill>
            <a:srgbClr val="DFECE9"/>
          </a:solidFill>
          <a:ln w="7620">
            <a:solidFill>
              <a:srgbClr val="C5D2CF"/>
            </a:solidFill>
            <a:prstDash val="solid"/>
          </a:ln>
        </p:spPr>
      </p:sp>
      <p:sp>
        <p:nvSpPr>
          <p:cNvPr id="18" name="Text 16"/>
          <p:cNvSpPr/>
          <p:nvPr/>
        </p:nvSpPr>
        <p:spPr>
          <a:xfrm>
            <a:off x="1354991" y="5095637"/>
            <a:ext cx="175379" cy="341233"/>
          </a:xfrm>
          <a:prstGeom prst="rect">
            <a:avLst/>
          </a:prstGeom>
          <a:noFill/>
          <a:ln/>
        </p:spPr>
        <p:txBody>
          <a:bodyPr wrap="none" rtlCol="0" anchor="t"/>
          <a:lstStyle/>
          <a:p>
            <a:pPr algn="ctr" indent="0" marL="0">
              <a:lnSpc>
                <a:spcPts val="2687"/>
              </a:lnSpc>
              <a:buNone/>
            </a:pPr>
            <a:r>
              <a:rPr lang="en-US" sz="2687" dirty="0">
                <a:solidFill>
                  <a:srgbClr val="2C3249"/>
                </a:solidFill>
                <a:latin typeface="Kanit" pitchFamily="34" charset="0"/>
                <a:ea typeface="Kanit" pitchFamily="34" charset="-122"/>
                <a:cs typeface="Kanit" pitchFamily="34" charset="-120"/>
              </a:rPr>
              <a:t>3</a:t>
            </a:r>
            <a:endParaRPr lang="en-US" sz="2687" dirty="0"/>
          </a:p>
        </p:txBody>
      </p:sp>
      <p:sp>
        <p:nvSpPr>
          <p:cNvPr id="19" name="Text 17"/>
          <p:cNvSpPr/>
          <p:nvPr/>
        </p:nvSpPr>
        <p:spPr>
          <a:xfrm>
            <a:off x="2693908" y="4981932"/>
            <a:ext cx="2843808" cy="355521"/>
          </a:xfrm>
          <a:prstGeom prst="rect">
            <a:avLst/>
          </a:prstGeom>
          <a:noFill/>
          <a:ln/>
        </p:spPr>
        <p:txBody>
          <a:bodyPr wrap="none" rtlCol="0" anchor="t"/>
          <a:lstStyle/>
          <a:p>
            <a:pPr algn="l" indent="0" marL="0">
              <a:lnSpc>
                <a:spcPts val="2799"/>
              </a:lnSpc>
              <a:buNone/>
            </a:pPr>
            <a:r>
              <a:rPr lang="en-US" sz="2239" dirty="0">
                <a:solidFill>
                  <a:srgbClr val="2C3249"/>
                </a:solidFill>
                <a:latin typeface="Kanit" pitchFamily="34" charset="0"/>
                <a:ea typeface="Kanit" pitchFamily="34" charset="-122"/>
                <a:cs typeface="Kanit" pitchFamily="34" charset="-120"/>
              </a:rPr>
              <a:t>Meta Descriptions</a:t>
            </a:r>
            <a:endParaRPr lang="en-US" sz="2239" dirty="0"/>
          </a:p>
        </p:txBody>
      </p:sp>
      <p:sp>
        <p:nvSpPr>
          <p:cNvPr id="20" name="Text 18"/>
          <p:cNvSpPr/>
          <p:nvPr/>
        </p:nvSpPr>
        <p:spPr>
          <a:xfrm>
            <a:off x="2693908" y="5473898"/>
            <a:ext cx="10835045" cy="363974"/>
          </a:xfrm>
          <a:prstGeom prst="rect">
            <a:avLst/>
          </a:prstGeom>
          <a:noFill/>
          <a:ln/>
        </p:spPr>
        <p:txBody>
          <a:bodyPr wrap="none" rtlCol="0" anchor="t"/>
          <a:lstStyle/>
          <a:p>
            <a:pPr algn="l" indent="0" marL="0">
              <a:lnSpc>
                <a:spcPts val="2866"/>
              </a:lnSpc>
              <a:buNone/>
            </a:pPr>
            <a:r>
              <a:rPr lang="en-US" sz="1791" dirty="0">
                <a:solidFill>
                  <a:srgbClr val="2C3249"/>
                </a:solidFill>
                <a:latin typeface="Martel Sans" pitchFamily="34" charset="0"/>
                <a:ea typeface="Martel Sans" pitchFamily="34" charset="-122"/>
                <a:cs typeface="Martel Sans" pitchFamily="34" charset="-120"/>
              </a:rPr>
              <a:t>Provide unique, relevant meta descriptions for each webpage.</a:t>
            </a:r>
            <a:endParaRPr lang="en-US" sz="1791" dirty="0"/>
          </a:p>
        </p:txBody>
      </p:sp>
      <p:sp>
        <p:nvSpPr>
          <p:cNvPr id="21" name="Shape 19"/>
          <p:cNvSpPr/>
          <p:nvPr/>
        </p:nvSpPr>
        <p:spPr>
          <a:xfrm>
            <a:off x="1668125" y="6789182"/>
            <a:ext cx="796171" cy="30480"/>
          </a:xfrm>
          <a:prstGeom prst="roundRect">
            <a:avLst>
              <a:gd name="adj" fmla="val 313494"/>
            </a:avLst>
          </a:prstGeom>
          <a:solidFill>
            <a:srgbClr val="C5D2CF"/>
          </a:solidFill>
          <a:ln/>
        </p:spPr>
      </p:sp>
      <p:sp>
        <p:nvSpPr>
          <p:cNvPr id="22" name="Shape 20"/>
          <p:cNvSpPr/>
          <p:nvPr/>
        </p:nvSpPr>
        <p:spPr>
          <a:xfrm>
            <a:off x="1186755" y="6548557"/>
            <a:ext cx="511850" cy="511850"/>
          </a:xfrm>
          <a:prstGeom prst="roundRect">
            <a:avLst>
              <a:gd name="adj" fmla="val 18668"/>
            </a:avLst>
          </a:prstGeom>
          <a:solidFill>
            <a:srgbClr val="DFECE9"/>
          </a:solidFill>
          <a:ln w="7620">
            <a:solidFill>
              <a:srgbClr val="C5D2CF"/>
            </a:solidFill>
            <a:prstDash val="solid"/>
          </a:ln>
        </p:spPr>
      </p:sp>
      <p:sp>
        <p:nvSpPr>
          <p:cNvPr id="23" name="Text 21"/>
          <p:cNvSpPr/>
          <p:nvPr/>
        </p:nvSpPr>
        <p:spPr>
          <a:xfrm>
            <a:off x="1350347" y="6633805"/>
            <a:ext cx="184547" cy="341233"/>
          </a:xfrm>
          <a:prstGeom prst="rect">
            <a:avLst/>
          </a:prstGeom>
          <a:noFill/>
          <a:ln/>
        </p:spPr>
        <p:txBody>
          <a:bodyPr wrap="none" rtlCol="0" anchor="t"/>
          <a:lstStyle/>
          <a:p>
            <a:pPr algn="ctr" indent="0" marL="0">
              <a:lnSpc>
                <a:spcPts val="2687"/>
              </a:lnSpc>
              <a:buNone/>
            </a:pPr>
            <a:r>
              <a:rPr lang="en-US" sz="2687" dirty="0">
                <a:solidFill>
                  <a:srgbClr val="2C3249"/>
                </a:solidFill>
                <a:latin typeface="Kanit" pitchFamily="34" charset="0"/>
                <a:ea typeface="Kanit" pitchFamily="34" charset="-122"/>
                <a:cs typeface="Kanit" pitchFamily="34" charset="-120"/>
              </a:rPr>
              <a:t>4</a:t>
            </a:r>
            <a:endParaRPr lang="en-US" sz="2687" dirty="0"/>
          </a:p>
        </p:txBody>
      </p:sp>
      <p:sp>
        <p:nvSpPr>
          <p:cNvPr id="24" name="Text 22"/>
          <p:cNvSpPr/>
          <p:nvPr/>
        </p:nvSpPr>
        <p:spPr>
          <a:xfrm>
            <a:off x="2693908" y="6520101"/>
            <a:ext cx="2843808" cy="355521"/>
          </a:xfrm>
          <a:prstGeom prst="rect">
            <a:avLst/>
          </a:prstGeom>
          <a:noFill/>
          <a:ln/>
        </p:spPr>
        <p:txBody>
          <a:bodyPr wrap="none" rtlCol="0" anchor="t"/>
          <a:lstStyle/>
          <a:p>
            <a:pPr algn="l" indent="0" marL="0">
              <a:lnSpc>
                <a:spcPts val="2799"/>
              </a:lnSpc>
              <a:buNone/>
            </a:pPr>
            <a:r>
              <a:rPr lang="en-US" sz="2239" dirty="0">
                <a:solidFill>
                  <a:srgbClr val="2C3249"/>
                </a:solidFill>
                <a:latin typeface="Kanit" pitchFamily="34" charset="0"/>
                <a:ea typeface="Kanit" pitchFamily="34" charset="-122"/>
                <a:cs typeface="Kanit" pitchFamily="34" charset="-120"/>
              </a:rPr>
              <a:t>Code Optimization</a:t>
            </a:r>
            <a:endParaRPr lang="en-US" sz="2239" dirty="0"/>
          </a:p>
        </p:txBody>
      </p:sp>
      <p:sp>
        <p:nvSpPr>
          <p:cNvPr id="25" name="Text 23"/>
          <p:cNvSpPr/>
          <p:nvPr/>
        </p:nvSpPr>
        <p:spPr>
          <a:xfrm>
            <a:off x="2693908" y="7012067"/>
            <a:ext cx="10835045" cy="363974"/>
          </a:xfrm>
          <a:prstGeom prst="rect">
            <a:avLst/>
          </a:prstGeom>
          <a:noFill/>
          <a:ln/>
        </p:spPr>
        <p:txBody>
          <a:bodyPr wrap="none" rtlCol="0" anchor="t"/>
          <a:lstStyle/>
          <a:p>
            <a:pPr algn="l" indent="0" marL="0">
              <a:lnSpc>
                <a:spcPts val="2866"/>
              </a:lnSpc>
              <a:buNone/>
            </a:pPr>
            <a:r>
              <a:rPr lang="en-US" sz="1791" dirty="0">
                <a:solidFill>
                  <a:srgbClr val="2C3249"/>
                </a:solidFill>
                <a:latin typeface="Martel Sans" pitchFamily="34" charset="0"/>
                <a:ea typeface="Martel Sans" pitchFamily="34" charset="-122"/>
                <a:cs typeface="Martel Sans" pitchFamily="34" charset="-120"/>
              </a:rPr>
              <a:t>Reduce Javascript and CSS file sizes for faster loading times.</a:t>
            </a:r>
            <a:endParaRPr lang="en-US" sz="179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2024-08-22T07:13:05Z</dcterms:created>
  <dcterms:modified xsi:type="dcterms:W3CDTF">2024-08-22T07:13:05Z</dcterms:modified>
</cp:coreProperties>
</file>