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95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53" r:id="rId10"/>
    <p:sldId id="539" r:id="rId11"/>
    <p:sldId id="514" r:id="rId12"/>
    <p:sldId id="538" r:id="rId13"/>
    <p:sldId id="516" r:id="rId14"/>
    <p:sldId id="517" r:id="rId15"/>
    <p:sldId id="518" r:id="rId16"/>
    <p:sldId id="519" r:id="rId17"/>
    <p:sldId id="520" r:id="rId18"/>
    <p:sldId id="554" r:id="rId19"/>
    <p:sldId id="555" r:id="rId20"/>
    <p:sldId id="556" r:id="rId21"/>
    <p:sldId id="557" r:id="rId22"/>
    <p:sldId id="558" r:id="rId23"/>
    <p:sldId id="559" r:id="rId24"/>
    <p:sldId id="521" r:id="rId25"/>
    <p:sldId id="560" r:id="rId26"/>
    <p:sldId id="561" r:id="rId27"/>
    <p:sldId id="562" r:id="rId28"/>
    <p:sldId id="563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64" r:id="rId43"/>
    <p:sldId id="522" r:id="rId44"/>
    <p:sldId id="523" r:id="rId45"/>
    <p:sldId id="524" r:id="rId46"/>
    <p:sldId id="525" r:id="rId47"/>
    <p:sldId id="526" r:id="rId48"/>
    <p:sldId id="528" r:id="rId49"/>
    <p:sldId id="529" r:id="rId50"/>
    <p:sldId id="530" r:id="rId51"/>
    <p:sldId id="532" r:id="rId52"/>
    <p:sldId id="533" r:id="rId53"/>
    <p:sldId id="534" r:id="rId54"/>
    <p:sldId id="535" r:id="rId55"/>
    <p:sldId id="53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19200"/>
            <a:ext cx="3505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505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162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219200"/>
            <a:ext cx="3505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505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505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/>
          </a:bodyPr>
          <a:lstStyle/>
          <a:p>
            <a:r>
              <a:rPr lang="en-US" dirty="0"/>
              <a:t>Additional ILP Topics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012"/>
          </a:xfrm>
        </p:spPr>
        <p:txBody>
          <a:bodyPr>
            <a:noAutofit/>
          </a:bodyPr>
          <a:lstStyle/>
          <a:p>
            <a:r>
              <a:rPr lang="en-US" sz="3200" dirty="0"/>
              <a:t>Exception recovery via ROB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81F4AA-B2BA-9D00-44E6-3A6A0A168CD3}"/>
              </a:ext>
            </a:extLst>
          </p:cNvPr>
          <p:cNvGrpSpPr/>
          <p:nvPr/>
        </p:nvGrpSpPr>
        <p:grpSpPr>
          <a:xfrm>
            <a:off x="2971800" y="1066800"/>
            <a:ext cx="3429000" cy="1068388"/>
            <a:chOff x="2971800" y="1676400"/>
            <a:chExt cx="3429000" cy="1068388"/>
          </a:xfrm>
        </p:grpSpPr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9718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1</a:t>
              </a:r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32004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2</a:t>
              </a:r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34290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3</a:t>
              </a:r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36576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4</a:t>
              </a:r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38862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5</a:t>
              </a:r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41148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6</a:t>
              </a:r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43434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7</a:t>
              </a: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4572000" y="22098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61722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15</a:t>
              </a:r>
            </a:p>
          </p:txBody>
        </p:sp>
        <p:sp>
          <p:nvSpPr>
            <p:cNvPr id="17" name="Oval 23"/>
            <p:cNvSpPr>
              <a:spLocks noChangeArrowheads="1"/>
            </p:cNvSpPr>
            <p:nvPr/>
          </p:nvSpPr>
          <p:spPr bwMode="auto">
            <a:xfrm>
              <a:off x="48006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9</a:t>
              </a:r>
            </a:p>
          </p:txBody>
        </p:sp>
        <p:sp>
          <p:nvSpPr>
            <p:cNvPr id="18" name="Oval 24"/>
            <p:cNvSpPr>
              <a:spLocks noChangeArrowheads="1"/>
            </p:cNvSpPr>
            <p:nvPr/>
          </p:nvSpPr>
          <p:spPr bwMode="auto">
            <a:xfrm>
              <a:off x="50292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19" name="Oval 25"/>
            <p:cNvSpPr>
              <a:spLocks noChangeArrowheads="1"/>
            </p:cNvSpPr>
            <p:nvPr/>
          </p:nvSpPr>
          <p:spPr bwMode="auto">
            <a:xfrm>
              <a:off x="52578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20" name="Oval 26"/>
            <p:cNvSpPr>
              <a:spLocks noChangeArrowheads="1"/>
            </p:cNvSpPr>
            <p:nvPr/>
          </p:nvSpPr>
          <p:spPr bwMode="auto">
            <a:xfrm>
              <a:off x="54864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12</a:t>
              </a:r>
            </a:p>
          </p:txBody>
        </p:sp>
        <p:sp>
          <p:nvSpPr>
            <p:cNvPr id="21" name="Oval 27"/>
            <p:cNvSpPr>
              <a:spLocks noChangeArrowheads="1"/>
            </p:cNvSpPr>
            <p:nvPr/>
          </p:nvSpPr>
          <p:spPr bwMode="auto">
            <a:xfrm>
              <a:off x="57150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13</a:t>
              </a:r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5943600" y="22098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14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4495800" y="1676400"/>
              <a:ext cx="7889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load: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FF0000"/>
                  </a:solidFill>
                </a:rPr>
                <a:t>page fault</a:t>
              </a: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4648200" y="20574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3657600" y="2133600"/>
              <a:ext cx="2057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4165600" y="2498725"/>
              <a:ext cx="1030288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reorder buffer</a:t>
              </a:r>
            </a:p>
          </p:txBody>
        </p:sp>
        <p:sp>
          <p:nvSpPr>
            <p:cNvPr id="3" name="Text Box 35">
              <a:extLst>
                <a:ext uri="{FF2B5EF4-FFF2-40B4-BE49-F238E27FC236}">
                  <a16:creationId xmlns:a16="http://schemas.microsoft.com/office/drawing/2014/main" id="{3392DDC1-9BC1-6F77-91F5-A46338725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080" y="2496124"/>
              <a:ext cx="27764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H</a:t>
              </a:r>
            </a:p>
          </p:txBody>
        </p:sp>
        <p:sp>
          <p:nvSpPr>
            <p:cNvPr id="7" name="Text Box 35">
              <a:extLst>
                <a:ext uri="{FF2B5EF4-FFF2-40B4-BE49-F238E27FC236}">
                  <a16:creationId xmlns:a16="http://schemas.microsoft.com/office/drawing/2014/main" id="{6DC9C5C1-D8A3-DCC4-1F22-0468BB2D5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306" y="2480530"/>
              <a:ext cx="26321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T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9EA8223-A9AA-FD1F-AB7F-CBF744912C0B}"/>
              </a:ext>
            </a:extLst>
          </p:cNvPr>
          <p:cNvGrpSpPr/>
          <p:nvPr/>
        </p:nvGrpSpPr>
        <p:grpSpPr>
          <a:xfrm>
            <a:off x="2458925" y="2298234"/>
            <a:ext cx="4170475" cy="1359366"/>
            <a:chOff x="2458925" y="2743200"/>
            <a:chExt cx="4170475" cy="1359366"/>
          </a:xfrm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29718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32004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2</a:t>
              </a:r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34290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3</a:t>
              </a:r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36576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4</a:t>
              </a:r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38862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5</a:t>
              </a:r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1148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6</a:t>
              </a: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3434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7</a:t>
              </a: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4572000" y="32766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61722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15</a:t>
              </a: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006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9</a:t>
              </a: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292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578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11</a:t>
              </a: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54864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12</a:t>
              </a: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57150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13</a:t>
              </a: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943600" y="32766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14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4495800" y="2743200"/>
              <a:ext cx="7889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load: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solidFill>
                    <a:srgbClr val="FF0000"/>
                  </a:solidFill>
                </a:rPr>
                <a:t>page fault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4648200" y="3124200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34"/>
            <p:cNvSpPr>
              <a:spLocks noChangeArrowheads="1"/>
            </p:cNvSpPr>
            <p:nvPr/>
          </p:nvSpPr>
          <p:spPr bwMode="auto">
            <a:xfrm>
              <a:off x="4572000" y="3200400"/>
              <a:ext cx="2057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58" name="Text Box 35"/>
            <p:cNvSpPr txBox="1">
              <a:spLocks noChangeArrowheads="1"/>
            </p:cNvSpPr>
            <p:nvPr/>
          </p:nvSpPr>
          <p:spPr bwMode="auto">
            <a:xfrm>
              <a:off x="5082798" y="3565525"/>
              <a:ext cx="103105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reorder buffer</a:t>
              </a:r>
            </a:p>
          </p:txBody>
        </p:sp>
        <p:sp>
          <p:nvSpPr>
            <p:cNvPr id="28" name="Text Box 35">
              <a:extLst>
                <a:ext uri="{FF2B5EF4-FFF2-40B4-BE49-F238E27FC236}">
                  <a16:creationId xmlns:a16="http://schemas.microsoft.com/office/drawing/2014/main" id="{7CC28831-8D4A-5589-7F98-4A2694C87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924" y="3549711"/>
              <a:ext cx="27764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H</a:t>
              </a:r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6792BC24-8396-9178-30C2-E3D10B382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547348"/>
              <a:ext cx="26321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T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1C6F8E7A-07F2-5213-79C0-08FD66AA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0" y="3750111"/>
              <a:ext cx="342900" cy="1229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59" name="Rectangle 34">
              <a:extLst>
                <a:ext uri="{FF2B5EF4-FFF2-40B4-BE49-F238E27FC236}">
                  <a16:creationId xmlns:a16="http://schemas.microsoft.com/office/drawing/2014/main" id="{B6F107A9-4835-A529-12CC-4A2678FE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900" y="3902511"/>
              <a:ext cx="342900" cy="1229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ED4DE3B5-6D73-E393-A582-11C03D9CA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211" y="3702456"/>
              <a:ext cx="8274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PC of 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exc. cause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C7DD333-17E5-7342-A35F-AAE73E1C676A}"/>
                </a:ext>
              </a:extLst>
            </p:cNvPr>
            <p:cNvCxnSpPr>
              <a:stCxn id="44" idx="4"/>
              <a:endCxn id="34" idx="0"/>
            </p:cNvCxnSpPr>
            <p:nvPr/>
          </p:nvCxnSpPr>
          <p:spPr>
            <a:xfrm flipH="1">
              <a:off x="4337050" y="3505200"/>
              <a:ext cx="349250" cy="24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 Box 35">
              <a:extLst>
                <a:ext uri="{FF2B5EF4-FFF2-40B4-BE49-F238E27FC236}">
                  <a16:creationId xmlns:a16="http://schemas.microsoft.com/office/drawing/2014/main" id="{46CF3149-2364-CA71-14F4-6262037E6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8925" y="3792379"/>
              <a:ext cx="9637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system regs.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6F82063-B7D0-A59A-ADF2-DA2F726F9132}"/>
              </a:ext>
            </a:extLst>
          </p:cNvPr>
          <p:cNvGrpSpPr/>
          <p:nvPr/>
        </p:nvGrpSpPr>
        <p:grpSpPr>
          <a:xfrm>
            <a:off x="2461398" y="5146304"/>
            <a:ext cx="4168002" cy="1178296"/>
            <a:chOff x="2461398" y="4260756"/>
            <a:chExt cx="4168002" cy="1178296"/>
          </a:xfrm>
        </p:grpSpPr>
        <p:grpSp>
          <p:nvGrpSpPr>
            <p:cNvPr id="76" name="Group 36"/>
            <p:cNvGrpSpPr>
              <a:grpSpLocks/>
            </p:cNvGrpSpPr>
            <p:nvPr/>
          </p:nvGrpSpPr>
          <p:grpSpPr bwMode="auto">
            <a:xfrm>
              <a:off x="2971800" y="4724400"/>
              <a:ext cx="1600200" cy="228600"/>
              <a:chOff x="1872" y="3552"/>
              <a:chExt cx="1008" cy="144"/>
            </a:xfrm>
          </p:grpSpPr>
          <p:sp>
            <p:nvSpPr>
              <p:cNvPr id="79" name="Oval 4"/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80" name="Oval 5"/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81" name="Oval 6"/>
              <p:cNvSpPr>
                <a:spLocks noChangeArrowheads="1"/>
              </p:cNvSpPr>
              <p:nvPr/>
            </p:nvSpPr>
            <p:spPr bwMode="auto">
              <a:xfrm>
                <a:off x="2160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</a:t>
                </a:r>
              </a:p>
            </p:txBody>
          </p:sp>
          <p:sp>
            <p:nvSpPr>
              <p:cNvPr id="82" name="Oval 7"/>
              <p:cNvSpPr>
                <a:spLocks noChangeArrowheads="1"/>
              </p:cNvSpPr>
              <p:nvPr/>
            </p:nvSpPr>
            <p:spPr bwMode="auto">
              <a:xfrm>
                <a:off x="2304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4</a:t>
                </a:r>
              </a:p>
            </p:txBody>
          </p:sp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2448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5</a:t>
                </a:r>
              </a:p>
            </p:txBody>
          </p:sp>
          <p:sp>
            <p:nvSpPr>
              <p:cNvPr id="84" name="Oval 9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6</a:t>
                </a:r>
              </a:p>
            </p:txBody>
          </p:sp>
          <p:sp>
            <p:nvSpPr>
              <p:cNvPr id="85" name="Oval 10"/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7</a:t>
                </a:r>
              </a:p>
            </p:txBody>
          </p:sp>
        </p:grpSp>
        <p:sp>
          <p:nvSpPr>
            <p:cNvPr id="77" name="Rectangle 34"/>
            <p:cNvSpPr>
              <a:spLocks noChangeArrowheads="1"/>
            </p:cNvSpPr>
            <p:nvPr/>
          </p:nvSpPr>
          <p:spPr bwMode="auto">
            <a:xfrm>
              <a:off x="4572000" y="4648200"/>
              <a:ext cx="2057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78" name="Text Box 35"/>
            <p:cNvSpPr txBox="1">
              <a:spLocks noChangeArrowheads="1"/>
            </p:cNvSpPr>
            <p:nvPr/>
          </p:nvSpPr>
          <p:spPr bwMode="auto">
            <a:xfrm>
              <a:off x="5082796" y="5013325"/>
              <a:ext cx="103105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reorder buffer</a:t>
              </a:r>
            </a:p>
          </p:txBody>
        </p:sp>
        <p:sp>
          <p:nvSpPr>
            <p:cNvPr id="31" name="Text Box 35">
              <a:extLst>
                <a:ext uri="{FF2B5EF4-FFF2-40B4-BE49-F238E27FC236}">
                  <a16:creationId xmlns:a16="http://schemas.microsoft.com/office/drawing/2014/main" id="{50D5D6FD-47E9-E4A1-E44D-FDC9BAA0D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924" y="4998665"/>
              <a:ext cx="27764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H</a:t>
              </a:r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8672E0BA-5A28-0531-2430-255B7EB74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4893" y="5011579"/>
              <a:ext cx="26321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T</a:t>
              </a:r>
            </a:p>
          </p:txBody>
        </p:sp>
        <p:sp>
          <p:nvSpPr>
            <p:cNvPr id="90" name="Rectangle 34">
              <a:extLst>
                <a:ext uri="{FF2B5EF4-FFF2-40B4-BE49-F238E27FC236}">
                  <a16:creationId xmlns:a16="http://schemas.microsoft.com/office/drawing/2014/main" id="{BA400020-FA8E-7D5C-3014-232410B8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073" y="5086597"/>
              <a:ext cx="342900" cy="1229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91" name="Rectangle 34">
              <a:extLst>
                <a:ext uri="{FF2B5EF4-FFF2-40B4-BE49-F238E27FC236}">
                  <a16:creationId xmlns:a16="http://schemas.microsoft.com/office/drawing/2014/main" id="{198776FF-1F98-1DD0-DBE0-5DD91DE9A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373" y="5238997"/>
              <a:ext cx="342900" cy="1229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92" name="Text Box 35">
              <a:extLst>
                <a:ext uri="{FF2B5EF4-FFF2-40B4-BE49-F238E27FC236}">
                  <a16:creationId xmlns:a16="http://schemas.microsoft.com/office/drawing/2014/main" id="{EB1D2972-659D-6196-4130-2631DB8F6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684" y="5038942"/>
              <a:ext cx="8274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PC of 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exc. cause</a:t>
              </a:r>
            </a:p>
          </p:txBody>
        </p:sp>
        <p:sp>
          <p:nvSpPr>
            <p:cNvPr id="93" name="Text Box 35">
              <a:extLst>
                <a:ext uri="{FF2B5EF4-FFF2-40B4-BE49-F238E27FC236}">
                  <a16:creationId xmlns:a16="http://schemas.microsoft.com/office/drawing/2014/main" id="{5B83CAA6-B21B-2896-E017-ECD5F527E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398" y="5128865"/>
              <a:ext cx="9637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system regs.</a:t>
              </a:r>
            </a:p>
          </p:txBody>
        </p:sp>
        <p:sp>
          <p:nvSpPr>
            <p:cNvPr id="103" name="Oval 11">
              <a:extLst>
                <a:ext uri="{FF2B5EF4-FFF2-40B4-BE49-F238E27FC236}">
                  <a16:creationId xmlns:a16="http://schemas.microsoft.com/office/drawing/2014/main" id="{A3CDA310-6A72-5E23-9888-62A13209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7244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a</a:t>
              </a:r>
            </a:p>
          </p:txBody>
        </p:sp>
        <p:sp>
          <p:nvSpPr>
            <p:cNvPr id="104" name="Oval 12">
              <a:extLst>
                <a:ext uri="{FF2B5EF4-FFF2-40B4-BE49-F238E27FC236}">
                  <a16:creationId xmlns:a16="http://schemas.microsoft.com/office/drawing/2014/main" id="{BC929BAA-0CE3-5FF6-F178-CCE0DC11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7244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h</a:t>
              </a:r>
            </a:p>
          </p:txBody>
        </p:sp>
        <p:sp>
          <p:nvSpPr>
            <p:cNvPr id="105" name="Oval 13">
              <a:extLst>
                <a:ext uri="{FF2B5EF4-FFF2-40B4-BE49-F238E27FC236}">
                  <a16:creationId xmlns:a16="http://schemas.microsoft.com/office/drawing/2014/main" id="{3AEE7AA9-A2E2-075C-CCBA-FA90C1C46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7244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b</a:t>
              </a:r>
            </a:p>
          </p:txBody>
        </p:sp>
        <p:sp>
          <p:nvSpPr>
            <p:cNvPr id="106" name="Oval 14">
              <a:extLst>
                <a:ext uri="{FF2B5EF4-FFF2-40B4-BE49-F238E27FC236}">
                  <a16:creationId xmlns:a16="http://schemas.microsoft.com/office/drawing/2014/main" id="{56B01B55-FBC0-98E3-5041-F2004E7D5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47244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c</a:t>
              </a:r>
            </a:p>
          </p:txBody>
        </p:sp>
        <p:sp>
          <p:nvSpPr>
            <p:cNvPr id="107" name="Oval 15">
              <a:extLst>
                <a:ext uri="{FF2B5EF4-FFF2-40B4-BE49-F238E27FC236}">
                  <a16:creationId xmlns:a16="http://schemas.microsoft.com/office/drawing/2014/main" id="{E56A683E-4BDD-9932-58EA-B49DC1EF9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7244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d</a:t>
              </a:r>
            </a:p>
          </p:txBody>
        </p:sp>
        <p:sp>
          <p:nvSpPr>
            <p:cNvPr id="108" name="Oval 16">
              <a:extLst>
                <a:ext uri="{FF2B5EF4-FFF2-40B4-BE49-F238E27FC236}">
                  <a16:creationId xmlns:a16="http://schemas.microsoft.com/office/drawing/2014/main" id="{F7A12F4F-A7C1-F14F-7369-24D5BDCA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7244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e</a:t>
              </a:r>
            </a:p>
          </p:txBody>
        </p:sp>
        <p:sp>
          <p:nvSpPr>
            <p:cNvPr id="109" name="Oval 17">
              <a:extLst>
                <a:ext uri="{FF2B5EF4-FFF2-40B4-BE49-F238E27FC236}">
                  <a16:creationId xmlns:a16="http://schemas.microsoft.com/office/drawing/2014/main" id="{CC940B4B-7594-CC70-1736-D18CA128A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7244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f</a:t>
              </a:r>
            </a:p>
          </p:txBody>
        </p:sp>
        <p:sp>
          <p:nvSpPr>
            <p:cNvPr id="110" name="Oval 18">
              <a:extLst>
                <a:ext uri="{FF2B5EF4-FFF2-40B4-BE49-F238E27FC236}">
                  <a16:creationId xmlns:a16="http://schemas.microsoft.com/office/drawing/2014/main" id="{F45EB953-DF25-D86A-25E1-00D25232D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724400"/>
              <a:ext cx="228600" cy="228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g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45CD2E8-9177-1AC5-E643-2879B34C0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631" y="4453070"/>
              <a:ext cx="22225" cy="285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20">
              <a:extLst>
                <a:ext uri="{FF2B5EF4-FFF2-40B4-BE49-F238E27FC236}">
                  <a16:creationId xmlns:a16="http://schemas.microsoft.com/office/drawing/2014/main" id="{7866BA1C-2CE3-6E61-F4FA-1C3847E3B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500" y="4260756"/>
              <a:ext cx="205216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first instr. in exception handler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0979C3D-1A58-612C-F616-C82B6691503F}"/>
              </a:ext>
            </a:extLst>
          </p:cNvPr>
          <p:cNvGrpSpPr/>
          <p:nvPr/>
        </p:nvGrpSpPr>
        <p:grpSpPr>
          <a:xfrm>
            <a:off x="2457923" y="4197444"/>
            <a:ext cx="4168002" cy="790852"/>
            <a:chOff x="2461398" y="4648200"/>
            <a:chExt cx="4168002" cy="790852"/>
          </a:xfrm>
        </p:grpSpPr>
        <p:grpSp>
          <p:nvGrpSpPr>
            <p:cNvPr id="117" name="Group 36">
              <a:extLst>
                <a:ext uri="{FF2B5EF4-FFF2-40B4-BE49-F238E27FC236}">
                  <a16:creationId xmlns:a16="http://schemas.microsoft.com/office/drawing/2014/main" id="{68E7055E-17E7-B17E-E639-3359B8CDE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4724400"/>
              <a:ext cx="1600200" cy="228600"/>
              <a:chOff x="1872" y="3552"/>
              <a:chExt cx="1008" cy="144"/>
            </a:xfrm>
          </p:grpSpPr>
          <p:sp>
            <p:nvSpPr>
              <p:cNvPr id="136" name="Oval 4">
                <a:extLst>
                  <a:ext uri="{FF2B5EF4-FFF2-40B4-BE49-F238E27FC236}">
                    <a16:creationId xmlns:a16="http://schemas.microsoft.com/office/drawing/2014/main" id="{BD127641-F912-9942-6D57-6E8D1C37F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1</a:t>
                </a:r>
              </a:p>
            </p:txBody>
          </p:sp>
          <p:sp>
            <p:nvSpPr>
              <p:cNvPr id="137" name="Oval 5">
                <a:extLst>
                  <a:ext uri="{FF2B5EF4-FFF2-40B4-BE49-F238E27FC236}">
                    <a16:creationId xmlns:a16="http://schemas.microsoft.com/office/drawing/2014/main" id="{94291979-E393-8A98-950E-9F74435A5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2</a:t>
                </a:r>
              </a:p>
            </p:txBody>
          </p:sp>
          <p:sp>
            <p:nvSpPr>
              <p:cNvPr id="138" name="Oval 6">
                <a:extLst>
                  <a:ext uri="{FF2B5EF4-FFF2-40B4-BE49-F238E27FC236}">
                    <a16:creationId xmlns:a16="http://schemas.microsoft.com/office/drawing/2014/main" id="{1111E137-2425-299D-7E83-4ED5E5397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3</a:t>
                </a:r>
              </a:p>
            </p:txBody>
          </p:sp>
          <p:sp>
            <p:nvSpPr>
              <p:cNvPr id="139" name="Oval 7">
                <a:extLst>
                  <a:ext uri="{FF2B5EF4-FFF2-40B4-BE49-F238E27FC236}">
                    <a16:creationId xmlns:a16="http://schemas.microsoft.com/office/drawing/2014/main" id="{03073162-F14E-15BE-A036-9FC7CF52A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4</a:t>
                </a:r>
              </a:p>
            </p:txBody>
          </p:sp>
          <p:sp>
            <p:nvSpPr>
              <p:cNvPr id="140" name="Oval 8">
                <a:extLst>
                  <a:ext uri="{FF2B5EF4-FFF2-40B4-BE49-F238E27FC236}">
                    <a16:creationId xmlns:a16="http://schemas.microsoft.com/office/drawing/2014/main" id="{A4148739-4758-775A-1136-EB66AB1AD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5</a:t>
                </a:r>
              </a:p>
            </p:txBody>
          </p:sp>
          <p:sp>
            <p:nvSpPr>
              <p:cNvPr id="141" name="Oval 9">
                <a:extLst>
                  <a:ext uri="{FF2B5EF4-FFF2-40B4-BE49-F238E27FC236}">
                    <a16:creationId xmlns:a16="http://schemas.microsoft.com/office/drawing/2014/main" id="{46F80325-365F-20AA-C346-3A8DEE150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6</a:t>
                </a:r>
              </a:p>
            </p:txBody>
          </p:sp>
          <p:sp>
            <p:nvSpPr>
              <p:cNvPr id="142" name="Oval 10">
                <a:extLst>
                  <a:ext uri="{FF2B5EF4-FFF2-40B4-BE49-F238E27FC236}">
                    <a16:creationId xmlns:a16="http://schemas.microsoft.com/office/drawing/2014/main" id="{D8C5EBE8-EC4D-0571-7AA4-9D251F373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552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80000"/>
                  <a:buFont typeface="ZapfDingbats" pitchFamily="82" charset="2"/>
                  <a:buChar char="m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00000"/>
                  <a:buFont typeface="Wingdings" panose="05000000000000000000" pitchFamily="2" charset="2"/>
                  <a:buChar char="u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Symbol" panose="05050102010706020507" pitchFamily="18" charset="2"/>
                  <a:buChar char="à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30000"/>
                  <a:buFont typeface="Wingdings" panose="05000000000000000000" pitchFamily="2" charset="2"/>
                  <a:buChar char="l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lnSpc>
                    <a:spcPct val="90000"/>
                  </a:lnSpc>
                  <a:spcBef>
                    <a:spcPct val="30000"/>
                  </a:spcBef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accent2"/>
                  </a:buClr>
                  <a:buSzPct val="110000"/>
                  <a:buFont typeface="ZapfDingbats" pitchFamily="82" charset="2"/>
                  <a:buChar char="n"/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7</a:t>
                </a:r>
              </a:p>
            </p:txBody>
          </p:sp>
        </p:grpSp>
        <p:sp>
          <p:nvSpPr>
            <p:cNvPr id="118" name="Rectangle 34">
              <a:extLst>
                <a:ext uri="{FF2B5EF4-FFF2-40B4-BE49-F238E27FC236}">
                  <a16:creationId xmlns:a16="http://schemas.microsoft.com/office/drawing/2014/main" id="{1A33240A-A68B-AC89-1CA3-C29B0747D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648200"/>
              <a:ext cx="20574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25DD324F-65C5-6924-1992-1F7A6CBC4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2796" y="5013325"/>
              <a:ext cx="103105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reorder buffer</a:t>
              </a:r>
            </a:p>
          </p:txBody>
        </p:sp>
        <p:sp>
          <p:nvSpPr>
            <p:cNvPr id="120" name="Text Box 35">
              <a:extLst>
                <a:ext uri="{FF2B5EF4-FFF2-40B4-BE49-F238E27FC236}">
                  <a16:creationId xmlns:a16="http://schemas.microsoft.com/office/drawing/2014/main" id="{95D3FF06-0ACB-E4C9-679B-4B377C38E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924" y="4998665"/>
              <a:ext cx="27764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H</a:t>
              </a:r>
            </a:p>
          </p:txBody>
        </p:sp>
        <p:sp>
          <p:nvSpPr>
            <p:cNvPr id="121" name="Text Box 35">
              <a:extLst>
                <a:ext uri="{FF2B5EF4-FFF2-40B4-BE49-F238E27FC236}">
                  <a16:creationId xmlns:a16="http://schemas.microsoft.com/office/drawing/2014/main" id="{908C0561-9AF4-2F51-99C1-764D6A745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137" y="5167341"/>
              <a:ext cx="26321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T</a:t>
              </a:r>
            </a:p>
          </p:txBody>
        </p:sp>
        <p:sp>
          <p:nvSpPr>
            <p:cNvPr id="122" name="Rectangle 34">
              <a:extLst>
                <a:ext uri="{FF2B5EF4-FFF2-40B4-BE49-F238E27FC236}">
                  <a16:creationId xmlns:a16="http://schemas.microsoft.com/office/drawing/2014/main" id="{855DAF15-247B-A129-6D67-B14E5BCB2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073" y="5086597"/>
              <a:ext cx="342900" cy="1229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123" name="Rectangle 34">
              <a:extLst>
                <a:ext uri="{FF2B5EF4-FFF2-40B4-BE49-F238E27FC236}">
                  <a16:creationId xmlns:a16="http://schemas.microsoft.com/office/drawing/2014/main" id="{9F56058E-F547-BAA6-3EF5-7FC131E9E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373" y="5238997"/>
              <a:ext cx="342900" cy="12295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124" name="Text Box 35">
              <a:extLst>
                <a:ext uri="{FF2B5EF4-FFF2-40B4-BE49-F238E27FC236}">
                  <a16:creationId xmlns:a16="http://schemas.microsoft.com/office/drawing/2014/main" id="{9C98045A-B053-7700-09DF-15C6A48F6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684" y="5038942"/>
              <a:ext cx="82747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PC of 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exc. cause</a:t>
              </a:r>
            </a:p>
          </p:txBody>
        </p:sp>
        <p:sp>
          <p:nvSpPr>
            <p:cNvPr id="125" name="Text Box 35">
              <a:extLst>
                <a:ext uri="{FF2B5EF4-FFF2-40B4-BE49-F238E27FC236}">
                  <a16:creationId xmlns:a16="http://schemas.microsoft.com/office/drawing/2014/main" id="{8A18DF4D-224A-F9BF-8DEE-FB6223DAE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398" y="5128865"/>
              <a:ext cx="9637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system regs.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89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ILP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Interrupts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Exception is akin to a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mispredicted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branch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ROB supports exception recovery</a:t>
            </a:r>
          </a:p>
          <a:p>
            <a:r>
              <a:rPr lang="en-US" dirty="0"/>
              <a:t>Faster recovery of </a:t>
            </a:r>
            <a:r>
              <a:rPr lang="en-US" dirty="0" err="1"/>
              <a:t>mispredicted</a:t>
            </a:r>
            <a:r>
              <a:rPr lang="en-US" dirty="0"/>
              <a:t> branches</a:t>
            </a:r>
          </a:p>
          <a:p>
            <a:pPr lvl="1"/>
            <a:r>
              <a:rPr lang="en-US" dirty="0" err="1"/>
              <a:t>Checkpointing</a:t>
            </a:r>
            <a:r>
              <a:rPr lang="en-US" dirty="0"/>
              <a:t> and restoring the RMT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Handling memory dependencies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Store Queue (SQ) and Load Queue (LQ)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Going from scalar to superscalar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Examples of superscalar complexity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Branch </a:t>
            </a:r>
            <a:r>
              <a:rPr lang="en-US" altLang="en-US" dirty="0" err="1"/>
              <a:t>misprediction</a:t>
            </a:r>
            <a:r>
              <a:rPr lang="en-US" altLang="en-US" dirty="0"/>
              <a:t> recovery alternatives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Wait until </a:t>
            </a:r>
            <a:r>
              <a:rPr lang="en-US" altLang="en-US" dirty="0" err="1"/>
              <a:t>mispredicted</a:t>
            </a:r>
            <a:r>
              <a:rPr lang="en-US" altLang="en-US" dirty="0"/>
              <a:t> branch reaches head of ROB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altLang="en-US" dirty="0"/>
              <a:t>Simple recovery mechanism</a:t>
            </a:r>
          </a:p>
          <a:p>
            <a:pPr lvl="2"/>
            <a:r>
              <a:rPr lang="en-US" altLang="en-US" dirty="0"/>
              <a:t>ROB: Tail = Head (after retiring the branch)</a:t>
            </a:r>
          </a:p>
          <a:p>
            <a:pPr lvl="2"/>
            <a:r>
              <a:rPr lang="en-US" altLang="en-US" dirty="0"/>
              <a:t>Pipeline: squash </a:t>
            </a:r>
            <a:r>
              <a:rPr lang="en-US" altLang="en-US" i="1" dirty="0"/>
              <a:t>all</a:t>
            </a:r>
            <a:r>
              <a:rPr lang="en-US" altLang="en-US" dirty="0"/>
              <a:t> instructions in pipeline (all instructions are younger than the branch)</a:t>
            </a:r>
          </a:p>
          <a:p>
            <a:pPr lvl="2"/>
            <a:r>
              <a:rPr lang="en-US" altLang="en-US" dirty="0"/>
              <a:t>RMT: flash-clear all valid bits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altLang="en-US" dirty="0"/>
              <a:t>Delaying recovery until retirement increases the </a:t>
            </a:r>
            <a:r>
              <a:rPr lang="en-US" altLang="en-US" dirty="0" err="1"/>
              <a:t>misprediction</a:t>
            </a:r>
            <a:r>
              <a:rPr lang="en-US" altLang="en-US" dirty="0"/>
              <a:t> penalty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Immediately initiate recovery, while branch is in middle of ROB</a:t>
            </a:r>
          </a:p>
          <a:p>
            <a:pPr lvl="1">
              <a:buFont typeface="Arial" panose="020B0604020202020204" pitchFamily="34" charset="0"/>
              <a:buChar char="+"/>
            </a:pPr>
            <a:r>
              <a:rPr lang="en-US" altLang="en-US" dirty="0"/>
              <a:t>Minimizes the </a:t>
            </a:r>
            <a:r>
              <a:rPr lang="en-US" altLang="en-US" dirty="0" err="1"/>
              <a:t>misprediction</a:t>
            </a:r>
            <a:r>
              <a:rPr lang="en-US" altLang="en-US" dirty="0"/>
              <a:t> penalty</a:t>
            </a:r>
          </a:p>
          <a:p>
            <a:pPr lvl="1">
              <a:buFont typeface="Arial" panose="020B0604020202020204" pitchFamily="34" charset="0"/>
              <a:buChar char="−"/>
            </a:pPr>
            <a:r>
              <a:rPr lang="en-US" altLang="en-US" dirty="0"/>
              <a:t>Complex recovery mechanism</a:t>
            </a:r>
          </a:p>
          <a:p>
            <a:pPr lvl="2"/>
            <a:r>
              <a:rPr lang="en-US" altLang="en-US" dirty="0"/>
              <a:t>ROB: Tail = entry after branch’s ROB entry (still simple)</a:t>
            </a:r>
          </a:p>
          <a:p>
            <a:pPr lvl="2"/>
            <a:r>
              <a:rPr lang="en-US" altLang="en-US" dirty="0"/>
              <a:t>Pipeline: </a:t>
            </a:r>
            <a:r>
              <a:rPr lang="en-US" altLang="en-US" i="1" dirty="0"/>
              <a:t>Selectively squash</a:t>
            </a:r>
            <a:r>
              <a:rPr lang="en-US" altLang="en-US" dirty="0"/>
              <a:t> only those instructions in the pipeline that are younger than the branch and not those that are older than the branch.</a:t>
            </a:r>
          </a:p>
          <a:p>
            <a:pPr lvl="2"/>
            <a:r>
              <a:rPr lang="en-US" altLang="en-US" dirty="0"/>
              <a:t>RMT: Must restore RMT to what it was just after renaming the branch. One approach is to checkpoint the RMT after every branch. Restore RMT to the corresponding checkpoint when a </a:t>
            </a:r>
            <a:r>
              <a:rPr lang="en-US" altLang="en-US" dirty="0" err="1"/>
              <a:t>mispredicted</a:t>
            </a:r>
            <a:r>
              <a:rPr lang="en-US" altLang="en-US" dirty="0"/>
              <a:t> branch is detected. (Note that retirement unit updates not only RMT but also RMT-checkpoints.)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6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RMT Checkpoint &amp; Recovery (1)</a:t>
            </a:r>
            <a:endParaRPr lang="en-US" altLang="en-US" dirty="0"/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Line 7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0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2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3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4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5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Line 18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19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Line 21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40984" name="Line 23"/>
          <p:cNvSpPr>
            <a:spLocks noChangeShapeType="1"/>
          </p:cNvSpPr>
          <p:nvPr/>
        </p:nvSpPr>
        <p:spPr bwMode="auto">
          <a:xfrm flipV="1">
            <a:off x="3124200" y="2895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2819400" y="3048000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Head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(Retire)</a:t>
            </a:r>
          </a:p>
        </p:txBody>
      </p:sp>
      <p:grpSp>
        <p:nvGrpSpPr>
          <p:cNvPr id="40986" name="Group 45"/>
          <p:cNvGrpSpPr>
            <a:grpSpLocks/>
          </p:cNvGrpSpPr>
          <p:nvPr/>
        </p:nvGrpSpPr>
        <p:grpSpPr bwMode="auto">
          <a:xfrm>
            <a:off x="3962400" y="2895600"/>
            <a:ext cx="882650" cy="2057400"/>
            <a:chOff x="2496" y="1824"/>
            <a:chExt cx="556" cy="1296"/>
          </a:xfrm>
        </p:grpSpPr>
        <p:sp>
          <p:nvSpPr>
            <p:cNvPr id="40992" name="Line 25"/>
            <p:cNvSpPr>
              <a:spLocks noChangeShapeType="1"/>
            </p:cNvSpPr>
            <p:nvPr/>
          </p:nvSpPr>
          <p:spPr bwMode="auto">
            <a:xfrm flipV="1">
              <a:off x="2736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Text Box 26"/>
            <p:cNvSpPr txBox="1">
              <a:spLocks noChangeArrowheads="1"/>
            </p:cNvSpPr>
            <p:nvPr/>
          </p:nvSpPr>
          <p:spPr bwMode="auto">
            <a:xfrm>
              <a:off x="2502" y="1920"/>
              <a:ext cx="4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Tail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(Rename)</a:t>
              </a:r>
            </a:p>
          </p:txBody>
        </p:sp>
        <p:sp>
          <p:nvSpPr>
            <p:cNvPr id="40994" name="Line 30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Rectangle 31"/>
            <p:cNvSpPr>
              <a:spLocks noChangeArrowheads="1"/>
            </p:cNvSpPr>
            <p:nvPr/>
          </p:nvSpPr>
          <p:spPr bwMode="auto">
            <a:xfrm>
              <a:off x="2496" y="2496"/>
              <a:ext cx="14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0996" name="Rectangle 32"/>
            <p:cNvSpPr>
              <a:spLocks noChangeArrowheads="1"/>
            </p:cNvSpPr>
            <p:nvPr/>
          </p:nvSpPr>
          <p:spPr bwMode="auto">
            <a:xfrm>
              <a:off x="2640" y="2496"/>
              <a:ext cx="38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0997" name="Text Box 33"/>
            <p:cNvSpPr txBox="1">
              <a:spLocks noChangeArrowheads="1"/>
            </p:cNvSpPr>
            <p:nvPr/>
          </p:nvSpPr>
          <p:spPr bwMode="auto">
            <a:xfrm>
              <a:off x="2496" y="2352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0998" name="Text Box 34"/>
            <p:cNvSpPr txBox="1">
              <a:spLocks noChangeArrowheads="1"/>
            </p:cNvSpPr>
            <p:nvPr/>
          </p:nvSpPr>
          <p:spPr bwMode="auto">
            <a:xfrm>
              <a:off x="2640" y="2352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</p:grpSp>
      <p:sp>
        <p:nvSpPr>
          <p:cNvPr id="40987" name="Rectangle 36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0988" name="Text Box 35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grpSp>
        <p:nvGrpSpPr>
          <p:cNvPr id="40989" name="Group 46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0990" name="Line 47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Text Box 48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" name="Text Box 22">
            <a:extLst>
              <a:ext uri="{FF2B5EF4-FFF2-40B4-BE49-F238E27FC236}">
                <a16:creationId xmlns:a16="http://schemas.microsoft.com/office/drawing/2014/main" id="{0402E930-6A4A-0718-BC4F-C939AE68739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D1EE2184-1C58-9F2E-67B4-7E84A72F93D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5F4686E3-90AC-577D-1600-5C080F96562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E365A790-F25B-53E7-D21C-F08C7913FEF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625D932A-F2EC-8011-FC61-9AA729B3D9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E9FB9318-2C54-BB96-39F2-C348D433B5A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DB5F64F5-A261-8477-F9EF-E5F6739F9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DAEA2320-6BD2-91EF-D143-7FB7A6CA2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0D23758B-D685-C374-CEA7-9E77B2187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962" y="4225658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FD6FDB3E-D1BD-5C23-4967-107ECC58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80" y="422565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19AD928F-4F4B-6D89-C3F8-B2C22047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740" y="4212356"/>
            <a:ext cx="5180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rob4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D3A6CC59-895F-48B2-B47E-C91A2FBB01B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5106FC84-6337-9811-BD35-F74F782775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912856F0-B2A6-37AB-8CB4-1A629BB120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54B45325-FD90-F790-C9F6-CEBEEFE3FA2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54831D23-B12A-5635-A187-15287B8B8FC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94ED1F62-AC48-6196-8699-A2FF254AE8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FF32B4B5-5F4D-3B80-ED8B-9477945B796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288F1D01-5B22-52E6-BA03-2D2111E85B3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31" name="Text Box 22">
            <a:extLst>
              <a:ext uri="{FF2B5EF4-FFF2-40B4-BE49-F238E27FC236}">
                <a16:creationId xmlns:a16="http://schemas.microsoft.com/office/drawing/2014/main" id="{1CE56B46-F47E-E2EB-68C1-15D9229C11C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32" name="Text Box 22">
            <a:extLst>
              <a:ext uri="{FF2B5EF4-FFF2-40B4-BE49-F238E27FC236}">
                <a16:creationId xmlns:a16="http://schemas.microsoft.com/office/drawing/2014/main" id="{9FB00ACC-BC7F-F9ED-5816-00542C40AF3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33" name="Text Box 22">
            <a:extLst>
              <a:ext uri="{FF2B5EF4-FFF2-40B4-BE49-F238E27FC236}">
                <a16:creationId xmlns:a16="http://schemas.microsoft.com/office/drawing/2014/main" id="{FFC98E8C-4856-EBAF-90C6-9FA81A403C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</p:spTree>
    <p:extLst>
      <p:ext uri="{BB962C8B-B14F-4D97-AF65-F5344CB8AC3E}">
        <p14:creationId xmlns:p14="http://schemas.microsoft.com/office/powerpoint/2010/main" val="210022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Checkpoint &amp; Recovery (2)</a:t>
            </a:r>
          </a:p>
        </p:txBody>
      </p:sp>
      <p:sp>
        <p:nvSpPr>
          <p:cNvPr id="4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19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0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1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Rectangle 35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2009" name="Text Box 36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sp>
        <p:nvSpPr>
          <p:cNvPr id="42010" name="AutoShape 38"/>
          <p:cNvSpPr>
            <a:spLocks noChangeArrowheads="1"/>
          </p:cNvSpPr>
          <p:nvPr/>
        </p:nvSpPr>
        <p:spPr bwMode="auto">
          <a:xfrm>
            <a:off x="4191000" y="51054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grpSp>
        <p:nvGrpSpPr>
          <p:cNvPr id="42011" name="Group 58"/>
          <p:cNvGrpSpPr>
            <a:grpSpLocks/>
          </p:cNvGrpSpPr>
          <p:nvPr/>
        </p:nvGrpSpPr>
        <p:grpSpPr bwMode="auto">
          <a:xfrm>
            <a:off x="2819400" y="5334000"/>
            <a:ext cx="2025650" cy="1219200"/>
            <a:chOff x="1776" y="3360"/>
            <a:chExt cx="1276" cy="768"/>
          </a:xfrm>
        </p:grpSpPr>
        <p:sp>
          <p:nvSpPr>
            <p:cNvPr id="42024" name="Rectangle 39"/>
            <p:cNvSpPr>
              <a:spLocks noChangeArrowheads="1"/>
            </p:cNvSpPr>
            <p:nvPr/>
          </p:nvSpPr>
          <p:spPr bwMode="auto">
            <a:xfrm>
              <a:off x="2496" y="3504"/>
              <a:ext cx="144" cy="62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2025" name="Rectangle 40"/>
            <p:cNvSpPr>
              <a:spLocks noChangeArrowheads="1"/>
            </p:cNvSpPr>
            <p:nvPr/>
          </p:nvSpPr>
          <p:spPr bwMode="auto">
            <a:xfrm>
              <a:off x="2640" y="3504"/>
              <a:ext cx="384" cy="62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2026" name="Text Box 41"/>
            <p:cNvSpPr txBox="1">
              <a:spLocks noChangeArrowheads="1"/>
            </p:cNvSpPr>
            <p:nvPr/>
          </p:nvSpPr>
          <p:spPr bwMode="auto">
            <a:xfrm>
              <a:off x="2496" y="3360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2027" name="Text Box 42"/>
            <p:cNvSpPr txBox="1">
              <a:spLocks noChangeArrowheads="1"/>
            </p:cNvSpPr>
            <p:nvPr/>
          </p:nvSpPr>
          <p:spPr bwMode="auto">
            <a:xfrm>
              <a:off x="2640" y="3360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  <p:sp>
          <p:nvSpPr>
            <p:cNvPr id="42028" name="Text Box 43"/>
            <p:cNvSpPr txBox="1">
              <a:spLocks noChangeArrowheads="1"/>
            </p:cNvSpPr>
            <p:nvPr/>
          </p:nvSpPr>
          <p:spPr bwMode="auto">
            <a:xfrm>
              <a:off x="1776" y="3648"/>
              <a:ext cx="64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CHECKPOINT</a:t>
              </a:r>
            </a:p>
          </p:txBody>
        </p:sp>
      </p:grpSp>
      <p:grpSp>
        <p:nvGrpSpPr>
          <p:cNvPr id="42012" name="Group 44"/>
          <p:cNvGrpSpPr>
            <a:grpSpLocks/>
          </p:cNvGrpSpPr>
          <p:nvPr/>
        </p:nvGrpSpPr>
        <p:grpSpPr bwMode="auto">
          <a:xfrm>
            <a:off x="3962400" y="2895600"/>
            <a:ext cx="882650" cy="2057400"/>
            <a:chOff x="2496" y="1824"/>
            <a:chExt cx="556" cy="1296"/>
          </a:xfrm>
        </p:grpSpPr>
        <p:sp>
          <p:nvSpPr>
            <p:cNvPr id="42017" name="Line 45"/>
            <p:cNvSpPr>
              <a:spLocks noChangeShapeType="1"/>
            </p:cNvSpPr>
            <p:nvPr/>
          </p:nvSpPr>
          <p:spPr bwMode="auto">
            <a:xfrm flipV="1">
              <a:off x="2736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8" name="Text Box 46"/>
            <p:cNvSpPr txBox="1">
              <a:spLocks noChangeArrowheads="1"/>
            </p:cNvSpPr>
            <p:nvPr/>
          </p:nvSpPr>
          <p:spPr bwMode="auto">
            <a:xfrm>
              <a:off x="2502" y="1920"/>
              <a:ext cx="4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Tail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(Rename)</a:t>
              </a:r>
            </a:p>
          </p:txBody>
        </p:sp>
        <p:sp>
          <p:nvSpPr>
            <p:cNvPr id="42019" name="Line 47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0" name="Rectangle 48"/>
            <p:cNvSpPr>
              <a:spLocks noChangeArrowheads="1"/>
            </p:cNvSpPr>
            <p:nvPr/>
          </p:nvSpPr>
          <p:spPr bwMode="auto">
            <a:xfrm>
              <a:off x="2496" y="2496"/>
              <a:ext cx="14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2021" name="Rectangle 49"/>
            <p:cNvSpPr>
              <a:spLocks noChangeArrowheads="1"/>
            </p:cNvSpPr>
            <p:nvPr/>
          </p:nvSpPr>
          <p:spPr bwMode="auto">
            <a:xfrm>
              <a:off x="2640" y="2496"/>
              <a:ext cx="38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2022" name="Text Box 50"/>
            <p:cNvSpPr txBox="1">
              <a:spLocks noChangeArrowheads="1"/>
            </p:cNvSpPr>
            <p:nvPr/>
          </p:nvSpPr>
          <p:spPr bwMode="auto">
            <a:xfrm>
              <a:off x="2496" y="2352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2023" name="Text Box 51"/>
            <p:cNvSpPr txBox="1">
              <a:spLocks noChangeArrowheads="1"/>
            </p:cNvSpPr>
            <p:nvPr/>
          </p:nvSpPr>
          <p:spPr bwMode="auto">
            <a:xfrm>
              <a:off x="2640" y="2352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</p:grpSp>
      <p:grpSp>
        <p:nvGrpSpPr>
          <p:cNvPr id="42013" name="Group 52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2015" name="Line 53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6" name="Text Box 54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2014" name="Text Box 59"/>
          <p:cNvSpPr txBox="1">
            <a:spLocks noChangeArrowheads="1"/>
          </p:cNvSpPr>
          <p:nvPr/>
        </p:nvSpPr>
        <p:spPr bwMode="auto">
          <a:xfrm>
            <a:off x="4495800" y="5087938"/>
            <a:ext cx="463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save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3DC6EA47-317C-D2DF-2DCA-493807956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7C8306C-1A50-C8F2-243F-C24E56F5AE2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28C601E1-939C-1834-9044-59F230EC117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A1056660-F1E2-2A0D-6313-DE97F05E1EE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3B37863F-0E2C-2B02-2DE8-39CF743610D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788911E6-8B28-554C-4110-AE4B47351F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23494F6D-97B8-F7F0-1C8B-4FBCD83D82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49A363B2-2C3C-C108-CE00-A24B7F6F5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AA4F89DC-09CE-4760-23E3-6AD1A8197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3DDCE0E5-870D-31A5-DE58-26169AB8DD2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DEF81F7C-15C8-0EC9-4BC3-6B44E777B8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E2E03A6B-3963-9E94-6F45-F065146CFEE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CCF5CC97-9347-585C-89D5-3120A63C45E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E2D38E95-1497-62B1-F70F-39E0FA52B7C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5E8BEA53-B1C3-7362-16CC-F75F71F130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B9293E47-317C-70F5-5448-3EF88F4AAB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7A98130C-BF0A-4ABA-7809-860607D22AA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F8EDFCD8-077F-BCCD-E3FC-FF7D858DA15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0137A163-9C5F-156D-E763-40BBB8F56D9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E0C95CC1-5F9D-D18B-27B5-C893E042B73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202DC028-C95C-2D75-46E1-7895CF782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962" y="4225658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C782F961-1AAF-3EAF-14E1-463486D80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80" y="422565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05F7F096-1838-A362-1855-45ABF1C46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740" y="4212356"/>
            <a:ext cx="5180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rob4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963DC306-97EE-249B-107F-11B71C192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872" y="5804502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39D42D92-CE0B-C264-1949-C52CEF77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290" y="5804502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8BCD5AED-DC10-6550-6AE5-F95E6BD3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650" y="5791200"/>
            <a:ext cx="5180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rob4</a:t>
            </a:r>
          </a:p>
        </p:txBody>
      </p:sp>
    </p:spTree>
    <p:extLst>
      <p:ext uri="{BB962C8B-B14F-4D97-AF65-F5344CB8AC3E}">
        <p14:creationId xmlns:p14="http://schemas.microsoft.com/office/powerpoint/2010/main" val="397316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Checkpoint &amp; Recovery (3)</a:t>
            </a:r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3011" name="Rectangle 47"/>
          <p:cNvSpPr>
            <a:spLocks noChangeArrowheads="1"/>
          </p:cNvSpPr>
          <p:nvPr/>
        </p:nvSpPr>
        <p:spPr bwMode="auto">
          <a:xfrm>
            <a:off x="4267200" y="2362200"/>
            <a:ext cx="914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3013" name="Line 3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18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19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0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1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Rectangle 23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grpSp>
        <p:nvGrpSpPr>
          <p:cNvPr id="43035" name="Group 32"/>
          <p:cNvGrpSpPr>
            <a:grpSpLocks/>
          </p:cNvGrpSpPr>
          <p:nvPr/>
        </p:nvGrpSpPr>
        <p:grpSpPr bwMode="auto">
          <a:xfrm>
            <a:off x="4876800" y="2895600"/>
            <a:ext cx="882650" cy="2057400"/>
            <a:chOff x="2496" y="1824"/>
            <a:chExt cx="556" cy="1296"/>
          </a:xfrm>
        </p:grpSpPr>
        <p:sp>
          <p:nvSpPr>
            <p:cNvPr id="43047" name="Line 33"/>
            <p:cNvSpPr>
              <a:spLocks noChangeShapeType="1"/>
            </p:cNvSpPr>
            <p:nvPr/>
          </p:nvSpPr>
          <p:spPr bwMode="auto">
            <a:xfrm flipV="1">
              <a:off x="2736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Text Box 34"/>
            <p:cNvSpPr txBox="1">
              <a:spLocks noChangeArrowheads="1"/>
            </p:cNvSpPr>
            <p:nvPr/>
          </p:nvSpPr>
          <p:spPr bwMode="auto">
            <a:xfrm>
              <a:off x="2502" y="1920"/>
              <a:ext cx="4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Tail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(Rename)</a:t>
              </a:r>
            </a:p>
          </p:txBody>
        </p:sp>
        <p:sp>
          <p:nvSpPr>
            <p:cNvPr id="43049" name="Line 35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Rectangle 36"/>
            <p:cNvSpPr>
              <a:spLocks noChangeArrowheads="1"/>
            </p:cNvSpPr>
            <p:nvPr/>
          </p:nvSpPr>
          <p:spPr bwMode="auto">
            <a:xfrm>
              <a:off x="2496" y="2496"/>
              <a:ext cx="14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3051" name="Rectangle 37"/>
            <p:cNvSpPr>
              <a:spLocks noChangeArrowheads="1"/>
            </p:cNvSpPr>
            <p:nvPr/>
          </p:nvSpPr>
          <p:spPr bwMode="auto">
            <a:xfrm>
              <a:off x="2640" y="2496"/>
              <a:ext cx="38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3052" name="Text Box 38"/>
            <p:cNvSpPr txBox="1">
              <a:spLocks noChangeArrowheads="1"/>
            </p:cNvSpPr>
            <p:nvPr/>
          </p:nvSpPr>
          <p:spPr bwMode="auto">
            <a:xfrm>
              <a:off x="2496" y="2352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3053" name="Text Box 39"/>
            <p:cNvSpPr txBox="1">
              <a:spLocks noChangeArrowheads="1"/>
            </p:cNvSpPr>
            <p:nvPr/>
          </p:nvSpPr>
          <p:spPr bwMode="auto">
            <a:xfrm>
              <a:off x="2640" y="2352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</p:grpSp>
      <p:grpSp>
        <p:nvGrpSpPr>
          <p:cNvPr id="43036" name="Group 40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3045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3037" name="Text Box 48"/>
          <p:cNvSpPr txBox="1">
            <a:spLocks noChangeArrowheads="1"/>
          </p:cNvSpPr>
          <p:nvPr/>
        </p:nvSpPr>
        <p:spPr bwMode="auto">
          <a:xfrm>
            <a:off x="4313238" y="2590800"/>
            <a:ext cx="868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/>
              <a:t>wrong path</a:t>
            </a:r>
          </a:p>
        </p:txBody>
      </p:sp>
      <p:sp>
        <p:nvSpPr>
          <p:cNvPr id="43038" name="Text Box 50"/>
          <p:cNvSpPr txBox="1">
            <a:spLocks noChangeArrowheads="1"/>
          </p:cNvSpPr>
          <p:nvPr/>
        </p:nvSpPr>
        <p:spPr bwMode="auto">
          <a:xfrm>
            <a:off x="5116513" y="4556125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 dirty="0"/>
              <a:t>wrong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 dirty="0"/>
              <a:t>state!</a:t>
            </a:r>
          </a:p>
        </p:txBody>
      </p:sp>
      <p:grpSp>
        <p:nvGrpSpPr>
          <p:cNvPr id="43039" name="Group 58"/>
          <p:cNvGrpSpPr>
            <a:grpSpLocks/>
          </p:cNvGrpSpPr>
          <p:nvPr/>
        </p:nvGrpSpPr>
        <p:grpSpPr bwMode="auto">
          <a:xfrm>
            <a:off x="2819400" y="5334000"/>
            <a:ext cx="2025650" cy="1219200"/>
            <a:chOff x="1776" y="3360"/>
            <a:chExt cx="1276" cy="768"/>
          </a:xfrm>
        </p:grpSpPr>
        <p:sp>
          <p:nvSpPr>
            <p:cNvPr id="43040" name="Rectangle 39"/>
            <p:cNvSpPr>
              <a:spLocks noChangeArrowheads="1"/>
            </p:cNvSpPr>
            <p:nvPr/>
          </p:nvSpPr>
          <p:spPr bwMode="auto">
            <a:xfrm>
              <a:off x="2496" y="3504"/>
              <a:ext cx="144" cy="62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3041" name="Rectangle 40"/>
            <p:cNvSpPr>
              <a:spLocks noChangeArrowheads="1"/>
            </p:cNvSpPr>
            <p:nvPr/>
          </p:nvSpPr>
          <p:spPr bwMode="auto">
            <a:xfrm>
              <a:off x="2640" y="3504"/>
              <a:ext cx="384" cy="62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3042" name="Text Box 41"/>
            <p:cNvSpPr txBox="1">
              <a:spLocks noChangeArrowheads="1"/>
            </p:cNvSpPr>
            <p:nvPr/>
          </p:nvSpPr>
          <p:spPr bwMode="auto">
            <a:xfrm>
              <a:off x="2496" y="3360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3043" name="Text Box 42"/>
            <p:cNvSpPr txBox="1">
              <a:spLocks noChangeArrowheads="1"/>
            </p:cNvSpPr>
            <p:nvPr/>
          </p:nvSpPr>
          <p:spPr bwMode="auto">
            <a:xfrm>
              <a:off x="2640" y="3360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  <p:sp>
          <p:nvSpPr>
            <p:cNvPr id="43044" name="Text Box 43"/>
            <p:cNvSpPr txBox="1">
              <a:spLocks noChangeArrowheads="1"/>
            </p:cNvSpPr>
            <p:nvPr/>
          </p:nvSpPr>
          <p:spPr bwMode="auto">
            <a:xfrm>
              <a:off x="1776" y="3648"/>
              <a:ext cx="64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CHECKPOINT</a:t>
              </a:r>
            </a:p>
          </p:txBody>
        </p:sp>
      </p:grpSp>
      <p:sp>
        <p:nvSpPr>
          <p:cNvPr id="4" name="Text Box 22">
            <a:extLst>
              <a:ext uri="{FF2B5EF4-FFF2-40B4-BE49-F238E27FC236}">
                <a16:creationId xmlns:a16="http://schemas.microsoft.com/office/drawing/2014/main" id="{8826B8DF-ECD1-8F81-01FB-18B3A8F9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22E4A7DC-B6FC-4F4C-DFB1-A1A306A04CE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8BECD4F0-5ADE-780C-8BF3-3DD32571722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A61AD77D-79BF-6C0D-DC39-E7DBE20B49F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24DC28BF-67F4-F433-0C44-99931DD3E68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02872D0D-72EB-13CE-1B78-4D00933F1AE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D07411A2-9675-1853-7800-EA2AA78AA8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129029EA-6622-46D8-A779-BA8D2727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E5E137D5-4EB1-9FF1-7E64-24B60E0C3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F376C3EF-87E8-B04A-F400-4386AF1DDA2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BC1D792-318C-8B9E-F75E-2C1D181D3F5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AFC02813-2CF3-B69C-4FB1-8130F77B1E7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8E264DCE-F635-5CC5-82E6-9A267933C42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B6976BBE-2AB0-4623-26CF-DE08F999AF0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EDA474DE-86C8-EC94-FE08-A36D2675BB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E143B0FD-FF0E-53D0-86A6-5AC3799B240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071AAA17-CED1-6991-13F0-6C12BD9980F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CA8165F-4A27-3C31-9E47-A08FB6A62BC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B9BD602F-8B47-5275-2EDB-C25C12A7491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2B5715D8-114A-598F-72EB-AC01D534018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74A54A1E-5A15-4FA5-9798-D5B71A922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872" y="5804502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93EAEE16-682A-9FB9-A206-C58F4A41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290" y="5804502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AB9F849D-ABCD-A02C-2BA8-1184461B9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650" y="5791200"/>
            <a:ext cx="5180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rob4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0E8FE665-444D-C367-0DC7-50CA1A935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726" y="4225658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A91A6901-66BB-6672-F34C-CF92AB1D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144" y="422565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181D71EA-680C-65C6-14A3-E7C5AA34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025" y="4212356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rob12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E65D019F-36B5-D409-AB7A-EE9303E0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29" y="2484232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</p:spTree>
    <p:extLst>
      <p:ext uri="{BB962C8B-B14F-4D97-AF65-F5344CB8AC3E}">
        <p14:creationId xmlns:p14="http://schemas.microsoft.com/office/powerpoint/2010/main" val="123995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Checkpoint &amp; Recovery (4)</a:t>
            </a:r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267200" y="2362200"/>
            <a:ext cx="914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7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grpSp>
        <p:nvGrpSpPr>
          <p:cNvPr id="44059" name="Group 32"/>
          <p:cNvGrpSpPr>
            <a:grpSpLocks/>
          </p:cNvGrpSpPr>
          <p:nvPr/>
        </p:nvGrpSpPr>
        <p:grpSpPr bwMode="auto">
          <a:xfrm>
            <a:off x="3962400" y="2895600"/>
            <a:ext cx="882650" cy="2057400"/>
            <a:chOff x="2496" y="1824"/>
            <a:chExt cx="556" cy="1296"/>
          </a:xfrm>
        </p:grpSpPr>
        <p:sp>
          <p:nvSpPr>
            <p:cNvPr id="44072" name="Line 33"/>
            <p:cNvSpPr>
              <a:spLocks noChangeShapeType="1"/>
            </p:cNvSpPr>
            <p:nvPr/>
          </p:nvSpPr>
          <p:spPr bwMode="auto">
            <a:xfrm flipV="1">
              <a:off x="2736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Text Box 34"/>
            <p:cNvSpPr txBox="1">
              <a:spLocks noChangeArrowheads="1"/>
            </p:cNvSpPr>
            <p:nvPr/>
          </p:nvSpPr>
          <p:spPr bwMode="auto">
            <a:xfrm>
              <a:off x="2502" y="1920"/>
              <a:ext cx="4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Tail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(Rename)</a:t>
              </a:r>
            </a:p>
          </p:txBody>
        </p:sp>
        <p:sp>
          <p:nvSpPr>
            <p:cNvPr id="44074" name="Line 35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Rectangle 36"/>
            <p:cNvSpPr>
              <a:spLocks noChangeArrowheads="1"/>
            </p:cNvSpPr>
            <p:nvPr/>
          </p:nvSpPr>
          <p:spPr bwMode="auto">
            <a:xfrm>
              <a:off x="2496" y="2496"/>
              <a:ext cx="14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6" name="Rectangle 37"/>
            <p:cNvSpPr>
              <a:spLocks noChangeArrowheads="1"/>
            </p:cNvSpPr>
            <p:nvPr/>
          </p:nvSpPr>
          <p:spPr bwMode="auto">
            <a:xfrm>
              <a:off x="2640" y="2496"/>
              <a:ext cx="38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7" name="Text Box 38"/>
            <p:cNvSpPr txBox="1">
              <a:spLocks noChangeArrowheads="1"/>
            </p:cNvSpPr>
            <p:nvPr/>
          </p:nvSpPr>
          <p:spPr bwMode="auto">
            <a:xfrm>
              <a:off x="2496" y="2352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4078" name="Text Box 39"/>
            <p:cNvSpPr txBox="1">
              <a:spLocks noChangeArrowheads="1"/>
            </p:cNvSpPr>
            <p:nvPr/>
          </p:nvSpPr>
          <p:spPr bwMode="auto">
            <a:xfrm>
              <a:off x="2640" y="2352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</p:grpSp>
      <p:grpSp>
        <p:nvGrpSpPr>
          <p:cNvPr id="44060" name="Group 40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4070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4061" name="Text Box 46"/>
          <p:cNvSpPr txBox="1">
            <a:spLocks noChangeArrowheads="1"/>
          </p:cNvSpPr>
          <p:nvPr/>
        </p:nvSpPr>
        <p:spPr bwMode="auto">
          <a:xfrm>
            <a:off x="4362450" y="2590800"/>
            <a:ext cx="774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/>
              <a:t>squashed</a:t>
            </a:r>
          </a:p>
        </p:txBody>
      </p:sp>
      <p:sp>
        <p:nvSpPr>
          <p:cNvPr id="44062" name="AutoShape 48"/>
          <p:cNvSpPr>
            <a:spLocks noChangeArrowheads="1"/>
          </p:cNvSpPr>
          <p:nvPr/>
        </p:nvSpPr>
        <p:spPr bwMode="auto">
          <a:xfrm flipV="1">
            <a:off x="4191000" y="5105400"/>
            <a:ext cx="3810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63" name="Text Box 49"/>
          <p:cNvSpPr txBox="1">
            <a:spLocks noChangeArrowheads="1"/>
          </p:cNvSpPr>
          <p:nvPr/>
        </p:nvSpPr>
        <p:spPr bwMode="auto">
          <a:xfrm>
            <a:off x="4424363" y="5087938"/>
            <a:ext cx="612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restore</a:t>
            </a:r>
          </a:p>
        </p:txBody>
      </p:sp>
      <p:grpSp>
        <p:nvGrpSpPr>
          <p:cNvPr id="44064" name="Group 58"/>
          <p:cNvGrpSpPr>
            <a:grpSpLocks/>
          </p:cNvGrpSpPr>
          <p:nvPr/>
        </p:nvGrpSpPr>
        <p:grpSpPr bwMode="auto">
          <a:xfrm>
            <a:off x="2819400" y="5334000"/>
            <a:ext cx="2025650" cy="1219200"/>
            <a:chOff x="1776" y="3360"/>
            <a:chExt cx="1276" cy="768"/>
          </a:xfrm>
        </p:grpSpPr>
        <p:sp>
          <p:nvSpPr>
            <p:cNvPr id="44065" name="Rectangle 39"/>
            <p:cNvSpPr>
              <a:spLocks noChangeArrowheads="1"/>
            </p:cNvSpPr>
            <p:nvPr/>
          </p:nvSpPr>
          <p:spPr bwMode="auto">
            <a:xfrm>
              <a:off x="2496" y="3504"/>
              <a:ext cx="144" cy="62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66" name="Rectangle 40"/>
            <p:cNvSpPr>
              <a:spLocks noChangeArrowheads="1"/>
            </p:cNvSpPr>
            <p:nvPr/>
          </p:nvSpPr>
          <p:spPr bwMode="auto">
            <a:xfrm>
              <a:off x="2640" y="3504"/>
              <a:ext cx="384" cy="624"/>
            </a:xfrm>
            <a:prstGeom prst="rect">
              <a:avLst/>
            </a:prstGeom>
            <a:solidFill>
              <a:srgbClr val="FF505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67" name="Text Box 41"/>
            <p:cNvSpPr txBox="1">
              <a:spLocks noChangeArrowheads="1"/>
            </p:cNvSpPr>
            <p:nvPr/>
          </p:nvSpPr>
          <p:spPr bwMode="auto">
            <a:xfrm>
              <a:off x="2496" y="3360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4068" name="Text Box 42"/>
            <p:cNvSpPr txBox="1">
              <a:spLocks noChangeArrowheads="1"/>
            </p:cNvSpPr>
            <p:nvPr/>
          </p:nvSpPr>
          <p:spPr bwMode="auto">
            <a:xfrm>
              <a:off x="2640" y="3360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  <p:sp>
          <p:nvSpPr>
            <p:cNvPr id="44069" name="Text Box 43"/>
            <p:cNvSpPr txBox="1">
              <a:spLocks noChangeArrowheads="1"/>
            </p:cNvSpPr>
            <p:nvPr/>
          </p:nvSpPr>
          <p:spPr bwMode="auto">
            <a:xfrm>
              <a:off x="1776" y="3648"/>
              <a:ext cx="64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CHECKPOINT</a:t>
              </a:r>
            </a:p>
          </p:txBody>
        </p:sp>
      </p:grpSp>
      <p:sp>
        <p:nvSpPr>
          <p:cNvPr id="4" name="Text Box 22">
            <a:extLst>
              <a:ext uri="{FF2B5EF4-FFF2-40B4-BE49-F238E27FC236}">
                <a16:creationId xmlns:a16="http://schemas.microsoft.com/office/drawing/2014/main" id="{B7722C1D-1DCB-BBAF-5773-BE67DAEA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E08A801-DCDB-59A7-BE01-FA7EE5B5EEE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158E172-6714-0037-07D4-F176FF6056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9996B062-A736-D4D4-BC0F-C87C66355BD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ECB58956-F012-809B-C126-27498A449DD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84ED7132-3DE0-3117-A17A-6CE154CFEFB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4741E496-E1AF-DDAB-713F-C880950632F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3B92DDC5-F643-C857-820B-FEAC9E60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5ED3D668-C46E-B6C0-80B8-8E5B141E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ACECF2CB-9428-A558-6BF0-85F4E719A5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BA8675BB-D493-AEE0-D236-AFA1980882E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5001C7D3-6D0D-79BF-6741-A68C621F58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3687B16-5488-149A-D143-249006150CA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BEF6FDFF-382B-630B-F85C-2D75FAF947E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2BFCCC1C-0306-59CA-A50B-E7163A9D0BA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BB09A5AF-E68B-8D94-6633-9C0C003C89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E8C95698-F3DE-B5B1-9F00-4E17FA6389A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57D38EDF-B101-1C0F-A5A9-F900D4FEA6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ABCCB33D-E24B-65FF-2282-0EDDA764EB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6D4E22A9-5E08-B5D7-3405-3C7522AEA5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042E9087-FF34-BB26-9241-A45BEB1B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872" y="5804502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7E3247EE-0914-C8B2-555C-81C1D43EF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290" y="5804502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33D0F12A-9D07-9AA1-B5C1-E1F42313C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650" y="5791200"/>
            <a:ext cx="5180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rob4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C9B1EC15-6ECC-3FBB-8645-BE70CA689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962" y="4225658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0EF65B84-2A9D-3158-36F5-702CDE889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80" y="422565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95C8B7AA-6E53-41E6-E925-C25C078E9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740" y="4212356"/>
            <a:ext cx="5180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rob4</a:t>
            </a:r>
          </a:p>
        </p:txBody>
      </p:sp>
    </p:spTree>
    <p:extLst>
      <p:ext uri="{BB962C8B-B14F-4D97-AF65-F5344CB8AC3E}">
        <p14:creationId xmlns:p14="http://schemas.microsoft.com/office/powerpoint/2010/main" val="2998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Checkpoint &amp; Recovery (5)</a:t>
            </a:r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grpSp>
        <p:nvGrpSpPr>
          <p:cNvPr id="45082" name="Group 32"/>
          <p:cNvGrpSpPr>
            <a:grpSpLocks/>
          </p:cNvGrpSpPr>
          <p:nvPr/>
        </p:nvGrpSpPr>
        <p:grpSpPr bwMode="auto">
          <a:xfrm>
            <a:off x="4876800" y="2895600"/>
            <a:ext cx="882650" cy="2057400"/>
            <a:chOff x="2496" y="1824"/>
            <a:chExt cx="556" cy="1296"/>
          </a:xfrm>
        </p:grpSpPr>
        <p:sp>
          <p:nvSpPr>
            <p:cNvPr id="45088" name="Line 33"/>
            <p:cNvSpPr>
              <a:spLocks noChangeShapeType="1"/>
            </p:cNvSpPr>
            <p:nvPr/>
          </p:nvSpPr>
          <p:spPr bwMode="auto">
            <a:xfrm flipV="1">
              <a:off x="2736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Text Box 34"/>
            <p:cNvSpPr txBox="1">
              <a:spLocks noChangeArrowheads="1"/>
            </p:cNvSpPr>
            <p:nvPr/>
          </p:nvSpPr>
          <p:spPr bwMode="auto">
            <a:xfrm>
              <a:off x="2502" y="1920"/>
              <a:ext cx="4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Tail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(Rename)</a:t>
              </a:r>
            </a:p>
          </p:txBody>
        </p:sp>
        <p:sp>
          <p:nvSpPr>
            <p:cNvPr id="45090" name="Line 35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36"/>
            <p:cNvSpPr>
              <a:spLocks noChangeArrowheads="1"/>
            </p:cNvSpPr>
            <p:nvPr/>
          </p:nvSpPr>
          <p:spPr bwMode="auto">
            <a:xfrm>
              <a:off x="2496" y="2496"/>
              <a:ext cx="14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5092" name="Rectangle 37"/>
            <p:cNvSpPr>
              <a:spLocks noChangeArrowheads="1"/>
            </p:cNvSpPr>
            <p:nvPr/>
          </p:nvSpPr>
          <p:spPr bwMode="auto">
            <a:xfrm>
              <a:off x="2640" y="2496"/>
              <a:ext cx="38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5093" name="Text Box 38"/>
            <p:cNvSpPr txBox="1">
              <a:spLocks noChangeArrowheads="1"/>
            </p:cNvSpPr>
            <p:nvPr/>
          </p:nvSpPr>
          <p:spPr bwMode="auto">
            <a:xfrm>
              <a:off x="2496" y="2352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5094" name="Text Box 39"/>
            <p:cNvSpPr txBox="1">
              <a:spLocks noChangeArrowheads="1"/>
            </p:cNvSpPr>
            <p:nvPr/>
          </p:nvSpPr>
          <p:spPr bwMode="auto">
            <a:xfrm>
              <a:off x="2640" y="2352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</p:grpSp>
      <p:grpSp>
        <p:nvGrpSpPr>
          <p:cNvPr id="45083" name="Group 40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5086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5084" name="Text Box 49"/>
          <p:cNvSpPr txBox="1">
            <a:spLocks noChangeArrowheads="1"/>
          </p:cNvSpPr>
          <p:nvPr/>
        </p:nvSpPr>
        <p:spPr bwMode="auto">
          <a:xfrm>
            <a:off x="4295775" y="2590800"/>
            <a:ext cx="9159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/>
              <a:t>correct path</a:t>
            </a:r>
          </a:p>
        </p:txBody>
      </p:sp>
      <p:sp>
        <p:nvSpPr>
          <p:cNvPr id="45085" name="Rectangle 50"/>
          <p:cNvSpPr>
            <a:spLocks noChangeArrowheads="1"/>
          </p:cNvSpPr>
          <p:nvPr/>
        </p:nvSpPr>
        <p:spPr bwMode="auto">
          <a:xfrm>
            <a:off x="5029200" y="45561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 dirty="0"/>
              <a:t>correct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 dirty="0"/>
              <a:t>state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E9802B9D-332D-E683-496C-4810C74D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F86AE42A-FE27-710D-6023-B80A95B683D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D26B4064-C875-3E34-CDB2-3DD19E73708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67ACDA7E-83E4-8B3A-E13C-41487EF3AE4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3823D2FE-8912-5CF8-A99A-34A563F1E13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BB7323A6-8366-F9F1-2F24-D3B3B394D9B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41FF9805-E51C-97F6-DEAB-591E62F1808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F98C66CD-360E-5A1C-A666-D1AFE2E8D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41D43B82-BAB1-C358-8276-998EA5062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2A59F298-D577-C781-420F-0BC8EF7B18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04509765-6774-1A12-9A01-7A75E22FAE5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79A9D82F-A48E-D031-6029-54DF5458B29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2EC991A6-2C81-CE16-4AFB-62B080D4206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1A73F264-6410-B636-50DF-58F2349F2EF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140A932F-348E-31F4-18C8-B3E157BBC32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394016F7-B833-AA8F-28B2-0CA917583AC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C84D0D0E-C68C-D653-5FF3-06C957E7EC3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38009AC5-5132-05F0-6106-5142115DE39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7C29CA7F-B481-A473-6ADA-C2951569D9D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7D13DA8E-5F2A-3A1A-BF9A-629B802573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57614B54-A56C-4A56-5111-69BC4450D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84232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61635A75-235D-B394-9EFB-53FA3FA98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726" y="4225658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7B97B50A-6432-3F5C-4883-48EC35CB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144" y="422565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A395296D-F466-4D4F-18CB-49E24FBE7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025" y="4212356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rob10</a:t>
            </a:r>
          </a:p>
        </p:txBody>
      </p:sp>
    </p:spTree>
    <p:extLst>
      <p:ext uri="{BB962C8B-B14F-4D97-AF65-F5344CB8AC3E}">
        <p14:creationId xmlns:p14="http://schemas.microsoft.com/office/powerpoint/2010/main" val="125552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8422-2375-F803-B169-FF35D22C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exception recovery?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1717-96B7-3C66-9738-80060C7E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There’s nothing functionally wrong with initiating exception recovery immediately, while the offending instruction is in the middle of the ROB</a:t>
            </a:r>
          </a:p>
          <a:p>
            <a:pPr lvl="1"/>
            <a:r>
              <a:rPr lang="en-US" dirty="0"/>
              <a:t>It is even ok to speculatively transfer control to the exception handler</a:t>
            </a:r>
          </a:p>
          <a:p>
            <a:pPr lvl="1"/>
            <a:r>
              <a:rPr lang="en-US" dirty="0"/>
              <a:t>If there is an older </a:t>
            </a:r>
            <a:r>
              <a:rPr lang="en-US" dirty="0" err="1"/>
              <a:t>mispredicted</a:t>
            </a:r>
            <a:r>
              <a:rPr lang="en-US" dirty="0"/>
              <a:t> branch or an older exception, this offending instruction and its control-transfer to the handler will be squashed</a:t>
            </a:r>
          </a:p>
          <a:p>
            <a:r>
              <a:rPr lang="en-US" dirty="0"/>
              <a:t>The problem is that checkpoints are resource intensive and we can’t checkpoint the RMT at every instruction that could post an exception</a:t>
            </a:r>
          </a:p>
          <a:p>
            <a:r>
              <a:rPr lang="en-US" dirty="0"/>
              <a:t>There are alternate methods for repairing the RMT that leverage the ROB, for example:</a:t>
            </a:r>
          </a:p>
          <a:p>
            <a:pPr lvl="1"/>
            <a:r>
              <a:rPr lang="en-US" dirty="0"/>
              <a:t>Flash-clear the RMT valid bits. This rolls it back to the ROB head, which is too far back.</a:t>
            </a:r>
          </a:p>
          <a:p>
            <a:pPr lvl="1"/>
            <a:r>
              <a:rPr lang="en-US" dirty="0"/>
              <a:t>Temporarily stall the rename and retire stages.</a:t>
            </a:r>
          </a:p>
          <a:p>
            <a:pPr lvl="1"/>
            <a:r>
              <a:rPr lang="en-US" dirty="0"/>
              <a:t>Serially restore RMT mappings by walking ROB entries from the ROB head to the offending instruction (ROB is used as a “redo log” to redo updates to the RMT).</a:t>
            </a:r>
          </a:p>
          <a:p>
            <a:pPr lvl="1"/>
            <a:r>
              <a:rPr lang="en-US" dirty="0"/>
              <a:t>See ECE 721 for more on this!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3965-84C3-73E0-88A9-412F4244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42423-8A54-793C-94F4-D9E5DFC7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2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ROB to serially repair RMT (1)</a:t>
            </a:r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3011" name="Rectangle 47"/>
          <p:cNvSpPr>
            <a:spLocks noChangeArrowheads="1"/>
          </p:cNvSpPr>
          <p:nvPr/>
        </p:nvSpPr>
        <p:spPr bwMode="auto">
          <a:xfrm>
            <a:off x="4267200" y="2362200"/>
            <a:ext cx="914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3013" name="Line 3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3015" name="Rectangle 5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3016" name="Line 6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7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18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19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20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21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Rectangle 23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grpSp>
        <p:nvGrpSpPr>
          <p:cNvPr id="43035" name="Group 32"/>
          <p:cNvGrpSpPr>
            <a:grpSpLocks/>
          </p:cNvGrpSpPr>
          <p:nvPr/>
        </p:nvGrpSpPr>
        <p:grpSpPr bwMode="auto">
          <a:xfrm>
            <a:off x="4876800" y="2895600"/>
            <a:ext cx="882650" cy="2057400"/>
            <a:chOff x="2496" y="1824"/>
            <a:chExt cx="556" cy="1296"/>
          </a:xfrm>
        </p:grpSpPr>
        <p:sp>
          <p:nvSpPr>
            <p:cNvPr id="43047" name="Line 33"/>
            <p:cNvSpPr>
              <a:spLocks noChangeShapeType="1"/>
            </p:cNvSpPr>
            <p:nvPr/>
          </p:nvSpPr>
          <p:spPr bwMode="auto">
            <a:xfrm flipV="1">
              <a:off x="2736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Text Box 34"/>
            <p:cNvSpPr txBox="1">
              <a:spLocks noChangeArrowheads="1"/>
            </p:cNvSpPr>
            <p:nvPr/>
          </p:nvSpPr>
          <p:spPr bwMode="auto">
            <a:xfrm>
              <a:off x="2502" y="1920"/>
              <a:ext cx="48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Tail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(Rename)</a:t>
              </a:r>
            </a:p>
          </p:txBody>
        </p:sp>
        <p:sp>
          <p:nvSpPr>
            <p:cNvPr id="43049" name="Line 35"/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Rectangle 36"/>
            <p:cNvSpPr>
              <a:spLocks noChangeArrowheads="1"/>
            </p:cNvSpPr>
            <p:nvPr/>
          </p:nvSpPr>
          <p:spPr bwMode="auto">
            <a:xfrm>
              <a:off x="2496" y="2496"/>
              <a:ext cx="14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3051" name="Rectangle 37"/>
            <p:cNvSpPr>
              <a:spLocks noChangeArrowheads="1"/>
            </p:cNvSpPr>
            <p:nvPr/>
          </p:nvSpPr>
          <p:spPr bwMode="auto">
            <a:xfrm>
              <a:off x="2640" y="2496"/>
              <a:ext cx="384" cy="624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3052" name="Text Box 38"/>
            <p:cNvSpPr txBox="1">
              <a:spLocks noChangeArrowheads="1"/>
            </p:cNvSpPr>
            <p:nvPr/>
          </p:nvSpPr>
          <p:spPr bwMode="auto">
            <a:xfrm>
              <a:off x="2496" y="2352"/>
              <a:ext cx="161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3053" name="Text Box 39"/>
            <p:cNvSpPr txBox="1">
              <a:spLocks noChangeArrowheads="1"/>
            </p:cNvSpPr>
            <p:nvPr/>
          </p:nvSpPr>
          <p:spPr bwMode="auto">
            <a:xfrm>
              <a:off x="2640" y="2352"/>
              <a:ext cx="41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</p:grpSp>
      <p:grpSp>
        <p:nvGrpSpPr>
          <p:cNvPr id="43036" name="Group 40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3045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6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3037" name="Text Box 48"/>
          <p:cNvSpPr txBox="1">
            <a:spLocks noChangeArrowheads="1"/>
          </p:cNvSpPr>
          <p:nvPr/>
        </p:nvSpPr>
        <p:spPr bwMode="auto">
          <a:xfrm>
            <a:off x="4313238" y="2590800"/>
            <a:ext cx="8683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/>
              <a:t>wrong path</a:t>
            </a:r>
          </a:p>
        </p:txBody>
      </p:sp>
      <p:sp>
        <p:nvSpPr>
          <p:cNvPr id="43038" name="Text Box 50"/>
          <p:cNvSpPr txBox="1">
            <a:spLocks noChangeArrowheads="1"/>
          </p:cNvSpPr>
          <p:nvPr/>
        </p:nvSpPr>
        <p:spPr bwMode="auto">
          <a:xfrm>
            <a:off x="5116513" y="4556125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 dirty="0"/>
              <a:t>wrong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 dirty="0"/>
              <a:t>state!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8826B8DF-ECD1-8F81-01FB-18B3A8F9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22E4A7DC-B6FC-4F4C-DFB1-A1A306A04CE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8BECD4F0-5ADE-780C-8BF3-3DD32571722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A61AD77D-79BF-6C0D-DC39-E7DBE20B49F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24DC28BF-67F4-F433-0C44-99931DD3E68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02872D0D-72EB-13CE-1B78-4D00933F1AE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D07411A2-9675-1853-7800-EA2AA78AA8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129029EA-6622-46D8-A779-BA8D2727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E5E137D5-4EB1-9FF1-7E64-24B60E0C3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F376C3EF-87E8-B04A-F400-4386AF1DDA2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EBC1D792-318C-8B9E-F75E-2C1D181D3F5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AFC02813-2CF3-B69C-4FB1-8130F77B1E7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8E264DCE-F635-5CC5-82E6-9A267933C42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B6976BBE-2AB0-4623-26CF-DE08F999AF0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EDA474DE-86C8-EC94-FE08-A36D2675BB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E143B0FD-FF0E-53D0-86A6-5AC3799B240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071AAA17-CED1-6991-13F0-6C12BD9980F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CA8165F-4A27-3C31-9E47-A08FB6A62BC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B9BD602F-8B47-5275-2EDB-C25C12A7491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2B5715D8-114A-598F-72EB-AC01D534018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0E8FE665-444D-C367-0DC7-50CA1A935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726" y="4225658"/>
            <a:ext cx="3289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r5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A91A6901-66BB-6672-F34C-CF92AB1D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144" y="422565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1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181D71EA-680C-65C6-14A3-E7C5AA346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025" y="4212356"/>
            <a:ext cx="6030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rob12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E65D019F-36B5-D409-AB7A-EE9303E0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29" y="2484232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</p:spTree>
    <p:extLst>
      <p:ext uri="{BB962C8B-B14F-4D97-AF65-F5344CB8AC3E}">
        <p14:creationId xmlns:p14="http://schemas.microsoft.com/office/powerpoint/2010/main" val="224429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ILP topics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Interrupts</a:t>
            </a:r>
          </a:p>
          <a:p>
            <a:pPr lvl="1"/>
            <a:r>
              <a:rPr lang="en-US" altLang="en-US" dirty="0"/>
              <a:t>Types</a:t>
            </a:r>
          </a:p>
          <a:p>
            <a:pPr lvl="1"/>
            <a:r>
              <a:rPr lang="en-US" altLang="en-US" dirty="0"/>
              <a:t>Exception is akin to a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/>
            <a:r>
              <a:rPr lang="en-US" altLang="en-US" dirty="0"/>
              <a:t>ROB supports exception recovery</a:t>
            </a:r>
          </a:p>
          <a:p>
            <a:r>
              <a:rPr lang="en-US" altLang="en-US" dirty="0"/>
              <a:t>Faster recovery of </a:t>
            </a:r>
            <a:r>
              <a:rPr lang="en-US" altLang="en-US" dirty="0" err="1"/>
              <a:t>mispredicted</a:t>
            </a:r>
            <a:r>
              <a:rPr lang="en-US" altLang="en-US" dirty="0"/>
              <a:t> branches</a:t>
            </a:r>
          </a:p>
          <a:p>
            <a:pPr lvl="1"/>
            <a:r>
              <a:rPr lang="en-US" altLang="en-US" dirty="0"/>
              <a:t>Checkpointing and restoring the RMT</a:t>
            </a:r>
          </a:p>
          <a:p>
            <a:r>
              <a:rPr lang="en-US" altLang="en-US" dirty="0"/>
              <a:t>Handling memory dependencies</a:t>
            </a:r>
          </a:p>
          <a:p>
            <a:pPr lvl="1"/>
            <a:r>
              <a:rPr lang="en-US" altLang="en-US" dirty="0"/>
              <a:t>Store Queue (SQ) and Load Queue (LQ)</a:t>
            </a:r>
          </a:p>
          <a:p>
            <a:r>
              <a:rPr lang="en-US" altLang="en-US" dirty="0"/>
              <a:t>Going from scalar to superscalar</a:t>
            </a:r>
          </a:p>
          <a:p>
            <a:pPr lvl="1"/>
            <a:r>
              <a:rPr lang="en-US" altLang="en-US" dirty="0"/>
              <a:t>Examples of superscalar complexity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8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ROB to serially repair RMT (2)</a:t>
            </a:r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267200" y="2362200"/>
            <a:ext cx="914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7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sp>
        <p:nvSpPr>
          <p:cNvPr id="44072" name="Line 33"/>
          <p:cNvSpPr>
            <a:spLocks noChangeShapeType="1"/>
          </p:cNvSpPr>
          <p:nvPr/>
        </p:nvSpPr>
        <p:spPr bwMode="auto">
          <a:xfrm flipV="1">
            <a:off x="4343400" y="2895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34"/>
          <p:cNvSpPr txBox="1">
            <a:spLocks noChangeArrowheads="1"/>
          </p:cNvSpPr>
          <p:nvPr/>
        </p:nvSpPr>
        <p:spPr bwMode="auto">
          <a:xfrm>
            <a:off x="3971925" y="3048000"/>
            <a:ext cx="768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Tail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(Rename)</a:t>
            </a:r>
          </a:p>
        </p:txBody>
      </p:sp>
      <p:grpSp>
        <p:nvGrpSpPr>
          <p:cNvPr id="44060" name="Group 40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4070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4061" name="Text Box 46"/>
          <p:cNvSpPr txBox="1">
            <a:spLocks noChangeArrowheads="1"/>
          </p:cNvSpPr>
          <p:nvPr/>
        </p:nvSpPr>
        <p:spPr bwMode="auto">
          <a:xfrm>
            <a:off x="4362450" y="2590800"/>
            <a:ext cx="774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/>
              <a:t>squashed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7722C1D-1DCB-BBAF-5773-BE67DAEA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E08A801-DCDB-59A7-BE01-FA7EE5B5EEE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158E172-6714-0037-07D4-F176FF6056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9996B062-A736-D4D4-BC0F-C87C66355BD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ECB58956-F012-809B-C126-27498A449DD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84ED7132-3DE0-3117-A17A-6CE154CFEFB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4741E496-E1AF-DDAB-713F-C880950632F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3B92DDC5-F643-C857-820B-FEAC9E60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5ED3D668-C46E-B6C0-80B8-8E5B141E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ACECF2CB-9428-A558-6BF0-85F4E719A5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BA8675BB-D493-AEE0-D236-AFA1980882E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5001C7D3-6D0D-79BF-6741-A68C621F58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3687B16-5488-149A-D143-249006150CA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BEF6FDFF-382B-630B-F85C-2D75FAF947E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2BFCCC1C-0306-59CA-A50B-E7163A9D0BA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BB09A5AF-E68B-8D94-6633-9C0C003C89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E8C95698-F3DE-B5B1-9F00-4E17FA6389A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57D38EDF-B101-1C0F-A5A9-F900D4FEA6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ABCCB33D-E24B-65FF-2282-0EDDA764EB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6D4E22A9-5E08-B5D7-3405-3C7522AEA5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900EC-C18F-47C7-470E-5E3C9AF075CA}"/>
              </a:ext>
            </a:extLst>
          </p:cNvPr>
          <p:cNvGrpSpPr/>
          <p:nvPr/>
        </p:nvGrpSpPr>
        <p:grpSpPr>
          <a:xfrm>
            <a:off x="2479008" y="3429000"/>
            <a:ext cx="1136088" cy="1524000"/>
            <a:chOff x="3708962" y="3429000"/>
            <a:chExt cx="1136088" cy="1524000"/>
          </a:xfrm>
        </p:grpSpPr>
        <p:sp>
          <p:nvSpPr>
            <p:cNvPr id="44074" name="Line 35"/>
            <p:cNvSpPr>
              <a:spLocks noChangeShapeType="1"/>
            </p:cNvSpPr>
            <p:nvPr/>
          </p:nvSpPr>
          <p:spPr bwMode="auto">
            <a:xfrm>
              <a:off x="43434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Rectangle 36"/>
            <p:cNvSpPr>
              <a:spLocks noChangeArrowheads="1"/>
            </p:cNvSpPr>
            <p:nvPr/>
          </p:nvSpPr>
          <p:spPr bwMode="auto">
            <a:xfrm>
              <a:off x="3962400" y="3962400"/>
              <a:ext cx="228600" cy="9906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6" name="Rectangle 37"/>
            <p:cNvSpPr>
              <a:spLocks noChangeArrowheads="1"/>
            </p:cNvSpPr>
            <p:nvPr/>
          </p:nvSpPr>
          <p:spPr bwMode="auto">
            <a:xfrm>
              <a:off x="4191000" y="3962400"/>
              <a:ext cx="609600" cy="9906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7" name="Text Box 38"/>
            <p:cNvSpPr txBox="1">
              <a:spLocks noChangeArrowheads="1"/>
            </p:cNvSpPr>
            <p:nvPr/>
          </p:nvSpPr>
          <p:spPr bwMode="auto">
            <a:xfrm>
              <a:off x="3962400" y="3733800"/>
              <a:ext cx="255588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4078" name="Text Box 3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654050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C9B1EC15-6ECC-3FBB-8645-BE70CA689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962" y="4225658"/>
              <a:ext cx="3289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r5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EF65B84-2A9D-3158-36F5-702CDE889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80" y="4225658"/>
              <a:ext cx="2696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0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95C8B7AA-6E53-41E6-E925-C25C078E9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805" y="4212356"/>
              <a:ext cx="23596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-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129EF0-2FD9-906E-F901-118468D57FB5}"/>
              </a:ext>
            </a:extLst>
          </p:cNvPr>
          <p:cNvSpPr txBox="1"/>
          <p:nvPr/>
        </p:nvSpPr>
        <p:spPr>
          <a:xfrm>
            <a:off x="2438400" y="4966811"/>
            <a:ext cx="19976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Flash-clear all valid bits …</a:t>
            </a:r>
          </a:p>
          <a:p>
            <a:r>
              <a:rPr lang="en-US" sz="1100" dirty="0"/>
              <a:t>rolls back too far.</a:t>
            </a:r>
            <a:br>
              <a:rPr lang="en-US" sz="1100" dirty="0"/>
            </a:br>
            <a:r>
              <a:rPr lang="en-US" sz="1100" dirty="0"/>
              <a:t>Start walking each ROB entry to</a:t>
            </a:r>
            <a:br>
              <a:rPr lang="en-US" sz="1100" dirty="0"/>
            </a:br>
            <a:r>
              <a:rPr lang="en-US" sz="1100" dirty="0"/>
              <a:t>re-enter mappings into RMT.</a:t>
            </a:r>
          </a:p>
        </p:txBody>
      </p:sp>
    </p:spTree>
    <p:extLst>
      <p:ext uri="{BB962C8B-B14F-4D97-AF65-F5344CB8AC3E}">
        <p14:creationId xmlns:p14="http://schemas.microsoft.com/office/powerpoint/2010/main" val="95748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ROB to serially repair RMT (3)</a:t>
            </a:r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267200" y="2362200"/>
            <a:ext cx="914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7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sp>
        <p:nvSpPr>
          <p:cNvPr id="44072" name="Line 33"/>
          <p:cNvSpPr>
            <a:spLocks noChangeShapeType="1"/>
          </p:cNvSpPr>
          <p:nvPr/>
        </p:nvSpPr>
        <p:spPr bwMode="auto">
          <a:xfrm flipV="1">
            <a:off x="4343400" y="2895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34"/>
          <p:cNvSpPr txBox="1">
            <a:spLocks noChangeArrowheads="1"/>
          </p:cNvSpPr>
          <p:nvPr/>
        </p:nvSpPr>
        <p:spPr bwMode="auto">
          <a:xfrm>
            <a:off x="3971925" y="3048000"/>
            <a:ext cx="768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Tail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(Rename)</a:t>
            </a:r>
          </a:p>
        </p:txBody>
      </p:sp>
      <p:grpSp>
        <p:nvGrpSpPr>
          <p:cNvPr id="44060" name="Group 40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4070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4061" name="Text Box 46"/>
          <p:cNvSpPr txBox="1">
            <a:spLocks noChangeArrowheads="1"/>
          </p:cNvSpPr>
          <p:nvPr/>
        </p:nvSpPr>
        <p:spPr bwMode="auto">
          <a:xfrm>
            <a:off x="4362450" y="2590800"/>
            <a:ext cx="774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/>
              <a:t>squashed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7722C1D-1DCB-BBAF-5773-BE67DAEA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E08A801-DCDB-59A7-BE01-FA7EE5B5EEE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158E172-6714-0037-07D4-F176FF6056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9996B062-A736-D4D4-BC0F-C87C66355BD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ECB58956-F012-809B-C126-27498A449DD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84ED7132-3DE0-3117-A17A-6CE154CFEFB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4741E496-E1AF-DDAB-713F-C880950632F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3B92DDC5-F643-C857-820B-FEAC9E60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5ED3D668-C46E-B6C0-80B8-8E5B141E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ACECF2CB-9428-A558-6BF0-85F4E719A5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BA8675BB-D493-AEE0-D236-AFA1980882E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5001C7D3-6D0D-79BF-6741-A68C621F58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3687B16-5488-149A-D143-249006150CA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BEF6FDFF-382B-630B-F85C-2D75FAF947E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2BFCCC1C-0306-59CA-A50B-E7163A9D0BA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BB09A5AF-E68B-8D94-6633-9C0C003C89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E8C95698-F3DE-B5B1-9F00-4E17FA6389A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57D38EDF-B101-1C0F-A5A9-F900D4FEA6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ABCCB33D-E24B-65FF-2282-0EDDA764EB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6D4E22A9-5E08-B5D7-3405-3C7522AEA5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900EC-C18F-47C7-470E-5E3C9AF075CA}"/>
              </a:ext>
            </a:extLst>
          </p:cNvPr>
          <p:cNvGrpSpPr/>
          <p:nvPr/>
        </p:nvGrpSpPr>
        <p:grpSpPr>
          <a:xfrm>
            <a:off x="2931112" y="3429000"/>
            <a:ext cx="1136088" cy="1524000"/>
            <a:chOff x="3708962" y="3429000"/>
            <a:chExt cx="1136088" cy="1524000"/>
          </a:xfrm>
        </p:grpSpPr>
        <p:sp>
          <p:nvSpPr>
            <p:cNvPr id="44074" name="Line 35"/>
            <p:cNvSpPr>
              <a:spLocks noChangeShapeType="1"/>
            </p:cNvSpPr>
            <p:nvPr/>
          </p:nvSpPr>
          <p:spPr bwMode="auto">
            <a:xfrm>
              <a:off x="43434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Rectangle 36"/>
            <p:cNvSpPr>
              <a:spLocks noChangeArrowheads="1"/>
            </p:cNvSpPr>
            <p:nvPr/>
          </p:nvSpPr>
          <p:spPr bwMode="auto">
            <a:xfrm>
              <a:off x="3962400" y="3962400"/>
              <a:ext cx="228600" cy="9906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6" name="Rectangle 37"/>
            <p:cNvSpPr>
              <a:spLocks noChangeArrowheads="1"/>
            </p:cNvSpPr>
            <p:nvPr/>
          </p:nvSpPr>
          <p:spPr bwMode="auto">
            <a:xfrm>
              <a:off x="4191000" y="3962400"/>
              <a:ext cx="609600" cy="9906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7" name="Text Box 38"/>
            <p:cNvSpPr txBox="1">
              <a:spLocks noChangeArrowheads="1"/>
            </p:cNvSpPr>
            <p:nvPr/>
          </p:nvSpPr>
          <p:spPr bwMode="auto">
            <a:xfrm>
              <a:off x="3962400" y="3733800"/>
              <a:ext cx="255588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4078" name="Text Box 3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654050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C9B1EC15-6ECC-3FBB-8645-BE70CA689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962" y="4225658"/>
              <a:ext cx="3289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r5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EF65B84-2A9D-3158-36F5-702CDE889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80" y="4225658"/>
              <a:ext cx="2696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1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95C8B7AA-6E53-41E6-E925-C25C078E9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41" y="4212356"/>
              <a:ext cx="5180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rob2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7925830-2A59-6E70-41DC-EC4D5C35C5F8}"/>
              </a:ext>
            </a:extLst>
          </p:cNvPr>
          <p:cNvSpPr txBox="1"/>
          <p:nvPr/>
        </p:nvSpPr>
        <p:spPr>
          <a:xfrm>
            <a:off x="2986541" y="4989737"/>
            <a:ext cx="15263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Still not there yet…</a:t>
            </a:r>
            <a:br>
              <a:rPr lang="en-US" sz="1100" dirty="0"/>
            </a:br>
            <a:r>
              <a:rPr lang="en-US" sz="1100" dirty="0"/>
              <a:t>keep walking ROB</a:t>
            </a:r>
            <a:br>
              <a:rPr lang="en-US" sz="1100" dirty="0"/>
            </a:br>
            <a:r>
              <a:rPr lang="en-US" sz="1100" dirty="0"/>
              <a:t>and re-enter mappings.</a:t>
            </a:r>
          </a:p>
        </p:txBody>
      </p:sp>
    </p:spTree>
    <p:extLst>
      <p:ext uri="{BB962C8B-B14F-4D97-AF65-F5344CB8AC3E}">
        <p14:creationId xmlns:p14="http://schemas.microsoft.com/office/powerpoint/2010/main" val="2333044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ROB to serially repair RMT (4)</a:t>
            </a:r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267200" y="2362200"/>
            <a:ext cx="914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7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sp>
        <p:nvSpPr>
          <p:cNvPr id="44072" name="Line 33"/>
          <p:cNvSpPr>
            <a:spLocks noChangeShapeType="1"/>
          </p:cNvSpPr>
          <p:nvPr/>
        </p:nvSpPr>
        <p:spPr bwMode="auto">
          <a:xfrm flipV="1">
            <a:off x="4343400" y="2895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34"/>
          <p:cNvSpPr txBox="1">
            <a:spLocks noChangeArrowheads="1"/>
          </p:cNvSpPr>
          <p:nvPr/>
        </p:nvSpPr>
        <p:spPr bwMode="auto">
          <a:xfrm>
            <a:off x="3971925" y="3048000"/>
            <a:ext cx="768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Tail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(Rename)</a:t>
            </a:r>
          </a:p>
        </p:txBody>
      </p:sp>
      <p:grpSp>
        <p:nvGrpSpPr>
          <p:cNvPr id="44060" name="Group 40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4070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4061" name="Text Box 46"/>
          <p:cNvSpPr txBox="1">
            <a:spLocks noChangeArrowheads="1"/>
          </p:cNvSpPr>
          <p:nvPr/>
        </p:nvSpPr>
        <p:spPr bwMode="auto">
          <a:xfrm>
            <a:off x="4362450" y="2590800"/>
            <a:ext cx="774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/>
              <a:t>squashed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7722C1D-1DCB-BBAF-5773-BE67DAEA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E08A801-DCDB-59A7-BE01-FA7EE5B5EEE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158E172-6714-0037-07D4-F176FF6056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9996B062-A736-D4D4-BC0F-C87C66355BD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ECB58956-F012-809B-C126-27498A449DD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84ED7132-3DE0-3117-A17A-6CE154CFEFB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4741E496-E1AF-DDAB-713F-C880950632F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3B92DDC5-F643-C857-820B-FEAC9E60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5ED3D668-C46E-B6C0-80B8-8E5B141E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ACECF2CB-9428-A558-6BF0-85F4E719A5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BA8675BB-D493-AEE0-D236-AFA1980882E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5001C7D3-6D0D-79BF-6741-A68C621F58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3687B16-5488-149A-D143-249006150CA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BEF6FDFF-382B-630B-F85C-2D75FAF947E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2BFCCC1C-0306-59CA-A50B-E7163A9D0BA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BB09A5AF-E68B-8D94-6633-9C0C003C89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E8C95698-F3DE-B5B1-9F00-4E17FA6389A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57D38EDF-B101-1C0F-A5A9-F900D4FEA6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ABCCB33D-E24B-65FF-2282-0EDDA764EB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6D4E22A9-5E08-B5D7-3405-3C7522AEA5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900EC-C18F-47C7-470E-5E3C9AF075CA}"/>
              </a:ext>
            </a:extLst>
          </p:cNvPr>
          <p:cNvGrpSpPr/>
          <p:nvPr/>
        </p:nvGrpSpPr>
        <p:grpSpPr>
          <a:xfrm>
            <a:off x="3235912" y="3429000"/>
            <a:ext cx="1136088" cy="1524000"/>
            <a:chOff x="3708962" y="3429000"/>
            <a:chExt cx="1136088" cy="1524000"/>
          </a:xfrm>
        </p:grpSpPr>
        <p:sp>
          <p:nvSpPr>
            <p:cNvPr id="44074" name="Line 35"/>
            <p:cNvSpPr>
              <a:spLocks noChangeShapeType="1"/>
            </p:cNvSpPr>
            <p:nvPr/>
          </p:nvSpPr>
          <p:spPr bwMode="auto">
            <a:xfrm>
              <a:off x="43434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Rectangle 36"/>
            <p:cNvSpPr>
              <a:spLocks noChangeArrowheads="1"/>
            </p:cNvSpPr>
            <p:nvPr/>
          </p:nvSpPr>
          <p:spPr bwMode="auto">
            <a:xfrm>
              <a:off x="3962400" y="3962400"/>
              <a:ext cx="228600" cy="9906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6" name="Rectangle 37"/>
            <p:cNvSpPr>
              <a:spLocks noChangeArrowheads="1"/>
            </p:cNvSpPr>
            <p:nvPr/>
          </p:nvSpPr>
          <p:spPr bwMode="auto">
            <a:xfrm>
              <a:off x="4191000" y="3962400"/>
              <a:ext cx="609600" cy="9906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7" name="Text Box 38"/>
            <p:cNvSpPr txBox="1">
              <a:spLocks noChangeArrowheads="1"/>
            </p:cNvSpPr>
            <p:nvPr/>
          </p:nvSpPr>
          <p:spPr bwMode="auto">
            <a:xfrm>
              <a:off x="3962400" y="3733800"/>
              <a:ext cx="255588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4078" name="Text Box 3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654050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C9B1EC15-6ECC-3FBB-8645-BE70CA689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962" y="4225658"/>
              <a:ext cx="3289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r5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EF65B84-2A9D-3158-36F5-702CDE889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80" y="4225658"/>
              <a:ext cx="2696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1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95C8B7AA-6E53-41E6-E925-C25C078E9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41" y="4212356"/>
              <a:ext cx="5180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rob4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7925830-2A59-6E70-41DC-EC4D5C35C5F8}"/>
              </a:ext>
            </a:extLst>
          </p:cNvPr>
          <p:cNvSpPr txBox="1"/>
          <p:nvPr/>
        </p:nvSpPr>
        <p:spPr>
          <a:xfrm>
            <a:off x="3291341" y="4989737"/>
            <a:ext cx="15263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Still not there yet…</a:t>
            </a:r>
            <a:br>
              <a:rPr lang="en-US" sz="1100" dirty="0"/>
            </a:br>
            <a:r>
              <a:rPr lang="en-US" sz="1100" dirty="0"/>
              <a:t>keep walking ROB</a:t>
            </a:r>
            <a:br>
              <a:rPr lang="en-US" sz="1100" dirty="0"/>
            </a:br>
            <a:r>
              <a:rPr lang="en-US" sz="1100" dirty="0"/>
              <a:t>and re-enter mappings.</a:t>
            </a:r>
          </a:p>
        </p:txBody>
      </p:sp>
    </p:spTree>
    <p:extLst>
      <p:ext uri="{BB962C8B-B14F-4D97-AF65-F5344CB8AC3E}">
        <p14:creationId xmlns:p14="http://schemas.microsoft.com/office/powerpoint/2010/main" val="116679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ROB to serially repair RMT (5)</a:t>
            </a:r>
          </a:p>
        </p:txBody>
      </p:sp>
      <p:sp>
        <p:nvSpPr>
          <p:cNvPr id="4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4267200" y="2362200"/>
            <a:ext cx="9144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1219200" y="1981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Text Box 5"/>
          <p:cNvSpPr txBox="1">
            <a:spLocks noChangeArrowheads="1"/>
          </p:cNvSpPr>
          <p:nvPr/>
        </p:nvSpPr>
        <p:spPr bwMode="auto">
          <a:xfrm>
            <a:off x="685800" y="1752600"/>
            <a:ext cx="18367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dynamic instruction stream</a:t>
            </a: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3048000" y="2362200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>
            <a:off x="3200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3352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>
            <a:off x="3505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0"/>
          <p:cNvSpPr>
            <a:spLocks noChangeShapeType="1"/>
          </p:cNvSpPr>
          <p:nvPr/>
        </p:nvSpPr>
        <p:spPr bwMode="auto">
          <a:xfrm>
            <a:off x="3657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1"/>
          <p:cNvSpPr>
            <a:spLocks noChangeShapeType="1"/>
          </p:cNvSpPr>
          <p:nvPr/>
        </p:nvSpPr>
        <p:spPr bwMode="auto">
          <a:xfrm>
            <a:off x="3810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>
            <a:off x="3962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>
            <a:off x="4114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4267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4419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4572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7"/>
          <p:cNvSpPr>
            <a:spLocks noChangeShapeType="1"/>
          </p:cNvSpPr>
          <p:nvPr/>
        </p:nvSpPr>
        <p:spPr bwMode="auto">
          <a:xfrm>
            <a:off x="4724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8"/>
          <p:cNvSpPr>
            <a:spLocks noChangeShapeType="1"/>
          </p:cNvSpPr>
          <p:nvPr/>
        </p:nvSpPr>
        <p:spPr bwMode="auto">
          <a:xfrm>
            <a:off x="48768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9"/>
          <p:cNvSpPr>
            <a:spLocks noChangeShapeType="1"/>
          </p:cNvSpPr>
          <p:nvPr/>
        </p:nvSpPr>
        <p:spPr bwMode="auto">
          <a:xfrm>
            <a:off x="50292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0"/>
          <p:cNvSpPr>
            <a:spLocks noChangeShapeType="1"/>
          </p:cNvSpPr>
          <p:nvPr/>
        </p:nvSpPr>
        <p:spPr bwMode="auto">
          <a:xfrm>
            <a:off x="51816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1"/>
          <p:cNvSpPr>
            <a:spLocks noChangeShapeType="1"/>
          </p:cNvSpPr>
          <p:nvPr/>
        </p:nvSpPr>
        <p:spPr bwMode="auto">
          <a:xfrm>
            <a:off x="53340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2"/>
          <p:cNvSpPr>
            <a:spLocks noChangeShapeType="1"/>
          </p:cNvSpPr>
          <p:nvPr/>
        </p:nvSpPr>
        <p:spPr bwMode="auto">
          <a:xfrm>
            <a:off x="5486400" y="2362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Rectangle 24"/>
          <p:cNvSpPr>
            <a:spLocks noChangeArrowheads="1"/>
          </p:cNvSpPr>
          <p:nvPr/>
        </p:nvSpPr>
        <p:spPr bwMode="auto">
          <a:xfrm>
            <a:off x="4114800" y="2362200"/>
            <a:ext cx="152400" cy="457200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/>
          </a:p>
        </p:txBody>
      </p:sp>
      <p:sp>
        <p:nvSpPr>
          <p:cNvPr id="44058" name="Text Box 25"/>
          <p:cNvSpPr txBox="1">
            <a:spLocks noChangeArrowheads="1"/>
          </p:cNvSpPr>
          <p:nvPr/>
        </p:nvSpPr>
        <p:spPr bwMode="auto">
          <a:xfrm>
            <a:off x="3886200" y="2438400"/>
            <a:ext cx="736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BRANCH</a:t>
            </a:r>
          </a:p>
        </p:txBody>
      </p:sp>
      <p:sp>
        <p:nvSpPr>
          <p:cNvPr id="44072" name="Line 33"/>
          <p:cNvSpPr>
            <a:spLocks noChangeShapeType="1"/>
          </p:cNvSpPr>
          <p:nvPr/>
        </p:nvSpPr>
        <p:spPr bwMode="auto">
          <a:xfrm flipV="1">
            <a:off x="4343400" y="2895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Text Box 34"/>
          <p:cNvSpPr txBox="1">
            <a:spLocks noChangeArrowheads="1"/>
          </p:cNvSpPr>
          <p:nvPr/>
        </p:nvSpPr>
        <p:spPr bwMode="auto">
          <a:xfrm>
            <a:off x="3971925" y="3048000"/>
            <a:ext cx="7683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Tail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(Rename)</a:t>
            </a:r>
          </a:p>
        </p:txBody>
      </p:sp>
      <p:grpSp>
        <p:nvGrpSpPr>
          <p:cNvPr id="44060" name="Group 40"/>
          <p:cNvGrpSpPr>
            <a:grpSpLocks/>
          </p:cNvGrpSpPr>
          <p:nvPr/>
        </p:nvGrpSpPr>
        <p:grpSpPr bwMode="auto">
          <a:xfrm>
            <a:off x="2819400" y="2895600"/>
            <a:ext cx="628650" cy="549275"/>
            <a:chOff x="1776" y="1824"/>
            <a:chExt cx="396" cy="346"/>
          </a:xfrm>
        </p:grpSpPr>
        <p:sp>
          <p:nvSpPr>
            <p:cNvPr id="44070" name="Line 41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Text Box 42"/>
            <p:cNvSpPr txBox="1">
              <a:spLocks noChangeArrowheads="1"/>
            </p:cNvSpPr>
            <p:nvPr/>
          </p:nvSpPr>
          <p:spPr bwMode="auto">
            <a:xfrm>
              <a:off x="1776" y="1920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Head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(Retire)</a:t>
              </a:r>
            </a:p>
          </p:txBody>
        </p:sp>
      </p:grpSp>
      <p:sp>
        <p:nvSpPr>
          <p:cNvPr id="44061" name="Text Box 46"/>
          <p:cNvSpPr txBox="1">
            <a:spLocks noChangeArrowheads="1"/>
          </p:cNvSpPr>
          <p:nvPr/>
        </p:nvSpPr>
        <p:spPr bwMode="auto">
          <a:xfrm>
            <a:off x="4362450" y="2590800"/>
            <a:ext cx="7747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i="1"/>
              <a:t>squashed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7722C1D-1DCB-BBAF-5773-BE67DAEA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257" y="2484041"/>
            <a:ext cx="466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ROB</a:t>
            </a:r>
          </a:p>
        </p:txBody>
      </p:sp>
      <p:sp>
        <p:nvSpPr>
          <p:cNvPr id="5" name="Text Box 22">
            <a:extLst>
              <a:ext uri="{FF2B5EF4-FFF2-40B4-BE49-F238E27FC236}">
                <a16:creationId xmlns:a16="http://schemas.microsoft.com/office/drawing/2014/main" id="{8E08A801-DCDB-59A7-BE01-FA7EE5B5EEE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916358" y="20919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rob0</a:t>
            </a: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6158E172-6714-0037-07D4-F176FF60561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7003" y="20919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9996B062-A736-D4D4-BC0F-C87C66355BD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4082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rob2</a:t>
            </a: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ECB58956-F012-809B-C126-27498A449DD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65065" y="2090090"/>
            <a:ext cx="43473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rob3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84ED7132-3DE0-3117-A17A-6CE154CFEFB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05710" y="2090089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rob4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4741E496-E1AF-DDAB-713F-C880950632F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59985" y="20896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rob5</a:t>
            </a:r>
          </a:p>
        </p:txBody>
      </p:sp>
      <p:sp>
        <p:nvSpPr>
          <p:cNvPr id="11" name="Text Box 22">
            <a:extLst>
              <a:ext uri="{FF2B5EF4-FFF2-40B4-BE49-F238E27FC236}">
                <a16:creationId xmlns:a16="http://schemas.microsoft.com/office/drawing/2014/main" id="{3B92DDC5-F643-C857-820B-FEAC9E60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880" y="2488634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5ED3D668-C46E-B6C0-80B8-8E5B141E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891" y="2484041"/>
            <a:ext cx="29367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r5</a:t>
            </a: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ACECF2CB-9428-A558-6BF0-85F4E719A5A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23325" y="2091548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rob6</a:t>
            </a: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BA8675BB-D493-AEE0-D236-AFA1980882E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975725" y="2097220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rob7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5001C7D3-6D0D-79BF-6741-A68C621F58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9996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rob8</a:t>
            </a:r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3687B16-5488-149A-D143-249006150CA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84084" y="2089803"/>
            <a:ext cx="43473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rob9</a:t>
            </a: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BEF6FDFF-382B-630B-F85C-2D75FAF947E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406022" y="2089647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rob10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2BFCCC1C-0306-59CA-A50B-E7163A9D0BA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573417" y="2089647"/>
            <a:ext cx="498855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rob11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BB09A5AF-E68B-8D94-6633-9C0C003C89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726488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rob12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E8C95698-F3DE-B5B1-9F00-4E17FA6389A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61193" y="2087624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rob13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57D38EDF-B101-1C0F-A5A9-F900D4FEA6F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08025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rob14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ABCCB33D-E24B-65FF-2282-0EDDA764EB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1096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rob15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6D4E22A9-5E08-B5D7-3405-3C7522AEA5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32529" y="2087076"/>
            <a:ext cx="49885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rob16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D900EC-C18F-47C7-470E-5E3C9AF075CA}"/>
              </a:ext>
            </a:extLst>
          </p:cNvPr>
          <p:cNvGrpSpPr/>
          <p:nvPr/>
        </p:nvGrpSpPr>
        <p:grpSpPr>
          <a:xfrm>
            <a:off x="3721484" y="3429000"/>
            <a:ext cx="1136088" cy="1524000"/>
            <a:chOff x="3708962" y="3429000"/>
            <a:chExt cx="1136088" cy="1524000"/>
          </a:xfrm>
        </p:grpSpPr>
        <p:sp>
          <p:nvSpPr>
            <p:cNvPr id="44074" name="Line 35"/>
            <p:cNvSpPr>
              <a:spLocks noChangeShapeType="1"/>
            </p:cNvSpPr>
            <p:nvPr/>
          </p:nvSpPr>
          <p:spPr bwMode="auto">
            <a:xfrm>
              <a:off x="4343400" y="34290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Rectangle 36"/>
            <p:cNvSpPr>
              <a:spLocks noChangeArrowheads="1"/>
            </p:cNvSpPr>
            <p:nvPr/>
          </p:nvSpPr>
          <p:spPr bwMode="auto">
            <a:xfrm>
              <a:off x="3962400" y="3962400"/>
              <a:ext cx="228600" cy="9906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6" name="Rectangle 37"/>
            <p:cNvSpPr>
              <a:spLocks noChangeArrowheads="1"/>
            </p:cNvSpPr>
            <p:nvPr/>
          </p:nvSpPr>
          <p:spPr bwMode="auto">
            <a:xfrm>
              <a:off x="4191000" y="3962400"/>
              <a:ext cx="609600" cy="990600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44077" name="Text Box 38"/>
            <p:cNvSpPr txBox="1">
              <a:spLocks noChangeArrowheads="1"/>
            </p:cNvSpPr>
            <p:nvPr/>
          </p:nvSpPr>
          <p:spPr bwMode="auto">
            <a:xfrm>
              <a:off x="3962400" y="3733800"/>
              <a:ext cx="255588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v</a:t>
              </a:r>
            </a:p>
          </p:txBody>
        </p:sp>
        <p:sp>
          <p:nvSpPr>
            <p:cNvPr id="44078" name="Text Box 39"/>
            <p:cNvSpPr txBox="1">
              <a:spLocks noChangeArrowheads="1"/>
            </p:cNvSpPr>
            <p:nvPr/>
          </p:nvSpPr>
          <p:spPr bwMode="auto">
            <a:xfrm>
              <a:off x="4191000" y="3733800"/>
              <a:ext cx="654050" cy="24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rob_tag</a:t>
              </a:r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C9B1EC15-6ECC-3FBB-8645-BE70CA689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962" y="4225658"/>
              <a:ext cx="32893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r5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0EF65B84-2A9D-3158-36F5-702CDE889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80" y="4225658"/>
              <a:ext cx="2696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1</a:t>
              </a:r>
            </a:p>
          </p:txBody>
        </p:sp>
        <p:sp>
          <p:nvSpPr>
            <p:cNvPr id="29" name="Text Box 22">
              <a:extLst>
                <a:ext uri="{FF2B5EF4-FFF2-40B4-BE49-F238E27FC236}">
                  <a16:creationId xmlns:a16="http://schemas.microsoft.com/office/drawing/2014/main" id="{95C8B7AA-6E53-41E6-E925-C25C078E9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741" y="4212356"/>
              <a:ext cx="5180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/>
                <a:t>rob4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7925830-2A59-6E70-41DC-EC4D5C35C5F8}"/>
              </a:ext>
            </a:extLst>
          </p:cNvPr>
          <p:cNvSpPr txBox="1"/>
          <p:nvPr/>
        </p:nvSpPr>
        <p:spPr>
          <a:xfrm>
            <a:off x="3776913" y="4989737"/>
            <a:ext cx="32912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Done repairing the RMT.</a:t>
            </a:r>
            <a:br>
              <a:rPr lang="en-US" sz="1100" dirty="0"/>
            </a:br>
            <a:r>
              <a:rPr lang="en-US" sz="1100" dirty="0"/>
              <a:t>It again reflects having renamed all instructions</a:t>
            </a:r>
            <a:br>
              <a:rPr lang="en-US" sz="1100" dirty="0"/>
            </a:br>
            <a:r>
              <a:rPr lang="en-US" sz="1100" dirty="0"/>
              <a:t>up to and including the branch instruction. </a:t>
            </a:r>
            <a:br>
              <a:rPr lang="en-US" sz="1100" dirty="0"/>
            </a:br>
            <a:r>
              <a:rPr lang="en-US" sz="1100" dirty="0"/>
              <a:t>Repair strategy works for other offending instructions,</a:t>
            </a:r>
            <a:br>
              <a:rPr lang="en-US" sz="1100" dirty="0"/>
            </a:br>
            <a:r>
              <a:rPr lang="en-US" sz="1100" dirty="0"/>
              <a:t>such as exceptions and other kinds of mispredictions.</a:t>
            </a:r>
          </a:p>
        </p:txBody>
      </p:sp>
    </p:spTree>
    <p:extLst>
      <p:ext uri="{BB962C8B-B14F-4D97-AF65-F5344CB8AC3E}">
        <p14:creationId xmlns:p14="http://schemas.microsoft.com/office/powerpoint/2010/main" val="423406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ILP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Interrupts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Exception is akin to a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mispredicted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branch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ROB supports exception recovery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Faster recovery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mispredicted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branches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Checkpointing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restoring the RMT</a:t>
            </a:r>
          </a:p>
          <a:p>
            <a:r>
              <a:rPr lang="en-US" dirty="0"/>
              <a:t>Handling memory dependencies</a:t>
            </a:r>
          </a:p>
          <a:p>
            <a:pPr lvl="1"/>
            <a:r>
              <a:rPr lang="en-US" dirty="0"/>
              <a:t>Load/Store Queue (LSQ)</a:t>
            </a:r>
          </a:p>
          <a:p>
            <a:pPr lvl="1"/>
            <a:r>
              <a:rPr lang="en-US" dirty="0"/>
              <a:t>Separate Store Queue (SQ) and Load Queue (LQ)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Going from scalar to superscalar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Examples of superscalar complexity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6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C794-38C2-681B-81C7-2844A04A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6553200" cy="843088"/>
          </a:xfrm>
        </p:spPr>
        <p:txBody>
          <a:bodyPr/>
          <a:lstStyle/>
          <a:p>
            <a:r>
              <a:rPr lang="en-US" dirty="0"/>
              <a:t>Load/Store Queue (LSQ)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5F65-9629-FF7B-A3CC-9A774D7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CECD-3E31-9D67-A2BD-D622D7E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76A8D-960F-D102-85F7-E9E6F9BAC97E}"/>
              </a:ext>
            </a:extLst>
          </p:cNvPr>
          <p:cNvSpPr/>
          <p:nvPr/>
        </p:nvSpPr>
        <p:spPr>
          <a:xfrm>
            <a:off x="152400" y="609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4B327-985C-EFBC-13F4-A7DFBECE0D5F}"/>
              </a:ext>
            </a:extLst>
          </p:cNvPr>
          <p:cNvSpPr/>
          <p:nvPr/>
        </p:nvSpPr>
        <p:spPr>
          <a:xfrm>
            <a:off x="157438" y="152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94200-26F7-D6A1-723F-E66D09350478}"/>
              </a:ext>
            </a:extLst>
          </p:cNvPr>
          <p:cNvSpPr/>
          <p:nvPr/>
        </p:nvSpPr>
        <p:spPr>
          <a:xfrm>
            <a:off x="152400" y="1524000"/>
            <a:ext cx="1524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A18A2-0395-0E31-E28F-D49230A6657B}"/>
              </a:ext>
            </a:extLst>
          </p:cNvPr>
          <p:cNvSpPr/>
          <p:nvPr/>
        </p:nvSpPr>
        <p:spPr>
          <a:xfrm>
            <a:off x="152400" y="19812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EF4F7-7D2C-6595-A61A-F02793131057}"/>
              </a:ext>
            </a:extLst>
          </p:cNvPr>
          <p:cNvSpPr/>
          <p:nvPr/>
        </p:nvSpPr>
        <p:spPr>
          <a:xfrm>
            <a:off x="152400" y="29718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5F4B4-2BB5-9454-079D-32B02CDF95A9}"/>
              </a:ext>
            </a:extLst>
          </p:cNvPr>
          <p:cNvSpPr/>
          <p:nvPr/>
        </p:nvSpPr>
        <p:spPr>
          <a:xfrm>
            <a:off x="157438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1AB34-BC38-2DB5-4D16-9593256D5CD2}"/>
              </a:ext>
            </a:extLst>
          </p:cNvPr>
          <p:cNvSpPr/>
          <p:nvPr/>
        </p:nvSpPr>
        <p:spPr>
          <a:xfrm>
            <a:off x="168144" y="4953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4C67F8-3706-BEF9-3105-7DD24C71ABA9}"/>
              </a:ext>
            </a:extLst>
          </p:cNvPr>
          <p:cNvGrpSpPr/>
          <p:nvPr/>
        </p:nvGrpSpPr>
        <p:grpSpPr>
          <a:xfrm>
            <a:off x="152400" y="3810000"/>
            <a:ext cx="494413" cy="266700"/>
            <a:chOff x="1828800" y="2514600"/>
            <a:chExt cx="1828800" cy="5334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1C3023-01FA-B2B4-48AC-47070F93F9C7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F615DE-35DF-4007-3DA1-AFFB495A6EF8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3EBA89-BAE4-2F8F-BB49-46F396CE028B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90E0A6-556C-D087-7D3B-AD1D40B128DE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BF6D80-9B85-936A-46F7-595FB05CF7A5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AC3FB6-BDCF-8D6D-FD17-3A7F4C1077EF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CF1960B-064C-0DC4-E061-0177AEA79AD5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CAF585-BC70-49DC-BA46-E04B40B9E4CC}"/>
              </a:ext>
            </a:extLst>
          </p:cNvPr>
          <p:cNvGrpSpPr/>
          <p:nvPr/>
        </p:nvGrpSpPr>
        <p:grpSpPr>
          <a:xfrm>
            <a:off x="653999" y="3810000"/>
            <a:ext cx="527988" cy="609600"/>
            <a:chOff x="1828800" y="2514600"/>
            <a:chExt cx="1828800" cy="5334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ED2DA0-2881-B3ED-36A3-BA5D211506C4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DAB07-5363-38DF-CC6D-A4219F114D5A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2F1AC-74D0-89CC-177E-60CDD3C27AE6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F1198C-E9B7-0202-7D12-EDF1A59D167D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105A89-E4E8-4D38-E9B7-CF6C580D2497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F05860-9671-57DB-1B30-B2E2C6003E1F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0EA948-E033-7F1D-ADD7-8AD74D89D607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2DE8AE-C741-9DA2-936E-EA54808B566E}"/>
              </a:ext>
            </a:extLst>
          </p:cNvPr>
          <p:cNvGrpSpPr/>
          <p:nvPr/>
        </p:nvGrpSpPr>
        <p:grpSpPr>
          <a:xfrm>
            <a:off x="1404929" y="3810000"/>
            <a:ext cx="494413" cy="266700"/>
            <a:chOff x="1828800" y="2514600"/>
            <a:chExt cx="1828800" cy="5334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020A3C-7CD7-5FBC-E0B6-A37E2BFF3F94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B15C3D-C640-B340-4628-A02C8AFCC808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36FDDC-D0F3-FDED-6E43-9F744290DF0C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694148-D175-2534-A2A6-F38CEDDD997B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7F29C7-3479-ECE4-C2B1-956ECABF23FD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32E9C7-A6FF-63C7-F479-1447B9134E16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A21F75-A2D5-8721-0ACD-12EEE875591A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386C93-A21B-357B-DB77-7FFBDC0A7AB4}"/>
              </a:ext>
            </a:extLst>
          </p:cNvPr>
          <p:cNvSpPr/>
          <p:nvPr/>
        </p:nvSpPr>
        <p:spPr>
          <a:xfrm>
            <a:off x="1181987" y="4114800"/>
            <a:ext cx="49441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D$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D0085-F7EE-E805-4289-86465E7B9A90}"/>
              </a:ext>
            </a:extLst>
          </p:cNvPr>
          <p:cNvSpPr txBox="1"/>
          <p:nvPr/>
        </p:nvSpPr>
        <p:spPr>
          <a:xfrm>
            <a:off x="1365942" y="3807023"/>
            <a:ext cx="53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agen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00F09-0503-EE61-4977-D6336B4FA98E}"/>
              </a:ext>
            </a:extLst>
          </p:cNvPr>
          <p:cNvSpPr txBox="1"/>
          <p:nvPr/>
        </p:nvSpPr>
        <p:spPr>
          <a:xfrm>
            <a:off x="152400" y="4419600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Simple</a:t>
            </a:r>
            <a:br>
              <a:rPr lang="en-US" sz="1100" dirty="0"/>
            </a:br>
            <a:r>
              <a:rPr lang="en-US" sz="1100" dirty="0"/>
              <a:t>ALU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A4C54-4120-7F0E-F648-624DDA8B444D}"/>
              </a:ext>
            </a:extLst>
          </p:cNvPr>
          <p:cNvSpPr txBox="1"/>
          <p:nvPr/>
        </p:nvSpPr>
        <p:spPr>
          <a:xfrm>
            <a:off x="612200" y="4419600"/>
            <a:ext cx="683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Complex</a:t>
            </a:r>
            <a:br>
              <a:rPr lang="en-US" sz="1100" dirty="0"/>
            </a:br>
            <a:r>
              <a:rPr lang="en-US" sz="1100" dirty="0"/>
              <a:t>ALU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71E4C7-1024-31DC-BEBB-CB653AD145A9}"/>
              </a:ext>
            </a:extLst>
          </p:cNvPr>
          <p:cNvSpPr txBox="1"/>
          <p:nvPr/>
        </p:nvSpPr>
        <p:spPr>
          <a:xfrm>
            <a:off x="1417366" y="441960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21885F-21BC-018C-C4C9-51A483F003B0}"/>
              </a:ext>
            </a:extLst>
          </p:cNvPr>
          <p:cNvGrpSpPr/>
          <p:nvPr/>
        </p:nvGrpSpPr>
        <p:grpSpPr>
          <a:xfrm>
            <a:off x="457200" y="2362200"/>
            <a:ext cx="959589" cy="457200"/>
            <a:chOff x="5410200" y="3886200"/>
            <a:chExt cx="959589" cy="457200"/>
          </a:xfrm>
          <a:noFill/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0CACD6-456B-16D3-F0A2-3B50159AEA1E}"/>
                </a:ext>
              </a:extLst>
            </p:cNvPr>
            <p:cNvSpPr/>
            <p:nvPr/>
          </p:nvSpPr>
          <p:spPr>
            <a:xfrm>
              <a:off x="5410200" y="38862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C41CCD-9D12-7D21-418A-4C58D5C2464A}"/>
                </a:ext>
              </a:extLst>
            </p:cNvPr>
            <p:cNvSpPr/>
            <p:nvPr/>
          </p:nvSpPr>
          <p:spPr>
            <a:xfrm>
              <a:off x="5410200" y="40386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B082CC-3957-89D3-2CC7-1E4E29918854}"/>
                </a:ext>
              </a:extLst>
            </p:cNvPr>
            <p:cNvSpPr/>
            <p:nvPr/>
          </p:nvSpPr>
          <p:spPr>
            <a:xfrm>
              <a:off x="5410200" y="41910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94A9A31-7EF6-ED7E-620C-76D8ED113E31}"/>
              </a:ext>
            </a:extLst>
          </p:cNvPr>
          <p:cNvSpPr/>
          <p:nvPr/>
        </p:nvSpPr>
        <p:spPr>
          <a:xfrm>
            <a:off x="152400" y="1066800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145941-FD1D-C1AB-5E78-43A9596B9EB0}"/>
              </a:ext>
            </a:extLst>
          </p:cNvPr>
          <p:cNvSpPr/>
          <p:nvPr/>
        </p:nvSpPr>
        <p:spPr>
          <a:xfrm>
            <a:off x="152400" y="6016823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8FFAA-167D-1229-F99B-2589BEE476A8}"/>
              </a:ext>
            </a:extLst>
          </p:cNvPr>
          <p:cNvSpPr/>
          <p:nvPr/>
        </p:nvSpPr>
        <p:spPr>
          <a:xfrm>
            <a:off x="1714597" y="4114800"/>
            <a:ext cx="49441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LSQ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28F3DDF-D7B6-95C0-2D80-CDF715C0D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95386"/>
              </p:ext>
            </p:extLst>
          </p:nvPr>
        </p:nvGraphicFramePr>
        <p:xfrm>
          <a:off x="4191000" y="2773680"/>
          <a:ext cx="2577612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211328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45EDAFB-D572-B11B-247E-9014E83C3E1C}"/>
              </a:ext>
            </a:extLst>
          </p:cNvPr>
          <p:cNvSpPr txBox="1"/>
          <p:nvPr/>
        </p:nvSpPr>
        <p:spPr>
          <a:xfrm>
            <a:off x="3733800" y="350002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0169B2-DC9E-CE8D-D6F9-180ADACE01E6}"/>
              </a:ext>
            </a:extLst>
          </p:cNvPr>
          <p:cNvSpPr txBox="1"/>
          <p:nvPr/>
        </p:nvSpPr>
        <p:spPr>
          <a:xfrm>
            <a:off x="3863435" y="512939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414DD9-6BB1-A0FF-A74F-5760D9449F5F}"/>
              </a:ext>
            </a:extLst>
          </p:cNvPr>
          <p:cNvCxnSpPr>
            <a:cxnSpLocks/>
          </p:cNvCxnSpPr>
          <p:nvPr/>
        </p:nvCxnSpPr>
        <p:spPr>
          <a:xfrm flipV="1">
            <a:off x="2209010" y="2819400"/>
            <a:ext cx="1952985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D396A-2188-0BF9-B242-55F0F732BCB2}"/>
              </a:ext>
            </a:extLst>
          </p:cNvPr>
          <p:cNvCxnSpPr>
            <a:cxnSpLocks/>
          </p:cNvCxnSpPr>
          <p:nvPr/>
        </p:nvCxnSpPr>
        <p:spPr>
          <a:xfrm>
            <a:off x="2209010" y="4418594"/>
            <a:ext cx="1981990" cy="1296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DA6DB72-EEDF-CE68-0580-CFBC1614E281}"/>
              </a:ext>
            </a:extLst>
          </p:cNvPr>
          <p:cNvSpPr/>
          <p:nvPr/>
        </p:nvSpPr>
        <p:spPr>
          <a:xfrm>
            <a:off x="7620000" y="1524000"/>
            <a:ext cx="762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A93414-3828-C34B-DB80-2489B5E97B4B}"/>
              </a:ext>
            </a:extLst>
          </p:cNvPr>
          <p:cNvSpPr txBox="1"/>
          <p:nvPr/>
        </p:nvSpPr>
        <p:spPr>
          <a:xfrm>
            <a:off x="7092883" y="1614524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85ED92-8CF0-71EC-7526-AE17FBFB1890}"/>
              </a:ext>
            </a:extLst>
          </p:cNvPr>
          <p:cNvSpPr txBox="1"/>
          <p:nvPr/>
        </p:nvSpPr>
        <p:spPr>
          <a:xfrm>
            <a:off x="7212500" y="2290718"/>
            <a:ext cx="403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45CBC5F-B2A9-3CE6-177A-120A77F52268}"/>
              </a:ext>
            </a:extLst>
          </p:cNvPr>
          <p:cNvCxnSpPr>
            <a:cxnSpLocks/>
            <a:stCxn id="49" idx="3"/>
            <a:endCxn id="73" idx="1"/>
          </p:cNvCxnSpPr>
          <p:nvPr/>
        </p:nvCxnSpPr>
        <p:spPr>
          <a:xfrm>
            <a:off x="1676400" y="1219200"/>
            <a:ext cx="5536100" cy="12215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4544205-0569-7CF7-4E1D-FFD3E8E60C34}"/>
              </a:ext>
            </a:extLst>
          </p:cNvPr>
          <p:cNvSpPr/>
          <p:nvPr/>
        </p:nvSpPr>
        <p:spPr>
          <a:xfrm>
            <a:off x="4485481" y="1266275"/>
            <a:ext cx="381000" cy="390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93F185-34C0-ED97-4D56-F4DA14D0EC04}"/>
              </a:ext>
            </a:extLst>
          </p:cNvPr>
          <p:cNvSpPr txBox="1"/>
          <p:nvPr/>
        </p:nvSpPr>
        <p:spPr>
          <a:xfrm>
            <a:off x="4795562" y="1235756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A2BCE12-846E-4230-E11B-5F77AED19CD6}"/>
              </a:ext>
            </a:extLst>
          </p:cNvPr>
          <p:cNvCxnSpPr>
            <a:cxnSpLocks/>
          </p:cNvCxnSpPr>
          <p:nvPr/>
        </p:nvCxnSpPr>
        <p:spPr>
          <a:xfrm flipH="1">
            <a:off x="1295400" y="3962400"/>
            <a:ext cx="19704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3A4973-5804-2BB6-C716-536EE55FAEF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771584" y="3984171"/>
            <a:ext cx="190220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3256FAD-76F6-3E40-2FBA-B676A812A2D2}"/>
              </a:ext>
            </a:extLst>
          </p:cNvPr>
          <p:cNvSpPr txBox="1"/>
          <p:nvPr/>
        </p:nvSpPr>
        <p:spPr>
          <a:xfrm>
            <a:off x="4485481" y="1650285"/>
            <a:ext cx="25664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Allocate a ROB entry, at ROB tail,</a:t>
            </a:r>
            <a:br>
              <a:rPr lang="en-US" sz="1400" dirty="0"/>
            </a:br>
            <a:r>
              <a:rPr lang="en-US" sz="1400" dirty="0"/>
              <a:t>for each instruction (including</a:t>
            </a:r>
            <a:br>
              <a:rPr lang="en-US" sz="1400" dirty="0"/>
            </a:br>
            <a:r>
              <a:rPr lang="en-US" sz="1400" dirty="0"/>
              <a:t>loads and stores).</a:t>
            </a:r>
          </a:p>
        </p:txBody>
      </p:sp>
    </p:spTree>
    <p:extLst>
      <p:ext uri="{BB962C8B-B14F-4D97-AF65-F5344CB8AC3E}">
        <p14:creationId xmlns:p14="http://schemas.microsoft.com/office/powerpoint/2010/main" val="4177467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C794-38C2-681B-81C7-2844A04A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6553200" cy="843088"/>
          </a:xfrm>
        </p:spPr>
        <p:txBody>
          <a:bodyPr/>
          <a:lstStyle/>
          <a:p>
            <a:r>
              <a:rPr lang="en-US" dirty="0"/>
              <a:t>Load/Store Queue (LSQ)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5F65-9629-FF7B-A3CC-9A774D7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CECD-3E31-9D67-A2BD-D622D7E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76A8D-960F-D102-85F7-E9E6F9BAC97E}"/>
              </a:ext>
            </a:extLst>
          </p:cNvPr>
          <p:cNvSpPr/>
          <p:nvPr/>
        </p:nvSpPr>
        <p:spPr>
          <a:xfrm>
            <a:off x="152400" y="609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4B327-985C-EFBC-13F4-A7DFBECE0D5F}"/>
              </a:ext>
            </a:extLst>
          </p:cNvPr>
          <p:cNvSpPr/>
          <p:nvPr/>
        </p:nvSpPr>
        <p:spPr>
          <a:xfrm>
            <a:off x="157438" y="152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94200-26F7-D6A1-723F-E66D09350478}"/>
              </a:ext>
            </a:extLst>
          </p:cNvPr>
          <p:cNvSpPr/>
          <p:nvPr/>
        </p:nvSpPr>
        <p:spPr>
          <a:xfrm>
            <a:off x="152400" y="1524000"/>
            <a:ext cx="1524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A18A2-0395-0E31-E28F-D49230A6657B}"/>
              </a:ext>
            </a:extLst>
          </p:cNvPr>
          <p:cNvSpPr/>
          <p:nvPr/>
        </p:nvSpPr>
        <p:spPr>
          <a:xfrm>
            <a:off x="152400" y="19812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EF4F7-7D2C-6595-A61A-F02793131057}"/>
              </a:ext>
            </a:extLst>
          </p:cNvPr>
          <p:cNvSpPr/>
          <p:nvPr/>
        </p:nvSpPr>
        <p:spPr>
          <a:xfrm>
            <a:off x="152400" y="29718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5F4B4-2BB5-9454-079D-32B02CDF95A9}"/>
              </a:ext>
            </a:extLst>
          </p:cNvPr>
          <p:cNvSpPr/>
          <p:nvPr/>
        </p:nvSpPr>
        <p:spPr>
          <a:xfrm>
            <a:off x="157438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1AB34-BC38-2DB5-4D16-9593256D5CD2}"/>
              </a:ext>
            </a:extLst>
          </p:cNvPr>
          <p:cNvSpPr/>
          <p:nvPr/>
        </p:nvSpPr>
        <p:spPr>
          <a:xfrm>
            <a:off x="168144" y="4953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4C67F8-3706-BEF9-3105-7DD24C71ABA9}"/>
              </a:ext>
            </a:extLst>
          </p:cNvPr>
          <p:cNvGrpSpPr/>
          <p:nvPr/>
        </p:nvGrpSpPr>
        <p:grpSpPr>
          <a:xfrm>
            <a:off x="152400" y="3810000"/>
            <a:ext cx="494413" cy="266700"/>
            <a:chOff x="1828800" y="2514600"/>
            <a:chExt cx="1828800" cy="5334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1C3023-01FA-B2B4-48AC-47070F93F9C7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F615DE-35DF-4007-3DA1-AFFB495A6EF8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3EBA89-BAE4-2F8F-BB49-46F396CE028B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90E0A6-556C-D087-7D3B-AD1D40B128DE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BF6D80-9B85-936A-46F7-595FB05CF7A5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AC3FB6-BDCF-8D6D-FD17-3A7F4C1077EF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CF1960B-064C-0DC4-E061-0177AEA79AD5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CAF585-BC70-49DC-BA46-E04B40B9E4CC}"/>
              </a:ext>
            </a:extLst>
          </p:cNvPr>
          <p:cNvGrpSpPr/>
          <p:nvPr/>
        </p:nvGrpSpPr>
        <p:grpSpPr>
          <a:xfrm>
            <a:off x="653999" y="3810000"/>
            <a:ext cx="527988" cy="609600"/>
            <a:chOff x="1828800" y="2514600"/>
            <a:chExt cx="1828800" cy="5334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ED2DA0-2881-B3ED-36A3-BA5D211506C4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DAB07-5363-38DF-CC6D-A4219F114D5A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2F1AC-74D0-89CC-177E-60CDD3C27AE6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F1198C-E9B7-0202-7D12-EDF1A59D167D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105A89-E4E8-4D38-E9B7-CF6C580D2497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F05860-9671-57DB-1B30-B2E2C6003E1F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0EA948-E033-7F1D-ADD7-8AD74D89D607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2DE8AE-C741-9DA2-936E-EA54808B566E}"/>
              </a:ext>
            </a:extLst>
          </p:cNvPr>
          <p:cNvGrpSpPr/>
          <p:nvPr/>
        </p:nvGrpSpPr>
        <p:grpSpPr>
          <a:xfrm>
            <a:off x="1404929" y="3810000"/>
            <a:ext cx="494413" cy="266700"/>
            <a:chOff x="1828800" y="2514600"/>
            <a:chExt cx="1828800" cy="5334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020A3C-7CD7-5FBC-E0B6-A37E2BFF3F94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B15C3D-C640-B340-4628-A02C8AFCC808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36FDDC-D0F3-FDED-6E43-9F744290DF0C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694148-D175-2534-A2A6-F38CEDDD997B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7F29C7-3479-ECE4-C2B1-956ECABF23FD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32E9C7-A6FF-63C7-F479-1447B9134E16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A21F75-A2D5-8721-0ACD-12EEE875591A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386C93-A21B-357B-DB77-7FFBDC0A7AB4}"/>
              </a:ext>
            </a:extLst>
          </p:cNvPr>
          <p:cNvSpPr/>
          <p:nvPr/>
        </p:nvSpPr>
        <p:spPr>
          <a:xfrm>
            <a:off x="1181987" y="4114800"/>
            <a:ext cx="49441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D$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D0085-F7EE-E805-4289-86465E7B9A90}"/>
              </a:ext>
            </a:extLst>
          </p:cNvPr>
          <p:cNvSpPr txBox="1"/>
          <p:nvPr/>
        </p:nvSpPr>
        <p:spPr>
          <a:xfrm>
            <a:off x="1365942" y="3807023"/>
            <a:ext cx="53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agen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00F09-0503-EE61-4977-D6336B4FA98E}"/>
              </a:ext>
            </a:extLst>
          </p:cNvPr>
          <p:cNvSpPr txBox="1"/>
          <p:nvPr/>
        </p:nvSpPr>
        <p:spPr>
          <a:xfrm>
            <a:off x="152400" y="4419600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Simple</a:t>
            </a:r>
            <a:br>
              <a:rPr lang="en-US" sz="1100" dirty="0"/>
            </a:br>
            <a:r>
              <a:rPr lang="en-US" sz="1100" dirty="0"/>
              <a:t>ALU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A4C54-4120-7F0E-F648-624DDA8B444D}"/>
              </a:ext>
            </a:extLst>
          </p:cNvPr>
          <p:cNvSpPr txBox="1"/>
          <p:nvPr/>
        </p:nvSpPr>
        <p:spPr>
          <a:xfrm>
            <a:off x="612200" y="4419600"/>
            <a:ext cx="683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Complex</a:t>
            </a:r>
            <a:br>
              <a:rPr lang="en-US" sz="1100" dirty="0"/>
            </a:br>
            <a:r>
              <a:rPr lang="en-US" sz="1100" dirty="0"/>
              <a:t>ALU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71E4C7-1024-31DC-BEBB-CB653AD145A9}"/>
              </a:ext>
            </a:extLst>
          </p:cNvPr>
          <p:cNvSpPr txBox="1"/>
          <p:nvPr/>
        </p:nvSpPr>
        <p:spPr>
          <a:xfrm>
            <a:off x="1417366" y="441960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21885F-21BC-018C-C4C9-51A483F003B0}"/>
              </a:ext>
            </a:extLst>
          </p:cNvPr>
          <p:cNvGrpSpPr/>
          <p:nvPr/>
        </p:nvGrpSpPr>
        <p:grpSpPr>
          <a:xfrm>
            <a:off x="457200" y="2362200"/>
            <a:ext cx="959589" cy="457200"/>
            <a:chOff x="5410200" y="3886200"/>
            <a:chExt cx="959589" cy="457200"/>
          </a:xfrm>
          <a:noFill/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0CACD6-456B-16D3-F0A2-3B50159AEA1E}"/>
                </a:ext>
              </a:extLst>
            </p:cNvPr>
            <p:cNvSpPr/>
            <p:nvPr/>
          </p:nvSpPr>
          <p:spPr>
            <a:xfrm>
              <a:off x="5410200" y="38862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C41CCD-9D12-7D21-418A-4C58D5C2464A}"/>
                </a:ext>
              </a:extLst>
            </p:cNvPr>
            <p:cNvSpPr/>
            <p:nvPr/>
          </p:nvSpPr>
          <p:spPr>
            <a:xfrm>
              <a:off x="5410200" y="40386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B082CC-3957-89D3-2CC7-1E4E29918854}"/>
                </a:ext>
              </a:extLst>
            </p:cNvPr>
            <p:cNvSpPr/>
            <p:nvPr/>
          </p:nvSpPr>
          <p:spPr>
            <a:xfrm>
              <a:off x="5410200" y="41910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94A9A31-7EF6-ED7E-620C-76D8ED113E31}"/>
              </a:ext>
            </a:extLst>
          </p:cNvPr>
          <p:cNvSpPr/>
          <p:nvPr/>
        </p:nvSpPr>
        <p:spPr>
          <a:xfrm>
            <a:off x="152400" y="1066800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145941-FD1D-C1AB-5E78-43A9596B9EB0}"/>
              </a:ext>
            </a:extLst>
          </p:cNvPr>
          <p:cNvSpPr/>
          <p:nvPr/>
        </p:nvSpPr>
        <p:spPr>
          <a:xfrm>
            <a:off x="152400" y="6016823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8FFAA-167D-1229-F99B-2589BEE476A8}"/>
              </a:ext>
            </a:extLst>
          </p:cNvPr>
          <p:cNvSpPr/>
          <p:nvPr/>
        </p:nvSpPr>
        <p:spPr>
          <a:xfrm>
            <a:off x="1714597" y="4114800"/>
            <a:ext cx="49441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LSQ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28F3DDF-D7B6-95C0-2D80-CDF715C0D9FA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2773680"/>
          <a:ext cx="2577612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211328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45EDAFB-D572-B11B-247E-9014E83C3E1C}"/>
              </a:ext>
            </a:extLst>
          </p:cNvPr>
          <p:cNvSpPr txBox="1"/>
          <p:nvPr/>
        </p:nvSpPr>
        <p:spPr>
          <a:xfrm>
            <a:off x="3733800" y="350002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0169B2-DC9E-CE8D-D6F9-180ADACE01E6}"/>
              </a:ext>
            </a:extLst>
          </p:cNvPr>
          <p:cNvSpPr txBox="1"/>
          <p:nvPr/>
        </p:nvSpPr>
        <p:spPr>
          <a:xfrm>
            <a:off x="3863435" y="512939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414DD9-6BB1-A0FF-A74F-5760D9449F5F}"/>
              </a:ext>
            </a:extLst>
          </p:cNvPr>
          <p:cNvCxnSpPr>
            <a:cxnSpLocks/>
          </p:cNvCxnSpPr>
          <p:nvPr/>
        </p:nvCxnSpPr>
        <p:spPr>
          <a:xfrm flipV="1">
            <a:off x="2209010" y="2819400"/>
            <a:ext cx="1952985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D396A-2188-0BF9-B242-55F0F732BCB2}"/>
              </a:ext>
            </a:extLst>
          </p:cNvPr>
          <p:cNvCxnSpPr>
            <a:cxnSpLocks/>
          </p:cNvCxnSpPr>
          <p:nvPr/>
        </p:nvCxnSpPr>
        <p:spPr>
          <a:xfrm>
            <a:off x="2209010" y="4418594"/>
            <a:ext cx="1981990" cy="1296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D8D4708-5FF2-E260-2CFA-6397C73DC6B5}"/>
              </a:ext>
            </a:extLst>
          </p:cNvPr>
          <p:cNvCxnSpPr>
            <a:stCxn id="12" idx="3"/>
            <a:endCxn id="47" idx="3"/>
          </p:cNvCxnSpPr>
          <p:nvPr/>
        </p:nvCxnSpPr>
        <p:spPr>
          <a:xfrm flipH="1">
            <a:off x="1416789" y="2133600"/>
            <a:ext cx="259611" cy="457200"/>
          </a:xfrm>
          <a:prstGeom prst="bentConnector3">
            <a:avLst>
              <a:gd name="adj1" fmla="val -88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537DF8E-C9A8-47C5-F9D8-03445311E00B}"/>
              </a:ext>
            </a:extLst>
          </p:cNvPr>
          <p:cNvCxnSpPr>
            <a:stCxn id="12" idx="3"/>
            <a:endCxn id="54" idx="1"/>
          </p:cNvCxnSpPr>
          <p:nvPr/>
        </p:nvCxnSpPr>
        <p:spPr>
          <a:xfrm>
            <a:off x="1676400" y="2133600"/>
            <a:ext cx="2187035" cy="31458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DA6DB72-EEDF-CE68-0580-CFBC1614E281}"/>
              </a:ext>
            </a:extLst>
          </p:cNvPr>
          <p:cNvSpPr/>
          <p:nvPr/>
        </p:nvSpPr>
        <p:spPr>
          <a:xfrm>
            <a:off x="7620000" y="1524000"/>
            <a:ext cx="762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A93414-3828-C34B-DB80-2489B5E97B4B}"/>
              </a:ext>
            </a:extLst>
          </p:cNvPr>
          <p:cNvSpPr txBox="1"/>
          <p:nvPr/>
        </p:nvSpPr>
        <p:spPr>
          <a:xfrm>
            <a:off x="7092883" y="1614524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85ED92-8CF0-71EC-7526-AE17FBFB1890}"/>
              </a:ext>
            </a:extLst>
          </p:cNvPr>
          <p:cNvSpPr txBox="1"/>
          <p:nvPr/>
        </p:nvSpPr>
        <p:spPr>
          <a:xfrm>
            <a:off x="7212500" y="2290718"/>
            <a:ext cx="403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E776239-7796-420D-0883-4077264F2563}"/>
              </a:ext>
            </a:extLst>
          </p:cNvPr>
          <p:cNvSpPr/>
          <p:nvPr/>
        </p:nvSpPr>
        <p:spPr>
          <a:xfrm>
            <a:off x="2347921" y="1728550"/>
            <a:ext cx="381000" cy="390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58A0F6-A7F7-3F07-2C6C-F21757C59692}"/>
              </a:ext>
            </a:extLst>
          </p:cNvPr>
          <p:cNvSpPr txBox="1"/>
          <p:nvPr/>
        </p:nvSpPr>
        <p:spPr>
          <a:xfrm>
            <a:off x="2658002" y="1698031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A2BCE12-846E-4230-E11B-5F77AED19CD6}"/>
              </a:ext>
            </a:extLst>
          </p:cNvPr>
          <p:cNvCxnSpPr>
            <a:cxnSpLocks/>
          </p:cNvCxnSpPr>
          <p:nvPr/>
        </p:nvCxnSpPr>
        <p:spPr>
          <a:xfrm flipH="1">
            <a:off x="1295400" y="3962400"/>
            <a:ext cx="19704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3A4973-5804-2BB6-C716-536EE55FAEF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771584" y="3984171"/>
            <a:ext cx="190220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C195C1-0D1C-7D3E-E55E-90EA157ACE83}"/>
              </a:ext>
            </a:extLst>
          </p:cNvPr>
          <p:cNvSpPr txBox="1"/>
          <p:nvPr/>
        </p:nvSpPr>
        <p:spPr>
          <a:xfrm>
            <a:off x="3570707" y="1255897"/>
            <a:ext cx="33334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Allocate a free IQ entry for each instruction</a:t>
            </a:r>
            <a:br>
              <a:rPr lang="en-US" sz="1400" dirty="0"/>
            </a:br>
            <a:r>
              <a:rPr lang="en-US" sz="1400" dirty="0"/>
              <a:t>(including loads and stores).</a:t>
            </a:r>
          </a:p>
          <a:p>
            <a:endParaRPr lang="en-US" sz="1400" dirty="0"/>
          </a:p>
          <a:p>
            <a:r>
              <a:rPr lang="en-US" sz="1400" dirty="0"/>
              <a:t>Allocate an LSQ entry, at the LSQ tail,</a:t>
            </a:r>
            <a:br>
              <a:rPr lang="en-US" sz="1400" dirty="0"/>
            </a:br>
            <a:r>
              <a:rPr lang="en-US" sz="1400" dirty="0"/>
              <a:t>for each load or store instruction.</a:t>
            </a:r>
          </a:p>
        </p:txBody>
      </p:sp>
    </p:spTree>
    <p:extLst>
      <p:ext uri="{BB962C8B-B14F-4D97-AF65-F5344CB8AC3E}">
        <p14:creationId xmlns:p14="http://schemas.microsoft.com/office/powerpoint/2010/main" val="6806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C794-38C2-681B-81C7-2844A04A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6553200" cy="843088"/>
          </a:xfrm>
        </p:spPr>
        <p:txBody>
          <a:bodyPr/>
          <a:lstStyle/>
          <a:p>
            <a:r>
              <a:rPr lang="en-US" dirty="0"/>
              <a:t>Load/Store Queue (LSQ)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5F65-9629-FF7B-A3CC-9A774D7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CECD-3E31-9D67-A2BD-D622D7E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76A8D-960F-D102-85F7-E9E6F9BAC97E}"/>
              </a:ext>
            </a:extLst>
          </p:cNvPr>
          <p:cNvSpPr/>
          <p:nvPr/>
        </p:nvSpPr>
        <p:spPr>
          <a:xfrm>
            <a:off x="152400" y="609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4B327-985C-EFBC-13F4-A7DFBECE0D5F}"/>
              </a:ext>
            </a:extLst>
          </p:cNvPr>
          <p:cNvSpPr/>
          <p:nvPr/>
        </p:nvSpPr>
        <p:spPr>
          <a:xfrm>
            <a:off x="157438" y="152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94200-26F7-D6A1-723F-E66D09350478}"/>
              </a:ext>
            </a:extLst>
          </p:cNvPr>
          <p:cNvSpPr/>
          <p:nvPr/>
        </p:nvSpPr>
        <p:spPr>
          <a:xfrm>
            <a:off x="152400" y="1524000"/>
            <a:ext cx="1524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A18A2-0395-0E31-E28F-D49230A6657B}"/>
              </a:ext>
            </a:extLst>
          </p:cNvPr>
          <p:cNvSpPr/>
          <p:nvPr/>
        </p:nvSpPr>
        <p:spPr>
          <a:xfrm>
            <a:off x="152400" y="19812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EF4F7-7D2C-6595-A61A-F02793131057}"/>
              </a:ext>
            </a:extLst>
          </p:cNvPr>
          <p:cNvSpPr/>
          <p:nvPr/>
        </p:nvSpPr>
        <p:spPr>
          <a:xfrm>
            <a:off x="152400" y="29718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5F4B4-2BB5-9454-079D-32B02CDF95A9}"/>
              </a:ext>
            </a:extLst>
          </p:cNvPr>
          <p:cNvSpPr/>
          <p:nvPr/>
        </p:nvSpPr>
        <p:spPr>
          <a:xfrm>
            <a:off x="157438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1AB34-BC38-2DB5-4D16-9593256D5CD2}"/>
              </a:ext>
            </a:extLst>
          </p:cNvPr>
          <p:cNvSpPr/>
          <p:nvPr/>
        </p:nvSpPr>
        <p:spPr>
          <a:xfrm>
            <a:off x="168144" y="4953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4C67F8-3706-BEF9-3105-7DD24C71ABA9}"/>
              </a:ext>
            </a:extLst>
          </p:cNvPr>
          <p:cNvGrpSpPr/>
          <p:nvPr/>
        </p:nvGrpSpPr>
        <p:grpSpPr>
          <a:xfrm>
            <a:off x="152400" y="3810000"/>
            <a:ext cx="494413" cy="266700"/>
            <a:chOff x="1828800" y="2514600"/>
            <a:chExt cx="1828800" cy="5334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1C3023-01FA-B2B4-48AC-47070F93F9C7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F615DE-35DF-4007-3DA1-AFFB495A6EF8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3EBA89-BAE4-2F8F-BB49-46F396CE028B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90E0A6-556C-D087-7D3B-AD1D40B128DE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BF6D80-9B85-936A-46F7-595FB05CF7A5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AC3FB6-BDCF-8D6D-FD17-3A7F4C1077EF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CF1960B-064C-0DC4-E061-0177AEA79AD5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CAF585-BC70-49DC-BA46-E04B40B9E4CC}"/>
              </a:ext>
            </a:extLst>
          </p:cNvPr>
          <p:cNvGrpSpPr/>
          <p:nvPr/>
        </p:nvGrpSpPr>
        <p:grpSpPr>
          <a:xfrm>
            <a:off x="653999" y="3810000"/>
            <a:ext cx="527988" cy="609600"/>
            <a:chOff x="1828800" y="2514600"/>
            <a:chExt cx="1828800" cy="5334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ED2DA0-2881-B3ED-36A3-BA5D211506C4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DAB07-5363-38DF-CC6D-A4219F114D5A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2F1AC-74D0-89CC-177E-60CDD3C27AE6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F1198C-E9B7-0202-7D12-EDF1A59D167D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105A89-E4E8-4D38-E9B7-CF6C580D2497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F05860-9671-57DB-1B30-B2E2C6003E1F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0EA948-E033-7F1D-ADD7-8AD74D89D607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2DE8AE-C741-9DA2-936E-EA54808B566E}"/>
              </a:ext>
            </a:extLst>
          </p:cNvPr>
          <p:cNvGrpSpPr/>
          <p:nvPr/>
        </p:nvGrpSpPr>
        <p:grpSpPr>
          <a:xfrm>
            <a:off x="1404929" y="3810000"/>
            <a:ext cx="494413" cy="266700"/>
            <a:chOff x="1828800" y="2514600"/>
            <a:chExt cx="1828800" cy="5334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020A3C-7CD7-5FBC-E0B6-A37E2BFF3F94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B15C3D-C640-B340-4628-A02C8AFCC808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36FDDC-D0F3-FDED-6E43-9F744290DF0C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694148-D175-2534-A2A6-F38CEDDD997B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7F29C7-3479-ECE4-C2B1-956ECABF23FD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32E9C7-A6FF-63C7-F479-1447B9134E16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A21F75-A2D5-8721-0ACD-12EEE875591A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386C93-A21B-357B-DB77-7FFBDC0A7AB4}"/>
              </a:ext>
            </a:extLst>
          </p:cNvPr>
          <p:cNvSpPr/>
          <p:nvPr/>
        </p:nvSpPr>
        <p:spPr>
          <a:xfrm>
            <a:off x="1181987" y="4114800"/>
            <a:ext cx="49441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D$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D0085-F7EE-E805-4289-86465E7B9A90}"/>
              </a:ext>
            </a:extLst>
          </p:cNvPr>
          <p:cNvSpPr txBox="1"/>
          <p:nvPr/>
        </p:nvSpPr>
        <p:spPr>
          <a:xfrm>
            <a:off x="1365942" y="3807023"/>
            <a:ext cx="53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agen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00F09-0503-EE61-4977-D6336B4FA98E}"/>
              </a:ext>
            </a:extLst>
          </p:cNvPr>
          <p:cNvSpPr txBox="1"/>
          <p:nvPr/>
        </p:nvSpPr>
        <p:spPr>
          <a:xfrm>
            <a:off x="152400" y="4419600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Simple</a:t>
            </a:r>
            <a:br>
              <a:rPr lang="en-US" sz="1100" dirty="0"/>
            </a:br>
            <a:r>
              <a:rPr lang="en-US" sz="1100" dirty="0"/>
              <a:t>ALU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A4C54-4120-7F0E-F648-624DDA8B444D}"/>
              </a:ext>
            </a:extLst>
          </p:cNvPr>
          <p:cNvSpPr txBox="1"/>
          <p:nvPr/>
        </p:nvSpPr>
        <p:spPr>
          <a:xfrm>
            <a:off x="612200" y="4419600"/>
            <a:ext cx="683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Complex</a:t>
            </a:r>
            <a:br>
              <a:rPr lang="en-US" sz="1100" dirty="0"/>
            </a:br>
            <a:r>
              <a:rPr lang="en-US" sz="1100" dirty="0"/>
              <a:t>ALU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71E4C7-1024-31DC-BEBB-CB653AD145A9}"/>
              </a:ext>
            </a:extLst>
          </p:cNvPr>
          <p:cNvSpPr txBox="1"/>
          <p:nvPr/>
        </p:nvSpPr>
        <p:spPr>
          <a:xfrm>
            <a:off x="1417366" y="441960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21885F-21BC-018C-C4C9-51A483F003B0}"/>
              </a:ext>
            </a:extLst>
          </p:cNvPr>
          <p:cNvGrpSpPr/>
          <p:nvPr/>
        </p:nvGrpSpPr>
        <p:grpSpPr>
          <a:xfrm>
            <a:off x="457200" y="2362200"/>
            <a:ext cx="959589" cy="457200"/>
            <a:chOff x="5410200" y="3886200"/>
            <a:chExt cx="959589" cy="457200"/>
          </a:xfrm>
          <a:noFill/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0CACD6-456B-16D3-F0A2-3B50159AEA1E}"/>
                </a:ext>
              </a:extLst>
            </p:cNvPr>
            <p:cNvSpPr/>
            <p:nvPr/>
          </p:nvSpPr>
          <p:spPr>
            <a:xfrm>
              <a:off x="5410200" y="38862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C41CCD-9D12-7D21-418A-4C58D5C2464A}"/>
                </a:ext>
              </a:extLst>
            </p:cNvPr>
            <p:cNvSpPr/>
            <p:nvPr/>
          </p:nvSpPr>
          <p:spPr>
            <a:xfrm>
              <a:off x="5410200" y="40386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B082CC-3957-89D3-2CC7-1E4E29918854}"/>
                </a:ext>
              </a:extLst>
            </p:cNvPr>
            <p:cNvSpPr/>
            <p:nvPr/>
          </p:nvSpPr>
          <p:spPr>
            <a:xfrm>
              <a:off x="5410200" y="41910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94A9A31-7EF6-ED7E-620C-76D8ED113E31}"/>
              </a:ext>
            </a:extLst>
          </p:cNvPr>
          <p:cNvSpPr/>
          <p:nvPr/>
        </p:nvSpPr>
        <p:spPr>
          <a:xfrm>
            <a:off x="152400" y="1066800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145941-FD1D-C1AB-5E78-43A9596B9EB0}"/>
              </a:ext>
            </a:extLst>
          </p:cNvPr>
          <p:cNvSpPr/>
          <p:nvPr/>
        </p:nvSpPr>
        <p:spPr>
          <a:xfrm>
            <a:off x="152400" y="6016823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8FFAA-167D-1229-F99B-2589BEE476A8}"/>
              </a:ext>
            </a:extLst>
          </p:cNvPr>
          <p:cNvSpPr/>
          <p:nvPr/>
        </p:nvSpPr>
        <p:spPr>
          <a:xfrm>
            <a:off x="1714597" y="4114800"/>
            <a:ext cx="49441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LSQ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28F3DDF-D7B6-95C0-2D80-CDF715C0D9FA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2773680"/>
          <a:ext cx="2577612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211328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45EDAFB-D572-B11B-247E-9014E83C3E1C}"/>
              </a:ext>
            </a:extLst>
          </p:cNvPr>
          <p:cNvSpPr txBox="1"/>
          <p:nvPr/>
        </p:nvSpPr>
        <p:spPr>
          <a:xfrm>
            <a:off x="3733800" y="350002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0169B2-DC9E-CE8D-D6F9-180ADACE01E6}"/>
              </a:ext>
            </a:extLst>
          </p:cNvPr>
          <p:cNvSpPr txBox="1"/>
          <p:nvPr/>
        </p:nvSpPr>
        <p:spPr>
          <a:xfrm>
            <a:off x="3863435" y="512939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414DD9-6BB1-A0FF-A74F-5760D9449F5F}"/>
              </a:ext>
            </a:extLst>
          </p:cNvPr>
          <p:cNvCxnSpPr>
            <a:cxnSpLocks/>
          </p:cNvCxnSpPr>
          <p:nvPr/>
        </p:nvCxnSpPr>
        <p:spPr>
          <a:xfrm flipV="1">
            <a:off x="2209010" y="2819400"/>
            <a:ext cx="1952985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D396A-2188-0BF9-B242-55F0F732BCB2}"/>
              </a:ext>
            </a:extLst>
          </p:cNvPr>
          <p:cNvCxnSpPr>
            <a:cxnSpLocks/>
          </p:cNvCxnSpPr>
          <p:nvPr/>
        </p:nvCxnSpPr>
        <p:spPr>
          <a:xfrm>
            <a:off x="2209010" y="4418594"/>
            <a:ext cx="1981990" cy="1296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DA6DB72-EEDF-CE68-0580-CFBC1614E281}"/>
              </a:ext>
            </a:extLst>
          </p:cNvPr>
          <p:cNvSpPr/>
          <p:nvPr/>
        </p:nvSpPr>
        <p:spPr>
          <a:xfrm>
            <a:off x="7620000" y="1524000"/>
            <a:ext cx="762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A93414-3828-C34B-DB80-2489B5E97B4B}"/>
              </a:ext>
            </a:extLst>
          </p:cNvPr>
          <p:cNvSpPr txBox="1"/>
          <p:nvPr/>
        </p:nvSpPr>
        <p:spPr>
          <a:xfrm>
            <a:off x="7092883" y="1614524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85ED92-8CF0-71EC-7526-AE17FBFB1890}"/>
              </a:ext>
            </a:extLst>
          </p:cNvPr>
          <p:cNvSpPr txBox="1"/>
          <p:nvPr/>
        </p:nvSpPr>
        <p:spPr>
          <a:xfrm>
            <a:off x="7212500" y="2290718"/>
            <a:ext cx="403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A2BCE12-846E-4230-E11B-5F77AED19CD6}"/>
              </a:ext>
            </a:extLst>
          </p:cNvPr>
          <p:cNvCxnSpPr>
            <a:cxnSpLocks/>
          </p:cNvCxnSpPr>
          <p:nvPr/>
        </p:nvCxnSpPr>
        <p:spPr>
          <a:xfrm flipH="1">
            <a:off x="1295400" y="3962400"/>
            <a:ext cx="19704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3A4973-5804-2BB6-C716-536EE55FAEF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771584" y="3984171"/>
            <a:ext cx="190220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D29544D-77F8-1A90-BB25-CC29E94FB4AB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>
            <a:off x="1905000" y="3960912"/>
            <a:ext cx="2286000" cy="2948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4F60F89-A8FA-589C-F642-EE03F9C97E96}"/>
              </a:ext>
            </a:extLst>
          </p:cNvPr>
          <p:cNvSpPr/>
          <p:nvPr/>
        </p:nvSpPr>
        <p:spPr>
          <a:xfrm>
            <a:off x="3124200" y="3863578"/>
            <a:ext cx="381000" cy="390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EC0129-5A8C-0943-8E88-D467696189EA}"/>
              </a:ext>
            </a:extLst>
          </p:cNvPr>
          <p:cNvSpPr txBox="1"/>
          <p:nvPr/>
        </p:nvSpPr>
        <p:spPr>
          <a:xfrm>
            <a:off x="3434281" y="383305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OOO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5B847-1109-333C-B189-675FB824ADC2}"/>
              </a:ext>
            </a:extLst>
          </p:cNvPr>
          <p:cNvSpPr txBox="1"/>
          <p:nvPr/>
        </p:nvSpPr>
        <p:spPr>
          <a:xfrm>
            <a:off x="1850855" y="851118"/>
            <a:ext cx="64931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After a load or store issues from the IQ  (i.e., after register dependencies are resolved),</a:t>
            </a:r>
            <a:br>
              <a:rPr lang="en-US" sz="1400" dirty="0"/>
            </a:br>
            <a:r>
              <a:rPr lang="en-US" sz="1400" dirty="0"/>
              <a:t>its address is computed in the AGEN unit.</a:t>
            </a:r>
            <a:br>
              <a:rPr lang="en-US" sz="1400" dirty="0"/>
            </a:br>
            <a:r>
              <a:rPr lang="en-US" sz="1400" dirty="0"/>
              <a:t>Load:</a:t>
            </a:r>
            <a:br>
              <a:rPr lang="en-US" sz="1400" dirty="0"/>
            </a:br>
            <a:r>
              <a:rPr lang="en-US" sz="1400" dirty="0"/>
              <a:t>(1) Deposit address into its LSQ entry. </a:t>
            </a:r>
            <a:br>
              <a:rPr lang="en-US" sz="1400" dirty="0"/>
            </a:br>
            <a:r>
              <a:rPr lang="en-US" sz="1400" dirty="0"/>
              <a:t>(2) Search both the D$ and older stores in the LSQ (details to follow).</a:t>
            </a:r>
          </a:p>
          <a:p>
            <a:r>
              <a:rPr lang="en-US" sz="1400" dirty="0"/>
              <a:t>Store:</a:t>
            </a:r>
          </a:p>
          <a:p>
            <a:r>
              <a:rPr lang="en-US" sz="1400" dirty="0"/>
              <a:t>(1) Deposit address and value into its LSQ entry.</a:t>
            </a:r>
          </a:p>
          <a:p>
            <a:r>
              <a:rPr lang="en-US" sz="1400" dirty="0"/>
              <a:t>(2) Search younger loads for </a:t>
            </a:r>
            <a:r>
              <a:rPr lang="en-US" sz="1400" dirty="0" err="1"/>
              <a:t>mispredicted</a:t>
            </a:r>
            <a:r>
              <a:rPr lang="en-US" sz="1400" dirty="0"/>
              <a:t> loads (details to follow).</a:t>
            </a:r>
          </a:p>
        </p:txBody>
      </p:sp>
    </p:spTree>
    <p:extLst>
      <p:ext uri="{BB962C8B-B14F-4D97-AF65-F5344CB8AC3E}">
        <p14:creationId xmlns:p14="http://schemas.microsoft.com/office/powerpoint/2010/main" val="3190524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C794-38C2-681B-81C7-2844A04A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6553200" cy="843088"/>
          </a:xfrm>
        </p:spPr>
        <p:txBody>
          <a:bodyPr/>
          <a:lstStyle/>
          <a:p>
            <a:r>
              <a:rPr lang="en-US" dirty="0"/>
              <a:t>Load/Store Queue (LSQ)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75F65-9629-FF7B-A3CC-9A774D7B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CECD-3E31-9D67-A2BD-D622D7EA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76A8D-960F-D102-85F7-E9E6F9BAC97E}"/>
              </a:ext>
            </a:extLst>
          </p:cNvPr>
          <p:cNvSpPr/>
          <p:nvPr/>
        </p:nvSpPr>
        <p:spPr>
          <a:xfrm>
            <a:off x="152400" y="6096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4B327-985C-EFBC-13F4-A7DFBECE0D5F}"/>
              </a:ext>
            </a:extLst>
          </p:cNvPr>
          <p:cNvSpPr/>
          <p:nvPr/>
        </p:nvSpPr>
        <p:spPr>
          <a:xfrm>
            <a:off x="157438" y="152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894200-26F7-D6A1-723F-E66D09350478}"/>
              </a:ext>
            </a:extLst>
          </p:cNvPr>
          <p:cNvSpPr/>
          <p:nvPr/>
        </p:nvSpPr>
        <p:spPr>
          <a:xfrm>
            <a:off x="152400" y="1524000"/>
            <a:ext cx="1524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1A18A2-0395-0E31-E28F-D49230A6657B}"/>
              </a:ext>
            </a:extLst>
          </p:cNvPr>
          <p:cNvSpPr/>
          <p:nvPr/>
        </p:nvSpPr>
        <p:spPr>
          <a:xfrm>
            <a:off x="152400" y="19812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EF4F7-7D2C-6595-A61A-F02793131057}"/>
              </a:ext>
            </a:extLst>
          </p:cNvPr>
          <p:cNvSpPr/>
          <p:nvPr/>
        </p:nvSpPr>
        <p:spPr>
          <a:xfrm>
            <a:off x="152400" y="29718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5F4B4-2BB5-9454-079D-32B02CDF95A9}"/>
              </a:ext>
            </a:extLst>
          </p:cNvPr>
          <p:cNvSpPr/>
          <p:nvPr/>
        </p:nvSpPr>
        <p:spPr>
          <a:xfrm>
            <a:off x="157438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1AB34-BC38-2DB5-4D16-9593256D5CD2}"/>
              </a:ext>
            </a:extLst>
          </p:cNvPr>
          <p:cNvSpPr/>
          <p:nvPr/>
        </p:nvSpPr>
        <p:spPr>
          <a:xfrm>
            <a:off x="168144" y="4953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Writeback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4C67F8-3706-BEF9-3105-7DD24C71ABA9}"/>
              </a:ext>
            </a:extLst>
          </p:cNvPr>
          <p:cNvGrpSpPr/>
          <p:nvPr/>
        </p:nvGrpSpPr>
        <p:grpSpPr>
          <a:xfrm>
            <a:off x="152400" y="3810000"/>
            <a:ext cx="494413" cy="266700"/>
            <a:chOff x="1828800" y="2514600"/>
            <a:chExt cx="1828800" cy="5334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1C3023-01FA-B2B4-48AC-47070F93F9C7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F615DE-35DF-4007-3DA1-AFFB495A6EF8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3EBA89-BAE4-2F8F-BB49-46F396CE028B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90E0A6-556C-D087-7D3B-AD1D40B128DE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ABF6D80-9B85-936A-46F7-595FB05CF7A5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AC3FB6-BDCF-8D6D-FD17-3A7F4C1077EF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CF1960B-064C-0DC4-E061-0177AEA79AD5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CAF585-BC70-49DC-BA46-E04B40B9E4CC}"/>
              </a:ext>
            </a:extLst>
          </p:cNvPr>
          <p:cNvGrpSpPr/>
          <p:nvPr/>
        </p:nvGrpSpPr>
        <p:grpSpPr>
          <a:xfrm>
            <a:off x="653999" y="3810000"/>
            <a:ext cx="527988" cy="609600"/>
            <a:chOff x="1828800" y="2514600"/>
            <a:chExt cx="1828800" cy="5334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ED2DA0-2881-B3ED-36A3-BA5D211506C4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5DAB07-5363-38DF-CC6D-A4219F114D5A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2F1AC-74D0-89CC-177E-60CDD3C27AE6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8F1198C-E9B7-0202-7D12-EDF1A59D167D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C105A89-E4E8-4D38-E9B7-CF6C580D2497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F05860-9671-57DB-1B30-B2E2C6003E1F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0EA948-E033-7F1D-ADD7-8AD74D89D607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2DE8AE-C741-9DA2-936E-EA54808B566E}"/>
              </a:ext>
            </a:extLst>
          </p:cNvPr>
          <p:cNvGrpSpPr/>
          <p:nvPr/>
        </p:nvGrpSpPr>
        <p:grpSpPr>
          <a:xfrm>
            <a:off x="1404929" y="3810000"/>
            <a:ext cx="494413" cy="266700"/>
            <a:chOff x="1828800" y="2514600"/>
            <a:chExt cx="1828800" cy="5334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B020A3C-7CD7-5FBC-E0B6-A37E2BFF3F94}"/>
                </a:ext>
              </a:extLst>
            </p:cNvPr>
            <p:cNvCxnSpPr/>
            <p:nvPr/>
          </p:nvCxnSpPr>
          <p:spPr>
            <a:xfrm>
              <a:off x="1828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B15C3D-C640-B340-4628-A02C8AFCC808}"/>
                </a:ext>
              </a:extLst>
            </p:cNvPr>
            <p:cNvCxnSpPr/>
            <p:nvPr/>
          </p:nvCxnSpPr>
          <p:spPr>
            <a:xfrm>
              <a:off x="2133600" y="3048000"/>
              <a:ext cx="1219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36FDDC-D0F3-FDED-6E43-9F744290DF0C}"/>
                </a:ext>
              </a:extLst>
            </p:cNvPr>
            <p:cNvCxnSpPr/>
            <p:nvPr/>
          </p:nvCxnSpPr>
          <p:spPr>
            <a:xfrm flipH="1">
              <a:off x="3352800" y="2514600"/>
              <a:ext cx="30480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694148-D175-2534-A2A6-F38CEDDD997B}"/>
                </a:ext>
              </a:extLst>
            </p:cNvPr>
            <p:cNvCxnSpPr/>
            <p:nvPr/>
          </p:nvCxnSpPr>
          <p:spPr>
            <a:xfrm>
              <a:off x="26670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17F29C7-3479-ECE4-C2B1-956ECABF23FD}"/>
                </a:ext>
              </a:extLst>
            </p:cNvPr>
            <p:cNvCxnSpPr/>
            <p:nvPr/>
          </p:nvCxnSpPr>
          <p:spPr>
            <a:xfrm flipV="1">
              <a:off x="2743200" y="2514600"/>
              <a:ext cx="762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32E9C7-A6FF-63C7-F479-1447B9134E16}"/>
                </a:ext>
              </a:extLst>
            </p:cNvPr>
            <p:cNvCxnSpPr/>
            <p:nvPr/>
          </p:nvCxnSpPr>
          <p:spPr>
            <a:xfrm>
              <a:off x="18288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CA21F75-A2D5-8721-0ACD-12EEE875591A}"/>
                </a:ext>
              </a:extLst>
            </p:cNvPr>
            <p:cNvCxnSpPr/>
            <p:nvPr/>
          </p:nvCxnSpPr>
          <p:spPr>
            <a:xfrm>
              <a:off x="2819400" y="2514600"/>
              <a:ext cx="838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F386C93-A21B-357B-DB77-7FFBDC0A7AB4}"/>
              </a:ext>
            </a:extLst>
          </p:cNvPr>
          <p:cNvSpPr/>
          <p:nvPr/>
        </p:nvSpPr>
        <p:spPr>
          <a:xfrm>
            <a:off x="1181987" y="4114800"/>
            <a:ext cx="49441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D$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D0085-F7EE-E805-4289-86465E7B9A90}"/>
              </a:ext>
            </a:extLst>
          </p:cNvPr>
          <p:cNvSpPr txBox="1"/>
          <p:nvPr/>
        </p:nvSpPr>
        <p:spPr>
          <a:xfrm>
            <a:off x="1365942" y="3807023"/>
            <a:ext cx="53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agen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00F09-0503-EE61-4977-D6336B4FA98E}"/>
              </a:ext>
            </a:extLst>
          </p:cNvPr>
          <p:cNvSpPr txBox="1"/>
          <p:nvPr/>
        </p:nvSpPr>
        <p:spPr>
          <a:xfrm>
            <a:off x="152400" y="4419600"/>
            <a:ext cx="569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Simple</a:t>
            </a:r>
            <a:br>
              <a:rPr lang="en-US" sz="1100" dirty="0"/>
            </a:br>
            <a:r>
              <a:rPr lang="en-US" sz="1100" dirty="0"/>
              <a:t>ALU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A4C54-4120-7F0E-F648-624DDA8B444D}"/>
              </a:ext>
            </a:extLst>
          </p:cNvPr>
          <p:cNvSpPr txBox="1"/>
          <p:nvPr/>
        </p:nvSpPr>
        <p:spPr>
          <a:xfrm>
            <a:off x="612200" y="4419600"/>
            <a:ext cx="6832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Complex</a:t>
            </a:r>
            <a:br>
              <a:rPr lang="en-US" sz="1100" dirty="0"/>
            </a:br>
            <a:r>
              <a:rPr lang="en-US" sz="1100" dirty="0"/>
              <a:t>ALU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71E4C7-1024-31DC-BEBB-CB653AD145A9}"/>
              </a:ext>
            </a:extLst>
          </p:cNvPr>
          <p:cNvSpPr txBox="1"/>
          <p:nvPr/>
        </p:nvSpPr>
        <p:spPr>
          <a:xfrm>
            <a:off x="1417366" y="4419600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21885F-21BC-018C-C4C9-51A483F003B0}"/>
              </a:ext>
            </a:extLst>
          </p:cNvPr>
          <p:cNvGrpSpPr/>
          <p:nvPr/>
        </p:nvGrpSpPr>
        <p:grpSpPr>
          <a:xfrm>
            <a:off x="457200" y="2362200"/>
            <a:ext cx="959589" cy="457200"/>
            <a:chOff x="5410200" y="3886200"/>
            <a:chExt cx="959589" cy="457200"/>
          </a:xfrm>
          <a:noFill/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0CACD6-456B-16D3-F0A2-3B50159AEA1E}"/>
                </a:ext>
              </a:extLst>
            </p:cNvPr>
            <p:cNvSpPr/>
            <p:nvPr/>
          </p:nvSpPr>
          <p:spPr>
            <a:xfrm>
              <a:off x="5410200" y="38862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C41CCD-9D12-7D21-418A-4C58D5C2464A}"/>
                </a:ext>
              </a:extLst>
            </p:cNvPr>
            <p:cNvSpPr/>
            <p:nvPr/>
          </p:nvSpPr>
          <p:spPr>
            <a:xfrm>
              <a:off x="5410200" y="40386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9B082CC-3957-89D3-2CC7-1E4E29918854}"/>
                </a:ext>
              </a:extLst>
            </p:cNvPr>
            <p:cNvSpPr/>
            <p:nvPr/>
          </p:nvSpPr>
          <p:spPr>
            <a:xfrm>
              <a:off x="5410200" y="41910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94A9A31-7EF6-ED7E-620C-76D8ED113E31}"/>
              </a:ext>
            </a:extLst>
          </p:cNvPr>
          <p:cNvSpPr/>
          <p:nvPr/>
        </p:nvSpPr>
        <p:spPr>
          <a:xfrm>
            <a:off x="152400" y="1066800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145941-FD1D-C1AB-5E78-43A9596B9EB0}"/>
              </a:ext>
            </a:extLst>
          </p:cNvPr>
          <p:cNvSpPr/>
          <p:nvPr/>
        </p:nvSpPr>
        <p:spPr>
          <a:xfrm>
            <a:off x="152400" y="6016823"/>
            <a:ext cx="1524000" cy="304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Retire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98FFAA-167D-1229-F99B-2589BEE476A8}"/>
              </a:ext>
            </a:extLst>
          </p:cNvPr>
          <p:cNvSpPr/>
          <p:nvPr/>
        </p:nvSpPr>
        <p:spPr>
          <a:xfrm>
            <a:off x="1714597" y="4114800"/>
            <a:ext cx="49441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LSQ</a:t>
            </a: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928F3DDF-D7B6-95C0-2D80-CDF715C0D9FA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2773680"/>
          <a:ext cx="2577612" cy="296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211328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45EDAFB-D572-B11B-247E-9014E83C3E1C}"/>
              </a:ext>
            </a:extLst>
          </p:cNvPr>
          <p:cNvSpPr txBox="1"/>
          <p:nvPr/>
        </p:nvSpPr>
        <p:spPr>
          <a:xfrm>
            <a:off x="3733800" y="350002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0169B2-DC9E-CE8D-D6F9-180ADACE01E6}"/>
              </a:ext>
            </a:extLst>
          </p:cNvPr>
          <p:cNvSpPr txBox="1"/>
          <p:nvPr/>
        </p:nvSpPr>
        <p:spPr>
          <a:xfrm>
            <a:off x="3863435" y="512939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414DD9-6BB1-A0FF-A74F-5760D9449F5F}"/>
              </a:ext>
            </a:extLst>
          </p:cNvPr>
          <p:cNvCxnSpPr>
            <a:cxnSpLocks/>
          </p:cNvCxnSpPr>
          <p:nvPr/>
        </p:nvCxnSpPr>
        <p:spPr>
          <a:xfrm flipV="1">
            <a:off x="2209010" y="2819400"/>
            <a:ext cx="1952985" cy="129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D396A-2188-0BF9-B242-55F0F732BCB2}"/>
              </a:ext>
            </a:extLst>
          </p:cNvPr>
          <p:cNvCxnSpPr>
            <a:cxnSpLocks/>
          </p:cNvCxnSpPr>
          <p:nvPr/>
        </p:nvCxnSpPr>
        <p:spPr>
          <a:xfrm>
            <a:off x="2209010" y="4418594"/>
            <a:ext cx="1981990" cy="1296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4DA6DB72-EEDF-CE68-0580-CFBC1614E281}"/>
              </a:ext>
            </a:extLst>
          </p:cNvPr>
          <p:cNvSpPr/>
          <p:nvPr/>
        </p:nvSpPr>
        <p:spPr>
          <a:xfrm>
            <a:off x="7620000" y="1524000"/>
            <a:ext cx="762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A93414-3828-C34B-DB80-2489B5E97B4B}"/>
              </a:ext>
            </a:extLst>
          </p:cNvPr>
          <p:cNvSpPr txBox="1"/>
          <p:nvPr/>
        </p:nvSpPr>
        <p:spPr>
          <a:xfrm>
            <a:off x="7092883" y="1614524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85ED92-8CF0-71EC-7526-AE17FBFB1890}"/>
              </a:ext>
            </a:extLst>
          </p:cNvPr>
          <p:cNvSpPr txBox="1"/>
          <p:nvPr/>
        </p:nvSpPr>
        <p:spPr>
          <a:xfrm>
            <a:off x="7212500" y="2290718"/>
            <a:ext cx="403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A2BCE12-846E-4230-E11B-5F77AED19CD6}"/>
              </a:ext>
            </a:extLst>
          </p:cNvPr>
          <p:cNvCxnSpPr>
            <a:cxnSpLocks/>
          </p:cNvCxnSpPr>
          <p:nvPr/>
        </p:nvCxnSpPr>
        <p:spPr>
          <a:xfrm flipH="1">
            <a:off x="1295400" y="3962400"/>
            <a:ext cx="197045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23A4973-5804-2BB6-C716-536EE55FAEF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771584" y="3984171"/>
            <a:ext cx="190220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D29544D-77F8-1A90-BB25-CC29E94FB4A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1676400" y="3650063"/>
            <a:ext cx="2057400" cy="2519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4F60F89-A8FA-589C-F642-EE03F9C97E96}"/>
              </a:ext>
            </a:extLst>
          </p:cNvPr>
          <p:cNvSpPr/>
          <p:nvPr/>
        </p:nvSpPr>
        <p:spPr>
          <a:xfrm>
            <a:off x="2782363" y="3764319"/>
            <a:ext cx="381000" cy="3906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EC0129-5A8C-0943-8E88-D467696189EA}"/>
              </a:ext>
            </a:extLst>
          </p:cNvPr>
          <p:cNvSpPr txBox="1"/>
          <p:nvPr/>
        </p:nvSpPr>
        <p:spPr>
          <a:xfrm>
            <a:off x="3092444" y="37338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5B847-1109-333C-B189-675FB824ADC2}"/>
              </a:ext>
            </a:extLst>
          </p:cNvPr>
          <p:cNvSpPr txBox="1"/>
          <p:nvPr/>
        </p:nvSpPr>
        <p:spPr>
          <a:xfrm>
            <a:off x="1981200" y="914400"/>
            <a:ext cx="49514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When the Retire stage retires a load or store from the ROB head,</a:t>
            </a:r>
            <a:br>
              <a:rPr lang="en-US" sz="1400" dirty="0"/>
            </a:br>
            <a:r>
              <a:rPr lang="en-US" sz="1400" dirty="0"/>
              <a:t>signal the LSQ to pop the same load or store from the LSQ head.</a:t>
            </a:r>
          </a:p>
          <a:p>
            <a:endParaRPr lang="en-US" sz="1400" dirty="0"/>
          </a:p>
          <a:p>
            <a:r>
              <a:rPr lang="en-US" sz="1400" dirty="0"/>
              <a:t>Load: If ROB </a:t>
            </a:r>
            <a:r>
              <a:rPr lang="en-US" sz="1400" dirty="0" err="1"/>
              <a:t>misp</a:t>
            </a:r>
            <a:r>
              <a:rPr lang="en-US" sz="1400" dirty="0"/>
              <a:t>. flag is set, squash (including </a:t>
            </a:r>
            <a:r>
              <a:rPr lang="en-US" sz="1400" dirty="0" err="1"/>
              <a:t>mispredicted</a:t>
            </a:r>
            <a:r>
              <a:rPr lang="en-US" sz="1400" dirty="0"/>
              <a:t> load)</a:t>
            </a:r>
            <a:br>
              <a:rPr lang="en-US" sz="1400" dirty="0"/>
            </a:br>
            <a:r>
              <a:rPr lang="en-US" sz="1400" dirty="0"/>
              <a:t>and restart fetching from the load (details to follow).</a:t>
            </a:r>
          </a:p>
          <a:p>
            <a:endParaRPr lang="en-US" sz="1400" dirty="0"/>
          </a:p>
          <a:p>
            <a:r>
              <a:rPr lang="en-US" sz="1400" dirty="0"/>
              <a:t>Store: Commit store to the D$ using its address and value </a:t>
            </a:r>
          </a:p>
          <a:p>
            <a:r>
              <a:rPr lang="en-US" sz="1400" dirty="0"/>
              <a:t>available in its LSQ entry (details to follow).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3D29463-CE9D-D6D9-A617-2979F6CB2FE7}"/>
              </a:ext>
            </a:extLst>
          </p:cNvPr>
          <p:cNvCxnSpPr>
            <a:cxnSpLocks/>
            <a:stCxn id="50" idx="3"/>
            <a:endCxn id="71" idx="1"/>
          </p:cNvCxnSpPr>
          <p:nvPr/>
        </p:nvCxnSpPr>
        <p:spPr>
          <a:xfrm flipV="1">
            <a:off x="1676400" y="1764565"/>
            <a:ext cx="5416483" cy="4404658"/>
          </a:xfrm>
          <a:prstGeom prst="bentConnector3">
            <a:avLst>
              <a:gd name="adj1" fmla="val 97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F401E8-3A0C-1A52-9010-068A5BCCB5C0}"/>
              </a:ext>
            </a:extLst>
          </p:cNvPr>
          <p:cNvSpPr txBox="1"/>
          <p:nvPr/>
        </p:nvSpPr>
        <p:spPr>
          <a:xfrm>
            <a:off x="7725078" y="1606829"/>
            <a:ext cx="864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3498630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Principle #1: </a:t>
            </a:r>
            <a:br>
              <a:rPr lang="en-US" sz="3600" dirty="0"/>
            </a:br>
            <a:r>
              <a:rPr lang="en-US" sz="3600" dirty="0"/>
              <a:t>Retire stores in-order and non-speculatively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LSQ holds all in-flight stores (dispatched but not yet retired) in their original program order</a:t>
            </a:r>
          </a:p>
          <a:p>
            <a:r>
              <a:rPr lang="en-US" dirty="0"/>
              <a:t>Retire a store from the LSQ to D$ only when the ROB signals that the store is at ROB head and is completed</a:t>
            </a:r>
          </a:p>
          <a:p>
            <a:pPr lvl="1"/>
            <a:r>
              <a:rPr lang="en-US" dirty="0"/>
              <a:t>Stores to same address retire in-order: correctly handle WAW hazards through memory</a:t>
            </a:r>
          </a:p>
          <a:p>
            <a:pPr lvl="1"/>
            <a:r>
              <a:rPr lang="en-US" dirty="0"/>
              <a:t>Each store retires non-speculatively: all prior instructions have retired so there are no prior unresolved mispredictions or exceptions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ILP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Types</a:t>
            </a:r>
          </a:p>
          <a:p>
            <a:pPr lvl="1"/>
            <a:r>
              <a:rPr lang="en-US" altLang="en-US" dirty="0"/>
              <a:t>Exception is akin to a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/>
            <a:r>
              <a:rPr lang="en-US" altLang="en-US" dirty="0"/>
              <a:t>ROB supports exception recovery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Faster recovery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mispredicted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branches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Checkpointing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restoring the RMT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Handling memory dependencies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Store Queue (SQ) and Load Queue (LQ)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Going from scalar to superscalar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Examples of superscalar complexity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4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669" y="212334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9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55200"/>
              </p:ext>
            </p:extLst>
          </p:nvPr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669" y="212334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3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64168"/>
              </p:ext>
            </p:extLst>
          </p:nvPr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669" y="212334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61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04463"/>
              </p:ext>
            </p:extLst>
          </p:nvPr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store</a:t>
                      </a:r>
                      <a:r>
                        <a:rPr lang="en-US" sz="1400" dirty="0"/>
                        <a:t>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57669" y="2123342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8498" y="2011241"/>
            <a:ext cx="560510" cy="448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D$</a:t>
            </a:r>
          </a:p>
        </p:txBody>
      </p:sp>
      <p:cxnSp>
        <p:nvCxnSpPr>
          <p:cNvPr id="7" name="Straight Arrow Connector 6"/>
          <p:cNvCxnSpPr>
            <a:endCxn id="2" idx="1"/>
          </p:cNvCxnSpPr>
          <p:nvPr/>
        </p:nvCxnSpPr>
        <p:spPr>
          <a:xfrm>
            <a:off x="4101611" y="2215661"/>
            <a:ext cx="586887" cy="1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9968" y="1984843"/>
            <a:ext cx="5718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retire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0387" y="1971655"/>
            <a:ext cx="3494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In-order retirement from ROB and LSQ:</a:t>
            </a:r>
          </a:p>
          <a:p>
            <a:pPr marL="257175" indent="-257175">
              <a:buAutoNum type="arabicPeriod"/>
            </a:pPr>
            <a:r>
              <a:rPr lang="en-US" sz="1350" dirty="0"/>
              <a:t>Correct handling of WAW through memory.</a:t>
            </a:r>
          </a:p>
          <a:p>
            <a:pPr marL="257175" indent="-257175">
              <a:buAutoNum type="arabicPeriod"/>
            </a:pPr>
            <a:r>
              <a:rPr lang="en-US" sz="1350" dirty="0"/>
              <a:t>Correct recovery to precise memory state</a:t>
            </a:r>
            <a:br>
              <a:rPr lang="en-US" sz="1350" dirty="0"/>
            </a:br>
            <a:r>
              <a:rPr lang="en-US" sz="1350" dirty="0"/>
              <a:t>(</a:t>
            </a:r>
            <a:r>
              <a:rPr lang="en-US" sz="1350" dirty="0" err="1"/>
              <a:t>mispredictions</a:t>
            </a:r>
            <a:r>
              <a:rPr lang="en-US" sz="1350" dirty="0"/>
              <a:t>, exceptions).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3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630362"/>
          </a:xfrm>
        </p:spPr>
        <p:txBody>
          <a:bodyPr>
            <a:noAutofit/>
          </a:bodyPr>
          <a:lstStyle/>
          <a:p>
            <a:r>
              <a:rPr lang="en-US" sz="3600" dirty="0"/>
              <a:t>Principle #2:</a:t>
            </a:r>
            <a:br>
              <a:rPr lang="en-US" sz="3600" dirty="0"/>
            </a:br>
            <a:r>
              <a:rPr lang="en-US" sz="3600" dirty="0"/>
              <a:t>A load searches both the LSQ and D$ to get the most recent value corresponding to its address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8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177" y="2367329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8498" y="2011241"/>
            <a:ext cx="560510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D$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0387" y="1971655"/>
            <a:ext cx="24265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Store-load forwarding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8630" y="2090330"/>
            <a:ext cx="545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A: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131" y="2594902"/>
            <a:ext cx="628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B: 666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71825" y="2472837"/>
            <a:ext cx="0" cy="114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Left Arrow 14"/>
          <p:cNvSpPr/>
          <p:nvPr/>
        </p:nvSpPr>
        <p:spPr>
          <a:xfrm>
            <a:off x="4101611" y="3059724"/>
            <a:ext cx="296741" cy="6264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38310" y="3475712"/>
            <a:ext cx="44045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load gets “30” </a:t>
            </a:r>
            <a:br>
              <a:rPr lang="en-US" sz="1350" dirty="0">
                <a:solidFill>
                  <a:srgbClr val="FF0000"/>
                </a:solidFill>
              </a:rPr>
            </a:br>
            <a:r>
              <a:rPr lang="en-US" sz="1350" dirty="0">
                <a:solidFill>
                  <a:srgbClr val="FF0000"/>
                </a:solidFill>
              </a:rPr>
              <a:t>(not “20” from older matching store in LSQ or “10” from D$)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90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177" y="2367329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8498" y="2011241"/>
            <a:ext cx="560510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D$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8630" y="2090330"/>
            <a:ext cx="545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A: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131" y="2594902"/>
            <a:ext cx="628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B: 666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2613" y="3492311"/>
            <a:ext cx="15272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load received “30”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65231" y="2472838"/>
            <a:ext cx="6594" cy="87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01611" y="3211369"/>
            <a:ext cx="2741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load gets “666” from D$ (no LSQ hit)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3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1477962"/>
          </a:xfrm>
        </p:spPr>
        <p:txBody>
          <a:bodyPr>
            <a:noAutofit/>
          </a:bodyPr>
          <a:lstStyle/>
          <a:p>
            <a:r>
              <a:rPr lang="en-US" sz="3600" dirty="0"/>
              <a:t>Principle #3: </a:t>
            </a:r>
            <a:br>
              <a:rPr lang="en-US" sz="3600" dirty="0"/>
            </a:br>
            <a:r>
              <a:rPr lang="en-US" sz="3600" dirty="0"/>
              <a:t>Need a load execution policy to handle unknown prior store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Loads and stores issue from IQ OOO based on their source register readiness</a:t>
            </a:r>
          </a:p>
          <a:p>
            <a:r>
              <a:rPr lang="en-US" dirty="0"/>
              <a:t>A load’s address may be generated before prior stores’ addresses</a:t>
            </a:r>
          </a:p>
          <a:p>
            <a:r>
              <a:rPr lang="en-US" dirty="0"/>
              <a:t>This load sees that there are prior stores in the LSQ, but whether or not it conflicts with these prior stores is unknown</a:t>
            </a:r>
          </a:p>
          <a:p>
            <a:r>
              <a:rPr lang="en-US" dirty="0"/>
              <a:t>Two options:</a:t>
            </a:r>
          </a:p>
          <a:p>
            <a:pPr lvl="1"/>
            <a:r>
              <a:rPr lang="en-US" dirty="0"/>
              <a:t>Stall the load similar to a cache miss (even if D$ has the block): “memory disambiguation stall”</a:t>
            </a:r>
          </a:p>
          <a:p>
            <a:pPr lvl="1"/>
            <a:r>
              <a:rPr lang="en-US" dirty="0"/>
              <a:t>Speculatively execute the load based on a prediction that these prior stores do not conflict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56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(?)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177" y="2367329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8498" y="2011241"/>
            <a:ext cx="560510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D$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8630" y="2090330"/>
            <a:ext cx="545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A: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131" y="2594902"/>
            <a:ext cx="628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B: 666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11" y="3211369"/>
            <a:ext cx="36915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load speculatively gets “666” from D$ (no LSQ hit)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5231" y="2472838"/>
            <a:ext cx="6594" cy="87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177" y="2367329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8498" y="2011241"/>
            <a:ext cx="560510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D$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8630" y="2090330"/>
            <a:ext cx="545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A: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131" y="2594902"/>
            <a:ext cx="628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B: 666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1611" y="3211370"/>
            <a:ext cx="44430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load speculatively got “666” from D$ (no LSQ hit at the time)</a:t>
            </a:r>
          </a:p>
          <a:p>
            <a:endParaRPr lang="en-US" sz="135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58637" y="3039941"/>
            <a:ext cx="1" cy="71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BC993-D86B-DCEF-0449-A50C557E60D0}"/>
              </a:ext>
            </a:extLst>
          </p:cNvPr>
          <p:cNvSpPr txBox="1"/>
          <p:nvPr/>
        </p:nvSpPr>
        <p:spPr>
          <a:xfrm>
            <a:off x="2286000" y="4613766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Older store, which executes late, searches LSQ for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speculatively executed younger loads.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No conflict detected so do not post a misprediction.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Speculative “load B” confirmed OK.</a:t>
            </a:r>
          </a:p>
        </p:txBody>
      </p:sp>
    </p:spTree>
    <p:extLst>
      <p:ext uri="{BB962C8B-B14F-4D97-AF65-F5344CB8AC3E}">
        <p14:creationId xmlns:p14="http://schemas.microsoft.com/office/powerpoint/2010/main" val="413881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Interrupts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Interrupt</a:t>
            </a:r>
          </a:p>
          <a:p>
            <a:pPr lvl="1"/>
            <a:r>
              <a:rPr lang="en-US" altLang="en-US"/>
              <a:t>Event that requires temporarily stopping program execution to service the event</a:t>
            </a:r>
          </a:p>
          <a:p>
            <a:r>
              <a:rPr lang="en-US" altLang="en-US"/>
              <a:t>Synchronous vs. asynchronous interrupts</a:t>
            </a:r>
          </a:p>
          <a:p>
            <a:pPr lvl="1"/>
            <a:r>
              <a:rPr lang="en-US" altLang="en-US"/>
              <a:t>Synchronous: Instruction in the program causes the interrupt</a:t>
            </a:r>
          </a:p>
          <a:p>
            <a:pPr lvl="1"/>
            <a:r>
              <a:rPr lang="en-US" altLang="en-US"/>
              <a:t>Asynchronous: External request causes the interrupt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0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(?)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177" y="2367329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8498" y="2011241"/>
            <a:ext cx="560510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D$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8630" y="2090330"/>
            <a:ext cx="545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A: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131" y="2594902"/>
            <a:ext cx="628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B: 666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171825" y="2472837"/>
            <a:ext cx="0" cy="114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60868" y="3481733"/>
            <a:ext cx="19856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load speculatively gets 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53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82998"/>
              </p:ext>
            </p:extLst>
          </p:nvPr>
        </p:nvGraphicFramePr>
        <p:xfrm>
          <a:off x="1524001" y="1397000"/>
          <a:ext cx="257761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504">
                  <a:extLst>
                    <a:ext uri="{9D8B030D-6E8A-4147-A177-3AD203B41FA5}">
                      <a16:colId xmlns:a16="http://schemas.microsoft.com/office/drawing/2014/main" val="2424390359"/>
                    </a:ext>
                  </a:extLst>
                </a:gridCol>
                <a:gridCol w="725366">
                  <a:extLst>
                    <a:ext uri="{9D8B030D-6E8A-4147-A177-3AD203B41FA5}">
                      <a16:colId xmlns:a16="http://schemas.microsoft.com/office/drawing/2014/main" val="673528491"/>
                    </a:ext>
                  </a:extLst>
                </a:gridCol>
                <a:gridCol w="751742">
                  <a:extLst>
                    <a:ext uri="{9D8B030D-6E8A-4147-A177-3AD203B41FA5}">
                      <a16:colId xmlns:a16="http://schemas.microsoft.com/office/drawing/2014/main" val="302739829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unified load/store queue (LSQ)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 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4782777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store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989529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400632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0011655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store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017174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4506871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58249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9919007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85177" y="2367329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4850" y="3752710"/>
            <a:ext cx="4037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tail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8498" y="2011241"/>
            <a:ext cx="560510" cy="92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D$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48630" y="2090330"/>
            <a:ext cx="5453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A: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39131" y="2594902"/>
            <a:ext cx="62869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B: 666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9417" y="3481734"/>
            <a:ext cx="24392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load speculatively received “20”</a:t>
            </a:r>
          </a:p>
          <a:p>
            <a:endParaRPr lang="en-US" sz="135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58637" y="3039941"/>
            <a:ext cx="1" cy="71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2368B-984E-CC80-B589-9AEC08B57EEB}"/>
              </a:ext>
            </a:extLst>
          </p:cNvPr>
          <p:cNvSpPr txBox="1"/>
          <p:nvPr/>
        </p:nvSpPr>
        <p:spPr>
          <a:xfrm>
            <a:off x="2269483" y="4630076"/>
            <a:ext cx="512191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Older store, which executes late, searches LSQ for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speculatively executed younger loads.</a:t>
            </a:r>
          </a:p>
          <a:p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Conflict detected (late) so post a misprediction in the </a:t>
            </a:r>
            <a:r>
              <a:rPr lang="en-US" sz="1400" dirty="0" err="1">
                <a:solidFill>
                  <a:srgbClr val="FF0000"/>
                </a:solidFill>
              </a:rPr>
              <a:t>mispredicted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load’s ROB entry.</a:t>
            </a:r>
          </a:p>
        </p:txBody>
      </p:sp>
      <p:sp>
        <p:nvSpPr>
          <p:cNvPr id="15" name="Lightning Bolt 14">
            <a:extLst>
              <a:ext uri="{FF2B5EF4-FFF2-40B4-BE49-F238E27FC236}">
                <a16:creationId xmlns:a16="http://schemas.microsoft.com/office/drawing/2014/main" id="{62A8ABD6-862E-8C77-66AC-15E8280E88DF}"/>
              </a:ext>
            </a:extLst>
          </p:cNvPr>
          <p:cNvSpPr/>
          <p:nvPr/>
        </p:nvSpPr>
        <p:spPr>
          <a:xfrm flipH="1">
            <a:off x="6628228" y="3135051"/>
            <a:ext cx="304800" cy="507831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A65E6-28BF-5CAE-65CB-16859F840D03}"/>
              </a:ext>
            </a:extLst>
          </p:cNvPr>
          <p:cNvSpPr txBox="1"/>
          <p:nvPr/>
        </p:nvSpPr>
        <p:spPr>
          <a:xfrm>
            <a:off x="6854483" y="2930426"/>
            <a:ext cx="1870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mispredicted</a:t>
            </a:r>
            <a:r>
              <a:rPr lang="en-US" dirty="0"/>
              <a:t> load</a:t>
            </a:r>
            <a:br>
              <a:rPr lang="en-US" dirty="0"/>
            </a:br>
            <a:r>
              <a:rPr lang="en-US" dirty="0"/>
              <a:t>detected (got 20</a:t>
            </a:r>
            <a:br>
              <a:rPr lang="en-US" dirty="0"/>
            </a:br>
            <a:r>
              <a:rPr lang="en-US" dirty="0"/>
              <a:t>instead of 30)</a:t>
            </a:r>
          </a:p>
        </p:txBody>
      </p:sp>
    </p:spTree>
    <p:extLst>
      <p:ext uri="{BB962C8B-B14F-4D97-AF65-F5344CB8AC3E}">
        <p14:creationId xmlns:p14="http://schemas.microsoft.com/office/powerpoint/2010/main" val="2003449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B0A00-0983-B53B-210B-6D65522D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SQ and LQ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A098-05D8-B6F7-797B-139151A4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Typically, the LSQ is implemented </a:t>
            </a:r>
            <a:r>
              <a:rPr lang="en-US" i="1" dirty="0"/>
              <a:t>physically</a:t>
            </a:r>
            <a:r>
              <a:rPr lang="en-US" dirty="0"/>
              <a:t> with a separate Store Queue (SQ) and Load Queue (LQ)</a:t>
            </a:r>
          </a:p>
          <a:p>
            <a:pPr lvl="1"/>
            <a:r>
              <a:rPr lang="en-US" dirty="0"/>
              <a:t>The effect is the same as having a unified LSQ</a:t>
            </a:r>
          </a:p>
          <a:p>
            <a:pPr lvl="1"/>
            <a:r>
              <a:rPr lang="en-US" dirty="0"/>
              <a:t>More efficient hardware design (smaller CAMs / associative searches)</a:t>
            </a:r>
          </a:p>
          <a:p>
            <a:pPr lvl="2"/>
            <a:r>
              <a:rPr lang="en-US" dirty="0"/>
              <a:t>Loads only need to search the SQ (not other loads) for store-load forwarding</a:t>
            </a:r>
          </a:p>
          <a:p>
            <a:pPr lvl="2"/>
            <a:r>
              <a:rPr lang="en-US" dirty="0"/>
              <a:t>Stores only need to search the LQ (not other stores) for detecting </a:t>
            </a:r>
            <a:r>
              <a:rPr lang="en-US" dirty="0" err="1"/>
              <a:t>mispredicted</a:t>
            </a:r>
            <a:r>
              <a:rPr lang="en-US" dirty="0"/>
              <a:t> loads</a:t>
            </a:r>
          </a:p>
          <a:p>
            <a:pPr lvl="1"/>
            <a:r>
              <a:rPr lang="en-US" dirty="0"/>
              <a:t>How it works</a:t>
            </a:r>
          </a:p>
          <a:p>
            <a:pPr lvl="2"/>
            <a:r>
              <a:rPr lang="en-US" dirty="0"/>
              <a:t>A load knows where it logically exists among stores in the SQ, even though it doesn’t literally have a SQ entry.  So it knows which stores are before it.</a:t>
            </a:r>
          </a:p>
          <a:p>
            <a:pPr lvl="2"/>
            <a:r>
              <a:rPr lang="en-US" dirty="0"/>
              <a:t>A store knows where it logically exists among loads in the LQ, even though it doesn’t literally have a LQ entry.  So it knows which loads are after it.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013E-D8E7-9238-714A-8BA24BE0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2E116-0466-8144-05AD-9011F118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7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Load/Store Execution 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AGEN unit for computing load and store addresses</a:t>
            </a:r>
          </a:p>
          <a:p>
            <a:r>
              <a:rPr lang="en-US" dirty="0"/>
              <a:t>Three structures</a:t>
            </a:r>
          </a:p>
          <a:p>
            <a:pPr lvl="1"/>
            <a:r>
              <a:rPr lang="en-US" dirty="0"/>
              <a:t>L1 D$ (and L1 D-TLB)</a:t>
            </a:r>
          </a:p>
          <a:p>
            <a:pPr lvl="1"/>
            <a:r>
              <a:rPr lang="en-US" dirty="0"/>
              <a:t>Store Queue (SQ): contains all active stores in program order</a:t>
            </a:r>
          </a:p>
          <a:p>
            <a:pPr lvl="2"/>
            <a:r>
              <a:rPr lang="en-US" dirty="0"/>
              <a:t>Stores are speculative until they reach head of ROB</a:t>
            </a:r>
          </a:p>
          <a:p>
            <a:pPr lvl="2"/>
            <a:r>
              <a:rPr lang="en-US" dirty="0"/>
              <a:t>SQ commits stores to D$ non-speculatively and in-order</a:t>
            </a:r>
          </a:p>
          <a:p>
            <a:pPr lvl="2"/>
            <a:r>
              <a:rPr lang="en-US" dirty="0"/>
              <a:t>Loads search SQ for store values on which they depend</a:t>
            </a:r>
          </a:p>
          <a:p>
            <a:pPr lvl="1"/>
            <a:r>
              <a:rPr lang="en-US" dirty="0"/>
              <a:t>Load Queue (LQ): contains all active loads in program order</a:t>
            </a:r>
          </a:p>
          <a:p>
            <a:pPr lvl="2"/>
            <a:r>
              <a:rPr lang="en-US" dirty="0"/>
              <a:t>Loads may execute out-of-order with respect to prior stores</a:t>
            </a:r>
          </a:p>
          <a:p>
            <a:pPr lvl="3"/>
            <a:r>
              <a:rPr lang="en-US" dirty="0"/>
              <a:t>Executed load gets wrong value if it depends on an older store that hasn’t executed yet</a:t>
            </a:r>
          </a:p>
          <a:p>
            <a:pPr lvl="2"/>
            <a:r>
              <a:rPr lang="en-US" dirty="0"/>
              <a:t>Stores search LQ for </a:t>
            </a:r>
            <a:r>
              <a:rPr lang="en-US" dirty="0" err="1"/>
              <a:t>mispredicted</a:t>
            </a:r>
            <a:r>
              <a:rPr lang="en-US" dirty="0"/>
              <a:t> loads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  <a:endParaRPr lang="en-US" dirty="0"/>
          </a:p>
        </p:txBody>
      </p:sp>
      <p:sp>
        <p:nvSpPr>
          <p:cNvPr id="47112" name="Slide Number Placeholder 4711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2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Store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Dispatch Stage (in-order)</a:t>
            </a:r>
          </a:p>
          <a:p>
            <a:pPr lvl="1"/>
            <a:r>
              <a:rPr lang="en-US" dirty="0"/>
              <a:t>Store is allocated the SQ entry at tail of SQ (its </a:t>
            </a:r>
            <a:r>
              <a:rPr lang="en-US" dirty="0" err="1"/>
              <a:t>SQ_index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Store also notes the current LQ tail, so it knows which loads are after it in program order (its </a:t>
            </a:r>
            <a:r>
              <a:rPr lang="en-US" dirty="0" err="1"/>
              <a:t>LQ_index</a:t>
            </a:r>
            <a:r>
              <a:rPr lang="en-US" dirty="0"/>
              <a:t>)</a:t>
            </a:r>
          </a:p>
          <a:p>
            <a:r>
              <a:rPr lang="en-US" dirty="0"/>
              <a:t>Execute Stage (out-of-order)</a:t>
            </a:r>
          </a:p>
          <a:p>
            <a:pPr lvl="1"/>
            <a:r>
              <a:rPr lang="en-US" dirty="0"/>
              <a:t>AGEN: Generate store’s address</a:t>
            </a:r>
          </a:p>
          <a:p>
            <a:pPr lvl="1"/>
            <a:r>
              <a:rPr lang="en-US" dirty="0"/>
              <a:t>Write SQ: Write store’s address and value into its SQ entry (at its </a:t>
            </a:r>
            <a:r>
              <a:rPr lang="en-US" dirty="0" err="1"/>
              <a:t>SQ_index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 LQ: Use store’s address and </a:t>
            </a:r>
            <a:r>
              <a:rPr lang="en-US" dirty="0" err="1"/>
              <a:t>LQ_index</a:t>
            </a:r>
            <a:r>
              <a:rPr lang="en-US" dirty="0"/>
              <a:t> to search LQ for </a:t>
            </a:r>
            <a:r>
              <a:rPr lang="en-US" dirty="0" err="1"/>
              <a:t>mispredicted</a:t>
            </a:r>
            <a:r>
              <a:rPr lang="en-US" dirty="0"/>
              <a:t> loads: loads after the store in program order (between its </a:t>
            </a:r>
            <a:r>
              <a:rPr lang="en-US" dirty="0" err="1"/>
              <a:t>LQ_index</a:t>
            </a:r>
            <a:r>
              <a:rPr lang="en-US" dirty="0"/>
              <a:t> and </a:t>
            </a:r>
            <a:r>
              <a:rPr lang="en-US" dirty="0" err="1"/>
              <a:t>LQ_tail</a:t>
            </a:r>
            <a:r>
              <a:rPr lang="en-US" dirty="0"/>
              <a:t>), with the same address as the store, which already executed.</a:t>
            </a:r>
          </a:p>
          <a:p>
            <a:r>
              <a:rPr lang="en-US" dirty="0"/>
              <a:t>Retire Stage (in-order)</a:t>
            </a:r>
          </a:p>
          <a:p>
            <a:pPr lvl="1"/>
            <a:r>
              <a:rPr lang="en-US" dirty="0"/>
              <a:t>When a store reaches the head of the ROB, ROB signals SQ to commit its oldest store (</a:t>
            </a:r>
            <a:r>
              <a:rPr lang="en-US" dirty="0" err="1"/>
              <a:t>SQ_head</a:t>
            </a:r>
            <a:r>
              <a:rPr lang="en-US" dirty="0"/>
              <a:t>) to the D$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3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Dispatch Stage (in-order)</a:t>
            </a:r>
          </a:p>
          <a:p>
            <a:pPr lvl="1"/>
            <a:r>
              <a:rPr lang="en-US" dirty="0"/>
              <a:t>Load is allocated the LQ entry at tail of LQ (its </a:t>
            </a:r>
            <a:r>
              <a:rPr lang="en-US" dirty="0" err="1"/>
              <a:t>LQ_index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Load also notes the current SQ tail, so it knows which stores are before it in program order (its </a:t>
            </a:r>
            <a:r>
              <a:rPr lang="en-US" dirty="0" err="1"/>
              <a:t>SQ_index</a:t>
            </a:r>
            <a:r>
              <a:rPr lang="en-US" dirty="0"/>
              <a:t>)</a:t>
            </a:r>
          </a:p>
          <a:p>
            <a:r>
              <a:rPr lang="en-US" dirty="0"/>
              <a:t>Execute Stage (out-of-order)</a:t>
            </a:r>
          </a:p>
          <a:p>
            <a:pPr lvl="1"/>
            <a:r>
              <a:rPr lang="en-US" dirty="0"/>
              <a:t>AGEN: Generate load’s address</a:t>
            </a:r>
          </a:p>
          <a:p>
            <a:pPr lvl="1"/>
            <a:r>
              <a:rPr lang="en-US" dirty="0"/>
              <a:t>Write LQ: Write load’s address into its LQ entry (at its </a:t>
            </a:r>
            <a:r>
              <a:rPr lang="en-US" dirty="0" err="1"/>
              <a:t>LQ_index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 SQ and D$: Use load’s address and </a:t>
            </a:r>
            <a:r>
              <a:rPr lang="en-US" dirty="0" err="1"/>
              <a:t>SQ_index</a:t>
            </a:r>
            <a:r>
              <a:rPr lang="en-US" dirty="0"/>
              <a:t> to search SQ for best estimate (some stores’ addresses still unknown) of producer store: nearest store before the load in program order (between </a:t>
            </a:r>
            <a:r>
              <a:rPr lang="en-US" dirty="0" err="1"/>
              <a:t>SQ_head</a:t>
            </a:r>
            <a:r>
              <a:rPr lang="en-US" dirty="0"/>
              <a:t> and its </a:t>
            </a:r>
            <a:r>
              <a:rPr lang="en-US" dirty="0" err="1"/>
              <a:t>SQ_index</a:t>
            </a:r>
            <a:r>
              <a:rPr lang="en-US" dirty="0"/>
              <a:t>), with the same address as the load. If SQ hit, use store value, else use D$ value.</a:t>
            </a:r>
          </a:p>
          <a:p>
            <a:r>
              <a:rPr lang="en-US" dirty="0"/>
              <a:t>Retire Stage (in-order)</a:t>
            </a:r>
          </a:p>
          <a:p>
            <a:pPr lvl="1"/>
            <a:r>
              <a:rPr lang="en-US" dirty="0"/>
              <a:t>When a load reaches the head of the ROB:</a:t>
            </a:r>
          </a:p>
          <a:p>
            <a:pPr lvl="2"/>
            <a:r>
              <a:rPr lang="en-US" dirty="0"/>
              <a:t>Signal LQ to remove its oldest load (</a:t>
            </a:r>
            <a:r>
              <a:rPr lang="en-US" dirty="0" err="1"/>
              <a:t>LQ_head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If load’s </a:t>
            </a:r>
            <a:r>
              <a:rPr lang="en-US" dirty="0" err="1"/>
              <a:t>misprediction</a:t>
            </a:r>
            <a:r>
              <a:rPr lang="en-US" dirty="0"/>
              <a:t> bit is set in ROB, initiate </a:t>
            </a:r>
            <a:r>
              <a:rPr lang="en-US" dirty="0" err="1"/>
              <a:t>misprediction</a:t>
            </a:r>
            <a:r>
              <a:rPr lang="en-US" dirty="0"/>
              <a:t> recovery. Fetch unit is redirected to PC of load so that the load re-executes, this time correctly since it is oldest instruction in pipeline (all prior stores have committed to D$).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316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Speculative Load Handling:</a:t>
            </a:r>
            <a:br>
              <a:rPr lang="en-US"/>
            </a:br>
            <a:r>
              <a:rPr lang="en-US"/>
              <a:t>A Rich Design Space</a:t>
            </a:r>
            <a:endParaRPr 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load is speculative if there are prior unknown store addresses (in general)</a:t>
            </a:r>
          </a:p>
          <a:p>
            <a:r>
              <a:rPr lang="en-US" altLang="en-US"/>
              <a:t>Four dimensions of speculative load handling</a:t>
            </a:r>
          </a:p>
          <a:p>
            <a:pPr lvl="1"/>
            <a:r>
              <a:rPr lang="en-US" altLang="en-US"/>
              <a:t>Memory Dependence Predictor</a:t>
            </a:r>
          </a:p>
          <a:p>
            <a:pPr lvl="1"/>
            <a:r>
              <a:rPr lang="en-US" altLang="en-US"/>
              <a:t>Store-load synchronization strategy</a:t>
            </a:r>
          </a:p>
          <a:p>
            <a:pPr lvl="1"/>
            <a:r>
              <a:rPr lang="en-US" altLang="en-US"/>
              <a:t>Load misprediction recovery strategy</a:t>
            </a:r>
          </a:p>
          <a:p>
            <a:pPr lvl="1"/>
            <a:r>
              <a:rPr lang="en-US" altLang="en-US"/>
              <a:t>Impact of store execution (split stores vs. no split stores)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65263" y="5943600"/>
            <a:ext cx="5621337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Arial" charset="0"/>
              </a:rPr>
              <a:t>ECE 721 covers store and load handling in depth.</a:t>
            </a:r>
          </a:p>
        </p:txBody>
      </p:sp>
    </p:spTree>
    <p:extLst>
      <p:ext uri="{BB962C8B-B14F-4D97-AF65-F5344CB8AC3E}">
        <p14:creationId xmlns:p14="http://schemas.microsoft.com/office/powerpoint/2010/main" val="4008579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ILP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Interrupts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Types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Exception is akin to a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mispredicted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branch</a:t>
            </a:r>
          </a:p>
          <a:p>
            <a:pPr lvl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ROB supports exception recovery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Faster recovery of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mispredicted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branches</a:t>
            </a:r>
          </a:p>
          <a:p>
            <a:pPr lvl="1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Checkpointing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restoring the RMT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Handling memory dependencies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Store Queue (SQ) and Load Queue (LQ)</a:t>
            </a:r>
          </a:p>
          <a:p>
            <a:r>
              <a:rPr lang="en-US" dirty="0"/>
              <a:t>Going from scalar to superscalar</a:t>
            </a:r>
          </a:p>
          <a:p>
            <a:pPr lvl="1"/>
            <a:r>
              <a:rPr lang="en-US" dirty="0"/>
              <a:t>Examples of superscalar complexity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38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Superscalar processing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scalar = 1 instruction/cycle</a:t>
            </a:r>
          </a:p>
          <a:p>
            <a:r>
              <a:rPr lang="en-US" altLang="en-US" dirty="0"/>
              <a:t>superscalar: N instructions/cycle</a:t>
            </a:r>
          </a:p>
          <a:p>
            <a:pPr lvl="1"/>
            <a:r>
              <a:rPr lang="en-US" altLang="en-US" dirty="0"/>
              <a:t>Increase width of each stage of the pipeline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239691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92210"/>
              </p:ext>
            </p:extLst>
          </p:nvPr>
        </p:nvGraphicFramePr>
        <p:xfrm>
          <a:off x="1600200" y="3429000"/>
          <a:ext cx="4267200" cy="1041402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0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0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0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038"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defRPr sz="2000" b="1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628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25730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Symbol" pitchFamily="18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7716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30000"/>
                        <a:buFont typeface="Wingdings" pitchFamily="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228850" algn="l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6860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31432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6004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405765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ZapfDingbats" pitchFamily="82" charset="2"/>
                        <a:defRPr sz="1200" b="1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ZapfDingbats" pitchFamily="82" charset="2"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74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1"/>
          </a:xfrm>
        </p:spPr>
        <p:txBody>
          <a:bodyPr/>
          <a:lstStyle/>
          <a:p>
            <a:r>
              <a:rPr lang="en-US" altLang="en-US" dirty="0"/>
              <a:t>Superscalar Complexity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" y="1990725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white"/>
                </a:solidFill>
              </a:rPr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white"/>
                </a:solidFill>
              </a:rPr>
              <a:t>Decode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9563" y="1066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white"/>
                </a:solidFill>
              </a:rPr>
              <a:t>Fetch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438400"/>
            <a:ext cx="1524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white"/>
                </a:solidFill>
              </a:rPr>
              <a:t>Register 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8956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white"/>
                </a:solidFill>
              </a:rPr>
              <a:t>Dispatch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38862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white"/>
                </a:solidFill>
              </a:rPr>
              <a:t>Issue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309563" y="4343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white"/>
                </a:solidFill>
              </a:rPr>
              <a:t>Execute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20675" y="5867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 err="1">
                <a:solidFill>
                  <a:prstClr val="white"/>
                </a:solidFill>
              </a:rPr>
              <a:t>Writeback</a:t>
            </a:r>
            <a:endParaRPr lang="en-US" sz="1800" b="0" dirty="0">
              <a:solidFill>
                <a:prstClr val="white"/>
              </a:solidFill>
            </a:endParaRPr>
          </a:p>
        </p:txBody>
      </p:sp>
      <p:grpSp>
        <p:nvGrpSpPr>
          <p:cNvPr id="54283" name="Group 81"/>
          <p:cNvGrpSpPr>
            <a:grpSpLocks/>
          </p:cNvGrpSpPr>
          <p:nvPr/>
        </p:nvGrpSpPr>
        <p:grpSpPr bwMode="auto">
          <a:xfrm>
            <a:off x="304800" y="4724400"/>
            <a:ext cx="493713" cy="266700"/>
            <a:chOff x="1828800" y="2514600"/>
            <a:chExt cx="1828800" cy="533400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828800" y="2514600"/>
              <a:ext cx="30578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34580" y="3048000"/>
              <a:ext cx="12172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351820" y="2514600"/>
              <a:ext cx="30578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669696" y="2514600"/>
              <a:ext cx="76443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2746139" y="2514600"/>
              <a:ext cx="7056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828800" y="2514600"/>
              <a:ext cx="8408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816704" y="2514600"/>
              <a:ext cx="84089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84" name="Group 89"/>
          <p:cNvGrpSpPr>
            <a:grpSpLocks/>
          </p:cNvGrpSpPr>
          <p:nvPr/>
        </p:nvGrpSpPr>
        <p:grpSpPr bwMode="auto">
          <a:xfrm>
            <a:off x="806450" y="4724400"/>
            <a:ext cx="528638" cy="609600"/>
            <a:chOff x="1828800" y="2514600"/>
            <a:chExt cx="1828800" cy="5334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2514600"/>
              <a:ext cx="307546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136346" y="3048000"/>
              <a:ext cx="121919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H="1">
              <a:off x="3355545" y="2514600"/>
              <a:ext cx="302055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669060" y="2514600"/>
              <a:ext cx="76886" cy="1527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2745947" y="2514600"/>
              <a:ext cx="71393" cy="15279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828800" y="2514600"/>
              <a:ext cx="8402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817340" y="2514600"/>
              <a:ext cx="84026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85" name="Group 97"/>
          <p:cNvGrpSpPr>
            <a:grpSpLocks/>
          </p:cNvGrpSpPr>
          <p:nvPr/>
        </p:nvGrpSpPr>
        <p:grpSpPr bwMode="auto">
          <a:xfrm>
            <a:off x="1335088" y="4724400"/>
            <a:ext cx="493712" cy="266700"/>
            <a:chOff x="1828800" y="2514600"/>
            <a:chExt cx="1828800" cy="5334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828800" y="2514600"/>
              <a:ext cx="30578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134580" y="3048000"/>
              <a:ext cx="121723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351820" y="2514600"/>
              <a:ext cx="305780" cy="533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669694" y="2514600"/>
              <a:ext cx="76447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746141" y="2514600"/>
              <a:ext cx="70565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828800" y="2514600"/>
              <a:ext cx="8408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816706" y="2514600"/>
              <a:ext cx="84089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1335088" y="5029200"/>
            <a:ext cx="493712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4F81BD"/>
                </a:solidFill>
              </a:rPr>
              <a:t>D$</a:t>
            </a:r>
          </a:p>
        </p:txBody>
      </p:sp>
      <p:sp>
        <p:nvSpPr>
          <p:cNvPr id="54287" name="TextBox 106"/>
          <p:cNvSpPr txBox="1">
            <a:spLocks noChangeArrowheads="1"/>
          </p:cNvSpPr>
          <p:nvPr/>
        </p:nvSpPr>
        <p:spPr bwMode="auto">
          <a:xfrm>
            <a:off x="1295400" y="4721225"/>
            <a:ext cx="539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>
                <a:solidFill>
                  <a:srgbClr val="4F81BD"/>
                </a:solidFill>
                <a:latin typeface="Calibri" panose="020F0502020204030204" pitchFamily="34" charset="0"/>
              </a:rPr>
              <a:t>agen</a:t>
            </a:r>
          </a:p>
        </p:txBody>
      </p:sp>
      <p:sp>
        <p:nvSpPr>
          <p:cNvPr id="54288" name="TextBox 107"/>
          <p:cNvSpPr txBox="1">
            <a:spLocks noChangeArrowheads="1"/>
          </p:cNvSpPr>
          <p:nvPr/>
        </p:nvSpPr>
        <p:spPr bwMode="auto">
          <a:xfrm>
            <a:off x="304800" y="5334000"/>
            <a:ext cx="5699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b="0">
                <a:solidFill>
                  <a:srgbClr val="000000"/>
                </a:solidFill>
                <a:latin typeface="Calibri" panose="020F0502020204030204" pitchFamily="34" charset="0"/>
              </a:rPr>
              <a:t>Simple</a:t>
            </a:r>
            <a:br>
              <a:rPr lang="en-US" altLang="en-US" sz="11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100" b="0">
                <a:solidFill>
                  <a:srgbClr val="000000"/>
                </a:solidFill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54289" name="TextBox 108"/>
          <p:cNvSpPr txBox="1">
            <a:spLocks noChangeArrowheads="1"/>
          </p:cNvSpPr>
          <p:nvPr/>
        </p:nvSpPr>
        <p:spPr bwMode="auto">
          <a:xfrm>
            <a:off x="765175" y="5334000"/>
            <a:ext cx="682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00" b="0">
                <a:solidFill>
                  <a:srgbClr val="000000"/>
                </a:solidFill>
                <a:latin typeface="Calibri" panose="020F0502020204030204" pitchFamily="34" charset="0"/>
              </a:rPr>
              <a:t>Complex</a:t>
            </a:r>
            <a:br>
              <a:rPr lang="en-US" altLang="en-US" sz="1100" b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1100" b="0">
                <a:solidFill>
                  <a:srgbClr val="000000"/>
                </a:solidFill>
                <a:latin typeface="Calibri" panose="020F0502020204030204" pitchFamily="34" charset="0"/>
              </a:rPr>
              <a:t>ALU</a:t>
            </a:r>
          </a:p>
        </p:txBody>
      </p:sp>
      <p:sp>
        <p:nvSpPr>
          <p:cNvPr id="54290" name="TextBox 109"/>
          <p:cNvSpPr txBox="1">
            <a:spLocks noChangeArrowheads="1"/>
          </p:cNvSpPr>
          <p:nvPr/>
        </p:nvSpPr>
        <p:spPr bwMode="auto">
          <a:xfrm>
            <a:off x="1341438" y="5334000"/>
            <a:ext cx="4873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100" b="0">
                <a:solidFill>
                  <a:srgbClr val="000000"/>
                </a:solidFill>
                <a:latin typeface="Calibri" panose="020F0502020204030204" pitchFamily="34" charset="0"/>
              </a:rPr>
              <a:t>Mem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609600" y="3276600"/>
            <a:ext cx="959589" cy="457200"/>
            <a:chOff x="5410200" y="3886200"/>
            <a:chExt cx="959589" cy="457200"/>
          </a:xfrm>
          <a:noFill/>
        </p:grpSpPr>
        <p:sp>
          <p:nvSpPr>
            <p:cNvPr id="111" name="Rectangle 110"/>
            <p:cNvSpPr/>
            <p:nvPr/>
          </p:nvSpPr>
          <p:spPr>
            <a:xfrm>
              <a:off x="5410200" y="38862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4F81BD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410200" y="40386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4F81BD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410200" y="4191000"/>
              <a:ext cx="959589" cy="152400"/>
            </a:xfrm>
            <a:prstGeom prst="rect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>
                <a:solidFill>
                  <a:srgbClr val="4F81BD"/>
                </a:solidFill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330200" y="6324600"/>
            <a:ext cx="1524000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white"/>
                </a:solidFill>
              </a:rPr>
              <a:t>Retire</a:t>
            </a:r>
          </a:p>
        </p:txBody>
      </p:sp>
      <p:sp>
        <p:nvSpPr>
          <p:cNvPr id="54294" name="AutoShape 8"/>
          <p:cNvSpPr>
            <a:spLocks noChangeArrowheads="1"/>
          </p:cNvSpPr>
          <p:nvPr/>
        </p:nvSpPr>
        <p:spPr bwMode="auto">
          <a:xfrm>
            <a:off x="2438400" y="1084263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4295" name="Text Box 9"/>
          <p:cNvSpPr txBox="1">
            <a:spLocks noChangeArrowheads="1"/>
          </p:cNvSpPr>
          <p:nvPr/>
        </p:nvSpPr>
        <p:spPr bwMode="auto">
          <a:xfrm>
            <a:off x="3124200" y="892175"/>
            <a:ext cx="54483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Achieving peak fetch width requires interleaved I$ plus fetch bundle formation logic.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Predict multiple branches per cycle.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Predicted-taken branches cause lower-than-peak fetch width.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I$ / branch predictor performance critical for superscalar: larger I$/predictor is slower.</a:t>
            </a:r>
          </a:p>
        </p:txBody>
      </p:sp>
      <p:sp>
        <p:nvSpPr>
          <p:cNvPr id="54296" name="AutoShape 15"/>
          <p:cNvSpPr>
            <a:spLocks noChangeArrowheads="1"/>
          </p:cNvSpPr>
          <p:nvPr/>
        </p:nvSpPr>
        <p:spPr bwMode="auto">
          <a:xfrm>
            <a:off x="2438400" y="25146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4297" name="Text Box 16"/>
          <p:cNvSpPr txBox="1">
            <a:spLocks noChangeArrowheads="1"/>
          </p:cNvSpPr>
          <p:nvPr/>
        </p:nvSpPr>
        <p:spPr bwMode="auto">
          <a:xfrm>
            <a:off x="3184525" y="2497138"/>
            <a:ext cx="578326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Highly-ported register file (ARF+ROB).  N-way superscalar: 2N read ports and N write ports.</a:t>
            </a:r>
          </a:p>
        </p:txBody>
      </p:sp>
      <p:sp>
        <p:nvSpPr>
          <p:cNvPr id="54298" name="AutoShape 18"/>
          <p:cNvSpPr>
            <a:spLocks noChangeArrowheads="1"/>
          </p:cNvSpPr>
          <p:nvPr/>
        </p:nvSpPr>
        <p:spPr bwMode="auto">
          <a:xfrm>
            <a:off x="2438400" y="3941763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4299" name="Text Box 19"/>
          <p:cNvSpPr txBox="1">
            <a:spLocks noChangeArrowheads="1"/>
          </p:cNvSpPr>
          <p:nvPr/>
        </p:nvSpPr>
        <p:spPr bwMode="auto">
          <a:xfrm>
            <a:off x="3200400" y="3789363"/>
            <a:ext cx="58102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Exposing more instruction-level parallelism requires larger IQ.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Issue logic more complex. N-way superscalar:</a:t>
            </a:r>
            <a:br>
              <a:rPr lang="en-US" altLang="en-US" sz="1000">
                <a:latin typeface="Arial" panose="020B0604020202020204" pitchFamily="34" charset="0"/>
              </a:rPr>
            </a:br>
            <a:r>
              <a:rPr lang="en-US" altLang="en-US" sz="1000">
                <a:latin typeface="Arial" panose="020B0604020202020204" pitchFamily="34" charset="0"/>
              </a:rPr>
              <a:t> (1) N wakeup ports, (2) select and issue up to N ready instructions (N arbiters, N read ports).</a:t>
            </a:r>
          </a:p>
        </p:txBody>
      </p:sp>
      <p:sp>
        <p:nvSpPr>
          <p:cNvPr id="54300" name="AutoShape 47"/>
          <p:cNvSpPr>
            <a:spLocks noChangeArrowheads="1"/>
          </p:cNvSpPr>
          <p:nvPr/>
        </p:nvSpPr>
        <p:spPr bwMode="auto">
          <a:xfrm>
            <a:off x="2438400" y="5867400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4301" name="Text Box 48"/>
          <p:cNvSpPr txBox="1">
            <a:spLocks noChangeArrowheads="1"/>
          </p:cNvSpPr>
          <p:nvPr/>
        </p:nvSpPr>
        <p:spPr bwMode="auto">
          <a:xfrm>
            <a:off x="3152775" y="5410200"/>
            <a:ext cx="4695825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Bypass network is very complex. Each execution lane forwards its value to every other execution lane. N-way superscalar: (1) N bypasses, (2) bypasses are long wires (must span all execution lanes), (3) each lane has an {N+1}:1 MUX at bypass sinks to select a forwarded value from any lane or the instruction’s value from the IQ.</a:t>
            </a:r>
          </a:p>
        </p:txBody>
      </p:sp>
      <p:sp>
        <p:nvSpPr>
          <p:cNvPr id="54302" name="AutoShape 15"/>
          <p:cNvSpPr>
            <a:spLocks noChangeArrowheads="1"/>
          </p:cNvSpPr>
          <p:nvPr/>
        </p:nvSpPr>
        <p:spPr bwMode="auto">
          <a:xfrm>
            <a:off x="2438400" y="1982788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4303" name="Text Box 16"/>
          <p:cNvSpPr txBox="1">
            <a:spLocks noChangeArrowheads="1"/>
          </p:cNvSpPr>
          <p:nvPr/>
        </p:nvSpPr>
        <p:spPr bwMode="auto">
          <a:xfrm>
            <a:off x="3184525" y="1889125"/>
            <a:ext cx="57070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Highly-ported RMT.  N-way superscalar: 2N read ports and N write ports.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Must handle dependencies within rename bundle: cross-check logic + RMT bypass muxes.</a:t>
            </a:r>
          </a:p>
        </p:txBody>
      </p:sp>
      <p:sp>
        <p:nvSpPr>
          <p:cNvPr id="54304" name="AutoShape 15"/>
          <p:cNvSpPr>
            <a:spLocks noChangeArrowheads="1"/>
          </p:cNvSpPr>
          <p:nvPr/>
        </p:nvSpPr>
        <p:spPr bwMode="auto">
          <a:xfrm>
            <a:off x="2438400" y="2913063"/>
            <a:ext cx="685800" cy="2286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4305" name="Text Box 16"/>
          <p:cNvSpPr txBox="1">
            <a:spLocks noChangeArrowheads="1"/>
          </p:cNvSpPr>
          <p:nvPr/>
        </p:nvSpPr>
        <p:spPr bwMode="auto">
          <a:xfrm>
            <a:off x="3184525" y="2895600"/>
            <a:ext cx="5221288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1000">
                <a:latin typeface="Arial" panose="020B0604020202020204" pitchFamily="34" charset="0"/>
              </a:rPr>
              <a:t>N-way superscalar: (1) must locate up to N free IQ entries, (2) N write ports into IQ.</a:t>
            </a:r>
          </a:p>
        </p:txBody>
      </p:sp>
    </p:spTree>
    <p:extLst>
      <p:ext uri="{BB962C8B-B14F-4D97-AF65-F5344CB8AC3E}">
        <p14:creationId xmlns:p14="http://schemas.microsoft.com/office/powerpoint/2010/main" val="17684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types of interrupts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External interrupts</a:t>
            </a:r>
          </a:p>
          <a:p>
            <a:pPr lvl="1"/>
            <a:r>
              <a:rPr lang="en-US" altLang="en-US" dirty="0"/>
              <a:t>Asynchronous</a:t>
            </a:r>
          </a:p>
          <a:p>
            <a:pPr lvl="1"/>
            <a:r>
              <a:rPr lang="en-US" altLang="en-US" dirty="0"/>
              <a:t>Examples</a:t>
            </a:r>
          </a:p>
          <a:p>
            <a:pPr lvl="2"/>
            <a:r>
              <a:rPr lang="en-US" altLang="en-US" dirty="0"/>
              <a:t>I/O device request</a:t>
            </a:r>
          </a:p>
          <a:p>
            <a:pPr lvl="2"/>
            <a:r>
              <a:rPr lang="en-US" altLang="en-US" dirty="0"/>
              <a:t>Timer interrupt</a:t>
            </a:r>
          </a:p>
          <a:p>
            <a:pPr lvl="2"/>
            <a:r>
              <a:rPr lang="en-US" altLang="en-US" dirty="0"/>
              <a:t>Power failure interrupt</a:t>
            </a:r>
          </a:p>
          <a:p>
            <a:r>
              <a:rPr lang="en-US" altLang="en-US" dirty="0"/>
              <a:t>Exceptions</a:t>
            </a:r>
          </a:p>
          <a:p>
            <a:pPr lvl="1"/>
            <a:r>
              <a:rPr lang="en-US" altLang="en-US" dirty="0"/>
              <a:t>Synchronous</a:t>
            </a:r>
          </a:p>
          <a:p>
            <a:pPr lvl="1"/>
            <a:r>
              <a:rPr lang="en-US" altLang="en-US" dirty="0"/>
              <a:t>Examples</a:t>
            </a:r>
          </a:p>
          <a:p>
            <a:pPr lvl="2"/>
            <a:r>
              <a:rPr lang="en-US" altLang="en-US" dirty="0"/>
              <a:t>Invalid opcode</a:t>
            </a:r>
          </a:p>
          <a:p>
            <a:pPr lvl="2"/>
            <a:r>
              <a:rPr lang="en-US" altLang="en-US" dirty="0"/>
              <a:t>Arithmetic overflow, divide-by-0, </a:t>
            </a:r>
            <a:r>
              <a:rPr lang="en-US" altLang="en-US" i="1" dirty="0"/>
              <a:t>etc</a:t>
            </a:r>
            <a:r>
              <a:rPr lang="en-US" altLang="en-US" dirty="0"/>
              <a:t>.</a:t>
            </a:r>
          </a:p>
          <a:p>
            <a:pPr lvl="2"/>
            <a:r>
              <a:rPr lang="en-US" altLang="en-US" dirty="0"/>
              <a:t>Page fault</a:t>
            </a:r>
          </a:p>
          <a:p>
            <a:r>
              <a:rPr lang="en-US" altLang="en-US" dirty="0"/>
              <a:t>Operating system (O/S) calls</a:t>
            </a:r>
          </a:p>
          <a:p>
            <a:pPr lvl="1"/>
            <a:r>
              <a:rPr lang="en-US" altLang="en-US" dirty="0"/>
              <a:t>Synchronous</a:t>
            </a:r>
          </a:p>
          <a:p>
            <a:pPr lvl="1"/>
            <a:r>
              <a:rPr lang="en-US" altLang="en-US" dirty="0"/>
              <a:t>Initiated via an explicit instruction in ISA, </a:t>
            </a:r>
            <a:r>
              <a:rPr lang="en-US" altLang="en-US" i="1" dirty="0"/>
              <a:t>e.g.</a:t>
            </a:r>
            <a:r>
              <a:rPr lang="en-US" altLang="en-US" dirty="0"/>
              <a:t>, “</a:t>
            </a:r>
            <a:r>
              <a:rPr lang="en-US" altLang="en-US" dirty="0" err="1"/>
              <a:t>syscall</a:t>
            </a:r>
            <a:r>
              <a:rPr lang="en-US" altLang="en-US" dirty="0"/>
              <a:t>” or “trap”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3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Navigating the IPC/frequency Trade-off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Naïvely increasing superscalar complexity can increase cycle time, hence, decrease frequency</a:t>
            </a:r>
          </a:p>
          <a:p>
            <a:r>
              <a:rPr lang="en-US" altLang="en-US" dirty="0"/>
              <a:t>How to navigate the IPC/frequency trade-off</a:t>
            </a:r>
          </a:p>
          <a:p>
            <a:pPr lvl="1"/>
            <a:r>
              <a:rPr lang="en-US" altLang="en-US" dirty="0" err="1"/>
              <a:t>Microarchitect</a:t>
            </a:r>
            <a:r>
              <a:rPr lang="en-US" altLang="en-US" dirty="0"/>
              <a:t> must balance IPC and frequency to achieve best overall performance</a:t>
            </a:r>
          </a:p>
          <a:p>
            <a:pPr lvl="1"/>
            <a:r>
              <a:rPr lang="en-US" altLang="en-US" dirty="0"/>
              <a:t>Heroic physical design so that you can “have your cake (high IPC) and eat it too (high frequency)”</a:t>
            </a:r>
          </a:p>
          <a:p>
            <a:pPr lvl="2"/>
            <a:r>
              <a:rPr lang="en-US" altLang="en-US" dirty="0"/>
              <a:t>Surgical pipelining of critical paths</a:t>
            </a:r>
          </a:p>
          <a:p>
            <a:pPr lvl="2"/>
            <a:r>
              <a:rPr lang="en-US" altLang="en-US" dirty="0"/>
              <a:t>Custom cells vs. standard cells</a:t>
            </a:r>
          </a:p>
          <a:p>
            <a:pPr lvl="2"/>
            <a:r>
              <a:rPr lang="en-US" altLang="en-US" dirty="0"/>
              <a:t>Expend more power for speed where profitable</a:t>
            </a:r>
          </a:p>
          <a:p>
            <a:endParaRPr lang="en-US" altLang="en-US" dirty="0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30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Case study of superscalar complexity: </a:t>
            </a:r>
            <a:br>
              <a:rPr lang="en-US" altLang="en-US" sz="3600" dirty="0"/>
            </a:br>
            <a:r>
              <a:rPr lang="en-US" altLang="en-US" sz="3600" dirty="0"/>
              <a:t>fetch multiple instructions in parallel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Suppose I$ block size = 16 bytes = four 4-byte instr.</a:t>
            </a:r>
          </a:p>
          <a:p>
            <a:r>
              <a:rPr lang="en-US" altLang="en-US" dirty="0"/>
              <a:t>Suppose we want a superscalar processor with</a:t>
            </a:r>
            <a:br>
              <a:rPr lang="en-US" altLang="en-US" dirty="0"/>
            </a:br>
            <a:r>
              <a:rPr lang="en-US" altLang="en-US" dirty="0"/>
              <a:t>a fetch width of four instructions</a:t>
            </a:r>
          </a:p>
          <a:p>
            <a:r>
              <a:rPr lang="en-US" altLang="en-US" dirty="0"/>
              <a:t>Conventional I$ can supply 1 block at most</a:t>
            </a:r>
          </a:p>
          <a:p>
            <a:pPr lvl="1"/>
            <a:r>
              <a:rPr lang="en-US" altLang="en-US" dirty="0"/>
              <a:t>Good: get 4 instr. if fetch bundle is aligned at a block boundary.</a:t>
            </a:r>
          </a:p>
          <a:p>
            <a:pPr lvl="1"/>
            <a:r>
              <a:rPr lang="en-US" altLang="en-US" dirty="0"/>
              <a:t>Bad: get fewer than 4 instr. if it is not aligned.</a:t>
            </a:r>
          </a:p>
          <a:p>
            <a:r>
              <a:rPr lang="en-US" altLang="en-US" dirty="0"/>
              <a:t>A taken branch’s target can land the fetch PC in the middle of a block, </a:t>
            </a:r>
            <a:r>
              <a:rPr lang="en-US" altLang="en-US" i="1" dirty="0"/>
              <a:t>i.e.</a:t>
            </a:r>
            <a:r>
              <a:rPr lang="en-US" altLang="en-US" dirty="0"/>
              <a:t>, the next fetch bundle starts in the middle of a block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20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38188"/>
            <a:ext cx="7162800" cy="4048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I$ misalignment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4724400"/>
            <a:ext cx="7620000" cy="1371600"/>
          </a:xfrm>
          <a:noFill/>
        </p:spPr>
        <p:txBody>
          <a:bodyPr/>
          <a:lstStyle/>
          <a:p>
            <a:r>
              <a:rPr lang="en-US" altLang="en-US" sz="1600"/>
              <a:t>Fetch 1 aligned cache block / cycle</a:t>
            </a:r>
          </a:p>
          <a:p>
            <a:r>
              <a:rPr lang="en-US" altLang="en-US" sz="1600"/>
              <a:t>Unaligned PC: Fetch useless instructions before 1</a:t>
            </a:r>
            <a:r>
              <a:rPr lang="en-US" altLang="en-US" sz="1600" baseline="30000"/>
              <a:t>st</a:t>
            </a:r>
            <a:r>
              <a:rPr lang="en-US" altLang="en-US" sz="1600"/>
              <a:t> instr. and not enough instructions after</a:t>
            </a:r>
          </a:p>
        </p:txBody>
      </p:sp>
      <p:graphicFrame>
        <p:nvGraphicFramePr>
          <p:cNvPr id="5837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62200" y="1905000"/>
          <a:ext cx="3848100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54201" imgH="2936058" progId="Visio.Drawing.11">
                  <p:embed/>
                </p:oleObj>
              </mc:Choice>
              <mc:Fallback>
                <p:oleObj name="Visio" r:id="rId2" imgW="4154201" imgH="2936058" progId="Visio.Drawing.11">
                  <p:embed/>
                  <p:pic>
                    <p:nvPicPr>
                      <p:cNvPr id="583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05000"/>
                        <a:ext cx="3848100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38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38188"/>
            <a:ext cx="7162800" cy="4048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Dual-Ported I$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5257800" cy="14478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000"/>
          </a:p>
          <a:p>
            <a:r>
              <a:rPr lang="en-US" altLang="en-US" sz="2000"/>
              <a:t>Read two blocks to get full bandwidth</a:t>
            </a:r>
          </a:p>
          <a:p>
            <a:r>
              <a:rPr lang="en-US" altLang="en-US" sz="2000"/>
              <a:t>Two read ports are expensive</a:t>
            </a:r>
          </a:p>
        </p:txBody>
      </p:sp>
      <p:graphicFrame>
        <p:nvGraphicFramePr>
          <p:cNvPr id="5939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590800"/>
          <a:ext cx="4114800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05514" imgH="6653600" progId="Visio.Drawing.11">
                  <p:embed/>
                </p:oleObj>
              </mc:Choice>
              <mc:Fallback>
                <p:oleObj name="Visio" r:id="rId2" imgW="7505514" imgH="6653600" progId="Visio.Drawing.11">
                  <p:embed/>
                  <p:pic>
                    <p:nvPicPr>
                      <p:cNvPr id="593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90800"/>
                        <a:ext cx="4114800" cy="364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9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Inexpensive dual-porting: interleaving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Realization</a:t>
            </a:r>
          </a:p>
          <a:p>
            <a:pPr lvl="1"/>
            <a:r>
              <a:rPr lang="en-US" altLang="en-US" dirty="0"/>
              <a:t>Don’t need to read out any two blocks</a:t>
            </a:r>
          </a:p>
          <a:p>
            <a:pPr lvl="1"/>
            <a:r>
              <a:rPr lang="en-US" altLang="en-US" dirty="0"/>
              <a:t>Just need to read out two consecutive blocks</a:t>
            </a:r>
          </a:p>
          <a:p>
            <a:pPr lvl="1"/>
            <a:r>
              <a:rPr lang="en-US" altLang="en-US" dirty="0"/>
              <a:t>Split cache into two banks: one bank holds blocks with even block addresses, other holds blocks with odd block addresses</a:t>
            </a:r>
          </a:p>
          <a:p>
            <a:pPr lvl="1"/>
            <a:r>
              <a:rPr lang="en-US" altLang="en-US" dirty="0"/>
              <a:t>This is called 2-way interleaving or banking</a:t>
            </a:r>
          </a:p>
          <a:p>
            <a:pPr lvl="1"/>
            <a:r>
              <a:rPr lang="en-US" altLang="en-US" dirty="0"/>
              <a:t>Guarantees full fetch width each cycle despite misaligned PC (assuming no predicted-taken branch terminates the fetch bundle early)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442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38188"/>
            <a:ext cx="7162800" cy="4048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/>
              <a:t>Interleaved I$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991100" cy="1752600"/>
          </a:xfrm>
        </p:spPr>
        <p:txBody>
          <a:bodyPr/>
          <a:lstStyle/>
          <a:p>
            <a:r>
              <a:rPr lang="en-US" altLang="en-US" sz="1600"/>
              <a:t>Divide cache into two banks</a:t>
            </a:r>
          </a:p>
          <a:p>
            <a:pPr lvl="1"/>
            <a:r>
              <a:rPr lang="en-US" altLang="en-US" sz="1200"/>
              <a:t>First bank has even blocks</a:t>
            </a:r>
          </a:p>
          <a:p>
            <a:pPr lvl="1"/>
            <a:r>
              <a:rPr lang="en-US" altLang="en-US" sz="1200"/>
              <a:t>Second bank has odd blocks</a:t>
            </a:r>
          </a:p>
          <a:p>
            <a:pPr lvl="1"/>
            <a:r>
              <a:rPr lang="en-US" altLang="en-US" sz="1200"/>
              <a:t>Called an </a:t>
            </a:r>
            <a:r>
              <a:rPr lang="en-US" altLang="en-US" sz="1200" i="1"/>
              <a:t>interleaved cache</a:t>
            </a:r>
            <a:r>
              <a:rPr lang="en-US" altLang="en-US" sz="1200"/>
              <a:t> or </a:t>
            </a:r>
            <a:r>
              <a:rPr lang="en-US" altLang="en-US" sz="1200" i="1"/>
              <a:t>banked cache</a:t>
            </a:r>
          </a:p>
        </p:txBody>
      </p:sp>
      <p:graphicFrame>
        <p:nvGraphicFramePr>
          <p:cNvPr id="6144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05400" y="1676400"/>
          <a:ext cx="3806825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94002" imgH="8587393" progId="Visio.Drawing.11">
                  <p:embed/>
                </p:oleObj>
              </mc:Choice>
              <mc:Fallback>
                <p:oleObj name="Visio" r:id="rId2" imgW="7394002" imgH="8587393" progId="Visio.Drawing.11">
                  <p:embed/>
                  <p:pic>
                    <p:nvPicPr>
                      <p:cNvPr id="6144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06825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124200"/>
            <a:ext cx="423886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4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interrupts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Stop program execution</a:t>
            </a:r>
          </a:p>
          <a:p>
            <a:pPr lvl="1"/>
            <a:r>
              <a:rPr lang="en-US" altLang="en-US" dirty="0"/>
              <a:t>Synchronous: Stop at the instruction causing the interrupt</a:t>
            </a:r>
          </a:p>
          <a:p>
            <a:pPr lvl="1"/>
            <a:r>
              <a:rPr lang="en-US" altLang="en-US" dirty="0"/>
              <a:t>Asynchronous: Stop at an arbitrary instruction, as soon as convenient</a:t>
            </a:r>
          </a:p>
          <a:p>
            <a:r>
              <a:rPr lang="en-US" altLang="en-US" dirty="0"/>
              <a:t>Service the interrupt</a:t>
            </a:r>
          </a:p>
          <a:p>
            <a:pPr lvl="1"/>
            <a:r>
              <a:rPr lang="en-US" altLang="en-US" dirty="0"/>
              <a:t>Transfer control to O/S interrupt handler</a:t>
            </a:r>
          </a:p>
          <a:p>
            <a:pPr lvl="1"/>
            <a:r>
              <a:rPr lang="en-US" altLang="en-US" dirty="0"/>
              <a:t>Depending on the interrupt, the program may be:</a:t>
            </a:r>
          </a:p>
          <a:p>
            <a:pPr lvl="2"/>
            <a:r>
              <a:rPr lang="en-US" altLang="en-US" dirty="0"/>
              <a:t>resumed immediately following the interrupt handler, OR</a:t>
            </a:r>
          </a:p>
          <a:p>
            <a:pPr lvl="2"/>
            <a:r>
              <a:rPr lang="en-US" altLang="en-US" dirty="0"/>
              <a:t>context-switched out and resumed later</a:t>
            </a:r>
          </a:p>
          <a:p>
            <a:r>
              <a:rPr lang="en-US" altLang="en-US" dirty="0"/>
              <a:t>Resume program from where we left off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Example: “Quick” Page Fault</a:t>
            </a:r>
          </a:p>
        </p:txBody>
      </p:sp>
      <p:sp>
        <p:nvSpPr>
          <p:cNvPr id="3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2772" name="Group 38"/>
          <p:cNvGrpSpPr>
            <a:grpSpLocks/>
          </p:cNvGrpSpPr>
          <p:nvPr/>
        </p:nvGrpSpPr>
        <p:grpSpPr bwMode="auto">
          <a:xfrm>
            <a:off x="274638" y="968376"/>
            <a:ext cx="9002700" cy="3022604"/>
            <a:chOff x="173" y="610"/>
            <a:chExt cx="5671" cy="1904"/>
          </a:xfrm>
        </p:grpSpPr>
        <p:sp>
          <p:nvSpPr>
            <p:cNvPr id="32782" name="Oval 4"/>
            <p:cNvSpPr>
              <a:spLocks noChangeArrowheads="1"/>
            </p:cNvSpPr>
            <p:nvPr/>
          </p:nvSpPr>
          <p:spPr bwMode="auto">
            <a:xfrm>
              <a:off x="672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</a:t>
              </a:r>
            </a:p>
          </p:txBody>
        </p:sp>
        <p:sp>
          <p:nvSpPr>
            <p:cNvPr id="32783" name="Oval 5"/>
            <p:cNvSpPr>
              <a:spLocks noChangeArrowheads="1"/>
            </p:cNvSpPr>
            <p:nvPr/>
          </p:nvSpPr>
          <p:spPr bwMode="auto">
            <a:xfrm>
              <a:off x="816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2</a:t>
              </a:r>
            </a:p>
          </p:txBody>
        </p:sp>
        <p:sp>
          <p:nvSpPr>
            <p:cNvPr id="32784" name="Oval 6"/>
            <p:cNvSpPr>
              <a:spLocks noChangeArrowheads="1"/>
            </p:cNvSpPr>
            <p:nvPr/>
          </p:nvSpPr>
          <p:spPr bwMode="auto">
            <a:xfrm>
              <a:off x="960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3</a:t>
              </a:r>
            </a:p>
          </p:txBody>
        </p:sp>
        <p:sp>
          <p:nvSpPr>
            <p:cNvPr id="32785" name="Oval 7"/>
            <p:cNvSpPr>
              <a:spLocks noChangeArrowheads="1"/>
            </p:cNvSpPr>
            <p:nvPr/>
          </p:nvSpPr>
          <p:spPr bwMode="auto">
            <a:xfrm>
              <a:off x="1104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4</a:t>
              </a:r>
            </a:p>
          </p:txBody>
        </p:sp>
        <p:sp>
          <p:nvSpPr>
            <p:cNvPr id="32786" name="Oval 8"/>
            <p:cNvSpPr>
              <a:spLocks noChangeArrowheads="1"/>
            </p:cNvSpPr>
            <p:nvPr/>
          </p:nvSpPr>
          <p:spPr bwMode="auto">
            <a:xfrm>
              <a:off x="1248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5</a:t>
              </a:r>
            </a:p>
          </p:txBody>
        </p:sp>
        <p:sp>
          <p:nvSpPr>
            <p:cNvPr id="32787" name="Oval 9"/>
            <p:cNvSpPr>
              <a:spLocks noChangeArrowheads="1"/>
            </p:cNvSpPr>
            <p:nvPr/>
          </p:nvSpPr>
          <p:spPr bwMode="auto">
            <a:xfrm>
              <a:off x="1392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6</a:t>
              </a:r>
            </a:p>
          </p:txBody>
        </p:sp>
        <p:sp>
          <p:nvSpPr>
            <p:cNvPr id="32788" name="Oval 10"/>
            <p:cNvSpPr>
              <a:spLocks noChangeArrowheads="1"/>
            </p:cNvSpPr>
            <p:nvPr/>
          </p:nvSpPr>
          <p:spPr bwMode="auto">
            <a:xfrm>
              <a:off x="1536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7</a:t>
              </a:r>
            </a:p>
          </p:txBody>
        </p:sp>
        <p:sp>
          <p:nvSpPr>
            <p:cNvPr id="32789" name="Oval 11"/>
            <p:cNvSpPr>
              <a:spLocks noChangeArrowheads="1"/>
            </p:cNvSpPr>
            <p:nvPr/>
          </p:nvSpPr>
          <p:spPr bwMode="auto">
            <a:xfrm>
              <a:off x="1680" y="1152"/>
              <a:ext cx="144" cy="1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790" name="Oval 20"/>
            <p:cNvSpPr>
              <a:spLocks noChangeArrowheads="1"/>
            </p:cNvSpPr>
            <p:nvPr/>
          </p:nvSpPr>
          <p:spPr bwMode="auto">
            <a:xfrm>
              <a:off x="3984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15</a:t>
              </a:r>
            </a:p>
          </p:txBody>
        </p:sp>
        <p:sp>
          <p:nvSpPr>
            <p:cNvPr id="32791" name="Oval 21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9</a:t>
              </a:r>
            </a:p>
          </p:txBody>
        </p:sp>
        <p:sp>
          <p:nvSpPr>
            <p:cNvPr id="32792" name="Oval 22"/>
            <p:cNvSpPr>
              <a:spLocks noChangeArrowheads="1"/>
            </p:cNvSpPr>
            <p:nvPr/>
          </p:nvSpPr>
          <p:spPr bwMode="auto">
            <a:xfrm>
              <a:off x="3264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2793" name="Oval 23"/>
            <p:cNvSpPr>
              <a:spLocks noChangeArrowheads="1"/>
            </p:cNvSpPr>
            <p:nvPr/>
          </p:nvSpPr>
          <p:spPr bwMode="auto">
            <a:xfrm>
              <a:off x="3408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32794" name="Oval 24"/>
            <p:cNvSpPr>
              <a:spLocks noChangeArrowheads="1"/>
            </p:cNvSpPr>
            <p:nvPr/>
          </p:nvSpPr>
          <p:spPr bwMode="auto">
            <a:xfrm>
              <a:off x="3552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12</a:t>
              </a:r>
            </a:p>
          </p:txBody>
        </p:sp>
        <p:sp>
          <p:nvSpPr>
            <p:cNvPr id="32795" name="Oval 25"/>
            <p:cNvSpPr>
              <a:spLocks noChangeArrowheads="1"/>
            </p:cNvSpPr>
            <p:nvPr/>
          </p:nvSpPr>
          <p:spPr bwMode="auto">
            <a:xfrm>
              <a:off x="3696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13</a:t>
              </a:r>
            </a:p>
          </p:txBody>
        </p:sp>
        <p:sp>
          <p:nvSpPr>
            <p:cNvPr id="32796" name="Oval 26"/>
            <p:cNvSpPr>
              <a:spLocks noChangeArrowheads="1"/>
            </p:cNvSpPr>
            <p:nvPr/>
          </p:nvSpPr>
          <p:spPr bwMode="auto">
            <a:xfrm>
              <a:off x="3840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14</a:t>
              </a:r>
            </a:p>
          </p:txBody>
        </p:sp>
        <p:sp>
          <p:nvSpPr>
            <p:cNvPr id="32797" name="Oval 27"/>
            <p:cNvSpPr>
              <a:spLocks noChangeArrowheads="1"/>
            </p:cNvSpPr>
            <p:nvPr/>
          </p:nvSpPr>
          <p:spPr bwMode="auto">
            <a:xfrm>
              <a:off x="2976" y="1152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8</a:t>
              </a:r>
            </a:p>
          </p:txBody>
        </p:sp>
        <p:sp>
          <p:nvSpPr>
            <p:cNvPr id="32798" name="Rectangle 28"/>
            <p:cNvSpPr>
              <a:spLocks noChangeArrowheads="1"/>
            </p:cNvSpPr>
            <p:nvPr/>
          </p:nvSpPr>
          <p:spPr bwMode="auto">
            <a:xfrm>
              <a:off x="1824" y="1536"/>
              <a:ext cx="1152" cy="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O/S interrupt handler</a:t>
              </a:r>
            </a:p>
          </p:txBody>
        </p:sp>
        <p:sp>
          <p:nvSpPr>
            <p:cNvPr id="32799" name="Text Box 29"/>
            <p:cNvSpPr txBox="1">
              <a:spLocks noChangeArrowheads="1"/>
            </p:cNvSpPr>
            <p:nvPr/>
          </p:nvSpPr>
          <p:spPr bwMode="auto">
            <a:xfrm>
              <a:off x="1536" y="610"/>
              <a:ext cx="95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load: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D-TLB miss,</a:t>
              </a:r>
              <a:br>
                <a:rPr lang="en-US" altLang="en-US" sz="1000" dirty="0"/>
              </a:br>
              <a:r>
                <a:rPr lang="en-US" altLang="en-US" sz="1000" dirty="0"/>
                <a:t>MMU page table walk:</a:t>
              </a:r>
              <a:br>
                <a:rPr lang="en-US" altLang="en-US" sz="1000" dirty="0"/>
              </a:br>
              <a:r>
                <a:rPr lang="en-US" altLang="en-US" sz="1000" dirty="0">
                  <a:solidFill>
                    <a:srgbClr val="FF0000"/>
                  </a:solidFill>
                </a:rPr>
                <a:t>page fault</a:t>
              </a:r>
            </a:p>
          </p:txBody>
        </p:sp>
        <p:sp>
          <p:nvSpPr>
            <p:cNvPr id="32800" name="Line 30"/>
            <p:cNvSpPr>
              <a:spLocks noChangeShapeType="1"/>
            </p:cNvSpPr>
            <p:nvPr/>
          </p:nvSpPr>
          <p:spPr bwMode="auto">
            <a:xfrm>
              <a:off x="1728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Text Box 31"/>
            <p:cNvSpPr txBox="1">
              <a:spLocks noChangeArrowheads="1"/>
            </p:cNvSpPr>
            <p:nvPr/>
          </p:nvSpPr>
          <p:spPr bwMode="auto">
            <a:xfrm>
              <a:off x="2928" y="624"/>
              <a:ext cx="95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Restart from load:</a:t>
              </a:r>
              <a:br>
                <a:rPr lang="en-US" altLang="en-US" sz="1000" dirty="0"/>
              </a:br>
              <a:r>
                <a:rPr lang="en-US" altLang="en-US" sz="1000" dirty="0"/>
                <a:t>D-TLB miss,</a:t>
              </a:r>
              <a:br>
                <a:rPr lang="en-US" altLang="en-US" sz="1000" dirty="0"/>
              </a:br>
              <a:r>
                <a:rPr lang="en-US" altLang="en-US" sz="1000" dirty="0"/>
                <a:t>MMU page table walk:</a:t>
              </a:r>
              <a:br>
                <a:rPr lang="en-US" altLang="en-US" sz="1000" dirty="0"/>
              </a:br>
              <a:r>
                <a:rPr lang="en-US" altLang="en-US" sz="1000" dirty="0"/>
                <a:t>succeeds, fill D-TLB</a:t>
              </a:r>
            </a:p>
          </p:txBody>
        </p:sp>
        <p:sp>
          <p:nvSpPr>
            <p:cNvPr id="32802" name="Line 32"/>
            <p:cNvSpPr>
              <a:spLocks noChangeShapeType="1"/>
            </p:cNvSpPr>
            <p:nvPr/>
          </p:nvSpPr>
          <p:spPr bwMode="auto">
            <a:xfrm>
              <a:off x="3024" y="1056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Text Box 33"/>
            <p:cNvSpPr txBox="1">
              <a:spLocks noChangeArrowheads="1"/>
            </p:cNvSpPr>
            <p:nvPr/>
          </p:nvSpPr>
          <p:spPr bwMode="auto">
            <a:xfrm>
              <a:off x="1778" y="1680"/>
              <a:ext cx="4066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Suspend Process-1 by saving its arch. registers to its process control block (PCB) in memory (stores)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Example: “Quick” page fault</a:t>
              </a:r>
            </a:p>
            <a:p>
              <a:pPr lvl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First-ever reference to this virtual page (no swap-in), and</a:t>
              </a:r>
            </a:p>
            <a:p>
              <a:pPr lvl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there’s already a free physical page in DRAM (no swap-out), therefore</a:t>
              </a:r>
            </a:p>
            <a:p>
              <a:pPr lvl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no swap file activity is required.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Update PTE in Page Table with virtual-to-physical mapping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Resume Process-1 by restoring its arch. registers from its PCB in memory (loads)</a:t>
              </a:r>
              <a:br>
                <a:rPr lang="en-US" altLang="en-US" sz="1000" dirty="0"/>
              </a:br>
              <a:r>
                <a:rPr lang="en-US" altLang="en-US" sz="1000" dirty="0"/>
                <a:t>  and restarting from the load</a:t>
              </a:r>
            </a:p>
          </p:txBody>
        </p:sp>
        <p:sp>
          <p:nvSpPr>
            <p:cNvPr id="32804" name="Line 34"/>
            <p:cNvSpPr>
              <a:spLocks noChangeShapeType="1"/>
            </p:cNvSpPr>
            <p:nvPr/>
          </p:nvSpPr>
          <p:spPr bwMode="auto">
            <a:xfrm>
              <a:off x="240" y="960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Text Box 35"/>
            <p:cNvSpPr txBox="1">
              <a:spLocks noChangeArrowheads="1"/>
            </p:cNvSpPr>
            <p:nvPr/>
          </p:nvSpPr>
          <p:spPr bwMode="auto">
            <a:xfrm>
              <a:off x="173" y="806"/>
              <a:ext cx="1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dynamic instruction stream</a:t>
              </a:r>
            </a:p>
          </p:txBody>
        </p:sp>
        <p:sp>
          <p:nvSpPr>
            <p:cNvPr id="32806" name="Line 36"/>
            <p:cNvSpPr>
              <a:spLocks noChangeShapeType="1"/>
            </p:cNvSpPr>
            <p:nvPr/>
          </p:nvSpPr>
          <p:spPr bwMode="auto">
            <a:xfrm>
              <a:off x="1776" y="1344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7"/>
            <p:cNvSpPr>
              <a:spLocks noChangeShapeType="1"/>
            </p:cNvSpPr>
            <p:nvPr/>
          </p:nvSpPr>
          <p:spPr bwMode="auto">
            <a:xfrm flipV="1">
              <a:off x="2976" y="1344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A9E376-7F7F-B72D-3E34-3A7B86BC7923}"/>
              </a:ext>
            </a:extLst>
          </p:cNvPr>
          <p:cNvSpPr txBox="1"/>
          <p:nvPr/>
        </p:nvSpPr>
        <p:spPr>
          <a:xfrm>
            <a:off x="-15036" y="1764271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Process-1</a:t>
            </a:r>
          </a:p>
        </p:txBody>
      </p:sp>
    </p:spTree>
    <p:extLst>
      <p:ext uri="{BB962C8B-B14F-4D97-AF65-F5344CB8AC3E}">
        <p14:creationId xmlns:p14="http://schemas.microsoft.com/office/powerpoint/2010/main" val="92732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Example: “Slow” Page Fault</a:t>
            </a:r>
          </a:p>
        </p:txBody>
      </p:sp>
      <p:sp>
        <p:nvSpPr>
          <p:cNvPr id="4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3796" name="Group 76"/>
          <p:cNvGrpSpPr>
            <a:grpSpLocks/>
          </p:cNvGrpSpPr>
          <p:nvPr/>
        </p:nvGrpSpPr>
        <p:grpSpPr bwMode="auto">
          <a:xfrm>
            <a:off x="38100" y="1066800"/>
            <a:ext cx="9145589" cy="5334002"/>
            <a:chOff x="24" y="672"/>
            <a:chExt cx="5761" cy="3360"/>
          </a:xfrm>
        </p:grpSpPr>
        <p:sp>
          <p:nvSpPr>
            <p:cNvPr id="33806" name="Oval 4"/>
            <p:cNvSpPr>
              <a:spLocks noChangeArrowheads="1"/>
            </p:cNvSpPr>
            <p:nvPr/>
          </p:nvSpPr>
          <p:spPr bwMode="auto">
            <a:xfrm>
              <a:off x="240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</a:t>
              </a:r>
            </a:p>
          </p:txBody>
        </p:sp>
        <p:sp>
          <p:nvSpPr>
            <p:cNvPr id="33807" name="Oval 5"/>
            <p:cNvSpPr>
              <a:spLocks noChangeArrowheads="1"/>
            </p:cNvSpPr>
            <p:nvPr/>
          </p:nvSpPr>
          <p:spPr bwMode="auto">
            <a:xfrm>
              <a:off x="384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2</a:t>
              </a:r>
            </a:p>
          </p:txBody>
        </p:sp>
        <p:sp>
          <p:nvSpPr>
            <p:cNvPr id="33808" name="Oval 6"/>
            <p:cNvSpPr>
              <a:spLocks noChangeArrowheads="1"/>
            </p:cNvSpPr>
            <p:nvPr/>
          </p:nvSpPr>
          <p:spPr bwMode="auto">
            <a:xfrm>
              <a:off x="528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3</a:t>
              </a:r>
            </a:p>
          </p:txBody>
        </p:sp>
        <p:sp>
          <p:nvSpPr>
            <p:cNvPr id="33809" name="Oval 7"/>
            <p:cNvSpPr>
              <a:spLocks noChangeArrowheads="1"/>
            </p:cNvSpPr>
            <p:nvPr/>
          </p:nvSpPr>
          <p:spPr bwMode="auto">
            <a:xfrm>
              <a:off x="672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4</a:t>
              </a:r>
            </a:p>
          </p:txBody>
        </p:sp>
        <p:sp>
          <p:nvSpPr>
            <p:cNvPr id="33810" name="Oval 8"/>
            <p:cNvSpPr>
              <a:spLocks noChangeArrowheads="1"/>
            </p:cNvSpPr>
            <p:nvPr/>
          </p:nvSpPr>
          <p:spPr bwMode="auto">
            <a:xfrm>
              <a:off x="816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5</a:t>
              </a:r>
            </a:p>
          </p:txBody>
        </p:sp>
        <p:sp>
          <p:nvSpPr>
            <p:cNvPr id="33811" name="Oval 9"/>
            <p:cNvSpPr>
              <a:spLocks noChangeArrowheads="1"/>
            </p:cNvSpPr>
            <p:nvPr/>
          </p:nvSpPr>
          <p:spPr bwMode="auto">
            <a:xfrm>
              <a:off x="960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6</a:t>
              </a:r>
            </a:p>
          </p:txBody>
        </p:sp>
        <p:sp>
          <p:nvSpPr>
            <p:cNvPr id="33812" name="Oval 10"/>
            <p:cNvSpPr>
              <a:spLocks noChangeArrowheads="1"/>
            </p:cNvSpPr>
            <p:nvPr/>
          </p:nvSpPr>
          <p:spPr bwMode="auto">
            <a:xfrm>
              <a:off x="1104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7</a:t>
              </a:r>
            </a:p>
          </p:txBody>
        </p:sp>
        <p:sp>
          <p:nvSpPr>
            <p:cNvPr id="33813" name="Oval 11"/>
            <p:cNvSpPr>
              <a:spLocks noChangeArrowheads="1"/>
            </p:cNvSpPr>
            <p:nvPr/>
          </p:nvSpPr>
          <p:spPr bwMode="auto">
            <a:xfrm>
              <a:off x="1248" y="1430"/>
              <a:ext cx="144" cy="14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3814" name="Oval 12"/>
            <p:cNvSpPr>
              <a:spLocks noChangeArrowheads="1"/>
            </p:cNvSpPr>
            <p:nvPr/>
          </p:nvSpPr>
          <p:spPr bwMode="auto">
            <a:xfrm>
              <a:off x="5280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15</a:t>
              </a:r>
            </a:p>
          </p:txBody>
        </p:sp>
        <p:sp>
          <p:nvSpPr>
            <p:cNvPr id="33815" name="Oval 13"/>
            <p:cNvSpPr>
              <a:spLocks noChangeArrowheads="1"/>
            </p:cNvSpPr>
            <p:nvPr/>
          </p:nvSpPr>
          <p:spPr bwMode="auto">
            <a:xfrm>
              <a:off x="4416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9</a:t>
              </a:r>
            </a:p>
          </p:txBody>
        </p:sp>
        <p:sp>
          <p:nvSpPr>
            <p:cNvPr id="33816" name="Oval 14"/>
            <p:cNvSpPr>
              <a:spLocks noChangeArrowheads="1"/>
            </p:cNvSpPr>
            <p:nvPr/>
          </p:nvSpPr>
          <p:spPr bwMode="auto">
            <a:xfrm>
              <a:off x="4560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10</a:t>
              </a:r>
            </a:p>
          </p:txBody>
        </p:sp>
        <p:sp>
          <p:nvSpPr>
            <p:cNvPr id="33817" name="Oval 15"/>
            <p:cNvSpPr>
              <a:spLocks noChangeArrowheads="1"/>
            </p:cNvSpPr>
            <p:nvPr/>
          </p:nvSpPr>
          <p:spPr bwMode="auto">
            <a:xfrm>
              <a:off x="4704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11</a:t>
              </a:r>
            </a:p>
          </p:txBody>
        </p:sp>
        <p:sp>
          <p:nvSpPr>
            <p:cNvPr id="33818" name="Oval 16"/>
            <p:cNvSpPr>
              <a:spLocks noChangeArrowheads="1"/>
            </p:cNvSpPr>
            <p:nvPr/>
          </p:nvSpPr>
          <p:spPr bwMode="auto">
            <a:xfrm>
              <a:off x="4848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12</a:t>
              </a:r>
            </a:p>
          </p:txBody>
        </p:sp>
        <p:sp>
          <p:nvSpPr>
            <p:cNvPr id="33819" name="Oval 17"/>
            <p:cNvSpPr>
              <a:spLocks noChangeArrowheads="1"/>
            </p:cNvSpPr>
            <p:nvPr/>
          </p:nvSpPr>
          <p:spPr bwMode="auto">
            <a:xfrm>
              <a:off x="4992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13</a:t>
              </a:r>
            </a:p>
          </p:txBody>
        </p:sp>
        <p:sp>
          <p:nvSpPr>
            <p:cNvPr id="33820" name="Oval 18"/>
            <p:cNvSpPr>
              <a:spLocks noChangeArrowheads="1"/>
            </p:cNvSpPr>
            <p:nvPr/>
          </p:nvSpPr>
          <p:spPr bwMode="auto">
            <a:xfrm>
              <a:off x="5136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14</a:t>
              </a:r>
            </a:p>
          </p:txBody>
        </p:sp>
        <p:sp>
          <p:nvSpPr>
            <p:cNvPr id="33821" name="Oval 19"/>
            <p:cNvSpPr>
              <a:spLocks noChangeArrowheads="1"/>
            </p:cNvSpPr>
            <p:nvPr/>
          </p:nvSpPr>
          <p:spPr bwMode="auto">
            <a:xfrm>
              <a:off x="4272" y="1430"/>
              <a:ext cx="144" cy="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8</a:t>
              </a:r>
            </a:p>
          </p:txBody>
        </p:sp>
        <p:sp>
          <p:nvSpPr>
            <p:cNvPr id="33822" name="Rectangle 20"/>
            <p:cNvSpPr>
              <a:spLocks noChangeArrowheads="1"/>
            </p:cNvSpPr>
            <p:nvPr/>
          </p:nvSpPr>
          <p:spPr bwMode="auto">
            <a:xfrm>
              <a:off x="1392" y="1814"/>
              <a:ext cx="864" cy="1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O/S interrupt handler</a:t>
              </a:r>
            </a:p>
          </p:txBody>
        </p:sp>
        <p:sp>
          <p:nvSpPr>
            <p:cNvPr id="33823" name="Text Box 21"/>
            <p:cNvSpPr txBox="1">
              <a:spLocks noChangeArrowheads="1"/>
            </p:cNvSpPr>
            <p:nvPr/>
          </p:nvSpPr>
          <p:spPr bwMode="auto">
            <a:xfrm>
              <a:off x="1159" y="898"/>
              <a:ext cx="95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load: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D-TLB miss,</a:t>
              </a:r>
              <a:br>
                <a:rPr lang="en-US" altLang="en-US" sz="1000" dirty="0"/>
              </a:br>
              <a:r>
                <a:rPr lang="en-US" altLang="en-US" sz="1000" dirty="0"/>
                <a:t>MMU page table walk:</a:t>
              </a:r>
              <a:br>
                <a:rPr lang="en-US" altLang="en-US" sz="1000" dirty="0"/>
              </a:br>
              <a:r>
                <a:rPr lang="en-US" altLang="en-US" sz="1000" dirty="0">
                  <a:solidFill>
                    <a:srgbClr val="FF0000"/>
                  </a:solidFill>
                </a:rPr>
                <a:t>page fault</a:t>
              </a:r>
            </a:p>
          </p:txBody>
        </p:sp>
        <p:sp>
          <p:nvSpPr>
            <p:cNvPr id="33824" name="Line 22"/>
            <p:cNvSpPr>
              <a:spLocks noChangeShapeType="1"/>
            </p:cNvSpPr>
            <p:nvPr/>
          </p:nvSpPr>
          <p:spPr bwMode="auto">
            <a:xfrm>
              <a:off x="1296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24"/>
            <p:cNvSpPr>
              <a:spLocks noChangeShapeType="1"/>
            </p:cNvSpPr>
            <p:nvPr/>
          </p:nvSpPr>
          <p:spPr bwMode="auto">
            <a:xfrm>
              <a:off x="4320" y="133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Text Box 25"/>
            <p:cNvSpPr txBox="1">
              <a:spLocks noChangeArrowheads="1"/>
            </p:cNvSpPr>
            <p:nvPr/>
          </p:nvSpPr>
          <p:spPr bwMode="auto">
            <a:xfrm>
              <a:off x="24" y="3101"/>
              <a:ext cx="4108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Suspend Process-1 by saving its arch. registers to its PCB in memory (stores)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Example: “Slow” page fault</a:t>
              </a:r>
            </a:p>
            <a:p>
              <a:pPr lvl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First-ever reference to this virtual page (no swap-in), and </a:t>
              </a:r>
            </a:p>
            <a:p>
              <a:pPr lvl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there isn’t a free physical page available in DRAM (need swap-out), therefore</a:t>
              </a:r>
            </a:p>
            <a:p>
              <a:pPr lvl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initiate one background DMA transfer to copy a victim physical page from DRAM to disk.</a:t>
              </a:r>
            </a:p>
            <a:p>
              <a:pPr lvl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DMA takes a few milliseconds in the background.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Context-switch to a different process to keep the processor busy in the meantime:</a:t>
              </a:r>
              <a:br>
                <a:rPr lang="en-US" altLang="en-US" sz="1000" dirty="0"/>
              </a:br>
              <a:r>
                <a:rPr lang="en-US" altLang="en-US" sz="1000" dirty="0"/>
                <a:t>  resume previously suspended Process-2 by restoring its arch. registers from its PCB in memory (loads)</a:t>
              </a:r>
              <a:br>
                <a:rPr lang="en-US" altLang="en-US" sz="1000" dirty="0"/>
              </a:br>
              <a:r>
                <a:rPr lang="en-US" altLang="en-US" sz="1000" dirty="0"/>
                <a:t>  and restarting from its previously interrupted PC  </a:t>
              </a:r>
            </a:p>
          </p:txBody>
        </p:sp>
        <p:sp>
          <p:nvSpPr>
            <p:cNvPr id="33828" name="Line 26"/>
            <p:cNvSpPr>
              <a:spLocks noChangeShapeType="1"/>
            </p:cNvSpPr>
            <p:nvPr/>
          </p:nvSpPr>
          <p:spPr bwMode="auto">
            <a:xfrm>
              <a:off x="240" y="82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Text Box 27"/>
            <p:cNvSpPr txBox="1">
              <a:spLocks noChangeArrowheads="1"/>
            </p:cNvSpPr>
            <p:nvPr/>
          </p:nvSpPr>
          <p:spPr bwMode="auto">
            <a:xfrm>
              <a:off x="173" y="672"/>
              <a:ext cx="115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/>
                <a:t>dynamic instruction stream</a:t>
              </a:r>
            </a:p>
          </p:txBody>
        </p:sp>
        <p:sp>
          <p:nvSpPr>
            <p:cNvPr id="33830" name="Line 28"/>
            <p:cNvSpPr>
              <a:spLocks noChangeShapeType="1"/>
            </p:cNvSpPr>
            <p:nvPr/>
          </p:nvSpPr>
          <p:spPr bwMode="auto">
            <a:xfrm>
              <a:off x="1344" y="1622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29"/>
            <p:cNvSpPr>
              <a:spLocks noChangeShapeType="1"/>
            </p:cNvSpPr>
            <p:nvPr/>
          </p:nvSpPr>
          <p:spPr bwMode="auto">
            <a:xfrm flipV="1">
              <a:off x="4224" y="1622"/>
              <a:ext cx="96" cy="8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Rectangle 57"/>
            <p:cNvSpPr>
              <a:spLocks noChangeArrowheads="1"/>
            </p:cNvSpPr>
            <p:nvPr/>
          </p:nvSpPr>
          <p:spPr bwMode="auto">
            <a:xfrm>
              <a:off x="2304" y="2112"/>
              <a:ext cx="1008" cy="1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work on other program</a:t>
              </a:r>
            </a:p>
          </p:txBody>
        </p:sp>
        <p:sp>
          <p:nvSpPr>
            <p:cNvPr id="33833" name="Line 58"/>
            <p:cNvSpPr>
              <a:spLocks noChangeShapeType="1"/>
            </p:cNvSpPr>
            <p:nvPr/>
          </p:nvSpPr>
          <p:spPr bwMode="auto">
            <a:xfrm>
              <a:off x="2256" y="1920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59"/>
            <p:cNvSpPr>
              <a:spLocks noChangeShapeType="1"/>
            </p:cNvSpPr>
            <p:nvPr/>
          </p:nvSpPr>
          <p:spPr bwMode="auto">
            <a:xfrm flipH="1">
              <a:off x="405" y="1920"/>
              <a:ext cx="1371" cy="1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AutoShape 61"/>
            <p:cNvSpPr>
              <a:spLocks noChangeArrowheads="1"/>
            </p:cNvSpPr>
            <p:nvPr/>
          </p:nvSpPr>
          <p:spPr bwMode="auto">
            <a:xfrm rot="-7167639">
              <a:off x="3168" y="2256"/>
              <a:ext cx="144" cy="144"/>
            </a:xfrm>
            <a:prstGeom prst="lightningBol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/>
            </a:p>
          </p:txBody>
        </p:sp>
        <p:sp>
          <p:nvSpPr>
            <p:cNvPr id="33836" name="Text Box 62"/>
            <p:cNvSpPr txBox="1">
              <a:spLocks noChangeArrowheads="1"/>
            </p:cNvSpPr>
            <p:nvPr/>
          </p:nvSpPr>
          <p:spPr bwMode="auto">
            <a:xfrm>
              <a:off x="2640" y="2390"/>
              <a:ext cx="67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Disk interrupts</a:t>
              </a:r>
              <a:br>
                <a:rPr lang="en-US" altLang="en-US" sz="1000"/>
              </a:br>
              <a:r>
                <a:rPr lang="en-US" altLang="en-US" sz="1000"/>
                <a:t>processor: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done with</a:t>
              </a:r>
              <a:br>
                <a:rPr lang="en-US" altLang="en-US" sz="1000"/>
              </a:br>
              <a:r>
                <a:rPr lang="en-US" altLang="en-US" sz="1000"/>
                <a:t>DMA transfer</a:t>
              </a:r>
            </a:p>
          </p:txBody>
        </p:sp>
        <p:sp>
          <p:nvSpPr>
            <p:cNvPr id="33837" name="Rectangle 63"/>
            <p:cNvSpPr>
              <a:spLocks noChangeArrowheads="1"/>
            </p:cNvSpPr>
            <p:nvPr/>
          </p:nvSpPr>
          <p:spPr bwMode="auto">
            <a:xfrm>
              <a:off x="3360" y="2448"/>
              <a:ext cx="864" cy="1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O/S interrupt handler</a:t>
              </a:r>
            </a:p>
          </p:txBody>
        </p:sp>
        <p:sp>
          <p:nvSpPr>
            <p:cNvPr id="33838" name="Line 64"/>
            <p:cNvSpPr>
              <a:spLocks noChangeShapeType="1"/>
            </p:cNvSpPr>
            <p:nvPr/>
          </p:nvSpPr>
          <p:spPr bwMode="auto">
            <a:xfrm>
              <a:off x="3312" y="2256"/>
              <a:ext cx="4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Text Box 65"/>
            <p:cNvSpPr txBox="1">
              <a:spLocks noChangeArrowheads="1"/>
            </p:cNvSpPr>
            <p:nvPr/>
          </p:nvSpPr>
          <p:spPr bwMode="auto">
            <a:xfrm>
              <a:off x="3312" y="2688"/>
              <a:ext cx="2473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80000"/>
                <a:buFont typeface="ZapfDingbats" pitchFamily="82" charset="2"/>
                <a:buChar char="m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00000"/>
                <a:buFont typeface="Wingdings" panose="05000000000000000000" pitchFamily="2" charset="2"/>
                <a:buChar char="u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Symbol" panose="05050102010706020507" pitchFamily="18" charset="2"/>
                <a:buChar char="à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30000"/>
                <a:buFont typeface="Wingdings" panose="05000000000000000000" pitchFamily="2" charset="2"/>
                <a:buChar char="l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lnSpc>
                  <a:spcPct val="90000"/>
                </a:lnSpc>
                <a:spcBef>
                  <a:spcPct val="30000"/>
                </a:spcBef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accent2"/>
                </a:buClr>
                <a:buSzPct val="110000"/>
                <a:buFont typeface="ZapfDingbats" pitchFamily="8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Suspend Process-2 by saving its arch. registers to its PCB</a:t>
              </a:r>
              <a:br>
                <a:rPr lang="en-US" altLang="en-US" sz="1000" dirty="0"/>
              </a:br>
              <a:r>
                <a:rPr lang="en-US" altLang="en-US" sz="1000" dirty="0"/>
                <a:t>   in memory (stores)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Zero-out bytes of freed physical page in DRAM (for security)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Update PTE in Page Table with virtual-to-physical mapping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000" dirty="0"/>
                <a:t> Resume Process-1 by restoring its arch. registers from its</a:t>
              </a:r>
              <a:br>
                <a:rPr lang="en-US" altLang="en-US" sz="1000" dirty="0"/>
              </a:br>
              <a:r>
                <a:rPr lang="en-US" altLang="en-US" sz="1000" dirty="0"/>
                <a:t>  PCB in memory (loads) and restarting from the load</a:t>
              </a:r>
            </a:p>
          </p:txBody>
        </p:sp>
        <p:sp>
          <p:nvSpPr>
            <p:cNvPr id="33840" name="Line 66"/>
            <p:cNvSpPr>
              <a:spLocks noChangeShapeType="1"/>
            </p:cNvSpPr>
            <p:nvPr/>
          </p:nvSpPr>
          <p:spPr bwMode="auto">
            <a:xfrm>
              <a:off x="3792" y="25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1D876D8-634D-991A-A1D5-506F2CCDEA70}"/>
              </a:ext>
            </a:extLst>
          </p:cNvPr>
          <p:cNvSpPr txBox="1"/>
          <p:nvPr/>
        </p:nvSpPr>
        <p:spPr>
          <a:xfrm>
            <a:off x="-45618" y="1948934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Process-1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E08BE-9F2F-5879-888D-38A3062FA917}"/>
              </a:ext>
            </a:extLst>
          </p:cNvPr>
          <p:cNvSpPr txBox="1"/>
          <p:nvPr/>
        </p:nvSpPr>
        <p:spPr>
          <a:xfrm>
            <a:off x="3900370" y="3031610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Process-2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8386671D-1B66-7DE8-7B4E-593A2FDF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6" y="1443039"/>
            <a:ext cx="1512885" cy="70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Restart from load:</a:t>
            </a:r>
            <a:br>
              <a:rPr lang="en-US" altLang="en-US" sz="1000" dirty="0"/>
            </a:br>
            <a:r>
              <a:rPr lang="en-US" altLang="en-US" sz="1000" dirty="0"/>
              <a:t>D-TLB miss,</a:t>
            </a:r>
            <a:br>
              <a:rPr lang="en-US" altLang="en-US" sz="1000" dirty="0"/>
            </a:br>
            <a:r>
              <a:rPr lang="en-US" altLang="en-US" sz="1000" dirty="0"/>
              <a:t>MMU page table walk:</a:t>
            </a:r>
            <a:br>
              <a:rPr lang="en-US" altLang="en-US" sz="1000" dirty="0"/>
            </a:br>
            <a:r>
              <a:rPr lang="en-US" altLang="en-US" sz="1000" dirty="0"/>
              <a:t>succeeds, fill D-TLB</a:t>
            </a:r>
          </a:p>
        </p:txBody>
      </p:sp>
    </p:spTree>
    <p:extLst>
      <p:ext uri="{BB962C8B-B14F-4D97-AF65-F5344CB8AC3E}">
        <p14:creationId xmlns:p14="http://schemas.microsoft.com/office/powerpoint/2010/main" val="84181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162A-4DC2-6F5B-7A9E-EA37622F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exceptions from a microarchitecture standpoint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9519-B522-B9D4-51FA-92BAA5B8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Offending instruction is akin to a </a:t>
            </a:r>
            <a:r>
              <a:rPr lang="en-US" dirty="0" err="1"/>
              <a:t>mispredicted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Fetch unit predicted the next PC as usual</a:t>
            </a:r>
          </a:p>
          <a:p>
            <a:pPr lvl="1"/>
            <a:r>
              <a:rPr lang="en-US" dirty="0"/>
              <a:t>When the exception is detected later, we realize that the next PC after the offending instruction should be that of the exception handler</a:t>
            </a:r>
          </a:p>
          <a:p>
            <a:r>
              <a:rPr lang="en-US" dirty="0"/>
              <a:t>ROB supports recovery for this unexpected control-flow transfer</a:t>
            </a:r>
          </a:p>
          <a:p>
            <a:pPr lvl="1"/>
            <a:r>
              <a:rPr lang="en-US" dirty="0"/>
              <a:t>Offending instruction posts exception flag and exception cause in its ROB entry</a:t>
            </a:r>
          </a:p>
          <a:p>
            <a:pPr lvl="1"/>
            <a:r>
              <a:rPr lang="en-US" dirty="0"/>
              <a:t>Wait until ROB head (H) reaches the offending instruction</a:t>
            </a:r>
          </a:p>
          <a:p>
            <a:pPr lvl="1"/>
            <a:r>
              <a:rPr lang="en-US" dirty="0"/>
              <a:t>Save PC of offending instruction and exception cause (both are available in its ROB entry) in ISA-defined system registers</a:t>
            </a:r>
          </a:p>
          <a:p>
            <a:pPr lvl="1"/>
            <a:r>
              <a:rPr lang="en-US" dirty="0"/>
              <a:t>Squash the pipeline (ROB T=H, squash frontend and backend pipeline stages, flash-clear RMT valid bits)</a:t>
            </a:r>
          </a:p>
          <a:p>
            <a:pPr lvl="1"/>
            <a:r>
              <a:rPr lang="en-US" dirty="0"/>
              <a:t>Set Fetch Unit’s PC to that of the generic exception handler (this PC is either pre-determined by the ISA or in an ISA-defined system register)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0F56-936D-42AE-4101-B000CD66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E735-50C4-6B56-699F-8DBB388E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1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4840</TotalTime>
  <Words>5138</Words>
  <Application>Microsoft Office PowerPoint</Application>
  <PresentationFormat>On-screen Show (4:3)</PresentationFormat>
  <Paragraphs>1274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ZapfDingbats</vt:lpstr>
      <vt:lpstr>Office Theme</vt:lpstr>
      <vt:lpstr>Visio</vt:lpstr>
      <vt:lpstr>ECE 463/563 Microprocessor Architecture</vt:lpstr>
      <vt:lpstr>Additional ILP topics</vt:lpstr>
      <vt:lpstr>Additional ILP topics</vt:lpstr>
      <vt:lpstr>Interrupts</vt:lpstr>
      <vt:lpstr>Three types of interrupts</vt:lpstr>
      <vt:lpstr>Handling interrupts</vt:lpstr>
      <vt:lpstr>Example: “Quick” Page Fault</vt:lpstr>
      <vt:lpstr>Example: “Slow” Page Fault</vt:lpstr>
      <vt:lpstr>Impact of exceptions from a microarchitecture standpoint</vt:lpstr>
      <vt:lpstr>Exception recovery via ROB</vt:lpstr>
      <vt:lpstr>Additional ILP topics</vt:lpstr>
      <vt:lpstr>Branch misprediction recovery alternatives</vt:lpstr>
      <vt:lpstr>RMT Checkpoint &amp; Recovery (1)</vt:lpstr>
      <vt:lpstr>Checkpoint &amp; Recovery (2)</vt:lpstr>
      <vt:lpstr>Checkpoint &amp; Recovery (3)</vt:lpstr>
      <vt:lpstr>Checkpoint &amp; Recovery (4)</vt:lpstr>
      <vt:lpstr>Checkpoint &amp; Recovery (5)</vt:lpstr>
      <vt:lpstr>What about exception recovery?</vt:lpstr>
      <vt:lpstr>Using ROB to serially repair RMT (1)</vt:lpstr>
      <vt:lpstr>Using ROB to serially repair RMT (2)</vt:lpstr>
      <vt:lpstr>Using ROB to serially repair RMT (3)</vt:lpstr>
      <vt:lpstr>Using ROB to serially repair RMT (4)</vt:lpstr>
      <vt:lpstr>Using ROB to serially repair RMT (5)</vt:lpstr>
      <vt:lpstr>Additional ILP topics</vt:lpstr>
      <vt:lpstr>Load/Store Queue (LSQ)</vt:lpstr>
      <vt:lpstr>Load/Store Queue (LSQ)</vt:lpstr>
      <vt:lpstr>Load/Store Queue (LSQ)</vt:lpstr>
      <vt:lpstr>Load/Store Queue (LSQ)</vt:lpstr>
      <vt:lpstr>Principle #1:  Retire stores in-order and non-speculatively</vt:lpstr>
      <vt:lpstr>PowerPoint Presentation</vt:lpstr>
      <vt:lpstr>PowerPoint Presentation</vt:lpstr>
      <vt:lpstr>PowerPoint Presentation</vt:lpstr>
      <vt:lpstr>PowerPoint Presentation</vt:lpstr>
      <vt:lpstr>Principle #2: A load searches both the LSQ and D$ to get the most recent value corresponding to its address</vt:lpstr>
      <vt:lpstr>PowerPoint Presentation</vt:lpstr>
      <vt:lpstr>PowerPoint Presentation</vt:lpstr>
      <vt:lpstr>Principle #3:  Need a load execution policy to handle unknown prior store addresses</vt:lpstr>
      <vt:lpstr>PowerPoint Presentation</vt:lpstr>
      <vt:lpstr>PowerPoint Presentation</vt:lpstr>
      <vt:lpstr>PowerPoint Presentation</vt:lpstr>
      <vt:lpstr>PowerPoint Presentation</vt:lpstr>
      <vt:lpstr>Separate SQ and LQ</vt:lpstr>
      <vt:lpstr>Load/Store Execution Lane</vt:lpstr>
      <vt:lpstr>Store Instruction</vt:lpstr>
      <vt:lpstr>Load Instruction</vt:lpstr>
      <vt:lpstr>Speculative Load Handling: A Rich Design Space</vt:lpstr>
      <vt:lpstr>Additional ILP topics</vt:lpstr>
      <vt:lpstr>Superscalar processing</vt:lpstr>
      <vt:lpstr>Superscalar Complexity</vt:lpstr>
      <vt:lpstr>Navigating the IPC/frequency Trade-off</vt:lpstr>
      <vt:lpstr>Case study of superscalar complexity:  fetch multiple instructions in parallel</vt:lpstr>
      <vt:lpstr>I$ misalignment</vt:lpstr>
      <vt:lpstr>Dual-Ported I$</vt:lpstr>
      <vt:lpstr>Inexpensive dual-porting: interleaving</vt:lpstr>
      <vt:lpstr>Interleaved I$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619</cp:revision>
  <dcterms:created xsi:type="dcterms:W3CDTF">2006-08-16T00:00:00Z</dcterms:created>
  <dcterms:modified xsi:type="dcterms:W3CDTF">2023-11-25T20:28:05Z</dcterms:modified>
</cp:coreProperties>
</file>