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95" r:id="rId2"/>
    <p:sldId id="504" r:id="rId3"/>
    <p:sldId id="505" r:id="rId4"/>
    <p:sldId id="503" r:id="rId5"/>
    <p:sldId id="523" r:id="rId6"/>
    <p:sldId id="524" r:id="rId7"/>
    <p:sldId id="506" r:id="rId8"/>
    <p:sldId id="507" r:id="rId9"/>
    <p:sldId id="508" r:id="rId10"/>
    <p:sldId id="509" r:id="rId11"/>
    <p:sldId id="510" r:id="rId12"/>
    <p:sldId id="513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72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69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69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69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69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693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9693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5480E1-C404-4A61-BB07-9CFD14A16F77}" type="slidenum">
              <a:rPr lang="en-US" altLang="en-US" sz="1000" b="0"/>
              <a:pPr/>
              <a:t>7</a:t>
            </a:fld>
            <a:endParaRPr lang="en-US" altLang="en-US" sz="1000" b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8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</a:t>
            </a:r>
            <a:r>
              <a:rPr lang="en-US" dirty="0" smtClean="0"/>
              <a:t>463/563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`18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Additional ILP topic #5: VLIW</a:t>
            </a:r>
          </a:p>
          <a:p>
            <a:r>
              <a:rPr lang="en-US" dirty="0" smtClean="0"/>
              <a:t>Also: ISA topics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CISC vs. RISC (cont.)</a:t>
            </a:r>
            <a:endParaRPr lang="en-US" alt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Memory cost for instructions</a:t>
            </a:r>
          </a:p>
          <a:p>
            <a:pPr lvl="1"/>
            <a:r>
              <a:rPr lang="en-US" altLang="en-US" dirty="0" smtClean="0"/>
              <a:t>CISC binaries generally more compact than RISC binaries due to:</a:t>
            </a:r>
          </a:p>
          <a:p>
            <a:pPr lvl="2"/>
            <a:r>
              <a:rPr lang="en-US" altLang="en-US" dirty="0" smtClean="0"/>
              <a:t>Variable-length instruction encoding</a:t>
            </a:r>
          </a:p>
          <a:p>
            <a:pPr lvl="2"/>
            <a:r>
              <a:rPr lang="en-US" altLang="en-US" dirty="0" smtClean="0"/>
              <a:t>More work conveyed by a single instruction</a:t>
            </a:r>
          </a:p>
          <a:p>
            <a:pPr lvl="2"/>
            <a:endParaRPr lang="en-US" altLang="en-US" dirty="0" smtClean="0"/>
          </a:p>
          <a:p>
            <a:r>
              <a:rPr lang="en-US" altLang="en-US" dirty="0" smtClean="0"/>
              <a:t>Performance factors (IC, CPI, CT)</a:t>
            </a:r>
          </a:p>
          <a:p>
            <a:pPr lvl="1"/>
            <a:r>
              <a:rPr lang="en-US" altLang="en-US" dirty="0" smtClean="0"/>
              <a:t>CISC expresses same amount of work with fewer dynamic instructions</a:t>
            </a:r>
          </a:p>
          <a:p>
            <a:pPr lvl="2"/>
            <a:r>
              <a:rPr lang="en-US" altLang="en-US" dirty="0" smtClean="0"/>
              <a:t>↓ IC</a:t>
            </a:r>
          </a:p>
          <a:p>
            <a:pPr lvl="1"/>
            <a:r>
              <a:rPr lang="en-US" altLang="en-US" dirty="0" smtClean="0"/>
              <a:t>RISC lends itself to more efficient, higher performance pipelines (CISC has workarounds, </a:t>
            </a:r>
            <a:r>
              <a:rPr lang="en-US" altLang="en-US" i="1" dirty="0" smtClean="0"/>
              <a:t>e.g.</a:t>
            </a:r>
            <a:r>
              <a:rPr lang="en-US" altLang="en-US" dirty="0" smtClean="0"/>
              <a:t>, x86 micro-ops: see next slide)</a:t>
            </a:r>
          </a:p>
          <a:p>
            <a:pPr lvl="2"/>
            <a:r>
              <a:rPr lang="en-US" altLang="en-US" dirty="0" smtClean="0"/>
              <a:t>Fixed-length instruction encodings =&gt;</a:t>
            </a:r>
            <a:br>
              <a:rPr lang="en-US" altLang="en-US" dirty="0" smtClean="0"/>
            </a:br>
            <a:r>
              <a:rPr lang="en-US" altLang="en-US" dirty="0" smtClean="0"/>
              <a:t>Easier to decode multiple instructions in parallel since you know where each instruction in the decode bundle starts and ends, in advance.</a:t>
            </a:r>
          </a:p>
          <a:p>
            <a:pPr lvl="2"/>
            <a:r>
              <a:rPr lang="en-US" altLang="en-US" dirty="0" smtClean="0"/>
              <a:t>Simple instructions, uniformity (just a few major classes of instructions) =&gt; Efficient pipeline.</a:t>
            </a:r>
          </a:p>
          <a:p>
            <a:pPr lvl="2"/>
            <a:r>
              <a:rPr lang="en-US" altLang="en-US" dirty="0" smtClean="0"/>
              <a:t>↓ CPI, CT   -or-   lower cost and power for same CPI, CT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CISC vs. RISC (cont.)</a:t>
            </a:r>
            <a:endParaRPr lang="en-US" alt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mtClean="0"/>
              <a:t>How to design efficient pipelines for CISC ISAs</a:t>
            </a:r>
          </a:p>
          <a:p>
            <a:pPr lvl="1"/>
            <a:r>
              <a:rPr lang="en-US" altLang="en-US" smtClean="0"/>
              <a:t>Micro-ops</a:t>
            </a:r>
          </a:p>
          <a:p>
            <a:pPr lvl="2"/>
            <a:r>
              <a:rPr lang="en-US" altLang="en-US" smtClean="0"/>
              <a:t>In decode stage, crack CISC instructions into one or more RISC-like micro-operations</a:t>
            </a:r>
          </a:p>
          <a:p>
            <a:pPr lvl="2"/>
            <a:r>
              <a:rPr lang="en-US" altLang="en-US" smtClean="0"/>
              <a:t>All subsequent pipeline stages are designed for an internal ISA that looks RISC</a:t>
            </a:r>
          </a:p>
          <a:p>
            <a:pPr lvl="2"/>
            <a:r>
              <a:rPr lang="en-US" altLang="en-US" smtClean="0"/>
              <a:t>Examples: x86 micro-ops in Intel and AMD processors</a:t>
            </a:r>
          </a:p>
          <a:p>
            <a:pPr lvl="1"/>
            <a:r>
              <a:rPr lang="en-US" altLang="en-US" smtClean="0"/>
              <a:t>Binary translation</a:t>
            </a:r>
          </a:p>
          <a:p>
            <a:pPr lvl="2"/>
            <a:r>
              <a:rPr lang="en-US" altLang="en-US" smtClean="0"/>
              <a:t>Program binary is first translated from one ISA to another, and the translated binary is what is run</a:t>
            </a:r>
          </a:p>
          <a:p>
            <a:pPr lvl="2"/>
            <a:r>
              <a:rPr lang="en-US" altLang="en-US" smtClean="0"/>
              <a:t>Static binary translation: translate once, use this binary over and over</a:t>
            </a:r>
          </a:p>
          <a:p>
            <a:pPr lvl="2"/>
            <a:r>
              <a:rPr lang="en-US" altLang="en-US" smtClean="0"/>
              <a:t>Dynamic binary translation: translate each time the program is run, either all at once at the beginning or incrementally as the program runs</a:t>
            </a:r>
          </a:p>
          <a:p>
            <a:pPr lvl="2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 of Miscellaneous ISA Topics</a:t>
            </a:r>
            <a:endParaRPr lang="en-US" alt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Small issues you need to be aware of</a:t>
            </a:r>
          </a:p>
          <a:p>
            <a:pPr lvl="1"/>
            <a:r>
              <a:rPr lang="en-US" altLang="en-US" dirty="0" smtClean="0"/>
              <a:t>Alignment</a:t>
            </a:r>
          </a:p>
          <a:p>
            <a:pPr lvl="1"/>
            <a:r>
              <a:rPr lang="en-US" altLang="en-US" dirty="0" smtClean="0"/>
              <a:t>Endian-ness</a:t>
            </a:r>
          </a:p>
          <a:p>
            <a:r>
              <a:rPr lang="en-US" altLang="en-US" dirty="0" smtClean="0"/>
              <a:t>Expressing parallelism in ISAs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065713" y="44958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3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and Store Instructions</a:t>
            </a:r>
            <a:endParaRPr lang="en-US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479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Different load and store instructions for different data sizes</a:t>
            </a:r>
          </a:p>
          <a:p>
            <a:pPr lvl="1"/>
            <a:r>
              <a:rPr lang="en-US" altLang="en-US" dirty="0" smtClean="0"/>
              <a:t>load byte / store byte (1 byte)</a:t>
            </a:r>
          </a:p>
          <a:p>
            <a:pPr lvl="1"/>
            <a:r>
              <a:rPr lang="en-US" altLang="en-US" dirty="0" smtClean="0"/>
              <a:t>load </a:t>
            </a:r>
            <a:r>
              <a:rPr lang="en-US" altLang="en-US" dirty="0" err="1" smtClean="0"/>
              <a:t>halfword</a:t>
            </a:r>
            <a:r>
              <a:rPr lang="en-US" altLang="en-US" dirty="0" smtClean="0"/>
              <a:t> / store </a:t>
            </a:r>
            <a:r>
              <a:rPr lang="en-US" altLang="en-US" dirty="0" err="1" smtClean="0"/>
              <a:t>halfword</a:t>
            </a:r>
            <a:r>
              <a:rPr lang="en-US" altLang="en-US" dirty="0" smtClean="0"/>
              <a:t> (2 bytes)</a:t>
            </a:r>
          </a:p>
          <a:p>
            <a:pPr lvl="1"/>
            <a:r>
              <a:rPr lang="en-US" altLang="en-US" dirty="0" smtClean="0"/>
              <a:t>load word / store word (4 bytes)</a:t>
            </a:r>
          </a:p>
          <a:p>
            <a:pPr lvl="1"/>
            <a:r>
              <a:rPr lang="en-US" altLang="en-US" dirty="0" smtClean="0"/>
              <a:t>load </a:t>
            </a:r>
            <a:r>
              <a:rPr lang="en-US" altLang="en-US" dirty="0" err="1" smtClean="0"/>
              <a:t>doubleword</a:t>
            </a:r>
            <a:r>
              <a:rPr lang="en-US" altLang="en-US" dirty="0" smtClean="0"/>
              <a:t> / store </a:t>
            </a:r>
            <a:r>
              <a:rPr lang="en-US" altLang="en-US" dirty="0" err="1" smtClean="0"/>
              <a:t>doubleword</a:t>
            </a:r>
            <a:r>
              <a:rPr lang="en-US" altLang="en-US" dirty="0" smtClean="0"/>
              <a:t> (8 bytes)</a:t>
            </a:r>
          </a:p>
          <a:p>
            <a:r>
              <a:rPr lang="en-US" altLang="en-US" dirty="0" smtClean="0"/>
              <a:t>Anything larger than a byte introduces the issue of “aligned” versus “unaligned” accesses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8600" y="4448175"/>
            <a:ext cx="8785225" cy="1190625"/>
          </a:xfrm>
          <a:prstGeom prst="rect">
            <a:avLst/>
          </a:prstGeom>
          <a:solidFill>
            <a:srgbClr val="99FF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Courier New" panose="02070309020205020404" pitchFamily="49" charset="0"/>
              </a:rPr>
              <a:t>if (load/store address is an </a:t>
            </a:r>
            <a:r>
              <a:rPr lang="en-US" altLang="en-US" sz="1800" u="sng">
                <a:latin typeface="Courier New" panose="02070309020205020404" pitchFamily="49" charset="0"/>
              </a:rPr>
              <a:t>integer multiple</a:t>
            </a:r>
            <a:r>
              <a:rPr lang="en-US" altLang="en-US" sz="1800">
                <a:latin typeface="Courier New" panose="02070309020205020404" pitchFamily="49" charset="0"/>
              </a:rPr>
              <a:t> of the data size)</a:t>
            </a:r>
          </a:p>
          <a:p>
            <a:pPr algn="l"/>
            <a:r>
              <a:rPr lang="en-US" altLang="en-US" sz="1800">
                <a:latin typeface="Courier New" panose="02070309020205020404" pitchFamily="49" charset="0"/>
              </a:rPr>
              <a:t>   access is “aligned”</a:t>
            </a:r>
          </a:p>
          <a:p>
            <a:pPr algn="l"/>
            <a:r>
              <a:rPr lang="en-US" altLang="en-US" sz="1800"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en-US" sz="1800">
                <a:latin typeface="Courier New" panose="02070309020205020404" pitchFamily="49" charset="0"/>
              </a:rPr>
              <a:t>   access is “unaligned”</a:t>
            </a:r>
          </a:p>
        </p:txBody>
      </p:sp>
    </p:spTree>
    <p:extLst>
      <p:ext uri="{BB962C8B-B14F-4D97-AF65-F5344CB8AC3E}">
        <p14:creationId xmlns:p14="http://schemas.microsoft.com/office/powerpoint/2010/main" val="97531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968750" y="9191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794125" y="600075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968750" y="11477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968750" y="13763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3968750" y="16049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3968750" y="18335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21" name="Rectangle 10"/>
          <p:cNvSpPr>
            <a:spLocks noChangeArrowheads="1"/>
          </p:cNvSpPr>
          <p:nvPr/>
        </p:nvSpPr>
        <p:spPr bwMode="auto">
          <a:xfrm>
            <a:off x="3968750" y="20621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3968750" y="229076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3968750" y="251936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24" name="Text Box 15"/>
          <p:cNvSpPr txBox="1">
            <a:spLocks noChangeArrowheads="1"/>
          </p:cNvSpPr>
          <p:nvPr/>
        </p:nvSpPr>
        <p:spPr bwMode="auto">
          <a:xfrm>
            <a:off x="620713" y="1524000"/>
            <a:ext cx="2427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aligned halfword accesses</a:t>
            </a:r>
          </a:p>
        </p:txBody>
      </p:sp>
      <p:sp>
        <p:nvSpPr>
          <p:cNvPr id="13325" name="Rectangle 16"/>
          <p:cNvSpPr>
            <a:spLocks noChangeArrowheads="1"/>
          </p:cNvSpPr>
          <p:nvPr/>
        </p:nvSpPr>
        <p:spPr bwMode="auto">
          <a:xfrm>
            <a:off x="5051425" y="9271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26" name="Rectangle 17"/>
          <p:cNvSpPr>
            <a:spLocks noChangeArrowheads="1"/>
          </p:cNvSpPr>
          <p:nvPr/>
        </p:nvSpPr>
        <p:spPr bwMode="auto">
          <a:xfrm>
            <a:off x="4876800" y="6080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27" name="Rectangle 18"/>
          <p:cNvSpPr>
            <a:spLocks noChangeArrowheads="1"/>
          </p:cNvSpPr>
          <p:nvPr/>
        </p:nvSpPr>
        <p:spPr bwMode="auto">
          <a:xfrm>
            <a:off x="5051425" y="11557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28" name="Rectangle 19"/>
          <p:cNvSpPr>
            <a:spLocks noChangeArrowheads="1"/>
          </p:cNvSpPr>
          <p:nvPr/>
        </p:nvSpPr>
        <p:spPr bwMode="auto">
          <a:xfrm>
            <a:off x="5051425" y="13843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29" name="Rectangle 20"/>
          <p:cNvSpPr>
            <a:spLocks noChangeArrowheads="1"/>
          </p:cNvSpPr>
          <p:nvPr/>
        </p:nvSpPr>
        <p:spPr bwMode="auto">
          <a:xfrm>
            <a:off x="5051425" y="16129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30" name="Rectangle 21"/>
          <p:cNvSpPr>
            <a:spLocks noChangeArrowheads="1"/>
          </p:cNvSpPr>
          <p:nvPr/>
        </p:nvSpPr>
        <p:spPr bwMode="auto">
          <a:xfrm>
            <a:off x="5051425" y="1841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31" name="Rectangle 22"/>
          <p:cNvSpPr>
            <a:spLocks noChangeArrowheads="1"/>
          </p:cNvSpPr>
          <p:nvPr/>
        </p:nvSpPr>
        <p:spPr bwMode="auto">
          <a:xfrm>
            <a:off x="5051425" y="20701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32" name="Rectangle 23"/>
          <p:cNvSpPr>
            <a:spLocks noChangeArrowheads="1"/>
          </p:cNvSpPr>
          <p:nvPr/>
        </p:nvSpPr>
        <p:spPr bwMode="auto">
          <a:xfrm>
            <a:off x="5051425" y="22987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33" name="Rectangle 24"/>
          <p:cNvSpPr>
            <a:spLocks noChangeArrowheads="1"/>
          </p:cNvSpPr>
          <p:nvPr/>
        </p:nvSpPr>
        <p:spPr bwMode="auto">
          <a:xfrm>
            <a:off x="5051425" y="25273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34" name="Rectangle 25"/>
          <p:cNvSpPr>
            <a:spLocks noChangeArrowheads="1"/>
          </p:cNvSpPr>
          <p:nvPr/>
        </p:nvSpPr>
        <p:spPr bwMode="auto">
          <a:xfrm>
            <a:off x="6118225" y="9271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35" name="Rectangle 26"/>
          <p:cNvSpPr>
            <a:spLocks noChangeArrowheads="1"/>
          </p:cNvSpPr>
          <p:nvPr/>
        </p:nvSpPr>
        <p:spPr bwMode="auto">
          <a:xfrm>
            <a:off x="5943600" y="6080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36" name="Rectangle 27"/>
          <p:cNvSpPr>
            <a:spLocks noChangeArrowheads="1"/>
          </p:cNvSpPr>
          <p:nvPr/>
        </p:nvSpPr>
        <p:spPr bwMode="auto">
          <a:xfrm>
            <a:off x="6118225" y="11557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37" name="Rectangle 28"/>
          <p:cNvSpPr>
            <a:spLocks noChangeArrowheads="1"/>
          </p:cNvSpPr>
          <p:nvPr/>
        </p:nvSpPr>
        <p:spPr bwMode="auto">
          <a:xfrm>
            <a:off x="6118225" y="1384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38" name="Rectangle 29"/>
          <p:cNvSpPr>
            <a:spLocks noChangeArrowheads="1"/>
          </p:cNvSpPr>
          <p:nvPr/>
        </p:nvSpPr>
        <p:spPr bwMode="auto">
          <a:xfrm>
            <a:off x="6118225" y="1612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39" name="Rectangle 30"/>
          <p:cNvSpPr>
            <a:spLocks noChangeArrowheads="1"/>
          </p:cNvSpPr>
          <p:nvPr/>
        </p:nvSpPr>
        <p:spPr bwMode="auto">
          <a:xfrm>
            <a:off x="6118225" y="18415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40" name="Rectangle 31"/>
          <p:cNvSpPr>
            <a:spLocks noChangeArrowheads="1"/>
          </p:cNvSpPr>
          <p:nvPr/>
        </p:nvSpPr>
        <p:spPr bwMode="auto">
          <a:xfrm>
            <a:off x="6118225" y="20701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41" name="Rectangle 32"/>
          <p:cNvSpPr>
            <a:spLocks noChangeArrowheads="1"/>
          </p:cNvSpPr>
          <p:nvPr/>
        </p:nvSpPr>
        <p:spPr bwMode="auto">
          <a:xfrm>
            <a:off x="6118225" y="22987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42" name="Rectangle 33"/>
          <p:cNvSpPr>
            <a:spLocks noChangeArrowheads="1"/>
          </p:cNvSpPr>
          <p:nvPr/>
        </p:nvSpPr>
        <p:spPr bwMode="auto">
          <a:xfrm>
            <a:off x="6118225" y="25273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7185025" y="92551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44" name="Rectangle 35"/>
          <p:cNvSpPr>
            <a:spLocks noChangeArrowheads="1"/>
          </p:cNvSpPr>
          <p:nvPr/>
        </p:nvSpPr>
        <p:spPr bwMode="auto">
          <a:xfrm>
            <a:off x="7010400" y="606425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45" name="Rectangle 36"/>
          <p:cNvSpPr>
            <a:spLocks noChangeArrowheads="1"/>
          </p:cNvSpPr>
          <p:nvPr/>
        </p:nvSpPr>
        <p:spPr bwMode="auto">
          <a:xfrm>
            <a:off x="7185025" y="115411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46" name="Rectangle 37"/>
          <p:cNvSpPr>
            <a:spLocks noChangeArrowheads="1"/>
          </p:cNvSpPr>
          <p:nvPr/>
        </p:nvSpPr>
        <p:spPr bwMode="auto">
          <a:xfrm>
            <a:off x="7185025" y="138271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47" name="Rectangle 38"/>
          <p:cNvSpPr>
            <a:spLocks noChangeArrowheads="1"/>
          </p:cNvSpPr>
          <p:nvPr/>
        </p:nvSpPr>
        <p:spPr bwMode="auto">
          <a:xfrm>
            <a:off x="7185025" y="161131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48" name="Rectangle 39"/>
          <p:cNvSpPr>
            <a:spLocks noChangeArrowheads="1"/>
          </p:cNvSpPr>
          <p:nvPr/>
        </p:nvSpPr>
        <p:spPr bwMode="auto">
          <a:xfrm>
            <a:off x="7185025" y="183991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49" name="Rectangle 40"/>
          <p:cNvSpPr>
            <a:spLocks noChangeArrowheads="1"/>
          </p:cNvSpPr>
          <p:nvPr/>
        </p:nvSpPr>
        <p:spPr bwMode="auto">
          <a:xfrm>
            <a:off x="7185025" y="206851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50" name="Rectangle 41"/>
          <p:cNvSpPr>
            <a:spLocks noChangeArrowheads="1"/>
          </p:cNvSpPr>
          <p:nvPr/>
        </p:nvSpPr>
        <p:spPr bwMode="auto">
          <a:xfrm>
            <a:off x="7185025" y="229711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51" name="Rectangle 42"/>
          <p:cNvSpPr>
            <a:spLocks noChangeArrowheads="1"/>
          </p:cNvSpPr>
          <p:nvPr/>
        </p:nvSpPr>
        <p:spPr bwMode="auto">
          <a:xfrm>
            <a:off x="7185025" y="252571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52" name="Rectangle 43"/>
          <p:cNvSpPr>
            <a:spLocks noChangeArrowheads="1"/>
          </p:cNvSpPr>
          <p:nvPr/>
        </p:nvSpPr>
        <p:spPr bwMode="auto">
          <a:xfrm>
            <a:off x="457200" y="457200"/>
            <a:ext cx="7848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53" name="Rectangle 44"/>
          <p:cNvSpPr>
            <a:spLocks noChangeArrowheads="1"/>
          </p:cNvSpPr>
          <p:nvPr/>
        </p:nvSpPr>
        <p:spPr bwMode="auto">
          <a:xfrm>
            <a:off x="3968750" y="36623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54" name="Rectangle 45"/>
          <p:cNvSpPr>
            <a:spLocks noChangeArrowheads="1"/>
          </p:cNvSpPr>
          <p:nvPr/>
        </p:nvSpPr>
        <p:spPr bwMode="auto">
          <a:xfrm>
            <a:off x="3794125" y="3343275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55" name="Rectangle 46"/>
          <p:cNvSpPr>
            <a:spLocks noChangeArrowheads="1"/>
          </p:cNvSpPr>
          <p:nvPr/>
        </p:nvSpPr>
        <p:spPr bwMode="auto">
          <a:xfrm>
            <a:off x="3968750" y="38909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56" name="Rectangle 47"/>
          <p:cNvSpPr>
            <a:spLocks noChangeArrowheads="1"/>
          </p:cNvSpPr>
          <p:nvPr/>
        </p:nvSpPr>
        <p:spPr bwMode="auto">
          <a:xfrm>
            <a:off x="3968750" y="41195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57" name="Rectangle 48"/>
          <p:cNvSpPr>
            <a:spLocks noChangeArrowheads="1"/>
          </p:cNvSpPr>
          <p:nvPr/>
        </p:nvSpPr>
        <p:spPr bwMode="auto">
          <a:xfrm>
            <a:off x="3968750" y="43481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58" name="Rectangle 49"/>
          <p:cNvSpPr>
            <a:spLocks noChangeArrowheads="1"/>
          </p:cNvSpPr>
          <p:nvPr/>
        </p:nvSpPr>
        <p:spPr bwMode="auto">
          <a:xfrm>
            <a:off x="3968750" y="45767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59" name="Rectangle 50"/>
          <p:cNvSpPr>
            <a:spLocks noChangeArrowheads="1"/>
          </p:cNvSpPr>
          <p:nvPr/>
        </p:nvSpPr>
        <p:spPr bwMode="auto">
          <a:xfrm>
            <a:off x="3968750" y="48053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60" name="Rectangle 51"/>
          <p:cNvSpPr>
            <a:spLocks noChangeArrowheads="1"/>
          </p:cNvSpPr>
          <p:nvPr/>
        </p:nvSpPr>
        <p:spPr bwMode="auto">
          <a:xfrm>
            <a:off x="3968750" y="50339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61" name="Rectangle 52"/>
          <p:cNvSpPr>
            <a:spLocks noChangeArrowheads="1"/>
          </p:cNvSpPr>
          <p:nvPr/>
        </p:nvSpPr>
        <p:spPr bwMode="auto">
          <a:xfrm>
            <a:off x="3968750" y="52625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62" name="Text Box 53"/>
          <p:cNvSpPr txBox="1">
            <a:spLocks noChangeArrowheads="1"/>
          </p:cNvSpPr>
          <p:nvPr/>
        </p:nvSpPr>
        <p:spPr bwMode="auto">
          <a:xfrm>
            <a:off x="512763" y="4267200"/>
            <a:ext cx="2643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unaligned halfword accesses</a:t>
            </a:r>
          </a:p>
        </p:txBody>
      </p:sp>
      <p:sp>
        <p:nvSpPr>
          <p:cNvPr id="13363" name="Rectangle 54"/>
          <p:cNvSpPr>
            <a:spLocks noChangeArrowheads="1"/>
          </p:cNvSpPr>
          <p:nvPr/>
        </p:nvSpPr>
        <p:spPr bwMode="auto">
          <a:xfrm>
            <a:off x="5051425" y="3670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64" name="Rectangle 55"/>
          <p:cNvSpPr>
            <a:spLocks noChangeArrowheads="1"/>
          </p:cNvSpPr>
          <p:nvPr/>
        </p:nvSpPr>
        <p:spPr bwMode="auto">
          <a:xfrm>
            <a:off x="4876800" y="33512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65" name="Rectangle 56"/>
          <p:cNvSpPr>
            <a:spLocks noChangeArrowheads="1"/>
          </p:cNvSpPr>
          <p:nvPr/>
        </p:nvSpPr>
        <p:spPr bwMode="auto">
          <a:xfrm>
            <a:off x="5051425" y="3898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66" name="Rectangle 57"/>
          <p:cNvSpPr>
            <a:spLocks noChangeArrowheads="1"/>
          </p:cNvSpPr>
          <p:nvPr/>
        </p:nvSpPr>
        <p:spPr bwMode="auto">
          <a:xfrm>
            <a:off x="5051425" y="4127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67" name="Rectangle 58"/>
          <p:cNvSpPr>
            <a:spLocks noChangeArrowheads="1"/>
          </p:cNvSpPr>
          <p:nvPr/>
        </p:nvSpPr>
        <p:spPr bwMode="auto">
          <a:xfrm>
            <a:off x="5051425" y="43561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68" name="Rectangle 59"/>
          <p:cNvSpPr>
            <a:spLocks noChangeArrowheads="1"/>
          </p:cNvSpPr>
          <p:nvPr/>
        </p:nvSpPr>
        <p:spPr bwMode="auto">
          <a:xfrm>
            <a:off x="5051425" y="45847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69" name="Rectangle 60"/>
          <p:cNvSpPr>
            <a:spLocks noChangeArrowheads="1"/>
          </p:cNvSpPr>
          <p:nvPr/>
        </p:nvSpPr>
        <p:spPr bwMode="auto">
          <a:xfrm>
            <a:off x="5051425" y="4813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70" name="Rectangle 61"/>
          <p:cNvSpPr>
            <a:spLocks noChangeArrowheads="1"/>
          </p:cNvSpPr>
          <p:nvPr/>
        </p:nvSpPr>
        <p:spPr bwMode="auto">
          <a:xfrm>
            <a:off x="5051425" y="5041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71" name="Rectangle 62"/>
          <p:cNvSpPr>
            <a:spLocks noChangeArrowheads="1"/>
          </p:cNvSpPr>
          <p:nvPr/>
        </p:nvSpPr>
        <p:spPr bwMode="auto">
          <a:xfrm>
            <a:off x="5051425" y="5270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72" name="Rectangle 63"/>
          <p:cNvSpPr>
            <a:spLocks noChangeArrowheads="1"/>
          </p:cNvSpPr>
          <p:nvPr/>
        </p:nvSpPr>
        <p:spPr bwMode="auto">
          <a:xfrm>
            <a:off x="6118225" y="3670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3373" name="Rectangle 64"/>
          <p:cNvSpPr>
            <a:spLocks noChangeArrowheads="1"/>
          </p:cNvSpPr>
          <p:nvPr/>
        </p:nvSpPr>
        <p:spPr bwMode="auto">
          <a:xfrm>
            <a:off x="5943600" y="33512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3374" name="Rectangle 65"/>
          <p:cNvSpPr>
            <a:spLocks noChangeArrowheads="1"/>
          </p:cNvSpPr>
          <p:nvPr/>
        </p:nvSpPr>
        <p:spPr bwMode="auto">
          <a:xfrm>
            <a:off x="6118225" y="3898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3375" name="Rectangle 66"/>
          <p:cNvSpPr>
            <a:spLocks noChangeArrowheads="1"/>
          </p:cNvSpPr>
          <p:nvPr/>
        </p:nvSpPr>
        <p:spPr bwMode="auto">
          <a:xfrm>
            <a:off x="6118225" y="4127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3376" name="Rectangle 67"/>
          <p:cNvSpPr>
            <a:spLocks noChangeArrowheads="1"/>
          </p:cNvSpPr>
          <p:nvPr/>
        </p:nvSpPr>
        <p:spPr bwMode="auto">
          <a:xfrm>
            <a:off x="6118225" y="43561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3377" name="Rectangle 68"/>
          <p:cNvSpPr>
            <a:spLocks noChangeArrowheads="1"/>
          </p:cNvSpPr>
          <p:nvPr/>
        </p:nvSpPr>
        <p:spPr bwMode="auto">
          <a:xfrm>
            <a:off x="6118225" y="45847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3378" name="Rectangle 69"/>
          <p:cNvSpPr>
            <a:spLocks noChangeArrowheads="1"/>
          </p:cNvSpPr>
          <p:nvPr/>
        </p:nvSpPr>
        <p:spPr bwMode="auto">
          <a:xfrm>
            <a:off x="6118225" y="48133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3379" name="Rectangle 70"/>
          <p:cNvSpPr>
            <a:spLocks noChangeArrowheads="1"/>
          </p:cNvSpPr>
          <p:nvPr/>
        </p:nvSpPr>
        <p:spPr bwMode="auto">
          <a:xfrm>
            <a:off x="6118225" y="50419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3380" name="Rectangle 71"/>
          <p:cNvSpPr>
            <a:spLocks noChangeArrowheads="1"/>
          </p:cNvSpPr>
          <p:nvPr/>
        </p:nvSpPr>
        <p:spPr bwMode="auto">
          <a:xfrm>
            <a:off x="6118225" y="5270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3381" name="Rectangle 81"/>
          <p:cNvSpPr>
            <a:spLocks noChangeArrowheads="1"/>
          </p:cNvSpPr>
          <p:nvPr/>
        </p:nvSpPr>
        <p:spPr bwMode="auto">
          <a:xfrm>
            <a:off x="457200" y="3200400"/>
            <a:ext cx="7848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2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968750" y="9191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3794125" y="600075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968750" y="11477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8750" y="13763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3968750" y="16049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3968750" y="18335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8750" y="20621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3968750" y="22907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3968750" y="25193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776288" y="1524000"/>
            <a:ext cx="2112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aligned word accesses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5051425" y="9271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4876800" y="6080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051425" y="11557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5051425" y="1384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5051425" y="1612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5051425" y="18415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051425" y="20701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5051425" y="22987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5051425" y="25273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4358" name="Rectangle 39"/>
          <p:cNvSpPr>
            <a:spLocks noChangeArrowheads="1"/>
          </p:cNvSpPr>
          <p:nvPr/>
        </p:nvSpPr>
        <p:spPr bwMode="auto">
          <a:xfrm>
            <a:off x="457200" y="457200"/>
            <a:ext cx="7848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9" name="Rectangle 40"/>
          <p:cNvSpPr>
            <a:spLocks noChangeArrowheads="1"/>
          </p:cNvSpPr>
          <p:nvPr/>
        </p:nvSpPr>
        <p:spPr bwMode="auto">
          <a:xfrm>
            <a:off x="3968750" y="36623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60" name="Rectangle 41"/>
          <p:cNvSpPr>
            <a:spLocks noChangeArrowheads="1"/>
          </p:cNvSpPr>
          <p:nvPr/>
        </p:nvSpPr>
        <p:spPr bwMode="auto">
          <a:xfrm>
            <a:off x="3794125" y="3343275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4361" name="Rectangle 42"/>
          <p:cNvSpPr>
            <a:spLocks noChangeArrowheads="1"/>
          </p:cNvSpPr>
          <p:nvPr/>
        </p:nvSpPr>
        <p:spPr bwMode="auto">
          <a:xfrm>
            <a:off x="3968750" y="38909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62" name="Rectangle 43"/>
          <p:cNvSpPr>
            <a:spLocks noChangeArrowheads="1"/>
          </p:cNvSpPr>
          <p:nvPr/>
        </p:nvSpPr>
        <p:spPr bwMode="auto">
          <a:xfrm>
            <a:off x="3968750" y="41195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4363" name="Rectangle 44"/>
          <p:cNvSpPr>
            <a:spLocks noChangeArrowheads="1"/>
          </p:cNvSpPr>
          <p:nvPr/>
        </p:nvSpPr>
        <p:spPr bwMode="auto">
          <a:xfrm>
            <a:off x="3968750" y="43481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4364" name="Rectangle 45"/>
          <p:cNvSpPr>
            <a:spLocks noChangeArrowheads="1"/>
          </p:cNvSpPr>
          <p:nvPr/>
        </p:nvSpPr>
        <p:spPr bwMode="auto">
          <a:xfrm>
            <a:off x="3968750" y="4576763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4365" name="Rectangle 46"/>
          <p:cNvSpPr>
            <a:spLocks noChangeArrowheads="1"/>
          </p:cNvSpPr>
          <p:nvPr/>
        </p:nvSpPr>
        <p:spPr bwMode="auto">
          <a:xfrm>
            <a:off x="3968750" y="48053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66" name="Rectangle 47"/>
          <p:cNvSpPr>
            <a:spLocks noChangeArrowheads="1"/>
          </p:cNvSpPr>
          <p:nvPr/>
        </p:nvSpPr>
        <p:spPr bwMode="auto">
          <a:xfrm>
            <a:off x="3968750" y="50339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4367" name="Rectangle 48"/>
          <p:cNvSpPr>
            <a:spLocks noChangeArrowheads="1"/>
          </p:cNvSpPr>
          <p:nvPr/>
        </p:nvSpPr>
        <p:spPr bwMode="auto">
          <a:xfrm>
            <a:off x="3968750" y="5262563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4368" name="Text Box 49"/>
          <p:cNvSpPr txBox="1">
            <a:spLocks noChangeArrowheads="1"/>
          </p:cNvSpPr>
          <p:nvPr/>
        </p:nvSpPr>
        <p:spPr bwMode="auto">
          <a:xfrm>
            <a:off x="668338" y="4267200"/>
            <a:ext cx="2328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unaligned word accesses</a:t>
            </a:r>
          </a:p>
        </p:txBody>
      </p:sp>
      <p:sp>
        <p:nvSpPr>
          <p:cNvPr id="14369" name="Rectangle 50"/>
          <p:cNvSpPr>
            <a:spLocks noChangeArrowheads="1"/>
          </p:cNvSpPr>
          <p:nvPr/>
        </p:nvSpPr>
        <p:spPr bwMode="auto">
          <a:xfrm>
            <a:off x="5051425" y="3670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70" name="Rectangle 51"/>
          <p:cNvSpPr>
            <a:spLocks noChangeArrowheads="1"/>
          </p:cNvSpPr>
          <p:nvPr/>
        </p:nvSpPr>
        <p:spPr bwMode="auto">
          <a:xfrm>
            <a:off x="4876800" y="33512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4371" name="Rectangle 52"/>
          <p:cNvSpPr>
            <a:spLocks noChangeArrowheads="1"/>
          </p:cNvSpPr>
          <p:nvPr/>
        </p:nvSpPr>
        <p:spPr bwMode="auto">
          <a:xfrm>
            <a:off x="5051425" y="3898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72" name="Rectangle 53"/>
          <p:cNvSpPr>
            <a:spLocks noChangeArrowheads="1"/>
          </p:cNvSpPr>
          <p:nvPr/>
        </p:nvSpPr>
        <p:spPr bwMode="auto">
          <a:xfrm>
            <a:off x="5051425" y="41275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4373" name="Rectangle 54"/>
          <p:cNvSpPr>
            <a:spLocks noChangeArrowheads="1"/>
          </p:cNvSpPr>
          <p:nvPr/>
        </p:nvSpPr>
        <p:spPr bwMode="auto">
          <a:xfrm>
            <a:off x="5051425" y="43561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4374" name="Rectangle 55"/>
          <p:cNvSpPr>
            <a:spLocks noChangeArrowheads="1"/>
          </p:cNvSpPr>
          <p:nvPr/>
        </p:nvSpPr>
        <p:spPr bwMode="auto">
          <a:xfrm>
            <a:off x="5051425" y="45847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4375" name="Rectangle 56"/>
          <p:cNvSpPr>
            <a:spLocks noChangeArrowheads="1"/>
          </p:cNvSpPr>
          <p:nvPr/>
        </p:nvSpPr>
        <p:spPr bwMode="auto">
          <a:xfrm>
            <a:off x="5051425" y="48133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76" name="Rectangle 57"/>
          <p:cNvSpPr>
            <a:spLocks noChangeArrowheads="1"/>
          </p:cNvSpPr>
          <p:nvPr/>
        </p:nvSpPr>
        <p:spPr bwMode="auto">
          <a:xfrm>
            <a:off x="5051425" y="5041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4377" name="Rectangle 58"/>
          <p:cNvSpPr>
            <a:spLocks noChangeArrowheads="1"/>
          </p:cNvSpPr>
          <p:nvPr/>
        </p:nvSpPr>
        <p:spPr bwMode="auto">
          <a:xfrm>
            <a:off x="5051425" y="5270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4378" name="Rectangle 59"/>
          <p:cNvSpPr>
            <a:spLocks noChangeArrowheads="1"/>
          </p:cNvSpPr>
          <p:nvPr/>
        </p:nvSpPr>
        <p:spPr bwMode="auto">
          <a:xfrm>
            <a:off x="6118225" y="3670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4379" name="Rectangle 60"/>
          <p:cNvSpPr>
            <a:spLocks noChangeArrowheads="1"/>
          </p:cNvSpPr>
          <p:nvPr/>
        </p:nvSpPr>
        <p:spPr bwMode="auto">
          <a:xfrm>
            <a:off x="5943600" y="33512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4380" name="Rectangle 61"/>
          <p:cNvSpPr>
            <a:spLocks noChangeArrowheads="1"/>
          </p:cNvSpPr>
          <p:nvPr/>
        </p:nvSpPr>
        <p:spPr bwMode="auto">
          <a:xfrm>
            <a:off x="6118225" y="3898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4381" name="Rectangle 62"/>
          <p:cNvSpPr>
            <a:spLocks noChangeArrowheads="1"/>
          </p:cNvSpPr>
          <p:nvPr/>
        </p:nvSpPr>
        <p:spPr bwMode="auto">
          <a:xfrm>
            <a:off x="6118225" y="4127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4382" name="Rectangle 63"/>
          <p:cNvSpPr>
            <a:spLocks noChangeArrowheads="1"/>
          </p:cNvSpPr>
          <p:nvPr/>
        </p:nvSpPr>
        <p:spPr bwMode="auto">
          <a:xfrm>
            <a:off x="6118225" y="43561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4383" name="Rectangle 64"/>
          <p:cNvSpPr>
            <a:spLocks noChangeArrowheads="1"/>
          </p:cNvSpPr>
          <p:nvPr/>
        </p:nvSpPr>
        <p:spPr bwMode="auto">
          <a:xfrm>
            <a:off x="6118225" y="45847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4384" name="Rectangle 65"/>
          <p:cNvSpPr>
            <a:spLocks noChangeArrowheads="1"/>
          </p:cNvSpPr>
          <p:nvPr/>
        </p:nvSpPr>
        <p:spPr bwMode="auto">
          <a:xfrm>
            <a:off x="6118225" y="48133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4385" name="Rectangle 66"/>
          <p:cNvSpPr>
            <a:spLocks noChangeArrowheads="1"/>
          </p:cNvSpPr>
          <p:nvPr/>
        </p:nvSpPr>
        <p:spPr bwMode="auto">
          <a:xfrm>
            <a:off x="6118225" y="50419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4386" name="Rectangle 67"/>
          <p:cNvSpPr>
            <a:spLocks noChangeArrowheads="1"/>
          </p:cNvSpPr>
          <p:nvPr/>
        </p:nvSpPr>
        <p:spPr bwMode="auto">
          <a:xfrm>
            <a:off x="6118225" y="5270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4387" name="Rectangle 68"/>
          <p:cNvSpPr>
            <a:spLocks noChangeArrowheads="1"/>
          </p:cNvSpPr>
          <p:nvPr/>
        </p:nvSpPr>
        <p:spPr bwMode="auto">
          <a:xfrm>
            <a:off x="457200" y="3200400"/>
            <a:ext cx="78486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3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152400" y="3886200"/>
            <a:ext cx="8382000" cy="2286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Unaligned Word Access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Impact of Unaligned Accesses on Hardware Complexity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364" name="AutoShape 87"/>
          <p:cNvSpPr>
            <a:spLocks noChangeArrowheads="1"/>
          </p:cNvSpPr>
          <p:nvPr/>
        </p:nvSpPr>
        <p:spPr bwMode="auto">
          <a:xfrm>
            <a:off x="4572000" y="5638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AutoShape 86"/>
          <p:cNvSpPr>
            <a:spLocks noChangeArrowheads="1"/>
          </p:cNvSpPr>
          <p:nvPr/>
        </p:nvSpPr>
        <p:spPr bwMode="auto">
          <a:xfrm>
            <a:off x="1752600" y="5638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AutoShape 85"/>
          <p:cNvSpPr>
            <a:spLocks noChangeArrowheads="1"/>
          </p:cNvSpPr>
          <p:nvPr/>
        </p:nvSpPr>
        <p:spPr bwMode="auto">
          <a:xfrm>
            <a:off x="4572000" y="5257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AutoShape 84"/>
          <p:cNvSpPr>
            <a:spLocks noChangeArrowheads="1"/>
          </p:cNvSpPr>
          <p:nvPr/>
        </p:nvSpPr>
        <p:spPr bwMode="auto">
          <a:xfrm>
            <a:off x="1752600" y="52578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9" name="Rectangle 40"/>
          <p:cNvSpPr>
            <a:spLocks noChangeArrowheads="1"/>
          </p:cNvSpPr>
          <p:nvPr/>
        </p:nvSpPr>
        <p:spPr bwMode="auto">
          <a:xfrm>
            <a:off x="4572000" y="53340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5370" name="Rectangle 41"/>
          <p:cNvSpPr>
            <a:spLocks noChangeArrowheads="1"/>
          </p:cNvSpPr>
          <p:nvPr/>
        </p:nvSpPr>
        <p:spPr bwMode="auto">
          <a:xfrm>
            <a:off x="5257800" y="53340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371" name="Rectangle 42"/>
          <p:cNvSpPr>
            <a:spLocks noChangeArrowheads="1"/>
          </p:cNvSpPr>
          <p:nvPr/>
        </p:nvSpPr>
        <p:spPr bwMode="auto">
          <a:xfrm>
            <a:off x="5943600" y="53340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5372" name="Rectangle 43"/>
          <p:cNvSpPr>
            <a:spLocks noChangeArrowheads="1"/>
          </p:cNvSpPr>
          <p:nvPr/>
        </p:nvSpPr>
        <p:spPr bwMode="auto">
          <a:xfrm>
            <a:off x="6629400" y="53340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5373" name="Rectangle 63"/>
          <p:cNvSpPr>
            <a:spLocks noChangeArrowheads="1"/>
          </p:cNvSpPr>
          <p:nvPr/>
        </p:nvSpPr>
        <p:spPr bwMode="auto">
          <a:xfrm>
            <a:off x="1828800" y="53340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5374" name="Rectangle 64"/>
          <p:cNvSpPr>
            <a:spLocks noChangeArrowheads="1"/>
          </p:cNvSpPr>
          <p:nvPr/>
        </p:nvSpPr>
        <p:spPr bwMode="auto">
          <a:xfrm>
            <a:off x="2514600" y="53340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5375" name="Rectangle 65"/>
          <p:cNvSpPr>
            <a:spLocks noChangeArrowheads="1"/>
          </p:cNvSpPr>
          <p:nvPr/>
        </p:nvSpPr>
        <p:spPr bwMode="auto">
          <a:xfrm>
            <a:off x="3200400" y="5334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5376" name="Rectangle 66"/>
          <p:cNvSpPr>
            <a:spLocks noChangeArrowheads="1"/>
          </p:cNvSpPr>
          <p:nvPr/>
        </p:nvSpPr>
        <p:spPr bwMode="auto">
          <a:xfrm>
            <a:off x="3886200" y="5334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377" name="Text Box 67"/>
          <p:cNvSpPr txBox="1">
            <a:spLocks noChangeArrowheads="1"/>
          </p:cNvSpPr>
          <p:nvPr/>
        </p:nvSpPr>
        <p:spPr bwMode="auto">
          <a:xfrm>
            <a:off x="228600" y="5257800"/>
            <a:ext cx="144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cache block #1</a:t>
            </a:r>
          </a:p>
        </p:txBody>
      </p:sp>
      <p:sp>
        <p:nvSpPr>
          <p:cNvPr id="15378" name="Text Box 68"/>
          <p:cNvSpPr txBox="1">
            <a:spLocks noChangeArrowheads="1"/>
          </p:cNvSpPr>
          <p:nvPr/>
        </p:nvSpPr>
        <p:spPr bwMode="auto">
          <a:xfrm>
            <a:off x="228600" y="5638800"/>
            <a:ext cx="144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cache block #2</a:t>
            </a:r>
          </a:p>
        </p:txBody>
      </p:sp>
      <p:sp>
        <p:nvSpPr>
          <p:cNvPr id="15379" name="Rectangle 69"/>
          <p:cNvSpPr>
            <a:spLocks noChangeArrowheads="1"/>
          </p:cNvSpPr>
          <p:nvPr/>
        </p:nvSpPr>
        <p:spPr bwMode="auto">
          <a:xfrm>
            <a:off x="4572000" y="57150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</a:p>
        </p:txBody>
      </p:sp>
      <p:sp>
        <p:nvSpPr>
          <p:cNvPr id="15380" name="Rectangle 70"/>
          <p:cNvSpPr>
            <a:spLocks noChangeArrowheads="1"/>
          </p:cNvSpPr>
          <p:nvPr/>
        </p:nvSpPr>
        <p:spPr bwMode="auto">
          <a:xfrm>
            <a:off x="5257800" y="57150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13</a:t>
            </a:r>
          </a:p>
        </p:txBody>
      </p:sp>
      <p:sp>
        <p:nvSpPr>
          <p:cNvPr id="15381" name="Rectangle 71"/>
          <p:cNvSpPr>
            <a:spLocks noChangeArrowheads="1"/>
          </p:cNvSpPr>
          <p:nvPr/>
        </p:nvSpPr>
        <p:spPr bwMode="auto">
          <a:xfrm>
            <a:off x="5943600" y="5715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14</a:t>
            </a:r>
          </a:p>
        </p:txBody>
      </p:sp>
      <p:sp>
        <p:nvSpPr>
          <p:cNvPr id="15382" name="Rectangle 72"/>
          <p:cNvSpPr>
            <a:spLocks noChangeArrowheads="1"/>
          </p:cNvSpPr>
          <p:nvPr/>
        </p:nvSpPr>
        <p:spPr bwMode="auto">
          <a:xfrm>
            <a:off x="6629400" y="5715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15</a:t>
            </a:r>
          </a:p>
        </p:txBody>
      </p:sp>
      <p:sp>
        <p:nvSpPr>
          <p:cNvPr id="15383" name="Rectangle 73"/>
          <p:cNvSpPr>
            <a:spLocks noChangeArrowheads="1"/>
          </p:cNvSpPr>
          <p:nvPr/>
        </p:nvSpPr>
        <p:spPr bwMode="auto">
          <a:xfrm>
            <a:off x="1828800" y="57150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15384" name="Rectangle 74"/>
          <p:cNvSpPr>
            <a:spLocks noChangeArrowheads="1"/>
          </p:cNvSpPr>
          <p:nvPr/>
        </p:nvSpPr>
        <p:spPr bwMode="auto">
          <a:xfrm>
            <a:off x="2514600" y="57150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385" name="Rectangle 75"/>
          <p:cNvSpPr>
            <a:spLocks noChangeArrowheads="1"/>
          </p:cNvSpPr>
          <p:nvPr/>
        </p:nvSpPr>
        <p:spPr bwMode="auto">
          <a:xfrm>
            <a:off x="3200400" y="5715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15386" name="Rectangle 76"/>
          <p:cNvSpPr>
            <a:spLocks noChangeArrowheads="1"/>
          </p:cNvSpPr>
          <p:nvPr/>
        </p:nvSpPr>
        <p:spPr bwMode="auto">
          <a:xfrm>
            <a:off x="3886200" y="5715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11</a:t>
            </a:r>
          </a:p>
        </p:txBody>
      </p:sp>
      <p:sp>
        <p:nvSpPr>
          <p:cNvPr id="15387" name="Line 89"/>
          <p:cNvSpPr>
            <a:spLocks noChangeShapeType="1"/>
          </p:cNvSpPr>
          <p:nvPr/>
        </p:nvSpPr>
        <p:spPr bwMode="auto">
          <a:xfrm>
            <a:off x="1828800" y="4876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90"/>
          <p:cNvSpPr>
            <a:spLocks noChangeShapeType="1"/>
          </p:cNvSpPr>
          <p:nvPr/>
        </p:nvSpPr>
        <p:spPr bwMode="auto">
          <a:xfrm>
            <a:off x="4572000" y="48006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91"/>
          <p:cNvSpPr txBox="1">
            <a:spLocks noChangeArrowheads="1"/>
          </p:cNvSpPr>
          <p:nvPr/>
        </p:nvSpPr>
        <p:spPr bwMode="auto">
          <a:xfrm>
            <a:off x="1430338" y="4648200"/>
            <a:ext cx="292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word-aligned access boundaries</a:t>
            </a:r>
          </a:p>
        </p:txBody>
      </p:sp>
      <p:sp>
        <p:nvSpPr>
          <p:cNvPr id="15390" name="Line 92"/>
          <p:cNvSpPr>
            <a:spLocks noChangeShapeType="1"/>
          </p:cNvSpPr>
          <p:nvPr/>
        </p:nvSpPr>
        <p:spPr bwMode="auto">
          <a:xfrm>
            <a:off x="4267200" y="4800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80"/>
          <p:cNvSpPr>
            <a:spLocks noChangeArrowheads="1"/>
          </p:cNvSpPr>
          <p:nvPr/>
        </p:nvSpPr>
        <p:spPr bwMode="auto">
          <a:xfrm>
            <a:off x="152400" y="1447800"/>
            <a:ext cx="8382000" cy="2286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Aligned Word Access</a:t>
            </a:r>
          </a:p>
        </p:txBody>
      </p:sp>
      <p:sp>
        <p:nvSpPr>
          <p:cNvPr id="15392" name="AutoShape 2"/>
          <p:cNvSpPr>
            <a:spLocks noChangeArrowheads="1"/>
          </p:cNvSpPr>
          <p:nvPr/>
        </p:nvSpPr>
        <p:spPr bwMode="auto">
          <a:xfrm>
            <a:off x="4572000" y="28194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3" name="AutoShape 3"/>
          <p:cNvSpPr>
            <a:spLocks noChangeArrowheads="1"/>
          </p:cNvSpPr>
          <p:nvPr/>
        </p:nvSpPr>
        <p:spPr bwMode="auto">
          <a:xfrm>
            <a:off x="1752600" y="28194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4" name="Rectangle 5"/>
          <p:cNvSpPr>
            <a:spLocks noChangeArrowheads="1"/>
          </p:cNvSpPr>
          <p:nvPr/>
        </p:nvSpPr>
        <p:spPr bwMode="auto">
          <a:xfrm>
            <a:off x="4572000" y="28956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5395" name="Rectangle 6"/>
          <p:cNvSpPr>
            <a:spLocks noChangeArrowheads="1"/>
          </p:cNvSpPr>
          <p:nvPr/>
        </p:nvSpPr>
        <p:spPr bwMode="auto">
          <a:xfrm>
            <a:off x="5257800" y="28956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5396" name="Rectangle 7"/>
          <p:cNvSpPr>
            <a:spLocks noChangeArrowheads="1"/>
          </p:cNvSpPr>
          <p:nvPr/>
        </p:nvSpPr>
        <p:spPr bwMode="auto">
          <a:xfrm>
            <a:off x="5943600" y="28956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5397" name="Rectangle 8"/>
          <p:cNvSpPr>
            <a:spLocks noChangeArrowheads="1"/>
          </p:cNvSpPr>
          <p:nvPr/>
        </p:nvSpPr>
        <p:spPr bwMode="auto">
          <a:xfrm>
            <a:off x="6629400" y="28956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5398" name="Rectangle 9"/>
          <p:cNvSpPr>
            <a:spLocks noChangeArrowheads="1"/>
          </p:cNvSpPr>
          <p:nvPr/>
        </p:nvSpPr>
        <p:spPr bwMode="auto">
          <a:xfrm>
            <a:off x="1828800" y="28956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5399" name="Rectangle 10"/>
          <p:cNvSpPr>
            <a:spLocks noChangeArrowheads="1"/>
          </p:cNvSpPr>
          <p:nvPr/>
        </p:nvSpPr>
        <p:spPr bwMode="auto">
          <a:xfrm>
            <a:off x="2514600" y="28956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5400" name="Rectangle 11"/>
          <p:cNvSpPr>
            <a:spLocks noChangeArrowheads="1"/>
          </p:cNvSpPr>
          <p:nvPr/>
        </p:nvSpPr>
        <p:spPr bwMode="auto">
          <a:xfrm>
            <a:off x="3200400" y="2895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5401" name="Rectangle 12"/>
          <p:cNvSpPr>
            <a:spLocks noChangeArrowheads="1"/>
          </p:cNvSpPr>
          <p:nvPr/>
        </p:nvSpPr>
        <p:spPr bwMode="auto">
          <a:xfrm>
            <a:off x="3886200" y="2895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5402" name="Text Box 13"/>
          <p:cNvSpPr txBox="1">
            <a:spLocks noChangeArrowheads="1"/>
          </p:cNvSpPr>
          <p:nvPr/>
        </p:nvSpPr>
        <p:spPr bwMode="auto">
          <a:xfrm>
            <a:off x="228600" y="2819400"/>
            <a:ext cx="144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cache block #1</a:t>
            </a:r>
          </a:p>
        </p:txBody>
      </p:sp>
      <p:sp>
        <p:nvSpPr>
          <p:cNvPr id="15403" name="Line 18"/>
          <p:cNvSpPr>
            <a:spLocks noChangeShapeType="1"/>
          </p:cNvSpPr>
          <p:nvPr/>
        </p:nvSpPr>
        <p:spPr bwMode="auto">
          <a:xfrm>
            <a:off x="1828800" y="2438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19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Text Box 20"/>
          <p:cNvSpPr txBox="1">
            <a:spLocks noChangeArrowheads="1"/>
          </p:cNvSpPr>
          <p:nvPr/>
        </p:nvSpPr>
        <p:spPr bwMode="auto">
          <a:xfrm>
            <a:off x="1430338" y="2209800"/>
            <a:ext cx="2928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word-aligned access boundaries</a:t>
            </a:r>
          </a:p>
        </p:txBody>
      </p:sp>
      <p:sp>
        <p:nvSpPr>
          <p:cNvPr id="15406" name="Line 21"/>
          <p:cNvSpPr>
            <a:spLocks noChangeShapeType="1"/>
          </p:cNvSpPr>
          <p:nvPr/>
        </p:nvSpPr>
        <p:spPr bwMode="auto">
          <a:xfrm>
            <a:off x="4267200" y="2362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AutoShape 66"/>
          <p:cNvSpPr>
            <a:spLocks noChangeArrowheads="1"/>
          </p:cNvSpPr>
          <p:nvPr/>
        </p:nvSpPr>
        <p:spPr bwMode="auto">
          <a:xfrm>
            <a:off x="4572000" y="32004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8" name="AutoShape 67"/>
          <p:cNvSpPr>
            <a:spLocks noChangeArrowheads="1"/>
          </p:cNvSpPr>
          <p:nvPr/>
        </p:nvSpPr>
        <p:spPr bwMode="auto">
          <a:xfrm>
            <a:off x="1752600" y="3200400"/>
            <a:ext cx="28194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409" name="Text Box 68"/>
          <p:cNvSpPr txBox="1">
            <a:spLocks noChangeArrowheads="1"/>
          </p:cNvSpPr>
          <p:nvPr/>
        </p:nvSpPr>
        <p:spPr bwMode="auto">
          <a:xfrm>
            <a:off x="228600" y="3200400"/>
            <a:ext cx="1443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cache block #2</a:t>
            </a:r>
          </a:p>
        </p:txBody>
      </p:sp>
      <p:sp>
        <p:nvSpPr>
          <p:cNvPr id="15410" name="Rectangle 69"/>
          <p:cNvSpPr>
            <a:spLocks noChangeArrowheads="1"/>
          </p:cNvSpPr>
          <p:nvPr/>
        </p:nvSpPr>
        <p:spPr bwMode="auto">
          <a:xfrm>
            <a:off x="4572000" y="32766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</a:p>
        </p:txBody>
      </p:sp>
      <p:sp>
        <p:nvSpPr>
          <p:cNvPr id="15411" name="Rectangle 70"/>
          <p:cNvSpPr>
            <a:spLocks noChangeArrowheads="1"/>
          </p:cNvSpPr>
          <p:nvPr/>
        </p:nvSpPr>
        <p:spPr bwMode="auto">
          <a:xfrm>
            <a:off x="5257800" y="32766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13</a:t>
            </a:r>
          </a:p>
        </p:txBody>
      </p:sp>
      <p:sp>
        <p:nvSpPr>
          <p:cNvPr id="15412" name="Rectangle 71"/>
          <p:cNvSpPr>
            <a:spLocks noChangeArrowheads="1"/>
          </p:cNvSpPr>
          <p:nvPr/>
        </p:nvSpPr>
        <p:spPr bwMode="auto">
          <a:xfrm>
            <a:off x="5943600" y="3276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14</a:t>
            </a:r>
          </a:p>
        </p:txBody>
      </p:sp>
      <p:sp>
        <p:nvSpPr>
          <p:cNvPr id="15413" name="Rectangle 72"/>
          <p:cNvSpPr>
            <a:spLocks noChangeArrowheads="1"/>
          </p:cNvSpPr>
          <p:nvPr/>
        </p:nvSpPr>
        <p:spPr bwMode="auto">
          <a:xfrm>
            <a:off x="6629400" y="3276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15</a:t>
            </a:r>
          </a:p>
        </p:txBody>
      </p:sp>
      <p:sp>
        <p:nvSpPr>
          <p:cNvPr id="15414" name="Rectangle 73"/>
          <p:cNvSpPr>
            <a:spLocks noChangeArrowheads="1"/>
          </p:cNvSpPr>
          <p:nvPr/>
        </p:nvSpPr>
        <p:spPr bwMode="auto">
          <a:xfrm>
            <a:off x="1828800" y="3276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15415" name="Rectangle 74"/>
          <p:cNvSpPr>
            <a:spLocks noChangeArrowheads="1"/>
          </p:cNvSpPr>
          <p:nvPr/>
        </p:nvSpPr>
        <p:spPr bwMode="auto">
          <a:xfrm>
            <a:off x="2514600" y="3276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15416" name="Rectangle 75"/>
          <p:cNvSpPr>
            <a:spLocks noChangeArrowheads="1"/>
          </p:cNvSpPr>
          <p:nvPr/>
        </p:nvSpPr>
        <p:spPr bwMode="auto">
          <a:xfrm>
            <a:off x="3200400" y="3276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15417" name="Rectangle 76"/>
          <p:cNvSpPr>
            <a:spLocks noChangeArrowheads="1"/>
          </p:cNvSpPr>
          <p:nvPr/>
        </p:nvSpPr>
        <p:spPr bwMode="auto">
          <a:xfrm>
            <a:off x="3886200" y="3276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157342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software can help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0517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Pad data structures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"/>
              </a:rPr>
              <a:t>struct</a:t>
            </a:r>
            <a:r>
              <a:rPr lang="en-US" dirty="0" smtClean="0">
                <a:latin typeface="Courier"/>
              </a:rPr>
              <a:t> {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char c;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</a:rPr>
              <a:t>    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w;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</a:rPr>
              <a:t>}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Emulate unaligned access with multiple instructions</a:t>
            </a:r>
          </a:p>
          <a:p>
            <a:pPr lvl="1"/>
            <a:r>
              <a:rPr lang="en-US" altLang="en-US" dirty="0" smtClean="0"/>
              <a:t>2 word-aligned load instructions</a:t>
            </a:r>
          </a:p>
          <a:p>
            <a:pPr lvl="2"/>
            <a:r>
              <a:rPr lang="en-US" altLang="en-US" dirty="0" smtClean="0"/>
              <a:t>The unaligned word spans two aligned words</a:t>
            </a:r>
          </a:p>
          <a:p>
            <a:pPr lvl="1"/>
            <a:r>
              <a:rPr lang="en-US" altLang="en-US" dirty="0" smtClean="0"/>
              <a:t>2 AND instructions to mask unused bytes in the two aligned words</a:t>
            </a:r>
          </a:p>
          <a:p>
            <a:pPr lvl="1"/>
            <a:r>
              <a:rPr lang="en-US" altLang="en-US" dirty="0" smtClean="0"/>
              <a:t>1 OR instruction to merge the useful bytes from the two aligned words</a:t>
            </a:r>
          </a:p>
          <a:p>
            <a:pPr lvl="1"/>
            <a:r>
              <a:rPr lang="en-US" altLang="en-US" dirty="0" smtClean="0"/>
              <a:t>1 rotate instruction to reorder the bytes</a:t>
            </a:r>
            <a:endParaRPr lang="en-US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65688" y="1384300"/>
            <a:ext cx="673100" cy="215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0</a:t>
            </a:r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691063" y="10652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65688" y="16129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 dirty="0">
                <a:latin typeface="Arial" charset="0"/>
              </a:rPr>
              <a:t>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865688" y="18415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2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65688" y="20701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3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65688" y="22987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4</a:t>
            </a:r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4865688" y="25273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4865688" y="27559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6397" name="Rectangle 10"/>
          <p:cNvSpPr>
            <a:spLocks noChangeArrowheads="1"/>
          </p:cNvSpPr>
          <p:nvPr/>
        </p:nvSpPr>
        <p:spPr bwMode="auto">
          <a:xfrm>
            <a:off x="4865688" y="29845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107113" y="1384300"/>
            <a:ext cx="673100" cy="215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0</a:t>
            </a:r>
          </a:p>
        </p:txBody>
      </p:sp>
      <p:sp>
        <p:nvSpPr>
          <p:cNvPr id="16399" name="Rectangle 3"/>
          <p:cNvSpPr>
            <a:spLocks noChangeArrowheads="1"/>
          </p:cNvSpPr>
          <p:nvPr/>
        </p:nvSpPr>
        <p:spPr bwMode="auto">
          <a:xfrm>
            <a:off x="5932488" y="1065213"/>
            <a:ext cx="1127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1000"/>
              <a:t>memory (bytes)</a:t>
            </a:r>
          </a:p>
        </p:txBody>
      </p:sp>
      <p:sp>
        <p:nvSpPr>
          <p:cNvPr id="16400" name="Rectangle 4"/>
          <p:cNvSpPr>
            <a:spLocks noChangeArrowheads="1"/>
          </p:cNvSpPr>
          <p:nvPr/>
        </p:nvSpPr>
        <p:spPr bwMode="auto">
          <a:xfrm>
            <a:off x="6107113" y="16129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6401" name="Rectangle 5"/>
          <p:cNvSpPr>
            <a:spLocks noChangeArrowheads="1"/>
          </p:cNvSpPr>
          <p:nvPr/>
        </p:nvSpPr>
        <p:spPr bwMode="auto">
          <a:xfrm>
            <a:off x="6107113" y="18415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6402" name="Rectangle 6"/>
          <p:cNvSpPr>
            <a:spLocks noChangeArrowheads="1"/>
          </p:cNvSpPr>
          <p:nvPr/>
        </p:nvSpPr>
        <p:spPr bwMode="auto">
          <a:xfrm>
            <a:off x="6107113" y="2070100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107113" y="22987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4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107113" y="25273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5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107113" y="27559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6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107113" y="2984500"/>
            <a:ext cx="673100" cy="2159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altLang="en-US">
                <a:latin typeface="Arial" charset="0"/>
              </a:rPr>
              <a:t>7</a:t>
            </a:r>
          </a:p>
        </p:txBody>
      </p:sp>
      <p:sp>
        <p:nvSpPr>
          <p:cNvPr id="16407" name="TextBox 23"/>
          <p:cNvSpPr txBox="1">
            <a:spLocks noChangeArrowheads="1"/>
          </p:cNvSpPr>
          <p:nvPr/>
        </p:nvSpPr>
        <p:spPr bwMode="auto">
          <a:xfrm>
            <a:off x="4581525" y="1293813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16408" name="TextBox 24"/>
          <p:cNvSpPr txBox="1">
            <a:spLocks noChangeArrowheads="1"/>
          </p:cNvSpPr>
          <p:nvPr/>
        </p:nvSpPr>
        <p:spPr bwMode="auto">
          <a:xfrm>
            <a:off x="4572000" y="1566863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</a:t>
            </a:r>
          </a:p>
        </p:txBody>
      </p:sp>
      <p:sp>
        <p:nvSpPr>
          <p:cNvPr id="16409" name="TextBox 25"/>
          <p:cNvSpPr txBox="1">
            <a:spLocks noChangeArrowheads="1"/>
          </p:cNvSpPr>
          <p:nvPr/>
        </p:nvSpPr>
        <p:spPr bwMode="auto">
          <a:xfrm>
            <a:off x="5846763" y="1293813"/>
            <a:ext cx="284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16410" name="TextBox 26"/>
          <p:cNvSpPr txBox="1">
            <a:spLocks noChangeArrowheads="1"/>
          </p:cNvSpPr>
          <p:nvPr/>
        </p:nvSpPr>
        <p:spPr bwMode="auto">
          <a:xfrm>
            <a:off x="5837238" y="2208213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w</a:t>
            </a:r>
          </a:p>
        </p:txBody>
      </p:sp>
      <p:sp>
        <p:nvSpPr>
          <p:cNvPr id="16411" name="TextBox 27"/>
          <p:cNvSpPr txBox="1">
            <a:spLocks noChangeArrowheads="1"/>
          </p:cNvSpPr>
          <p:nvPr/>
        </p:nvSpPr>
        <p:spPr bwMode="auto">
          <a:xfrm>
            <a:off x="6878638" y="1751013"/>
            <a:ext cx="50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pad</a:t>
            </a:r>
          </a:p>
        </p:txBody>
      </p:sp>
      <p:sp>
        <p:nvSpPr>
          <p:cNvPr id="16412" name="Right Brace 28"/>
          <p:cNvSpPr>
            <a:spLocks/>
          </p:cNvSpPr>
          <p:nvPr/>
        </p:nvSpPr>
        <p:spPr bwMode="auto">
          <a:xfrm>
            <a:off x="6780213" y="1612900"/>
            <a:ext cx="142875" cy="673100"/>
          </a:xfrm>
          <a:prstGeom prst="rightBrace">
            <a:avLst>
              <a:gd name="adj1" fmla="val 8332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3" name="Rectangle 4"/>
          <p:cNvSpPr>
            <a:spLocks noChangeArrowheads="1"/>
          </p:cNvSpPr>
          <p:nvPr/>
        </p:nvSpPr>
        <p:spPr bwMode="auto">
          <a:xfrm>
            <a:off x="2209800" y="5013325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6414" name="Rectangle 5"/>
          <p:cNvSpPr>
            <a:spLocks noChangeArrowheads="1"/>
          </p:cNvSpPr>
          <p:nvPr/>
        </p:nvSpPr>
        <p:spPr bwMode="auto">
          <a:xfrm>
            <a:off x="2895600" y="5013325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6415" name="Rectangle 6"/>
          <p:cNvSpPr>
            <a:spLocks noChangeArrowheads="1"/>
          </p:cNvSpPr>
          <p:nvPr/>
        </p:nvSpPr>
        <p:spPr bwMode="auto">
          <a:xfrm>
            <a:off x="3581400" y="50133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6416" name="Rectangle 7"/>
          <p:cNvSpPr>
            <a:spLocks noChangeArrowheads="1"/>
          </p:cNvSpPr>
          <p:nvPr/>
        </p:nvSpPr>
        <p:spPr bwMode="auto">
          <a:xfrm>
            <a:off x="4267200" y="50133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6417" name="Rectangle 8"/>
          <p:cNvSpPr>
            <a:spLocks noChangeArrowheads="1"/>
          </p:cNvSpPr>
          <p:nvPr/>
        </p:nvSpPr>
        <p:spPr bwMode="auto">
          <a:xfrm>
            <a:off x="2209800" y="52419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6418" name="Rectangle 9"/>
          <p:cNvSpPr>
            <a:spLocks noChangeArrowheads="1"/>
          </p:cNvSpPr>
          <p:nvPr/>
        </p:nvSpPr>
        <p:spPr bwMode="auto">
          <a:xfrm>
            <a:off x="2895600" y="52419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19" name="Rectangle 10"/>
          <p:cNvSpPr>
            <a:spLocks noChangeArrowheads="1"/>
          </p:cNvSpPr>
          <p:nvPr/>
        </p:nvSpPr>
        <p:spPr bwMode="auto">
          <a:xfrm>
            <a:off x="3581400" y="5241925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6420" name="Rectangle 11"/>
          <p:cNvSpPr>
            <a:spLocks noChangeArrowheads="1"/>
          </p:cNvSpPr>
          <p:nvPr/>
        </p:nvSpPr>
        <p:spPr bwMode="auto">
          <a:xfrm>
            <a:off x="4267200" y="5241925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6421" name="Rectangle 12"/>
          <p:cNvSpPr>
            <a:spLocks noChangeArrowheads="1"/>
          </p:cNvSpPr>
          <p:nvPr/>
        </p:nvSpPr>
        <p:spPr bwMode="auto">
          <a:xfrm>
            <a:off x="5006975" y="4953000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load #1</a:t>
            </a:r>
          </a:p>
        </p:txBody>
      </p:sp>
      <p:sp>
        <p:nvSpPr>
          <p:cNvPr id="16422" name="Rectangle 13"/>
          <p:cNvSpPr>
            <a:spLocks noChangeArrowheads="1"/>
          </p:cNvSpPr>
          <p:nvPr/>
        </p:nvSpPr>
        <p:spPr bwMode="auto">
          <a:xfrm>
            <a:off x="5006975" y="5181600"/>
            <a:ext cx="793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load #2</a:t>
            </a:r>
          </a:p>
        </p:txBody>
      </p:sp>
      <p:sp>
        <p:nvSpPr>
          <p:cNvPr id="16423" name="Rectangle 14"/>
          <p:cNvSpPr>
            <a:spLocks noChangeArrowheads="1"/>
          </p:cNvSpPr>
          <p:nvPr/>
        </p:nvSpPr>
        <p:spPr bwMode="auto">
          <a:xfrm>
            <a:off x="3581400" y="56229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6424" name="Rectangle 15"/>
          <p:cNvSpPr>
            <a:spLocks noChangeArrowheads="1"/>
          </p:cNvSpPr>
          <p:nvPr/>
        </p:nvSpPr>
        <p:spPr bwMode="auto">
          <a:xfrm>
            <a:off x="4267200" y="56229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6425" name="Rectangle 16"/>
          <p:cNvSpPr>
            <a:spLocks noChangeArrowheads="1"/>
          </p:cNvSpPr>
          <p:nvPr/>
        </p:nvSpPr>
        <p:spPr bwMode="auto">
          <a:xfrm>
            <a:off x="2209800" y="56229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6426" name="Rectangle 17"/>
          <p:cNvSpPr>
            <a:spLocks noChangeArrowheads="1"/>
          </p:cNvSpPr>
          <p:nvPr/>
        </p:nvSpPr>
        <p:spPr bwMode="auto">
          <a:xfrm>
            <a:off x="2895600" y="56229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27" name="Line 18"/>
          <p:cNvSpPr>
            <a:spLocks noChangeShapeType="1"/>
          </p:cNvSpPr>
          <p:nvPr/>
        </p:nvSpPr>
        <p:spPr bwMode="auto">
          <a:xfrm flipH="1">
            <a:off x="2432050" y="5845175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Rectangle 19"/>
          <p:cNvSpPr>
            <a:spLocks noChangeArrowheads="1"/>
          </p:cNvSpPr>
          <p:nvPr/>
        </p:nvSpPr>
        <p:spPr bwMode="auto">
          <a:xfrm>
            <a:off x="2209800" y="60801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6429" name="Rectangle 20"/>
          <p:cNvSpPr>
            <a:spLocks noChangeArrowheads="1"/>
          </p:cNvSpPr>
          <p:nvPr/>
        </p:nvSpPr>
        <p:spPr bwMode="auto">
          <a:xfrm>
            <a:off x="2895600" y="60801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6430" name="Rectangle 21"/>
          <p:cNvSpPr>
            <a:spLocks noChangeArrowheads="1"/>
          </p:cNvSpPr>
          <p:nvPr/>
        </p:nvSpPr>
        <p:spPr bwMode="auto">
          <a:xfrm>
            <a:off x="3581400" y="60801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6431" name="Rectangle 22"/>
          <p:cNvSpPr>
            <a:spLocks noChangeArrowheads="1"/>
          </p:cNvSpPr>
          <p:nvPr/>
        </p:nvSpPr>
        <p:spPr bwMode="auto">
          <a:xfrm>
            <a:off x="4267200" y="6080125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6432" name="Line 23"/>
          <p:cNvSpPr>
            <a:spLocks noChangeShapeType="1"/>
          </p:cNvSpPr>
          <p:nvPr/>
        </p:nvSpPr>
        <p:spPr bwMode="auto">
          <a:xfrm>
            <a:off x="3270250" y="5845175"/>
            <a:ext cx="1371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Line 24"/>
          <p:cNvSpPr>
            <a:spLocks noChangeShapeType="1"/>
          </p:cNvSpPr>
          <p:nvPr/>
        </p:nvSpPr>
        <p:spPr bwMode="auto">
          <a:xfrm flipH="1">
            <a:off x="3270250" y="5845175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4" name="Line 25"/>
          <p:cNvSpPr>
            <a:spLocks noChangeShapeType="1"/>
          </p:cNvSpPr>
          <p:nvPr/>
        </p:nvSpPr>
        <p:spPr bwMode="auto">
          <a:xfrm>
            <a:off x="2508250" y="5845175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5" name="Rectangle 26"/>
          <p:cNvSpPr>
            <a:spLocks noChangeArrowheads="1"/>
          </p:cNvSpPr>
          <p:nvPr/>
        </p:nvSpPr>
        <p:spPr bwMode="auto">
          <a:xfrm>
            <a:off x="4946650" y="5562600"/>
            <a:ext cx="1230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2 AND, 1 OR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424971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Alignment Policy: Example of ISA affecting hardware/software tradeoffs</a:t>
            </a:r>
            <a:endParaRPr lang="en-US" alt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" y="1397000"/>
          <a:ext cx="8839200" cy="4668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ISA alignment policy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Impact</a:t>
                      </a:r>
                      <a:r>
                        <a:rPr lang="en-US" sz="1800" baseline="0" dirty="0" smtClean="0"/>
                        <a:t> on hardware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Impact</a:t>
                      </a:r>
                      <a:r>
                        <a:rPr lang="en-US" sz="1800" baseline="0" dirty="0" smtClean="0"/>
                        <a:t> on software</a:t>
                      </a:r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81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Unaligned accesses allowed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More complex:</a:t>
                      </a:r>
                      <a:r>
                        <a:rPr lang="en-US" sz="1800" baseline="0" dirty="0" smtClean="0"/>
                        <a:t> must support reading two blocks instead of just one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Less complex: no</a:t>
                      </a:r>
                      <a:r>
                        <a:rPr lang="en-US" sz="1800" baseline="0" dirty="0" smtClean="0"/>
                        <a:t> constraints on data placement (no padding), no extra instructions for unaligned access</a:t>
                      </a:r>
                    </a:p>
                    <a:p>
                      <a:endParaRPr lang="en-US" sz="1800" baseline="0" dirty="0" smtClean="0"/>
                    </a:p>
                    <a:p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15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Unaligned accesses forbidden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Less complex: always read just one block</a:t>
                      </a:r>
                    </a:p>
                    <a:p>
                      <a:endParaRPr lang="en-US" sz="1800" dirty="0" smtClean="0"/>
                    </a:p>
                    <a:p>
                      <a:r>
                        <a:rPr lang="en-US" sz="1800" dirty="0" smtClean="0"/>
                        <a:t>(detect unaligned accesses and raise alignment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exception if encountered)</a:t>
                      </a:r>
                      <a:endParaRPr lang="en-US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More complex:</a:t>
                      </a:r>
                      <a:r>
                        <a:rPr lang="en-US" sz="1800" baseline="0" dirty="0" smtClean="0"/>
                        <a:t> constraints on data placement (padding), extra instructions for unaligned access</a:t>
                      </a:r>
                    </a:p>
                    <a:p>
                      <a:endParaRPr lang="en-US" sz="1800" baseline="0" dirty="0" smtClean="0"/>
                    </a:p>
                    <a:p>
                      <a:endParaRPr lang="en-US" sz="1800" baseline="0" dirty="0" smtClean="0"/>
                    </a:p>
                    <a:p>
                      <a:endParaRPr lang="en-US" sz="18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2163" y="3349625"/>
            <a:ext cx="260276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</a:rPr>
              <a:t>↑ CPI, ↑ energy, ↑ h/w cost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35602" y="5105400"/>
            <a:ext cx="260359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latin typeface="Arial" charset="0"/>
              </a:rPr>
              <a:t>↑ IC, ↑ energy 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 -or- </a:t>
            </a:r>
          </a:p>
          <a:p>
            <a:pPr>
              <a:defRPr/>
            </a:pPr>
            <a:r>
              <a:rPr lang="en-US" sz="1600" dirty="0">
                <a:latin typeface="Arial" charset="0"/>
              </a:rPr>
              <a:t>↑ memory waste (padding)</a:t>
            </a:r>
          </a:p>
        </p:txBody>
      </p:sp>
    </p:spTree>
    <p:extLst>
      <p:ext uri="{BB962C8B-B14F-4D97-AF65-F5344CB8AC3E}">
        <p14:creationId xmlns:p14="http://schemas.microsoft.com/office/powerpoint/2010/main" val="3040508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Endian-ness</a:t>
            </a:r>
            <a:endParaRPr lang="en-US" altLang="en-US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74750"/>
            <a:ext cx="8686800" cy="149225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Consider the integer value 0xDEADBEEF</a:t>
            </a:r>
          </a:p>
          <a:p>
            <a:pPr lvl="1"/>
            <a:r>
              <a:rPr lang="en-US" altLang="en-US" dirty="0" smtClean="0"/>
              <a:t>4-byte value</a:t>
            </a:r>
          </a:p>
          <a:p>
            <a:pPr lvl="1"/>
            <a:r>
              <a:rPr lang="en-US" altLang="en-US" dirty="0" smtClean="0"/>
              <a:t>When 4-byte value is stored in memory, where is the most-significant byte (MSB)?</a:t>
            </a:r>
          </a:p>
          <a:p>
            <a:pPr lvl="1"/>
            <a:r>
              <a:rPr lang="en-US" altLang="en-US" dirty="0" smtClean="0"/>
              <a:t>Choice is arbitrary, and two camps evolved.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8437" name="Rectangle 44"/>
          <p:cNvSpPr>
            <a:spLocks noChangeArrowheads="1"/>
          </p:cNvSpPr>
          <p:nvPr/>
        </p:nvSpPr>
        <p:spPr bwMode="auto">
          <a:xfrm>
            <a:off x="6426200" y="44196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EF</a:t>
            </a:r>
          </a:p>
        </p:txBody>
      </p:sp>
      <p:sp>
        <p:nvSpPr>
          <p:cNvPr id="18438" name="Rectangle 45"/>
          <p:cNvSpPr>
            <a:spLocks noChangeArrowheads="1"/>
          </p:cNvSpPr>
          <p:nvPr/>
        </p:nvSpPr>
        <p:spPr bwMode="auto">
          <a:xfrm>
            <a:off x="5942013" y="3597275"/>
            <a:ext cx="8651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Memory</a:t>
            </a:r>
          </a:p>
          <a:p>
            <a:pPr algn="l"/>
            <a:r>
              <a:rPr lang="en-US" altLang="en-US"/>
              <a:t>(bytes)</a:t>
            </a:r>
          </a:p>
        </p:txBody>
      </p:sp>
      <p:sp>
        <p:nvSpPr>
          <p:cNvPr id="18439" name="Rectangle 46"/>
          <p:cNvSpPr>
            <a:spLocks noChangeArrowheads="1"/>
          </p:cNvSpPr>
          <p:nvPr/>
        </p:nvSpPr>
        <p:spPr bwMode="auto">
          <a:xfrm>
            <a:off x="6426200" y="46482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BE</a:t>
            </a:r>
          </a:p>
        </p:txBody>
      </p:sp>
      <p:sp>
        <p:nvSpPr>
          <p:cNvPr id="18440" name="Rectangle 47"/>
          <p:cNvSpPr>
            <a:spLocks noChangeArrowheads="1"/>
          </p:cNvSpPr>
          <p:nvPr/>
        </p:nvSpPr>
        <p:spPr bwMode="auto">
          <a:xfrm>
            <a:off x="6426200" y="48768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AD</a:t>
            </a:r>
          </a:p>
        </p:txBody>
      </p:sp>
      <p:sp>
        <p:nvSpPr>
          <p:cNvPr id="18441" name="Rectangle 48"/>
          <p:cNvSpPr>
            <a:spLocks noChangeArrowheads="1"/>
          </p:cNvSpPr>
          <p:nvPr/>
        </p:nvSpPr>
        <p:spPr bwMode="auto">
          <a:xfrm>
            <a:off x="6426200" y="51054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</a:t>
            </a:r>
          </a:p>
        </p:txBody>
      </p:sp>
      <p:sp>
        <p:nvSpPr>
          <p:cNvPr id="18442" name="Rectangle 49"/>
          <p:cNvSpPr>
            <a:spLocks noChangeArrowheads="1"/>
          </p:cNvSpPr>
          <p:nvPr/>
        </p:nvSpPr>
        <p:spPr bwMode="auto">
          <a:xfrm>
            <a:off x="6426200" y="5334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3" name="Rectangle 50"/>
          <p:cNvSpPr>
            <a:spLocks noChangeArrowheads="1"/>
          </p:cNvSpPr>
          <p:nvPr/>
        </p:nvSpPr>
        <p:spPr bwMode="auto">
          <a:xfrm>
            <a:off x="6426200" y="5562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4" name="Rectangle 51"/>
          <p:cNvSpPr>
            <a:spLocks noChangeArrowheads="1"/>
          </p:cNvSpPr>
          <p:nvPr/>
        </p:nvSpPr>
        <p:spPr bwMode="auto">
          <a:xfrm>
            <a:off x="6426200" y="57912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5" name="Rectangle 52"/>
          <p:cNvSpPr>
            <a:spLocks noChangeArrowheads="1"/>
          </p:cNvSpPr>
          <p:nvPr/>
        </p:nvSpPr>
        <p:spPr bwMode="auto">
          <a:xfrm>
            <a:off x="6426200" y="60198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6" name="Text Box 53"/>
          <p:cNvSpPr txBox="1">
            <a:spLocks noChangeArrowheads="1"/>
          </p:cNvSpPr>
          <p:nvPr/>
        </p:nvSpPr>
        <p:spPr bwMode="auto">
          <a:xfrm>
            <a:off x="5486400" y="410210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address</a:t>
            </a:r>
          </a:p>
        </p:txBody>
      </p:sp>
      <p:sp>
        <p:nvSpPr>
          <p:cNvPr id="18447" name="Text Box 54"/>
          <p:cNvSpPr txBox="1">
            <a:spLocks noChangeArrowheads="1"/>
          </p:cNvSpPr>
          <p:nvPr/>
        </p:nvSpPr>
        <p:spPr bwMode="auto">
          <a:xfrm>
            <a:off x="6508750" y="41021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data</a:t>
            </a:r>
          </a:p>
        </p:txBody>
      </p:sp>
      <p:sp>
        <p:nvSpPr>
          <p:cNvPr id="18448" name="Text Box 55"/>
          <p:cNvSpPr txBox="1">
            <a:spLocks noChangeArrowheads="1"/>
          </p:cNvSpPr>
          <p:nvPr/>
        </p:nvSpPr>
        <p:spPr bwMode="auto">
          <a:xfrm>
            <a:off x="5969000" y="4406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49" name="Text Box 56"/>
          <p:cNvSpPr txBox="1">
            <a:spLocks noChangeArrowheads="1"/>
          </p:cNvSpPr>
          <p:nvPr/>
        </p:nvSpPr>
        <p:spPr bwMode="auto">
          <a:xfrm>
            <a:off x="5969000" y="463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450" name="Text Box 57"/>
          <p:cNvSpPr txBox="1">
            <a:spLocks noChangeArrowheads="1"/>
          </p:cNvSpPr>
          <p:nvPr/>
        </p:nvSpPr>
        <p:spPr bwMode="auto">
          <a:xfrm>
            <a:off x="5969000" y="486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8451" name="Text Box 58"/>
          <p:cNvSpPr txBox="1">
            <a:spLocks noChangeArrowheads="1"/>
          </p:cNvSpPr>
          <p:nvPr/>
        </p:nvSpPr>
        <p:spPr bwMode="auto">
          <a:xfrm>
            <a:off x="5969000" y="5092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8452" name="Text Box 59"/>
          <p:cNvSpPr txBox="1">
            <a:spLocks noChangeArrowheads="1"/>
          </p:cNvSpPr>
          <p:nvPr/>
        </p:nvSpPr>
        <p:spPr bwMode="auto">
          <a:xfrm>
            <a:off x="5969000" y="53213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8453" name="Text Box 60"/>
          <p:cNvSpPr txBox="1">
            <a:spLocks noChangeArrowheads="1"/>
          </p:cNvSpPr>
          <p:nvPr/>
        </p:nvSpPr>
        <p:spPr bwMode="auto">
          <a:xfrm>
            <a:off x="5969000" y="554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8454" name="Text Box 61"/>
          <p:cNvSpPr txBox="1">
            <a:spLocks noChangeArrowheads="1"/>
          </p:cNvSpPr>
          <p:nvPr/>
        </p:nvSpPr>
        <p:spPr bwMode="auto">
          <a:xfrm>
            <a:off x="5969000" y="5778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8455" name="Text Box 62"/>
          <p:cNvSpPr txBox="1">
            <a:spLocks noChangeArrowheads="1"/>
          </p:cNvSpPr>
          <p:nvPr/>
        </p:nvSpPr>
        <p:spPr bwMode="auto">
          <a:xfrm>
            <a:off x="5969000" y="6007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8456" name="Text Box 63"/>
          <p:cNvSpPr txBox="1">
            <a:spLocks noChangeArrowheads="1"/>
          </p:cNvSpPr>
          <p:nvPr/>
        </p:nvSpPr>
        <p:spPr bwMode="auto">
          <a:xfrm>
            <a:off x="5184775" y="2590800"/>
            <a:ext cx="2968625" cy="942975"/>
          </a:xfrm>
          <a:prstGeom prst="rect">
            <a:avLst/>
          </a:prstGeom>
          <a:solidFill>
            <a:srgbClr val="66FF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Little-endian (e.g., x86)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Byte address 0 is the “little end”:</a:t>
            </a:r>
          </a:p>
          <a:p>
            <a:pPr algn="l"/>
            <a:r>
              <a:rPr lang="en-US" altLang="en-US"/>
              <a:t>it contains the LSB</a:t>
            </a:r>
          </a:p>
        </p:txBody>
      </p:sp>
      <p:sp>
        <p:nvSpPr>
          <p:cNvPr id="18457" name="Rectangle 64"/>
          <p:cNvSpPr>
            <a:spLocks noChangeArrowheads="1"/>
          </p:cNvSpPr>
          <p:nvPr/>
        </p:nvSpPr>
        <p:spPr bwMode="auto">
          <a:xfrm>
            <a:off x="2336800" y="44196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</a:t>
            </a:r>
          </a:p>
        </p:txBody>
      </p:sp>
      <p:sp>
        <p:nvSpPr>
          <p:cNvPr id="18458" name="Rectangle 65"/>
          <p:cNvSpPr>
            <a:spLocks noChangeArrowheads="1"/>
          </p:cNvSpPr>
          <p:nvPr/>
        </p:nvSpPr>
        <p:spPr bwMode="auto">
          <a:xfrm>
            <a:off x="1852613" y="3597275"/>
            <a:ext cx="8651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Memory</a:t>
            </a:r>
          </a:p>
          <a:p>
            <a:pPr algn="l"/>
            <a:r>
              <a:rPr lang="en-US" altLang="en-US"/>
              <a:t>(bytes)</a:t>
            </a:r>
          </a:p>
        </p:txBody>
      </p:sp>
      <p:sp>
        <p:nvSpPr>
          <p:cNvPr id="18459" name="Rectangle 66"/>
          <p:cNvSpPr>
            <a:spLocks noChangeArrowheads="1"/>
          </p:cNvSpPr>
          <p:nvPr/>
        </p:nvSpPr>
        <p:spPr bwMode="auto">
          <a:xfrm>
            <a:off x="2336800" y="46482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AD</a:t>
            </a:r>
          </a:p>
        </p:txBody>
      </p:sp>
      <p:sp>
        <p:nvSpPr>
          <p:cNvPr id="18460" name="Rectangle 67"/>
          <p:cNvSpPr>
            <a:spLocks noChangeArrowheads="1"/>
          </p:cNvSpPr>
          <p:nvPr/>
        </p:nvSpPr>
        <p:spPr bwMode="auto">
          <a:xfrm>
            <a:off x="2336800" y="48768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BE</a:t>
            </a:r>
          </a:p>
        </p:txBody>
      </p:sp>
      <p:sp>
        <p:nvSpPr>
          <p:cNvPr id="18461" name="Rectangle 68"/>
          <p:cNvSpPr>
            <a:spLocks noChangeArrowheads="1"/>
          </p:cNvSpPr>
          <p:nvPr/>
        </p:nvSpPr>
        <p:spPr bwMode="auto">
          <a:xfrm>
            <a:off x="2336800" y="5105400"/>
            <a:ext cx="673100" cy="2159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EF</a:t>
            </a:r>
          </a:p>
        </p:txBody>
      </p:sp>
      <p:sp>
        <p:nvSpPr>
          <p:cNvPr id="18462" name="Rectangle 69"/>
          <p:cNvSpPr>
            <a:spLocks noChangeArrowheads="1"/>
          </p:cNvSpPr>
          <p:nvPr/>
        </p:nvSpPr>
        <p:spPr bwMode="auto">
          <a:xfrm>
            <a:off x="2336800" y="53340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63" name="Rectangle 70"/>
          <p:cNvSpPr>
            <a:spLocks noChangeArrowheads="1"/>
          </p:cNvSpPr>
          <p:nvPr/>
        </p:nvSpPr>
        <p:spPr bwMode="auto">
          <a:xfrm>
            <a:off x="2336800" y="55626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64" name="Rectangle 71"/>
          <p:cNvSpPr>
            <a:spLocks noChangeArrowheads="1"/>
          </p:cNvSpPr>
          <p:nvPr/>
        </p:nvSpPr>
        <p:spPr bwMode="auto">
          <a:xfrm>
            <a:off x="2336800" y="57912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65" name="Rectangle 72"/>
          <p:cNvSpPr>
            <a:spLocks noChangeArrowheads="1"/>
          </p:cNvSpPr>
          <p:nvPr/>
        </p:nvSpPr>
        <p:spPr bwMode="auto">
          <a:xfrm>
            <a:off x="2336800" y="6019800"/>
            <a:ext cx="673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66" name="Text Box 73"/>
          <p:cNvSpPr txBox="1">
            <a:spLocks noChangeArrowheads="1"/>
          </p:cNvSpPr>
          <p:nvPr/>
        </p:nvSpPr>
        <p:spPr bwMode="auto">
          <a:xfrm>
            <a:off x="1397000" y="4102100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address</a:t>
            </a:r>
          </a:p>
        </p:txBody>
      </p:sp>
      <p:sp>
        <p:nvSpPr>
          <p:cNvPr id="18467" name="Text Box 74"/>
          <p:cNvSpPr txBox="1">
            <a:spLocks noChangeArrowheads="1"/>
          </p:cNvSpPr>
          <p:nvPr/>
        </p:nvSpPr>
        <p:spPr bwMode="auto">
          <a:xfrm>
            <a:off x="2419350" y="4102100"/>
            <a:ext cx="547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data</a:t>
            </a:r>
          </a:p>
        </p:txBody>
      </p:sp>
      <p:sp>
        <p:nvSpPr>
          <p:cNvPr id="18468" name="Text Box 75"/>
          <p:cNvSpPr txBox="1">
            <a:spLocks noChangeArrowheads="1"/>
          </p:cNvSpPr>
          <p:nvPr/>
        </p:nvSpPr>
        <p:spPr bwMode="auto">
          <a:xfrm>
            <a:off x="1879600" y="4406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469" name="Text Box 76"/>
          <p:cNvSpPr txBox="1">
            <a:spLocks noChangeArrowheads="1"/>
          </p:cNvSpPr>
          <p:nvPr/>
        </p:nvSpPr>
        <p:spPr bwMode="auto">
          <a:xfrm>
            <a:off x="1879600" y="4635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470" name="Text Box 77"/>
          <p:cNvSpPr txBox="1">
            <a:spLocks noChangeArrowheads="1"/>
          </p:cNvSpPr>
          <p:nvPr/>
        </p:nvSpPr>
        <p:spPr bwMode="auto">
          <a:xfrm>
            <a:off x="1879600" y="4864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18471" name="Text Box 78"/>
          <p:cNvSpPr txBox="1">
            <a:spLocks noChangeArrowheads="1"/>
          </p:cNvSpPr>
          <p:nvPr/>
        </p:nvSpPr>
        <p:spPr bwMode="auto">
          <a:xfrm>
            <a:off x="1879600" y="5092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18472" name="Text Box 79"/>
          <p:cNvSpPr txBox="1">
            <a:spLocks noChangeArrowheads="1"/>
          </p:cNvSpPr>
          <p:nvPr/>
        </p:nvSpPr>
        <p:spPr bwMode="auto">
          <a:xfrm>
            <a:off x="1879600" y="53213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18473" name="Text Box 80"/>
          <p:cNvSpPr txBox="1">
            <a:spLocks noChangeArrowheads="1"/>
          </p:cNvSpPr>
          <p:nvPr/>
        </p:nvSpPr>
        <p:spPr bwMode="auto">
          <a:xfrm>
            <a:off x="1879600" y="55499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8474" name="Text Box 81"/>
          <p:cNvSpPr txBox="1">
            <a:spLocks noChangeArrowheads="1"/>
          </p:cNvSpPr>
          <p:nvPr/>
        </p:nvSpPr>
        <p:spPr bwMode="auto">
          <a:xfrm>
            <a:off x="1879600" y="57785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18475" name="Text Box 82"/>
          <p:cNvSpPr txBox="1">
            <a:spLocks noChangeArrowheads="1"/>
          </p:cNvSpPr>
          <p:nvPr/>
        </p:nvSpPr>
        <p:spPr bwMode="auto">
          <a:xfrm>
            <a:off x="1879600" y="60071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18476" name="Text Box 83"/>
          <p:cNvSpPr txBox="1">
            <a:spLocks noChangeArrowheads="1"/>
          </p:cNvSpPr>
          <p:nvPr/>
        </p:nvSpPr>
        <p:spPr bwMode="auto">
          <a:xfrm>
            <a:off x="1168400" y="2590800"/>
            <a:ext cx="2870200" cy="942975"/>
          </a:xfrm>
          <a:prstGeom prst="rect">
            <a:avLst/>
          </a:prstGeom>
          <a:solidFill>
            <a:srgbClr val="66FF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/>
              <a:t>Big-endian (e.g., IBM PowerPC)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Byte address 0 is the “big end”:</a:t>
            </a:r>
          </a:p>
          <a:p>
            <a:pPr algn="l"/>
            <a:r>
              <a:rPr lang="en-US" altLang="en-US"/>
              <a:t>it contains the MSB</a:t>
            </a:r>
          </a:p>
        </p:txBody>
      </p:sp>
    </p:spTree>
    <p:extLst>
      <p:ext uri="{BB962C8B-B14F-4D97-AF65-F5344CB8AC3E}">
        <p14:creationId xmlns:p14="http://schemas.microsoft.com/office/powerpoint/2010/main" val="3145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/ Dynamic Scheduling</a:t>
            </a:r>
            <a:endParaRPr 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Dynamic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Static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2667000" y="2286000"/>
            <a:ext cx="1849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moderately scheduled code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553200" y="20574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5105400" y="2057400"/>
            <a:ext cx="990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dynamically</a:t>
            </a:r>
          </a:p>
          <a:p>
            <a:r>
              <a:rPr lang="en-US" altLang="en-US"/>
              <a:t>re-order</a:t>
            </a:r>
          </a:p>
          <a:p>
            <a:r>
              <a:rPr lang="en-US" altLang="en-US"/>
              <a:t>instructions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105400" y="4648200"/>
            <a:ext cx="990600" cy="838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statically</a:t>
            </a:r>
          </a:p>
          <a:p>
            <a:r>
              <a:rPr lang="en-US" altLang="en-US"/>
              <a:t>re-order</a:t>
            </a:r>
          </a:p>
          <a:p>
            <a:r>
              <a:rPr lang="en-US" altLang="en-US"/>
              <a:t>instructions</a:t>
            </a: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6096000" y="2133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>
            <a:off x="6096000" y="2362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6096000" y="2590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6096000" y="2819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6553200" y="22860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6553200" y="25146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6553200" y="27432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>
            <a:off x="4800600" y="1524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>
            <a:off x="4495800" y="2438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17"/>
          <p:cNvSpPr>
            <a:spLocks noChangeShapeType="1"/>
          </p:cNvSpPr>
          <p:nvPr/>
        </p:nvSpPr>
        <p:spPr bwMode="auto">
          <a:xfrm>
            <a:off x="6324600" y="41148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Text Box 18"/>
          <p:cNvSpPr txBox="1">
            <a:spLocks noChangeArrowheads="1"/>
          </p:cNvSpPr>
          <p:nvPr/>
        </p:nvSpPr>
        <p:spPr bwMode="auto">
          <a:xfrm>
            <a:off x="2667000" y="4876800"/>
            <a:ext cx="1849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moderately scheduled code</a:t>
            </a:r>
          </a:p>
        </p:txBody>
      </p:sp>
      <p:sp>
        <p:nvSpPr>
          <p:cNvPr id="3092" name="Rectangle 19"/>
          <p:cNvSpPr>
            <a:spLocks noChangeArrowheads="1"/>
          </p:cNvSpPr>
          <p:nvPr/>
        </p:nvSpPr>
        <p:spPr bwMode="auto">
          <a:xfrm>
            <a:off x="6553200" y="46482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93" name="Line 20"/>
          <p:cNvSpPr>
            <a:spLocks noChangeShapeType="1"/>
          </p:cNvSpPr>
          <p:nvPr/>
        </p:nvSpPr>
        <p:spPr bwMode="auto">
          <a:xfrm>
            <a:off x="6096000" y="4724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>
            <a:off x="6096000" y="4953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Line 22"/>
          <p:cNvSpPr>
            <a:spLocks noChangeShapeType="1"/>
          </p:cNvSpPr>
          <p:nvPr/>
        </p:nvSpPr>
        <p:spPr bwMode="auto">
          <a:xfrm>
            <a:off x="6096000" y="5181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>
            <a:off x="6096000" y="5410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Rectangle 24"/>
          <p:cNvSpPr>
            <a:spLocks noChangeArrowheads="1"/>
          </p:cNvSpPr>
          <p:nvPr/>
        </p:nvSpPr>
        <p:spPr bwMode="auto">
          <a:xfrm>
            <a:off x="6553200" y="48768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98" name="Rectangle 25"/>
          <p:cNvSpPr>
            <a:spLocks noChangeArrowheads="1"/>
          </p:cNvSpPr>
          <p:nvPr/>
        </p:nvSpPr>
        <p:spPr bwMode="auto">
          <a:xfrm>
            <a:off x="6553200" y="51054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099" name="Rectangle 26"/>
          <p:cNvSpPr>
            <a:spLocks noChangeArrowheads="1"/>
          </p:cNvSpPr>
          <p:nvPr/>
        </p:nvSpPr>
        <p:spPr bwMode="auto">
          <a:xfrm>
            <a:off x="6553200" y="5334000"/>
            <a:ext cx="3048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FU</a:t>
            </a:r>
          </a:p>
        </p:txBody>
      </p:sp>
      <p:sp>
        <p:nvSpPr>
          <p:cNvPr id="3100" name="Line 27"/>
          <p:cNvSpPr>
            <a:spLocks noChangeShapeType="1"/>
          </p:cNvSpPr>
          <p:nvPr/>
        </p:nvSpPr>
        <p:spPr bwMode="auto">
          <a:xfrm>
            <a:off x="44958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AutoShape 28"/>
          <p:cNvSpPr>
            <a:spLocks/>
          </p:cNvSpPr>
          <p:nvPr/>
        </p:nvSpPr>
        <p:spPr bwMode="auto">
          <a:xfrm rot="5400000">
            <a:off x="4419600" y="2362200"/>
            <a:ext cx="152400" cy="33528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2" name="AutoShape 29"/>
          <p:cNvSpPr>
            <a:spLocks/>
          </p:cNvSpPr>
          <p:nvPr/>
        </p:nvSpPr>
        <p:spPr bwMode="auto">
          <a:xfrm rot="5400000">
            <a:off x="6629400" y="3733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3" name="AutoShape 30"/>
          <p:cNvSpPr>
            <a:spLocks/>
          </p:cNvSpPr>
          <p:nvPr/>
        </p:nvSpPr>
        <p:spPr bwMode="auto">
          <a:xfrm rot="5400000">
            <a:off x="3619500" y="7239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4" name="AutoShape 31"/>
          <p:cNvSpPr>
            <a:spLocks/>
          </p:cNvSpPr>
          <p:nvPr/>
        </p:nvSpPr>
        <p:spPr bwMode="auto">
          <a:xfrm rot="5400000">
            <a:off x="5829300" y="723900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105" name="Text Box 32"/>
          <p:cNvSpPr txBox="1">
            <a:spLocks noChangeArrowheads="1"/>
          </p:cNvSpPr>
          <p:nvPr/>
        </p:nvSpPr>
        <p:spPr bwMode="auto">
          <a:xfrm>
            <a:off x="4114800" y="3733800"/>
            <a:ext cx="727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latin typeface="AvantGarde" pitchFamily="34" charset="0"/>
              </a:rPr>
              <a:t>compiler</a:t>
            </a:r>
          </a:p>
        </p:txBody>
      </p:sp>
      <p:sp>
        <p:nvSpPr>
          <p:cNvPr id="3106" name="Text Box 33"/>
          <p:cNvSpPr txBox="1">
            <a:spLocks noChangeArrowheads="1"/>
          </p:cNvSpPr>
          <p:nvPr/>
        </p:nvSpPr>
        <p:spPr bwMode="auto">
          <a:xfrm>
            <a:off x="6324600" y="3733800"/>
            <a:ext cx="78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latin typeface="AvantGarde" pitchFamily="34" charset="0"/>
              </a:rPr>
              <a:t>hardware</a:t>
            </a:r>
          </a:p>
        </p:txBody>
      </p:sp>
      <p:sp>
        <p:nvSpPr>
          <p:cNvPr id="3107" name="Text Box 34"/>
          <p:cNvSpPr txBox="1">
            <a:spLocks noChangeArrowheads="1"/>
          </p:cNvSpPr>
          <p:nvPr/>
        </p:nvSpPr>
        <p:spPr bwMode="auto">
          <a:xfrm>
            <a:off x="3352800" y="1447800"/>
            <a:ext cx="727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latin typeface="AvantGarde" pitchFamily="34" charset="0"/>
              </a:rPr>
              <a:t>compiler</a:t>
            </a:r>
          </a:p>
        </p:txBody>
      </p:sp>
      <p:sp>
        <p:nvSpPr>
          <p:cNvPr id="3108" name="Text Box 35"/>
          <p:cNvSpPr txBox="1">
            <a:spLocks noChangeArrowheads="1"/>
          </p:cNvSpPr>
          <p:nvPr/>
        </p:nvSpPr>
        <p:spPr bwMode="auto">
          <a:xfrm>
            <a:off x="5486400" y="1447800"/>
            <a:ext cx="787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latin typeface="AvantGarde" pitchFamily="34" charset="0"/>
              </a:rPr>
              <a:t>hardware</a:t>
            </a:r>
          </a:p>
        </p:txBody>
      </p:sp>
      <p:sp>
        <p:nvSpPr>
          <p:cNvPr id="3109" name="Text Box 36"/>
          <p:cNvSpPr txBox="1">
            <a:spLocks noChangeArrowheads="1"/>
          </p:cNvSpPr>
          <p:nvPr/>
        </p:nvSpPr>
        <p:spPr bwMode="auto">
          <a:xfrm>
            <a:off x="7086600" y="3657600"/>
            <a:ext cx="993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VLIW</a:t>
            </a:r>
          </a:p>
          <a:p>
            <a:r>
              <a:rPr lang="en-US" altLang="en-US"/>
              <a:t>PROCESSOR</a:t>
            </a:r>
          </a:p>
        </p:txBody>
      </p:sp>
      <p:sp>
        <p:nvSpPr>
          <p:cNvPr id="3110" name="Text Box 37"/>
          <p:cNvSpPr txBox="1">
            <a:spLocks noChangeArrowheads="1"/>
          </p:cNvSpPr>
          <p:nvPr/>
        </p:nvSpPr>
        <p:spPr bwMode="auto">
          <a:xfrm>
            <a:off x="6248400" y="1295400"/>
            <a:ext cx="1150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SUPERSCALAR</a:t>
            </a:r>
          </a:p>
          <a:p>
            <a:r>
              <a:rPr lang="en-US" altLang="en-US"/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13797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Expressing Parallelism in the ISA</a:t>
            </a:r>
            <a:endParaRPr lang="en-US" alt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8955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Most commercial ISAs are “Von Neumann architecture”</a:t>
            </a:r>
          </a:p>
          <a:p>
            <a:pPr lvl="1"/>
            <a:r>
              <a:rPr lang="en-US" altLang="en-US" dirty="0" smtClean="0"/>
              <a:t>Very sequential, doesn’t express parallelism</a:t>
            </a:r>
          </a:p>
          <a:p>
            <a:pPr lvl="1"/>
            <a:r>
              <a:rPr lang="en-US" altLang="en-US" dirty="0" smtClean="0"/>
              <a:t>Superscalar Processors expend significant effort uncovering inherent instruction-level parallelism </a:t>
            </a:r>
          </a:p>
          <a:p>
            <a:r>
              <a:rPr lang="en-US" altLang="en-US" dirty="0" smtClean="0"/>
              <a:t>Unconventional ISAs express parallelism explicitly</a:t>
            </a:r>
          </a:p>
          <a:p>
            <a:pPr lvl="1"/>
            <a:r>
              <a:rPr lang="en-US" altLang="en-US" dirty="0" smtClean="0"/>
              <a:t>SIMD and Vector: Express </a:t>
            </a:r>
            <a:r>
              <a:rPr lang="en-US" altLang="en-US" i="1" dirty="0" smtClean="0"/>
              <a:t>data-level parallelism</a:t>
            </a:r>
          </a:p>
          <a:p>
            <a:pPr lvl="2"/>
            <a:r>
              <a:rPr lang="en-US" altLang="en-US" dirty="0" smtClean="0"/>
              <a:t>Most commercial ISAs (x86, ARM, MIPS, Power) now incorporate SIMD/vector as ISA extensions for multimedia and scientific computing</a:t>
            </a:r>
          </a:p>
          <a:p>
            <a:pPr lvl="1"/>
            <a:r>
              <a:rPr lang="en-US" altLang="en-US" dirty="0" smtClean="0"/>
              <a:t>VLIW: Express </a:t>
            </a:r>
            <a:r>
              <a:rPr lang="en-US" altLang="en-US" i="1" dirty="0" smtClean="0"/>
              <a:t>instruction-level parallelism</a:t>
            </a:r>
          </a:p>
          <a:p>
            <a:pPr lvl="2"/>
            <a:r>
              <a:rPr lang="en-US" altLang="en-US" dirty="0" smtClean="0"/>
              <a:t>Commercial success stories: some general-purpose processors (e.g., Intel’s IA64), many digital signal processors (e.g., Texas Instruments DSPs)</a:t>
            </a:r>
          </a:p>
          <a:p>
            <a:pPr lvl="1"/>
            <a:r>
              <a:rPr lang="en-US" altLang="en-US" dirty="0" smtClean="0"/>
              <a:t>Dataflow: Eliminate notion of a single program counter. Instruction sequencing is data-driven: producer instructions point to consumer instructions.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VLIW challenge #1: branches</a:t>
            </a: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Branches limit static scheduling window</a:t>
            </a:r>
          </a:p>
          <a:p>
            <a:r>
              <a:rPr lang="en-US" altLang="en-US" dirty="0" smtClean="0"/>
              <a:t>“Basic block” (compiler and architecture term)</a:t>
            </a:r>
          </a:p>
          <a:p>
            <a:pPr lvl="1"/>
            <a:r>
              <a:rPr lang="en-US" altLang="en-US" dirty="0" smtClean="0"/>
              <a:t>Formal definition: A code fragment with a single-entry and single-exit</a:t>
            </a:r>
          </a:p>
          <a:p>
            <a:pPr lvl="1"/>
            <a:r>
              <a:rPr lang="en-US" altLang="en-US" dirty="0" smtClean="0"/>
              <a:t>Practical definition (a little different): code fragment ending in a branch</a:t>
            </a:r>
          </a:p>
          <a:p>
            <a:r>
              <a:rPr lang="en-US" altLang="en-US" dirty="0" smtClean="0"/>
              <a:t>Local scheduling, limited to within a single basic block, does not expose enough ILP</a:t>
            </a:r>
          </a:p>
          <a:p>
            <a:r>
              <a:rPr lang="en-US" altLang="en-US" dirty="0" smtClean="0"/>
              <a:t>How to form larger scheduling regions across multiple branches</a:t>
            </a:r>
          </a:p>
          <a:p>
            <a:pPr lvl="1"/>
            <a:r>
              <a:rPr lang="en-US" altLang="en-US" dirty="0" smtClean="0"/>
              <a:t>Loop unrolling</a:t>
            </a:r>
          </a:p>
          <a:p>
            <a:pPr lvl="2"/>
            <a:r>
              <a:rPr lang="en-US" altLang="en-US" dirty="0" smtClean="0"/>
              <a:t>Unroll loop body N times for larger loop body</a:t>
            </a:r>
          </a:p>
          <a:p>
            <a:pPr lvl="2"/>
            <a:r>
              <a:rPr lang="en-US" altLang="en-US" dirty="0" smtClean="0"/>
              <a:t>Also reduces number of dynamic branches (lower IC)</a:t>
            </a:r>
          </a:p>
          <a:p>
            <a:pPr lvl="1"/>
            <a:r>
              <a:rPr lang="en-US" altLang="en-US" dirty="0" smtClean="0"/>
              <a:t>Software pipelining (modulo scheduling)</a:t>
            </a:r>
          </a:p>
          <a:p>
            <a:pPr lvl="2"/>
            <a:r>
              <a:rPr lang="en-US" altLang="en-US" dirty="0" smtClean="0"/>
              <a:t>Schedule dependent instructions from the same original iteration, across </a:t>
            </a:r>
            <a:r>
              <a:rPr lang="en-US" altLang="en-US" dirty="0" err="1" smtClean="0"/>
              <a:t>sw</a:t>
            </a:r>
            <a:r>
              <a:rPr lang="en-US" altLang="en-US" dirty="0" smtClean="0"/>
              <a:t> pipelined iterations</a:t>
            </a:r>
          </a:p>
          <a:p>
            <a:pPr lvl="2"/>
            <a:r>
              <a:rPr lang="en-US" altLang="en-US" dirty="0" smtClean="0"/>
              <a:t>This puts independent instructions from different original iterations in the same </a:t>
            </a:r>
            <a:r>
              <a:rPr lang="en-US" altLang="en-US" dirty="0" err="1" smtClean="0"/>
              <a:t>sw</a:t>
            </a:r>
            <a:r>
              <a:rPr lang="en-US" altLang="en-US" dirty="0" smtClean="0"/>
              <a:t> pipelined iteration</a:t>
            </a:r>
          </a:p>
          <a:p>
            <a:pPr lvl="2"/>
            <a:r>
              <a:rPr lang="en-US" altLang="en-US" dirty="0" smtClean="0"/>
              <a:t>Like loop unrolling, without literal unrolling  </a:t>
            </a:r>
          </a:p>
          <a:p>
            <a:pPr lvl="1"/>
            <a:r>
              <a:rPr lang="en-US" altLang="en-US" dirty="0" smtClean="0"/>
              <a:t>Trace scheduling: speculate a path and branch to fix-up code if </a:t>
            </a:r>
            <a:r>
              <a:rPr lang="en-US" altLang="en-US" dirty="0" err="1" smtClean="0"/>
              <a:t>misp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Predication: execute both paths of branch, commit one path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Predication</a:t>
            </a:r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8468"/>
            <a:ext cx="8229600" cy="3606257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ISA role</a:t>
            </a:r>
          </a:p>
          <a:p>
            <a:pPr lvl="1"/>
            <a:r>
              <a:rPr lang="en-US" altLang="en-US" dirty="0" smtClean="0"/>
              <a:t>Provide predicate registers</a:t>
            </a:r>
          </a:p>
          <a:p>
            <a:pPr lvl="1"/>
            <a:r>
              <a:rPr lang="en-US" altLang="en-US" dirty="0" smtClean="0"/>
              <a:t>Provide predicate-setting instructions (</a:t>
            </a:r>
            <a:r>
              <a:rPr lang="en-US" altLang="en-US" i="1" dirty="0" smtClean="0"/>
              <a:t>e.g.</a:t>
            </a:r>
            <a:r>
              <a:rPr lang="en-US" altLang="en-US" dirty="0" smtClean="0"/>
              <a:t>, compare)</a:t>
            </a:r>
          </a:p>
          <a:p>
            <a:pPr lvl="1"/>
            <a:r>
              <a:rPr lang="en-US" altLang="en-US" dirty="0" smtClean="0"/>
              <a:t>Some (partial predication) or all (full predication) opcodes can be guarded with predicates</a:t>
            </a:r>
          </a:p>
          <a:p>
            <a:r>
              <a:rPr lang="en-US" altLang="en-US" dirty="0" smtClean="0"/>
              <a:t>Compiler role</a:t>
            </a:r>
          </a:p>
          <a:p>
            <a:pPr lvl="1"/>
            <a:r>
              <a:rPr lang="en-US" altLang="en-US" dirty="0" smtClean="0"/>
              <a:t>Replace branch with predicate computation</a:t>
            </a:r>
          </a:p>
          <a:p>
            <a:pPr lvl="1"/>
            <a:r>
              <a:rPr lang="en-US" altLang="en-US" dirty="0" smtClean="0"/>
              <a:t>Guard alternate paths with &lt;predicate&gt; and &lt;!predicate&gt;</a:t>
            </a:r>
          </a:p>
          <a:p>
            <a:r>
              <a:rPr lang="en-US" altLang="en-US" dirty="0" smtClean="0"/>
              <a:t>Hardware role</a:t>
            </a:r>
          </a:p>
          <a:p>
            <a:pPr lvl="1"/>
            <a:r>
              <a:rPr lang="en-US" altLang="en-US" dirty="0" smtClean="0"/>
              <a:t>Execute all predicated code, </a:t>
            </a:r>
            <a:r>
              <a:rPr lang="en-US" altLang="en-US" i="1" dirty="0" smtClean="0"/>
              <a:t>i.e.</a:t>
            </a:r>
            <a:r>
              <a:rPr lang="en-US" altLang="en-US" dirty="0" smtClean="0"/>
              <a:t>, both paths after a branch</a:t>
            </a:r>
          </a:p>
          <a:p>
            <a:pPr lvl="1"/>
            <a:r>
              <a:rPr lang="en-US" altLang="en-US" dirty="0" smtClean="0"/>
              <a:t>Do not commit either path until predicate is known</a:t>
            </a:r>
          </a:p>
          <a:p>
            <a:pPr lvl="1"/>
            <a:r>
              <a:rPr lang="en-US" altLang="en-US" dirty="0" smtClean="0"/>
              <a:t>Conditionally commit or squash, depending on predicate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066800" y="5105400"/>
            <a:ext cx="95410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0" dirty="0" smtClean="0">
                <a:latin typeface="Courier" pitchFamily="49" charset="0"/>
              </a:rPr>
              <a:t>if (x </a:t>
            </a:r>
            <a:r>
              <a:rPr lang="en-US" altLang="en-US" b="0" dirty="0">
                <a:latin typeface="Courier" pitchFamily="49" charset="0"/>
              </a:rPr>
              <a:t>&gt; 0</a:t>
            </a:r>
            <a:r>
              <a:rPr lang="en-US" altLang="en-US" b="0" dirty="0" smtClean="0">
                <a:latin typeface="Courier" pitchFamily="49" charset="0"/>
              </a:rPr>
              <a:t>)</a:t>
            </a:r>
            <a:endParaRPr lang="en-US" altLang="en-US" b="0" dirty="0">
              <a:latin typeface="Courier" pitchFamily="49" charset="0"/>
            </a:endParaRPr>
          </a:p>
          <a:p>
            <a:pPr algn="l"/>
            <a:r>
              <a:rPr lang="en-US" altLang="en-US" b="0" dirty="0">
                <a:latin typeface="Courier" pitchFamily="49" charset="0"/>
              </a:rPr>
              <a:t>   </a:t>
            </a:r>
            <a:r>
              <a:rPr lang="en-US" altLang="en-US" b="0" dirty="0" smtClean="0">
                <a:latin typeface="Courier" pitchFamily="49" charset="0"/>
              </a:rPr>
              <a:t>y += z;</a:t>
            </a:r>
            <a:endParaRPr lang="en-US" altLang="en-US" b="0" dirty="0">
              <a:latin typeface="Courier" pitchFamily="49" charset="0"/>
            </a:endParaRPr>
          </a:p>
          <a:p>
            <a:pPr algn="l"/>
            <a:r>
              <a:rPr lang="en-US" altLang="en-US" b="0" dirty="0">
                <a:latin typeface="Courier" pitchFamily="49" charset="0"/>
              </a:rPr>
              <a:t>else</a:t>
            </a:r>
          </a:p>
          <a:p>
            <a:pPr algn="l"/>
            <a:r>
              <a:rPr lang="en-US" altLang="en-US" b="0" dirty="0">
                <a:latin typeface="Courier" pitchFamily="49" charset="0"/>
              </a:rPr>
              <a:t>   </a:t>
            </a:r>
            <a:r>
              <a:rPr lang="en-US" altLang="en-US" b="0" dirty="0" smtClean="0">
                <a:latin typeface="Courier" pitchFamily="49" charset="0"/>
              </a:rPr>
              <a:t>y -= z;</a:t>
            </a:r>
            <a:endParaRPr lang="en-US" altLang="en-US" b="0" dirty="0">
              <a:latin typeface="Courier" pitchFamily="49" charset="0"/>
            </a:endParaRPr>
          </a:p>
          <a:p>
            <a:pPr algn="l"/>
            <a:endParaRPr lang="en-US" altLang="en-US" b="0" dirty="0">
              <a:latin typeface="Courier" pitchFamily="49" charset="0"/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066800" y="4876800"/>
            <a:ext cx="95090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Source code</a:t>
            </a:r>
            <a:endParaRPr lang="en-US" altLang="en-US" dirty="0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4419600" y="5105400"/>
            <a:ext cx="3647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 smtClean="0">
                <a:latin typeface="Courier" pitchFamily="49" charset="0"/>
              </a:rPr>
              <a:t>A: </a:t>
            </a:r>
            <a:r>
              <a:rPr lang="en-US" altLang="en-US" dirty="0" err="1" smtClean="0">
                <a:latin typeface="Courier" pitchFamily="49" charset="0"/>
              </a:rPr>
              <a:t>cgt</a:t>
            </a:r>
            <a:r>
              <a:rPr lang="en-US" altLang="en-US" dirty="0" smtClean="0">
                <a:latin typeface="Courier" pitchFamily="49" charset="0"/>
              </a:rPr>
              <a:t> p1,r1,#0    // p1 = (r1 &gt; 0)</a:t>
            </a:r>
          </a:p>
          <a:p>
            <a:pPr algn="l"/>
            <a:r>
              <a:rPr lang="en-US" altLang="en-US" dirty="0" smtClean="0">
                <a:latin typeface="Courier" pitchFamily="49" charset="0"/>
              </a:rPr>
              <a:t>B: add r2,r2,r3,p1  // (p1 ? r2=r2+r3 : NOP)</a:t>
            </a:r>
          </a:p>
          <a:p>
            <a:r>
              <a:rPr lang="en-US" altLang="en-US" dirty="0" smtClean="0">
                <a:latin typeface="Courier" pitchFamily="49" charset="0"/>
              </a:rPr>
              <a:t>C: sub </a:t>
            </a:r>
            <a:r>
              <a:rPr lang="en-US" altLang="en-US" dirty="0">
                <a:latin typeface="Courier" pitchFamily="49" charset="0"/>
              </a:rPr>
              <a:t>r2,r2,r3</a:t>
            </a:r>
            <a:r>
              <a:rPr lang="en-US" altLang="en-US" dirty="0" smtClean="0">
                <a:latin typeface="Courier" pitchFamily="49" charset="0"/>
              </a:rPr>
              <a:t>,!p1 </a:t>
            </a:r>
            <a:r>
              <a:rPr lang="en-US" altLang="en-US" dirty="0">
                <a:latin typeface="Courier" pitchFamily="49" charset="0"/>
              </a:rPr>
              <a:t>// </a:t>
            </a:r>
            <a:r>
              <a:rPr lang="en-US" altLang="en-US" dirty="0" smtClean="0">
                <a:latin typeface="Courier" pitchFamily="49" charset="0"/>
              </a:rPr>
              <a:t>(!p1 </a:t>
            </a:r>
            <a:r>
              <a:rPr lang="en-US" altLang="en-US" dirty="0">
                <a:latin typeface="Courier" pitchFamily="49" charset="0"/>
              </a:rPr>
              <a:t>? </a:t>
            </a:r>
            <a:r>
              <a:rPr lang="en-US" altLang="en-US" dirty="0" smtClean="0">
                <a:latin typeface="Courier" pitchFamily="49" charset="0"/>
              </a:rPr>
              <a:t>r2=r2-r3 </a:t>
            </a:r>
            <a:r>
              <a:rPr lang="en-US" altLang="en-US" dirty="0">
                <a:latin typeface="Courier" pitchFamily="49" charset="0"/>
              </a:rPr>
              <a:t>: NOP)</a:t>
            </a:r>
          </a:p>
          <a:p>
            <a:pPr algn="l"/>
            <a:endParaRPr lang="en-US" altLang="en-US" dirty="0" smtClean="0">
              <a:latin typeface="Courier" pitchFamily="49" charset="0"/>
            </a:endParaRP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419600" y="4876800"/>
            <a:ext cx="26116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Predicated </a:t>
            </a:r>
            <a:r>
              <a:rPr lang="en-US" altLang="en-US" dirty="0" smtClean="0"/>
              <a:t>assembly code (branch-free)</a:t>
            </a:r>
            <a:endParaRPr lang="en-US" altLang="en-US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647146" y="5028456"/>
            <a:ext cx="141577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0" dirty="0" smtClean="0">
                <a:latin typeface="Courier" pitchFamily="49" charset="0"/>
              </a:rPr>
              <a:t>A: </a:t>
            </a:r>
            <a:r>
              <a:rPr lang="en-US" altLang="en-US" b="0" dirty="0" err="1" smtClean="0">
                <a:latin typeface="Courier" pitchFamily="49" charset="0"/>
              </a:rPr>
              <a:t>blte</a:t>
            </a:r>
            <a:r>
              <a:rPr lang="en-US" altLang="en-US" b="0" dirty="0" smtClean="0">
                <a:latin typeface="Courier" pitchFamily="49" charset="0"/>
              </a:rPr>
              <a:t> r1,#0,D </a:t>
            </a:r>
            <a:endParaRPr lang="en-US" altLang="en-US" b="0" dirty="0">
              <a:latin typeface="Courier" pitchFamily="49" charset="0"/>
            </a:endParaRPr>
          </a:p>
          <a:p>
            <a:pPr algn="l"/>
            <a:r>
              <a:rPr lang="en-US" altLang="en-US" b="0" dirty="0" smtClean="0">
                <a:latin typeface="Courier" pitchFamily="49" charset="0"/>
              </a:rPr>
              <a:t>B: add r2,r2,r3</a:t>
            </a:r>
            <a:endParaRPr lang="en-US" altLang="en-US" b="0" dirty="0">
              <a:latin typeface="Courier" pitchFamily="49" charset="0"/>
            </a:endParaRPr>
          </a:p>
          <a:p>
            <a:pPr algn="l"/>
            <a:r>
              <a:rPr lang="en-US" altLang="en-US" b="0" dirty="0" smtClean="0">
                <a:latin typeface="Courier" pitchFamily="49" charset="0"/>
              </a:rPr>
              <a:t>C: jump E </a:t>
            </a:r>
            <a:endParaRPr lang="en-US" altLang="en-US" b="0" dirty="0">
              <a:latin typeface="Courier" pitchFamily="49" charset="0"/>
            </a:endParaRPr>
          </a:p>
          <a:p>
            <a:pPr algn="l"/>
            <a:r>
              <a:rPr lang="en-US" altLang="en-US" b="0" dirty="0" smtClean="0">
                <a:latin typeface="Courier" pitchFamily="49" charset="0"/>
              </a:rPr>
              <a:t>D: sub r2,r2,r3</a:t>
            </a:r>
            <a:endParaRPr lang="en-US" altLang="en-US" b="0" dirty="0">
              <a:latin typeface="Courier" pitchFamily="49" charset="0"/>
            </a:endParaRPr>
          </a:p>
          <a:p>
            <a:pPr algn="l"/>
            <a:r>
              <a:rPr lang="en-US" altLang="en-US" b="0" dirty="0" smtClean="0">
                <a:latin typeface="Courier" pitchFamily="49" charset="0"/>
              </a:rPr>
              <a:t>E:</a:t>
            </a:r>
            <a:endParaRPr lang="en-US" altLang="en-US" b="0" dirty="0">
              <a:latin typeface="Courier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723095" y="4838881"/>
            <a:ext cx="11208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smtClean="0"/>
              <a:t>Assembly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1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VLIW challenge #2: registers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Static scheduling window is limited by number of architectural registers</a:t>
            </a:r>
          </a:p>
          <a:p>
            <a:r>
              <a:rPr lang="en-US" dirty="0" smtClean="0"/>
              <a:t>Just as OOO needs more register renaming registers (ROB) for a larger dynamic scheduling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28600" y="3124199"/>
            <a:ext cx="8763000" cy="1258907"/>
          </a:xfrm>
          <a:prstGeom prst="rect">
            <a:avLst/>
          </a:prstGeom>
          <a:solidFill>
            <a:srgbClr val="FF33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3429000"/>
            <a:ext cx="845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 smtClean="0">
                <a:latin typeface="Courier New" panose="02070309020205020404" pitchFamily="49" charset="0"/>
              </a:rPr>
              <a:t>load r1, A   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algn="l"/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dd  r2, r2, r1</a:t>
            </a:r>
            <a:endParaRPr lang="en-US" altLang="en-US" dirty="0">
              <a:latin typeface="Courier New" panose="02070309020205020404" pitchFamily="49" charset="0"/>
            </a:endParaRPr>
          </a:p>
          <a:p>
            <a:pPr algn="l"/>
            <a:r>
              <a:rPr lang="en-US" altLang="en-US" dirty="0" smtClean="0">
                <a:latin typeface="Courier New" panose="02070309020205020404" pitchFamily="49" charset="0"/>
              </a:rPr>
              <a:t>load r1, B        // anti-dependency with add instr. </a:t>
            </a:r>
            <a:r>
              <a:rPr lang="en-US" altLang="en-US" dirty="0">
                <a:latin typeface="Courier New" panose="02070309020205020404" pitchFamily="49" charset="0"/>
              </a:rPr>
              <a:t>t</a:t>
            </a:r>
            <a:r>
              <a:rPr lang="en-US" altLang="en-US" dirty="0" smtClean="0">
                <a:latin typeface="Courier New" panose="02070309020205020404" pitchFamily="49" charset="0"/>
              </a:rPr>
              <a:t>hrough r1 </a:t>
            </a:r>
          </a:p>
          <a:p>
            <a:pPr algn="l"/>
            <a:r>
              <a:rPr lang="en-US" altLang="en-US" dirty="0" smtClean="0">
                <a:latin typeface="Courier New" panose="02070309020205020404" pitchFamily="49" charset="0"/>
              </a:rPr>
              <a:t>add  r3, r3, r1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" y="3124200"/>
            <a:ext cx="29995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Scenario #1: </a:t>
            </a:r>
            <a:r>
              <a:rPr lang="en-US" altLang="en-US" dirty="0" smtClean="0"/>
              <a:t>Only r1-r3 available.</a:t>
            </a:r>
            <a:endParaRPr lang="en-US" alt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28600" y="4532292"/>
            <a:ext cx="8763000" cy="1258907"/>
          </a:xfrm>
          <a:prstGeom prst="rect">
            <a:avLst/>
          </a:prstGeom>
          <a:solidFill>
            <a:srgbClr val="FF33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2400" y="4837093"/>
            <a:ext cx="845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 smtClean="0">
                <a:latin typeface="Courier New" panose="02070309020205020404" pitchFamily="49" charset="0"/>
              </a:rPr>
              <a:t>load r1, A    </a:t>
            </a:r>
            <a:endParaRPr lang="en-US" altLang="en-US" dirty="0">
              <a:latin typeface="Courier New" panose="02070309020205020404" pitchFamily="49" charset="0"/>
            </a:endParaRPr>
          </a:p>
          <a:p>
            <a:pPr algn="l"/>
            <a:r>
              <a:rPr lang="en-US" altLang="en-US" dirty="0">
                <a:latin typeface="Courier New" panose="02070309020205020404" pitchFamily="49" charset="0"/>
              </a:rPr>
              <a:t>a</a:t>
            </a:r>
            <a:r>
              <a:rPr lang="en-US" altLang="en-US" dirty="0" smtClean="0">
                <a:latin typeface="Courier New" panose="02070309020205020404" pitchFamily="49" charset="0"/>
              </a:rPr>
              <a:t>dd  r2, r2, r1</a:t>
            </a:r>
            <a:endParaRPr lang="en-US" altLang="en-US" dirty="0">
              <a:latin typeface="Courier New" panose="02070309020205020404" pitchFamily="49" charset="0"/>
            </a:endParaRPr>
          </a:p>
          <a:p>
            <a:pPr algn="l"/>
            <a:r>
              <a:rPr lang="en-US" altLang="en-US" dirty="0" smtClean="0">
                <a:latin typeface="Courier New" panose="02070309020205020404" pitchFamily="49" charset="0"/>
              </a:rPr>
              <a:t>load r4, B</a:t>
            </a:r>
          </a:p>
          <a:p>
            <a:pPr algn="l"/>
            <a:r>
              <a:rPr lang="en-US" altLang="en-US" dirty="0" smtClean="0">
                <a:latin typeface="Courier New" panose="02070309020205020404" pitchFamily="49" charset="0"/>
              </a:rPr>
              <a:t>add  r3, r3, r4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52400" y="4532293"/>
            <a:ext cx="25523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Scenario </a:t>
            </a:r>
            <a:r>
              <a:rPr lang="en-US" altLang="en-US" dirty="0" smtClean="0"/>
              <a:t>#2: r1-r4 available.</a:t>
            </a:r>
            <a:endParaRPr lang="en-US" alt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18427"/>
              </p:ext>
            </p:extLst>
          </p:nvPr>
        </p:nvGraphicFramePr>
        <p:xfrm>
          <a:off x="3276599" y="4746552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19725548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4665487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03832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vliw</a:t>
                      </a:r>
                      <a:r>
                        <a:rPr lang="en-US" sz="1600" dirty="0" smtClean="0"/>
                        <a:t> bundle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</a:rPr>
                        <a:t>load r1, A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</a:rPr>
                        <a:t>load r4, B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vliw</a:t>
                      </a:r>
                      <a:r>
                        <a:rPr lang="en-US" sz="1600" dirty="0" smtClean="0"/>
                        <a:t> bundle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"/>
                        </a:rPr>
                        <a:t>add r2,r2,r1</a:t>
                      </a:r>
                      <a:endParaRPr lang="en-US" sz="1600"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ourier"/>
                        </a:rPr>
                        <a:t>add r3,r3,r4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6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7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VLIW challenge #3: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Uncertain, disparate latencies are hard to statically schedule</a:t>
            </a:r>
          </a:p>
          <a:p>
            <a:r>
              <a:rPr lang="en-US" dirty="0" smtClean="0"/>
              <a:t>Hence OOO in general-purpose high-perf. processors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an ISA?</a:t>
            </a:r>
            <a:endParaRPr lang="en-US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Instruction Set Architecture (ISA) is a specification of the</a:t>
            </a:r>
            <a:br>
              <a:rPr lang="en-US" altLang="en-US" dirty="0" smtClean="0"/>
            </a:br>
            <a:r>
              <a:rPr lang="en-US" altLang="en-US" dirty="0" smtClean="0"/>
              <a:t>hardware-software interface</a:t>
            </a:r>
          </a:p>
          <a:p>
            <a:r>
              <a:rPr lang="en-US" altLang="en-US" dirty="0" smtClean="0"/>
              <a:t>ISA defines:</a:t>
            </a:r>
          </a:p>
          <a:p>
            <a:pPr lvl="1"/>
            <a:r>
              <a:rPr lang="en-US" altLang="en-US" dirty="0" smtClean="0"/>
              <a:t>STATE OF THE PROGRAM:</a:t>
            </a:r>
          </a:p>
          <a:p>
            <a:pPr lvl="2"/>
            <a:r>
              <a:rPr lang="en-US" altLang="en-US" dirty="0" smtClean="0"/>
              <a:t>Registers</a:t>
            </a:r>
          </a:p>
          <a:p>
            <a:pPr lvl="3"/>
            <a:r>
              <a:rPr lang="en-US" altLang="en-US" dirty="0" smtClean="0"/>
              <a:t>General-purpose registers, for example:</a:t>
            </a:r>
          </a:p>
          <a:p>
            <a:pPr lvl="4"/>
            <a:r>
              <a:rPr lang="en-US" altLang="en-US" dirty="0" smtClean="0"/>
              <a:t>Integer registers</a:t>
            </a:r>
          </a:p>
          <a:p>
            <a:pPr lvl="4"/>
            <a:r>
              <a:rPr lang="en-US" altLang="en-US" dirty="0" smtClean="0"/>
              <a:t>Floating-point registers</a:t>
            </a:r>
          </a:p>
          <a:p>
            <a:pPr lvl="4"/>
            <a:r>
              <a:rPr lang="en-US" altLang="en-US" dirty="0" smtClean="0"/>
              <a:t>SIMD / Vector registers</a:t>
            </a:r>
          </a:p>
          <a:p>
            <a:pPr lvl="3"/>
            <a:r>
              <a:rPr lang="en-US" altLang="en-US" dirty="0" smtClean="0"/>
              <a:t>Special-purpose registers, for example:</a:t>
            </a:r>
          </a:p>
          <a:p>
            <a:pPr lvl="4"/>
            <a:r>
              <a:rPr lang="en-US" altLang="en-US" dirty="0" smtClean="0"/>
              <a:t>Program counter (PC)</a:t>
            </a:r>
          </a:p>
          <a:p>
            <a:pPr lvl="4"/>
            <a:r>
              <a:rPr lang="en-US" altLang="en-US" dirty="0" smtClean="0"/>
              <a:t>Condition code registers</a:t>
            </a:r>
          </a:p>
          <a:p>
            <a:pPr lvl="4"/>
            <a:r>
              <a:rPr lang="en-US" altLang="en-US" dirty="0" smtClean="0"/>
              <a:t>System control registers</a:t>
            </a:r>
          </a:p>
          <a:p>
            <a:pPr lvl="4"/>
            <a:r>
              <a:rPr lang="en-US" altLang="en-US" dirty="0" smtClean="0"/>
              <a:t>TLB</a:t>
            </a:r>
          </a:p>
          <a:p>
            <a:pPr lvl="4"/>
            <a:r>
              <a:rPr lang="en-US" altLang="en-US" dirty="0" smtClean="0"/>
              <a:t>Other…</a:t>
            </a:r>
          </a:p>
          <a:p>
            <a:pPr lvl="2"/>
            <a:r>
              <a:rPr lang="en-US" altLang="en-US" dirty="0" smtClean="0"/>
              <a:t>Memory</a:t>
            </a:r>
          </a:p>
          <a:p>
            <a:pPr lvl="1"/>
            <a:r>
              <a:rPr lang="en-US" altLang="en-US" dirty="0" smtClean="0"/>
              <a:t>WHAT INSTRUCTIONS DO:   Which state they use, which state they update, and how</a:t>
            </a:r>
          </a:p>
          <a:p>
            <a:pPr lvl="1"/>
            <a:r>
              <a:rPr lang="en-US" altLang="en-US" dirty="0" smtClean="0"/>
              <a:t>HOW INSTRUCTIONS ARE REPRESENTED:   instr. formats, bit encodings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37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is the ISA important?</a:t>
            </a:r>
            <a:endParaRPr lang="en-US" altLang="en-US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Choices affect performance, cost, and power, often in complex ways. We’ll use classic CISC vs. RISC distinctions to demonstrate how choices affect:</a:t>
            </a:r>
          </a:p>
          <a:p>
            <a:pPr lvl="1"/>
            <a:r>
              <a:rPr lang="en-US" altLang="en-US" smtClean="0"/>
              <a:t>memory cost for instructions</a:t>
            </a:r>
          </a:p>
          <a:p>
            <a:pPr lvl="1"/>
            <a:r>
              <a:rPr lang="en-US" altLang="en-US" smtClean="0"/>
              <a:t>performance factors: IC, CPI, and CT</a:t>
            </a:r>
          </a:p>
          <a:p>
            <a:pPr lvl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CISC vs. RISC</a:t>
            </a:r>
            <a:endParaRPr lang="en-US" alt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CISC: Complex Instruction Set Computing</a:t>
            </a:r>
          </a:p>
          <a:p>
            <a:pPr lvl="1"/>
            <a:r>
              <a:rPr lang="en-US" altLang="en-US" dirty="0" smtClean="0"/>
              <a:t>Many, diverse instructions</a:t>
            </a:r>
          </a:p>
          <a:p>
            <a:pPr lvl="1"/>
            <a:r>
              <a:rPr lang="en-US" altLang="en-US" dirty="0" smtClean="0"/>
              <a:t>Individual instructions encapsulate a lot of work</a:t>
            </a:r>
          </a:p>
          <a:p>
            <a:pPr lvl="2"/>
            <a:r>
              <a:rPr lang="en-US" altLang="en-US" dirty="0" smtClean="0"/>
              <a:t>E.g., complex addressing modes, exotic instructions, etc.</a:t>
            </a:r>
          </a:p>
          <a:p>
            <a:pPr lvl="1"/>
            <a:r>
              <a:rPr lang="en-US" altLang="en-US" dirty="0" smtClean="0"/>
              <a:t>Variable-length instruction encodings</a:t>
            </a:r>
          </a:p>
          <a:p>
            <a:pPr lvl="1"/>
            <a:r>
              <a:rPr lang="en-US" altLang="en-US" i="1" dirty="0" smtClean="0"/>
              <a:t>Memory-memory</a:t>
            </a:r>
            <a:r>
              <a:rPr lang="en-US" altLang="en-US" dirty="0" smtClean="0"/>
              <a:t> or </a:t>
            </a:r>
            <a:r>
              <a:rPr lang="en-US" altLang="en-US" i="1" dirty="0" smtClean="0"/>
              <a:t>register-memory</a:t>
            </a:r>
            <a:r>
              <a:rPr lang="en-US" altLang="en-US" dirty="0" smtClean="0"/>
              <a:t> architecture</a:t>
            </a:r>
          </a:p>
          <a:p>
            <a:pPr lvl="2"/>
            <a:r>
              <a:rPr lang="en-US" altLang="en-US" dirty="0" smtClean="0"/>
              <a:t>Arithmetic instructions can have both register and memory operands</a:t>
            </a:r>
          </a:p>
          <a:p>
            <a:pPr lvl="2"/>
            <a:r>
              <a:rPr lang="en-US" altLang="en-US" dirty="0" smtClean="0"/>
              <a:t>The implication is that an arithmetic instruction is more than an ALU operation. It has one or more implied load/store operations to load operands from memory / store operands to memory.</a:t>
            </a:r>
          </a:p>
          <a:p>
            <a:r>
              <a:rPr lang="en-US" altLang="en-US" dirty="0" smtClean="0"/>
              <a:t>RISC: Reduced Instruction Set Computing</a:t>
            </a:r>
          </a:p>
          <a:p>
            <a:pPr lvl="1"/>
            <a:r>
              <a:rPr lang="en-US" altLang="en-US" dirty="0" smtClean="0"/>
              <a:t>Fewer, less diverse instructions</a:t>
            </a:r>
          </a:p>
          <a:p>
            <a:pPr lvl="1"/>
            <a:r>
              <a:rPr lang="en-US" altLang="en-US" dirty="0" smtClean="0"/>
              <a:t>Instructions are primitive (convey piecemeal amount of work)</a:t>
            </a:r>
          </a:p>
          <a:p>
            <a:pPr lvl="1"/>
            <a:r>
              <a:rPr lang="en-US" altLang="en-US" dirty="0" smtClean="0"/>
              <a:t>Fixed-length instruction encodings</a:t>
            </a:r>
          </a:p>
          <a:p>
            <a:pPr lvl="1"/>
            <a:r>
              <a:rPr lang="en-US" altLang="en-US" i="1" dirty="0" smtClean="0"/>
              <a:t>Load-store</a:t>
            </a:r>
            <a:r>
              <a:rPr lang="en-US" altLang="en-US" dirty="0" smtClean="0"/>
              <a:t> architecture</a:t>
            </a:r>
          </a:p>
          <a:p>
            <a:pPr lvl="2"/>
            <a:r>
              <a:rPr lang="en-US" altLang="en-US" dirty="0" smtClean="0"/>
              <a:t>Arithmetic instructions can have only register operands</a:t>
            </a:r>
          </a:p>
          <a:p>
            <a:pPr lvl="2"/>
            <a:r>
              <a:rPr lang="en-US" altLang="en-US" dirty="0" smtClean="0"/>
              <a:t>Memory only accessed via explicit load and store instructions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1874</Words>
  <Application>Microsoft Office PowerPoint</Application>
  <PresentationFormat>On-screen Show (4:3)</PresentationFormat>
  <Paragraphs>520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AvantGarde</vt:lpstr>
      <vt:lpstr>Calibri</vt:lpstr>
      <vt:lpstr>Courier</vt:lpstr>
      <vt:lpstr>Courier New</vt:lpstr>
      <vt:lpstr>Office Theme</vt:lpstr>
      <vt:lpstr>ECE 463/563 Fall `18</vt:lpstr>
      <vt:lpstr>Static / Dynamic Scheduling</vt:lpstr>
      <vt:lpstr>VLIW challenge #1: branches</vt:lpstr>
      <vt:lpstr>Predication</vt:lpstr>
      <vt:lpstr>VLIW challenge #2: registers </vt:lpstr>
      <vt:lpstr>VLIW challenge #3: cache misses</vt:lpstr>
      <vt:lpstr>What is an ISA?</vt:lpstr>
      <vt:lpstr>Why is the ISA important?</vt:lpstr>
      <vt:lpstr>CISC vs. RISC</vt:lpstr>
      <vt:lpstr>CISC vs. RISC (cont.)</vt:lpstr>
      <vt:lpstr>CISC vs. RISC (cont.)</vt:lpstr>
      <vt:lpstr>Outline of Miscellaneous ISA Topics</vt:lpstr>
      <vt:lpstr>Load and Store Instructions</vt:lpstr>
      <vt:lpstr>PowerPoint Presentation</vt:lpstr>
      <vt:lpstr>PowerPoint Presentation</vt:lpstr>
      <vt:lpstr>Impact of Unaligned Accesses on Hardware Complexity</vt:lpstr>
      <vt:lpstr>How software can help</vt:lpstr>
      <vt:lpstr>Alignment Policy: Example of ISA affecting hardware/software tradeoffs</vt:lpstr>
      <vt:lpstr>Endian-ness</vt:lpstr>
      <vt:lpstr>Expressing Parallelism in the ISA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568</cp:revision>
  <dcterms:created xsi:type="dcterms:W3CDTF">2006-08-16T00:00:00Z</dcterms:created>
  <dcterms:modified xsi:type="dcterms:W3CDTF">2018-12-06T04:30:53Z</dcterms:modified>
</cp:coreProperties>
</file>