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95" r:id="rId2"/>
    <p:sldId id="507" r:id="rId3"/>
    <p:sldId id="508" r:id="rId4"/>
    <p:sldId id="509" r:id="rId5"/>
    <p:sldId id="511" r:id="rId6"/>
    <p:sldId id="521" r:id="rId7"/>
    <p:sldId id="522" r:id="rId8"/>
    <p:sldId id="523" r:id="rId9"/>
    <p:sldId id="524" r:id="rId10"/>
    <p:sldId id="525" r:id="rId11"/>
    <p:sldId id="526" r:id="rId12"/>
    <p:sldId id="527" r:id="rId13"/>
    <p:sldId id="528" r:id="rId14"/>
    <p:sldId id="520" r:id="rId15"/>
    <p:sldId id="51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4632" y="150"/>
      </p:cViewPr>
      <p:guideLst>
        <p:guide orient="horz" pos="3696"/>
        <p:guide pos="2880"/>
      </p:guideLst>
    </p:cSldViewPr>
  </p:slideViewPr>
  <p:notesTextViewPr>
    <p:cViewPr>
      <p:scale>
        <a:sx n="100" d="100"/>
        <a:sy n="100" d="100"/>
      </p:scale>
      <p:origin x="0" y="0"/>
    </p:cViewPr>
  </p:notesTextViewPr>
  <p:sorterViewPr>
    <p:cViewPr varScale="1">
      <p:scale>
        <a:sx n="100" d="100"/>
        <a:sy n="100" d="100"/>
      </p:scale>
      <p:origin x="0" y="-2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C6785-FDEE-4ACA-A3D9-B219307900F7}" type="datetimeFigureOut">
              <a:rPr lang="en-US" smtClean="0"/>
              <a:t>9/15/2024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F4B6B-E166-43EE-A6F4-9356172DC22E}" type="slidenum">
              <a:rPr lang="en-US" smtClean="0"/>
              <a:t>‹#›</a:t>
            </a:fld>
            <a:endParaRPr lang="en-US"/>
          </a:p>
        </p:txBody>
      </p:sp>
    </p:spTree>
    <p:extLst>
      <p:ext uri="{BB962C8B-B14F-4D97-AF65-F5344CB8AC3E}">
        <p14:creationId xmlns:p14="http://schemas.microsoft.com/office/powerpoint/2010/main" val="367795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F1221E-5D8F-4223-80C6-06349F9B19CE}" type="slidenum">
              <a:rPr lang="en-US" altLang="en-US"/>
              <a:pPr/>
              <a:t>2</a:t>
            </a:fld>
            <a:endParaRPr lang="en-US" altLang="en-US"/>
          </a:p>
        </p:txBody>
      </p:sp>
      <p:sp>
        <p:nvSpPr>
          <p:cNvPr id="35842" name="Rectangle 2"/>
          <p:cNvSpPr>
            <a:spLocks noGrp="1" noRot="1" noChangeAspect="1" noChangeArrowheads="1" noTextEdit="1"/>
          </p:cNvSpPr>
          <p:nvPr>
            <p:ph type="sldImg"/>
          </p:nvPr>
        </p:nvSpPr>
        <p:spPr>
          <a:ln cap="flat"/>
        </p:spPr>
      </p:sp>
      <p:sp>
        <p:nvSpPr>
          <p:cNvPr id="3584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57713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FE7B3-1FE0-4036-9EB7-46F8AA1B4585}" type="slidenum">
              <a:rPr lang="en-US" altLang="en-US"/>
              <a:pPr/>
              <a:t>3</a:t>
            </a:fld>
            <a:endParaRPr lang="en-US" altLang="en-US"/>
          </a:p>
        </p:txBody>
      </p:sp>
      <p:sp>
        <p:nvSpPr>
          <p:cNvPr id="108546" name="Rectangle 2"/>
          <p:cNvSpPr>
            <a:spLocks noGrp="1" noRot="1" noChangeAspect="1" noChangeArrowheads="1" noTextEdit="1"/>
          </p:cNvSpPr>
          <p:nvPr>
            <p:ph type="sldImg"/>
          </p:nvPr>
        </p:nvSpPr>
        <p:spPr>
          <a:ln cap="flat"/>
        </p:spPr>
      </p:sp>
      <p:sp>
        <p:nvSpPr>
          <p:cNvPr id="108547"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13712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
        <p:nvSpPr>
          <p:cNvPr id="8" name="Footer Placeholder 7"/>
          <p:cNvSpPr>
            <a:spLocks noGrp="1"/>
          </p:cNvSpPr>
          <p:nvPr>
            <p:ph type="ftr" sz="quarter" idx="11"/>
          </p:nvPr>
        </p:nvSpPr>
        <p:spPr/>
        <p:txBody>
          <a:bodyPr/>
          <a:lstStyle/>
          <a:p>
            <a:r>
              <a:rPr lang="en-US"/>
              <a:t>ECE 463/563, Microprocessor Architecture, Prof. Eric Rotenberg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
        <p:nvSpPr>
          <p:cNvPr id="8" name="Footer Placeholder 7"/>
          <p:cNvSpPr>
            <a:spLocks noGrp="1"/>
          </p:cNvSpPr>
          <p:nvPr>
            <p:ph type="ftr" sz="quarter" idx="11"/>
          </p:nvPr>
        </p:nvSpPr>
        <p:spPr/>
        <p:txBody>
          <a:bodyPr/>
          <a:lstStyle/>
          <a:p>
            <a:r>
              <a:rPr lang="en-US"/>
              <a:t>ECE 463/563, Microprocessor Architecture, Prof. Eric Rotenberg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Fall 2020</a:t>
            </a:r>
          </a:p>
        </p:txBody>
      </p:sp>
      <p:sp>
        <p:nvSpPr>
          <p:cNvPr id="4" name="Footer Placeholder 3"/>
          <p:cNvSpPr>
            <a:spLocks noGrp="1"/>
          </p:cNvSpPr>
          <p:nvPr>
            <p:ph type="ftr" sz="quarter" idx="11"/>
          </p:nvPr>
        </p:nvSpPr>
        <p:spPr/>
        <p:txBody>
          <a:bodyPr/>
          <a:lstStyle/>
          <a:p>
            <a:r>
              <a:rPr lang="en-US"/>
              <a:t>ECE 463/563, Microprocessor Architecture, Prof. Eric Rotenberg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2020</a:t>
            </a:r>
          </a:p>
        </p:txBody>
      </p:sp>
      <p:sp>
        <p:nvSpPr>
          <p:cNvPr id="3" name="Footer Placeholder 2"/>
          <p:cNvSpPr>
            <a:spLocks noGrp="1"/>
          </p:cNvSpPr>
          <p:nvPr>
            <p:ph type="ftr" sz="quarter" idx="11"/>
          </p:nvPr>
        </p:nvSpPr>
        <p:spPr/>
        <p:txBody>
          <a:bodyPr/>
          <a:lstStyle/>
          <a:p>
            <a:r>
              <a:rPr lang="en-US"/>
              <a:t>ECE 463/563, Microprocessor Architecture, Prof. Eric Rotenberg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Fall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ECE 463/563, Microprocessor Architecture, Prof. Eric Rotenberg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ECE 463/563</a:t>
            </a:r>
            <a:br>
              <a:rPr lang="en-US" dirty="0"/>
            </a:br>
            <a:r>
              <a:rPr lang="en-US" dirty="0"/>
              <a:t>Microprocessor Architecture</a:t>
            </a:r>
          </a:p>
        </p:txBody>
      </p:sp>
      <p:sp>
        <p:nvSpPr>
          <p:cNvPr id="5" name="Subtitle 4"/>
          <p:cNvSpPr>
            <a:spLocks noGrp="1"/>
          </p:cNvSpPr>
          <p:nvPr>
            <p:ph type="subTitle" idx="1"/>
          </p:nvPr>
        </p:nvSpPr>
        <p:spPr>
          <a:xfrm>
            <a:off x="1143000" y="3886200"/>
            <a:ext cx="6629400" cy="2133600"/>
          </a:xfrm>
        </p:spPr>
        <p:txBody>
          <a:bodyPr>
            <a:normAutofit/>
          </a:bodyPr>
          <a:lstStyle/>
          <a:p>
            <a:r>
              <a:rPr lang="en-US" dirty="0"/>
              <a:t>Caches: 3C’s model of misses</a:t>
            </a:r>
          </a:p>
          <a:p>
            <a:endParaRPr lang="en-US" dirty="0"/>
          </a:p>
          <a:p>
            <a:r>
              <a:rPr lang="en-US" dirty="0"/>
              <a:t>Prof. Eric Rotenberg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Tree>
    <p:extLst>
      <p:ext uri="{BB962C8B-B14F-4D97-AF65-F5344CB8AC3E}">
        <p14:creationId xmlns:p14="http://schemas.microsoft.com/office/powerpoint/2010/main" val="301528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7785" y="4724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785" y="1676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10598" name="Text Box 6"/>
          <p:cNvSpPr txBox="1">
            <a:spLocks noChangeArrowheads="1"/>
          </p:cNvSpPr>
          <p:nvPr/>
        </p:nvSpPr>
        <p:spPr bwMode="auto">
          <a:xfrm>
            <a:off x="152400" y="16764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971800" y="16764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7" name="Rectangle 6"/>
          <p:cNvSpPr/>
          <p:nvPr/>
        </p:nvSpPr>
        <p:spPr>
          <a:xfrm>
            <a:off x="304800" y="792245"/>
            <a:ext cx="3241593" cy="523220"/>
          </a:xfrm>
          <a:prstGeom prst="rect">
            <a:avLst/>
          </a:prstGeom>
        </p:spPr>
        <p:txBody>
          <a:bodyPr wrap="none">
            <a:spAutoFit/>
          </a:bodyPr>
          <a:lstStyle/>
          <a:p>
            <a:r>
              <a:rPr lang="en-US" altLang="en-US" sz="2800" dirty="0"/>
              <a:t>C</a:t>
            </a:r>
            <a:r>
              <a:rPr lang="en-US" altLang="en-US" sz="2800" b="1" dirty="0"/>
              <a:t> </a:t>
            </a:r>
            <a:r>
              <a:rPr lang="en-US" altLang="en-US" sz="2800" dirty="0"/>
              <a:t> </a:t>
            </a:r>
            <a:r>
              <a:rPr lang="en-US" altLang="en-US" sz="2800" dirty="0" err="1"/>
              <a:t>C</a:t>
            </a:r>
            <a:r>
              <a:rPr lang="en-US" altLang="en-US" sz="2800" dirty="0"/>
              <a:t>  B  C  B  </a:t>
            </a:r>
            <a:r>
              <a:rPr lang="en-US" altLang="en-US" sz="2800" b="1" dirty="0"/>
              <a:t>C</a:t>
            </a:r>
            <a:r>
              <a:rPr lang="en-US" altLang="en-US" sz="2800" dirty="0"/>
              <a:t>  A  C  B</a:t>
            </a:r>
          </a:p>
        </p:txBody>
      </p:sp>
      <p:sp>
        <p:nvSpPr>
          <p:cNvPr id="9" name="Down Arrow 8"/>
          <p:cNvSpPr/>
          <p:nvPr/>
        </p:nvSpPr>
        <p:spPr>
          <a:xfrm flipV="1">
            <a:off x="2167732" y="1256487"/>
            <a:ext cx="194468" cy="283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81865" y="2101334"/>
            <a:ext cx="915187" cy="369332"/>
          </a:xfrm>
          <a:prstGeom prst="rect">
            <a:avLst/>
          </a:prstGeom>
          <a:noFill/>
        </p:spPr>
        <p:txBody>
          <a:bodyPr wrap="none" rtlCol="0">
            <a:spAutoFit/>
          </a:bodyPr>
          <a:lstStyle/>
          <a:p>
            <a:r>
              <a:rPr lang="en-US" dirty="0"/>
              <a:t>BEFORE</a:t>
            </a:r>
          </a:p>
        </p:txBody>
      </p:sp>
      <p:sp>
        <p:nvSpPr>
          <p:cNvPr id="92" name="Text Box 6"/>
          <p:cNvSpPr txBox="1">
            <a:spLocks noChangeArrowheads="1"/>
          </p:cNvSpPr>
          <p:nvPr/>
        </p:nvSpPr>
        <p:spPr bwMode="auto">
          <a:xfrm>
            <a:off x="152400" y="4740275"/>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93" name="Text Box 9"/>
          <p:cNvSpPr txBox="1">
            <a:spLocks noChangeArrowheads="1"/>
          </p:cNvSpPr>
          <p:nvPr/>
        </p:nvSpPr>
        <p:spPr bwMode="auto">
          <a:xfrm>
            <a:off x="2971800" y="4740275"/>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96" name="TextBox 95"/>
          <p:cNvSpPr txBox="1"/>
          <p:nvPr/>
        </p:nvSpPr>
        <p:spPr>
          <a:xfrm>
            <a:off x="7981864" y="3378736"/>
            <a:ext cx="1058367" cy="369332"/>
          </a:xfrm>
          <a:prstGeom prst="rect">
            <a:avLst/>
          </a:prstGeom>
          <a:noFill/>
        </p:spPr>
        <p:txBody>
          <a:bodyPr wrap="none" rtlCol="0">
            <a:spAutoFit/>
          </a:bodyPr>
          <a:lstStyle/>
          <a:p>
            <a:r>
              <a:rPr lang="en-US" dirty="0"/>
              <a:t>ANALYSIS</a:t>
            </a:r>
          </a:p>
        </p:txBody>
      </p:sp>
      <p:graphicFrame>
        <p:nvGraphicFramePr>
          <p:cNvPr id="14" name="Table 13"/>
          <p:cNvGraphicFramePr>
            <a:graphicFrameLocks noGrp="1"/>
          </p:cNvGraphicFramePr>
          <p:nvPr>
            <p:extLst>
              <p:ext uri="{D42A27DB-BD31-4B8C-83A1-F6EECF244321}">
                <p14:modId xmlns:p14="http://schemas.microsoft.com/office/powerpoint/2010/main" val="1042807266"/>
              </p:ext>
            </p:extLst>
          </p:nvPr>
        </p:nvGraphicFramePr>
        <p:xfrm>
          <a:off x="304800" y="2250208"/>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559209594"/>
              </p:ext>
            </p:extLst>
          </p:nvPr>
        </p:nvGraphicFramePr>
        <p:xfrm>
          <a:off x="304800" y="5299372"/>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sp>
        <p:nvSpPr>
          <p:cNvPr id="103" name="TextBox 102"/>
          <p:cNvSpPr txBox="1"/>
          <p:nvPr/>
        </p:nvSpPr>
        <p:spPr>
          <a:xfrm>
            <a:off x="7981865" y="5149334"/>
            <a:ext cx="772969" cy="369332"/>
          </a:xfrm>
          <a:prstGeom prst="rect">
            <a:avLst/>
          </a:prstGeom>
          <a:noFill/>
        </p:spPr>
        <p:txBody>
          <a:bodyPr wrap="none" rtlCol="0">
            <a:spAutoFit/>
          </a:bodyPr>
          <a:lstStyle/>
          <a:p>
            <a:r>
              <a:rPr lang="en-US" dirty="0"/>
              <a:t>AFTER</a:t>
            </a:r>
          </a:p>
        </p:txBody>
      </p:sp>
      <p:sp>
        <p:nvSpPr>
          <p:cNvPr id="23" name="Text Box 78"/>
          <p:cNvSpPr txBox="1">
            <a:spLocks noChangeArrowheads="1"/>
          </p:cNvSpPr>
          <p:nvPr/>
        </p:nvSpPr>
        <p:spPr bwMode="auto">
          <a:xfrm>
            <a:off x="77786" y="3334821"/>
            <a:ext cx="138691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Conflict miss</a:t>
            </a:r>
          </a:p>
        </p:txBody>
      </p:sp>
      <p:sp>
        <p:nvSpPr>
          <p:cNvPr id="24" name="TextBox 23"/>
          <p:cNvSpPr txBox="1"/>
          <p:nvPr/>
        </p:nvSpPr>
        <p:spPr>
          <a:xfrm>
            <a:off x="77785" y="3673402"/>
            <a:ext cx="8677049" cy="830997"/>
          </a:xfrm>
          <a:prstGeom prst="rect">
            <a:avLst/>
          </a:prstGeom>
          <a:noFill/>
        </p:spPr>
        <p:txBody>
          <a:bodyPr wrap="square" rtlCol="0">
            <a:spAutoFit/>
          </a:bodyPr>
          <a:lstStyle/>
          <a:p>
            <a:r>
              <a:rPr lang="en-US" sz="1600" dirty="0"/>
              <a:t>C has been referenced before, so the miss in “cache under observation” is not a compulsory miss.</a:t>
            </a:r>
            <a:br>
              <a:rPr lang="en-US" sz="1600" dirty="0"/>
            </a:br>
            <a:r>
              <a:rPr lang="en-US" sz="1600" dirty="0"/>
              <a:t>The miss in “cache under observation” is a conflict miss: the test cache hit, meaning there is sufficient capacity in both caches for the two most recently referenced blocks (C,B) prior to this reference (C).</a:t>
            </a:r>
          </a:p>
        </p:txBody>
      </p:sp>
      <p:sp>
        <p:nvSpPr>
          <p:cNvPr id="25" name="TextBox 24"/>
          <p:cNvSpPr txBox="1"/>
          <p:nvPr/>
        </p:nvSpPr>
        <p:spPr>
          <a:xfrm>
            <a:off x="613676" y="3069709"/>
            <a:ext cx="601447" cy="369332"/>
          </a:xfrm>
          <a:prstGeom prst="rect">
            <a:avLst/>
          </a:prstGeom>
          <a:noFill/>
        </p:spPr>
        <p:txBody>
          <a:bodyPr wrap="none" rtlCol="0">
            <a:spAutoFit/>
          </a:bodyPr>
          <a:lstStyle/>
          <a:p>
            <a:r>
              <a:rPr lang="en-US" dirty="0"/>
              <a:t>miss</a:t>
            </a:r>
          </a:p>
        </p:txBody>
      </p:sp>
      <p:sp>
        <p:nvSpPr>
          <p:cNvPr id="26" name="TextBox 25"/>
          <p:cNvSpPr txBox="1"/>
          <p:nvPr/>
        </p:nvSpPr>
        <p:spPr>
          <a:xfrm>
            <a:off x="3286344" y="3074500"/>
            <a:ext cx="577402" cy="369332"/>
          </a:xfrm>
          <a:prstGeom prst="rect">
            <a:avLst/>
          </a:prstGeom>
          <a:noFill/>
        </p:spPr>
        <p:txBody>
          <a:bodyPr wrap="none" rtlCol="0">
            <a:spAutoFit/>
          </a:bodyPr>
          <a:lstStyle/>
          <a:p>
            <a:r>
              <a:rPr lang="en-US" dirty="0"/>
              <a:t>(hit)</a:t>
            </a:r>
          </a:p>
        </p:txBody>
      </p:sp>
      <p:graphicFrame>
        <p:nvGraphicFramePr>
          <p:cNvPr id="2" name="Table 1">
            <a:extLst>
              <a:ext uri="{FF2B5EF4-FFF2-40B4-BE49-F238E27FC236}">
                <a16:creationId xmlns:a16="http://schemas.microsoft.com/office/drawing/2014/main" id="{D7A990C9-305C-B9A9-3BD6-5AD572419BE2}"/>
              </a:ext>
            </a:extLst>
          </p:cNvPr>
          <p:cNvGraphicFramePr>
            <a:graphicFrameLocks noGrp="1"/>
          </p:cNvGraphicFramePr>
          <p:nvPr>
            <p:extLst>
              <p:ext uri="{D42A27DB-BD31-4B8C-83A1-F6EECF244321}">
                <p14:modId xmlns:p14="http://schemas.microsoft.com/office/powerpoint/2010/main" val="3870674808"/>
              </p:ext>
            </p:extLst>
          </p:nvPr>
        </p:nvGraphicFramePr>
        <p:xfrm>
          <a:off x="3048000" y="2250208"/>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graphicFrame>
        <p:nvGraphicFramePr>
          <p:cNvPr id="4" name="Table 3">
            <a:extLst>
              <a:ext uri="{FF2B5EF4-FFF2-40B4-BE49-F238E27FC236}">
                <a16:creationId xmlns:a16="http://schemas.microsoft.com/office/drawing/2014/main" id="{238E2246-E035-5630-B488-219F9D37CCE2}"/>
              </a:ext>
            </a:extLst>
          </p:cNvPr>
          <p:cNvGraphicFramePr>
            <a:graphicFrameLocks noGrp="1"/>
          </p:cNvGraphicFramePr>
          <p:nvPr>
            <p:extLst>
              <p:ext uri="{D42A27DB-BD31-4B8C-83A1-F6EECF244321}">
                <p14:modId xmlns:p14="http://schemas.microsoft.com/office/powerpoint/2010/main" val="3924733354"/>
              </p:ext>
            </p:extLst>
          </p:nvPr>
        </p:nvGraphicFramePr>
        <p:xfrm>
          <a:off x="3048000" y="5292389"/>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B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spTree>
    <p:extLst>
      <p:ext uri="{BB962C8B-B14F-4D97-AF65-F5344CB8AC3E}">
        <p14:creationId xmlns:p14="http://schemas.microsoft.com/office/powerpoint/2010/main" val="17247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7785" y="4724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785" y="1676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sp>
        <p:nvSpPr>
          <p:cNvPr id="110598" name="Text Box 6"/>
          <p:cNvSpPr txBox="1">
            <a:spLocks noChangeArrowheads="1"/>
          </p:cNvSpPr>
          <p:nvPr/>
        </p:nvSpPr>
        <p:spPr bwMode="auto">
          <a:xfrm>
            <a:off x="152400" y="16764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971800" y="16764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7" name="Rectangle 6"/>
          <p:cNvSpPr/>
          <p:nvPr/>
        </p:nvSpPr>
        <p:spPr>
          <a:xfrm>
            <a:off x="304800" y="792245"/>
            <a:ext cx="3241593" cy="523220"/>
          </a:xfrm>
          <a:prstGeom prst="rect">
            <a:avLst/>
          </a:prstGeom>
        </p:spPr>
        <p:txBody>
          <a:bodyPr wrap="none">
            <a:spAutoFit/>
          </a:bodyPr>
          <a:lstStyle/>
          <a:p>
            <a:r>
              <a:rPr lang="en-US" altLang="en-US" sz="2800" dirty="0"/>
              <a:t>C</a:t>
            </a:r>
            <a:r>
              <a:rPr lang="en-US" altLang="en-US" sz="2800" b="1" dirty="0"/>
              <a:t> </a:t>
            </a:r>
            <a:r>
              <a:rPr lang="en-US" altLang="en-US" sz="2800" dirty="0"/>
              <a:t> </a:t>
            </a:r>
            <a:r>
              <a:rPr lang="en-US" altLang="en-US" sz="2800" dirty="0" err="1"/>
              <a:t>C</a:t>
            </a:r>
            <a:r>
              <a:rPr lang="en-US" altLang="en-US" sz="2800" dirty="0"/>
              <a:t>  B  C  B  C  </a:t>
            </a:r>
            <a:r>
              <a:rPr lang="en-US" altLang="en-US" sz="2800" b="1" dirty="0"/>
              <a:t>A</a:t>
            </a:r>
            <a:r>
              <a:rPr lang="en-US" altLang="en-US" sz="2800" dirty="0"/>
              <a:t>  C  B</a:t>
            </a:r>
          </a:p>
        </p:txBody>
      </p:sp>
      <p:sp>
        <p:nvSpPr>
          <p:cNvPr id="9" name="Down Arrow 8"/>
          <p:cNvSpPr/>
          <p:nvPr/>
        </p:nvSpPr>
        <p:spPr>
          <a:xfrm flipV="1">
            <a:off x="2514600" y="1256487"/>
            <a:ext cx="194468" cy="283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81865" y="2101334"/>
            <a:ext cx="915187" cy="369332"/>
          </a:xfrm>
          <a:prstGeom prst="rect">
            <a:avLst/>
          </a:prstGeom>
          <a:noFill/>
        </p:spPr>
        <p:txBody>
          <a:bodyPr wrap="none" rtlCol="0">
            <a:spAutoFit/>
          </a:bodyPr>
          <a:lstStyle/>
          <a:p>
            <a:r>
              <a:rPr lang="en-US" dirty="0"/>
              <a:t>BEFORE</a:t>
            </a:r>
          </a:p>
        </p:txBody>
      </p:sp>
      <p:sp>
        <p:nvSpPr>
          <p:cNvPr id="92" name="Text Box 6"/>
          <p:cNvSpPr txBox="1">
            <a:spLocks noChangeArrowheads="1"/>
          </p:cNvSpPr>
          <p:nvPr/>
        </p:nvSpPr>
        <p:spPr bwMode="auto">
          <a:xfrm>
            <a:off x="152400" y="4740275"/>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93" name="Text Box 9"/>
          <p:cNvSpPr txBox="1">
            <a:spLocks noChangeArrowheads="1"/>
          </p:cNvSpPr>
          <p:nvPr/>
        </p:nvSpPr>
        <p:spPr bwMode="auto">
          <a:xfrm>
            <a:off x="2971800" y="4740275"/>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graphicFrame>
        <p:nvGraphicFramePr>
          <p:cNvPr id="14" name="Table 13"/>
          <p:cNvGraphicFramePr>
            <a:graphicFrameLocks noGrp="1"/>
          </p:cNvGraphicFramePr>
          <p:nvPr>
            <p:extLst>
              <p:ext uri="{D42A27DB-BD31-4B8C-83A1-F6EECF244321}">
                <p14:modId xmlns:p14="http://schemas.microsoft.com/office/powerpoint/2010/main" val="2443787394"/>
              </p:ext>
            </p:extLst>
          </p:nvPr>
        </p:nvGraphicFramePr>
        <p:xfrm>
          <a:off x="304800" y="2250208"/>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861771725"/>
              </p:ext>
            </p:extLst>
          </p:nvPr>
        </p:nvGraphicFramePr>
        <p:xfrm>
          <a:off x="304800" y="5299372"/>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sp>
        <p:nvSpPr>
          <p:cNvPr id="103" name="TextBox 102"/>
          <p:cNvSpPr txBox="1"/>
          <p:nvPr/>
        </p:nvSpPr>
        <p:spPr>
          <a:xfrm>
            <a:off x="7981865" y="5149334"/>
            <a:ext cx="772969" cy="369332"/>
          </a:xfrm>
          <a:prstGeom prst="rect">
            <a:avLst/>
          </a:prstGeom>
          <a:noFill/>
        </p:spPr>
        <p:txBody>
          <a:bodyPr wrap="none" rtlCol="0">
            <a:spAutoFit/>
          </a:bodyPr>
          <a:lstStyle/>
          <a:p>
            <a:r>
              <a:rPr lang="en-US" dirty="0"/>
              <a:t>AFTER</a:t>
            </a:r>
          </a:p>
        </p:txBody>
      </p:sp>
      <p:sp>
        <p:nvSpPr>
          <p:cNvPr id="27" name="TextBox 26"/>
          <p:cNvSpPr txBox="1"/>
          <p:nvPr/>
        </p:nvSpPr>
        <p:spPr>
          <a:xfrm>
            <a:off x="7981864" y="3625334"/>
            <a:ext cx="1058367" cy="369332"/>
          </a:xfrm>
          <a:prstGeom prst="rect">
            <a:avLst/>
          </a:prstGeom>
          <a:noFill/>
        </p:spPr>
        <p:txBody>
          <a:bodyPr wrap="none" rtlCol="0">
            <a:spAutoFit/>
          </a:bodyPr>
          <a:lstStyle/>
          <a:p>
            <a:r>
              <a:rPr lang="en-US" dirty="0"/>
              <a:t>ANALYSIS</a:t>
            </a:r>
          </a:p>
        </p:txBody>
      </p:sp>
      <p:sp>
        <p:nvSpPr>
          <p:cNvPr id="28" name="Text Box 78"/>
          <p:cNvSpPr txBox="1">
            <a:spLocks noChangeArrowheads="1"/>
          </p:cNvSpPr>
          <p:nvPr/>
        </p:nvSpPr>
        <p:spPr bwMode="auto">
          <a:xfrm>
            <a:off x="77786" y="3334821"/>
            <a:ext cx="179555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Compulsory miss</a:t>
            </a:r>
          </a:p>
        </p:txBody>
      </p:sp>
      <p:sp>
        <p:nvSpPr>
          <p:cNvPr id="29" name="TextBox 28"/>
          <p:cNvSpPr txBox="1"/>
          <p:nvPr/>
        </p:nvSpPr>
        <p:spPr>
          <a:xfrm>
            <a:off x="77786" y="3810000"/>
            <a:ext cx="5818901" cy="646331"/>
          </a:xfrm>
          <a:prstGeom prst="rect">
            <a:avLst/>
          </a:prstGeom>
          <a:noFill/>
        </p:spPr>
        <p:txBody>
          <a:bodyPr wrap="none" rtlCol="0">
            <a:spAutoFit/>
          </a:bodyPr>
          <a:lstStyle/>
          <a:p>
            <a:r>
              <a:rPr lang="en-US" dirty="0"/>
              <a:t>First time A is ever referenced:</a:t>
            </a:r>
            <a:br>
              <a:rPr lang="en-US" dirty="0"/>
            </a:br>
            <a:r>
              <a:rPr lang="en-US" dirty="0"/>
              <a:t>The miss in “cache under observation” is a compulsory miss.</a:t>
            </a:r>
          </a:p>
        </p:txBody>
      </p:sp>
      <p:sp>
        <p:nvSpPr>
          <p:cNvPr id="30" name="TextBox 29"/>
          <p:cNvSpPr txBox="1"/>
          <p:nvPr/>
        </p:nvSpPr>
        <p:spPr>
          <a:xfrm>
            <a:off x="613676" y="3069709"/>
            <a:ext cx="601447" cy="369332"/>
          </a:xfrm>
          <a:prstGeom prst="rect">
            <a:avLst/>
          </a:prstGeom>
          <a:noFill/>
        </p:spPr>
        <p:txBody>
          <a:bodyPr wrap="none" rtlCol="0">
            <a:spAutoFit/>
          </a:bodyPr>
          <a:lstStyle/>
          <a:p>
            <a:r>
              <a:rPr lang="en-US" dirty="0"/>
              <a:t>miss</a:t>
            </a:r>
          </a:p>
        </p:txBody>
      </p:sp>
      <p:sp>
        <p:nvSpPr>
          <p:cNvPr id="31" name="TextBox 30"/>
          <p:cNvSpPr txBox="1"/>
          <p:nvPr/>
        </p:nvSpPr>
        <p:spPr>
          <a:xfrm>
            <a:off x="3286344" y="3074500"/>
            <a:ext cx="742511" cy="369332"/>
          </a:xfrm>
          <a:prstGeom prst="rect">
            <a:avLst/>
          </a:prstGeom>
          <a:noFill/>
        </p:spPr>
        <p:txBody>
          <a:bodyPr wrap="none" rtlCol="0">
            <a:spAutoFit/>
          </a:bodyPr>
          <a:lstStyle/>
          <a:p>
            <a:r>
              <a:rPr lang="en-US" dirty="0"/>
              <a:t>(miss)</a:t>
            </a:r>
          </a:p>
        </p:txBody>
      </p:sp>
      <p:graphicFrame>
        <p:nvGraphicFramePr>
          <p:cNvPr id="2" name="Table 1">
            <a:extLst>
              <a:ext uri="{FF2B5EF4-FFF2-40B4-BE49-F238E27FC236}">
                <a16:creationId xmlns:a16="http://schemas.microsoft.com/office/drawing/2014/main" id="{7DDC6451-CCDE-0090-3218-55535686E633}"/>
              </a:ext>
            </a:extLst>
          </p:cNvPr>
          <p:cNvGraphicFramePr>
            <a:graphicFrameLocks noGrp="1"/>
          </p:cNvGraphicFramePr>
          <p:nvPr>
            <p:extLst>
              <p:ext uri="{D42A27DB-BD31-4B8C-83A1-F6EECF244321}">
                <p14:modId xmlns:p14="http://schemas.microsoft.com/office/powerpoint/2010/main" val="3938732132"/>
              </p:ext>
            </p:extLst>
          </p:nvPr>
        </p:nvGraphicFramePr>
        <p:xfrm>
          <a:off x="3048000" y="2250208"/>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B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graphicFrame>
        <p:nvGraphicFramePr>
          <p:cNvPr id="4" name="Table 3">
            <a:extLst>
              <a:ext uri="{FF2B5EF4-FFF2-40B4-BE49-F238E27FC236}">
                <a16:creationId xmlns:a16="http://schemas.microsoft.com/office/drawing/2014/main" id="{BD9E7C4B-590F-36D1-4E68-DBAD4894027A}"/>
              </a:ext>
            </a:extLst>
          </p:cNvPr>
          <p:cNvGraphicFramePr>
            <a:graphicFrameLocks noGrp="1"/>
          </p:cNvGraphicFramePr>
          <p:nvPr>
            <p:extLst>
              <p:ext uri="{D42A27DB-BD31-4B8C-83A1-F6EECF244321}">
                <p14:modId xmlns:p14="http://schemas.microsoft.com/office/powerpoint/2010/main" val="1133608416"/>
              </p:ext>
            </p:extLst>
          </p:nvPr>
        </p:nvGraphicFramePr>
        <p:xfrm>
          <a:off x="3048000" y="5292389"/>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spTree>
    <p:extLst>
      <p:ext uri="{BB962C8B-B14F-4D97-AF65-F5344CB8AC3E}">
        <p14:creationId xmlns:p14="http://schemas.microsoft.com/office/powerpoint/2010/main" val="114469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7785" y="4724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785" y="1676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
        <p:nvSpPr>
          <p:cNvPr id="110598" name="Text Box 6"/>
          <p:cNvSpPr txBox="1">
            <a:spLocks noChangeArrowheads="1"/>
          </p:cNvSpPr>
          <p:nvPr/>
        </p:nvSpPr>
        <p:spPr bwMode="auto">
          <a:xfrm>
            <a:off x="152400" y="16764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971800" y="16764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7" name="Rectangle 6"/>
          <p:cNvSpPr/>
          <p:nvPr/>
        </p:nvSpPr>
        <p:spPr>
          <a:xfrm>
            <a:off x="304800" y="792245"/>
            <a:ext cx="3241593" cy="523220"/>
          </a:xfrm>
          <a:prstGeom prst="rect">
            <a:avLst/>
          </a:prstGeom>
        </p:spPr>
        <p:txBody>
          <a:bodyPr wrap="none">
            <a:spAutoFit/>
          </a:bodyPr>
          <a:lstStyle/>
          <a:p>
            <a:r>
              <a:rPr lang="en-US" altLang="en-US" sz="2800" dirty="0"/>
              <a:t>C</a:t>
            </a:r>
            <a:r>
              <a:rPr lang="en-US" altLang="en-US" sz="2800" b="1" dirty="0"/>
              <a:t> </a:t>
            </a:r>
            <a:r>
              <a:rPr lang="en-US" altLang="en-US" sz="2800" dirty="0"/>
              <a:t> </a:t>
            </a:r>
            <a:r>
              <a:rPr lang="en-US" altLang="en-US" sz="2800" dirty="0" err="1"/>
              <a:t>C</a:t>
            </a:r>
            <a:r>
              <a:rPr lang="en-US" altLang="en-US" sz="2800" dirty="0"/>
              <a:t>  B  C  B  C  A  </a:t>
            </a:r>
            <a:r>
              <a:rPr lang="en-US" altLang="en-US" sz="2800" b="1" dirty="0"/>
              <a:t>C</a:t>
            </a:r>
            <a:r>
              <a:rPr lang="en-US" altLang="en-US" sz="2800" dirty="0"/>
              <a:t>  B</a:t>
            </a:r>
          </a:p>
        </p:txBody>
      </p:sp>
      <p:sp>
        <p:nvSpPr>
          <p:cNvPr id="9" name="Down Arrow 8"/>
          <p:cNvSpPr/>
          <p:nvPr/>
        </p:nvSpPr>
        <p:spPr>
          <a:xfrm flipV="1">
            <a:off x="2895600" y="1256487"/>
            <a:ext cx="194468" cy="283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81865" y="2101334"/>
            <a:ext cx="915187" cy="369332"/>
          </a:xfrm>
          <a:prstGeom prst="rect">
            <a:avLst/>
          </a:prstGeom>
          <a:noFill/>
        </p:spPr>
        <p:txBody>
          <a:bodyPr wrap="none" rtlCol="0">
            <a:spAutoFit/>
          </a:bodyPr>
          <a:lstStyle/>
          <a:p>
            <a:r>
              <a:rPr lang="en-US" dirty="0"/>
              <a:t>BEFORE</a:t>
            </a:r>
          </a:p>
        </p:txBody>
      </p:sp>
      <p:sp>
        <p:nvSpPr>
          <p:cNvPr id="92" name="Text Box 6"/>
          <p:cNvSpPr txBox="1">
            <a:spLocks noChangeArrowheads="1"/>
          </p:cNvSpPr>
          <p:nvPr/>
        </p:nvSpPr>
        <p:spPr bwMode="auto">
          <a:xfrm>
            <a:off x="152400" y="4740275"/>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93" name="Text Box 9"/>
          <p:cNvSpPr txBox="1">
            <a:spLocks noChangeArrowheads="1"/>
          </p:cNvSpPr>
          <p:nvPr/>
        </p:nvSpPr>
        <p:spPr bwMode="auto">
          <a:xfrm>
            <a:off x="2971800" y="4740275"/>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graphicFrame>
        <p:nvGraphicFramePr>
          <p:cNvPr id="14" name="Table 13"/>
          <p:cNvGraphicFramePr>
            <a:graphicFrameLocks noGrp="1"/>
          </p:cNvGraphicFramePr>
          <p:nvPr>
            <p:extLst>
              <p:ext uri="{D42A27DB-BD31-4B8C-83A1-F6EECF244321}">
                <p14:modId xmlns:p14="http://schemas.microsoft.com/office/powerpoint/2010/main" val="3793636189"/>
              </p:ext>
            </p:extLst>
          </p:nvPr>
        </p:nvGraphicFramePr>
        <p:xfrm>
          <a:off x="304800" y="2250208"/>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4228387407"/>
              </p:ext>
            </p:extLst>
          </p:nvPr>
        </p:nvGraphicFramePr>
        <p:xfrm>
          <a:off x="304800" y="5299372"/>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sp>
        <p:nvSpPr>
          <p:cNvPr id="103" name="TextBox 102"/>
          <p:cNvSpPr txBox="1"/>
          <p:nvPr/>
        </p:nvSpPr>
        <p:spPr>
          <a:xfrm>
            <a:off x="7981865" y="5149334"/>
            <a:ext cx="772969" cy="369332"/>
          </a:xfrm>
          <a:prstGeom prst="rect">
            <a:avLst/>
          </a:prstGeom>
          <a:noFill/>
        </p:spPr>
        <p:txBody>
          <a:bodyPr wrap="none" rtlCol="0">
            <a:spAutoFit/>
          </a:bodyPr>
          <a:lstStyle/>
          <a:p>
            <a:r>
              <a:rPr lang="en-US" dirty="0"/>
              <a:t>AFTER</a:t>
            </a:r>
          </a:p>
        </p:txBody>
      </p:sp>
      <p:sp>
        <p:nvSpPr>
          <p:cNvPr id="25" name="TextBox 24"/>
          <p:cNvSpPr txBox="1"/>
          <p:nvPr/>
        </p:nvSpPr>
        <p:spPr>
          <a:xfrm>
            <a:off x="7981864" y="3378736"/>
            <a:ext cx="1058367" cy="369332"/>
          </a:xfrm>
          <a:prstGeom prst="rect">
            <a:avLst/>
          </a:prstGeom>
          <a:noFill/>
        </p:spPr>
        <p:txBody>
          <a:bodyPr wrap="none" rtlCol="0">
            <a:spAutoFit/>
          </a:bodyPr>
          <a:lstStyle/>
          <a:p>
            <a:r>
              <a:rPr lang="en-US" dirty="0"/>
              <a:t>ANALYSIS</a:t>
            </a:r>
          </a:p>
        </p:txBody>
      </p:sp>
      <p:sp>
        <p:nvSpPr>
          <p:cNvPr id="26" name="Text Box 78"/>
          <p:cNvSpPr txBox="1">
            <a:spLocks noChangeArrowheads="1"/>
          </p:cNvSpPr>
          <p:nvPr/>
        </p:nvSpPr>
        <p:spPr bwMode="auto">
          <a:xfrm>
            <a:off x="77786" y="3334821"/>
            <a:ext cx="138691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Conflict miss</a:t>
            </a:r>
          </a:p>
        </p:txBody>
      </p:sp>
      <p:sp>
        <p:nvSpPr>
          <p:cNvPr id="32" name="TextBox 31"/>
          <p:cNvSpPr txBox="1"/>
          <p:nvPr/>
        </p:nvSpPr>
        <p:spPr>
          <a:xfrm>
            <a:off x="77785" y="3673402"/>
            <a:ext cx="8677049" cy="830997"/>
          </a:xfrm>
          <a:prstGeom prst="rect">
            <a:avLst/>
          </a:prstGeom>
          <a:noFill/>
        </p:spPr>
        <p:txBody>
          <a:bodyPr wrap="square" rtlCol="0">
            <a:spAutoFit/>
          </a:bodyPr>
          <a:lstStyle/>
          <a:p>
            <a:r>
              <a:rPr lang="en-US" sz="1600" dirty="0"/>
              <a:t>C has been referenced before, so the miss in “cache under observation” is not a compulsory miss.</a:t>
            </a:r>
            <a:br>
              <a:rPr lang="en-US" sz="1600" dirty="0"/>
            </a:br>
            <a:r>
              <a:rPr lang="en-US" sz="1600" dirty="0"/>
              <a:t>The miss in “cache under observation” is a conflict miss: the test cache hit, meaning there is sufficient capacity in both caches for the two most recently referenced blocks (C,A) prior to this reference (C).</a:t>
            </a:r>
          </a:p>
        </p:txBody>
      </p:sp>
      <p:sp>
        <p:nvSpPr>
          <p:cNvPr id="33" name="TextBox 32"/>
          <p:cNvSpPr txBox="1"/>
          <p:nvPr/>
        </p:nvSpPr>
        <p:spPr>
          <a:xfrm>
            <a:off x="613676" y="3069709"/>
            <a:ext cx="601447" cy="369332"/>
          </a:xfrm>
          <a:prstGeom prst="rect">
            <a:avLst/>
          </a:prstGeom>
          <a:noFill/>
        </p:spPr>
        <p:txBody>
          <a:bodyPr wrap="none" rtlCol="0">
            <a:spAutoFit/>
          </a:bodyPr>
          <a:lstStyle/>
          <a:p>
            <a:r>
              <a:rPr lang="en-US" dirty="0"/>
              <a:t>miss</a:t>
            </a:r>
          </a:p>
        </p:txBody>
      </p:sp>
      <p:sp>
        <p:nvSpPr>
          <p:cNvPr id="34" name="TextBox 33"/>
          <p:cNvSpPr txBox="1"/>
          <p:nvPr/>
        </p:nvSpPr>
        <p:spPr>
          <a:xfrm>
            <a:off x="3286344" y="3074500"/>
            <a:ext cx="577402" cy="369332"/>
          </a:xfrm>
          <a:prstGeom prst="rect">
            <a:avLst/>
          </a:prstGeom>
          <a:noFill/>
        </p:spPr>
        <p:txBody>
          <a:bodyPr wrap="none" rtlCol="0">
            <a:spAutoFit/>
          </a:bodyPr>
          <a:lstStyle/>
          <a:p>
            <a:r>
              <a:rPr lang="en-US" dirty="0"/>
              <a:t>(hit)</a:t>
            </a:r>
          </a:p>
        </p:txBody>
      </p:sp>
      <p:graphicFrame>
        <p:nvGraphicFramePr>
          <p:cNvPr id="2" name="Table 1">
            <a:extLst>
              <a:ext uri="{FF2B5EF4-FFF2-40B4-BE49-F238E27FC236}">
                <a16:creationId xmlns:a16="http://schemas.microsoft.com/office/drawing/2014/main" id="{78B24E82-CDD0-D775-D4C3-F024AD69F984}"/>
              </a:ext>
            </a:extLst>
          </p:cNvPr>
          <p:cNvGraphicFramePr>
            <a:graphicFrameLocks noGrp="1"/>
          </p:cNvGraphicFramePr>
          <p:nvPr>
            <p:extLst>
              <p:ext uri="{D42A27DB-BD31-4B8C-83A1-F6EECF244321}">
                <p14:modId xmlns:p14="http://schemas.microsoft.com/office/powerpoint/2010/main" val="3785426328"/>
              </p:ext>
            </p:extLst>
          </p:nvPr>
        </p:nvGraphicFramePr>
        <p:xfrm>
          <a:off x="3048000" y="2250208"/>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graphicFrame>
        <p:nvGraphicFramePr>
          <p:cNvPr id="4" name="Table 3">
            <a:extLst>
              <a:ext uri="{FF2B5EF4-FFF2-40B4-BE49-F238E27FC236}">
                <a16:creationId xmlns:a16="http://schemas.microsoft.com/office/drawing/2014/main" id="{CA39C208-3641-767E-9AF5-FBF6858E66DA}"/>
              </a:ext>
            </a:extLst>
          </p:cNvPr>
          <p:cNvGraphicFramePr>
            <a:graphicFrameLocks noGrp="1"/>
          </p:cNvGraphicFramePr>
          <p:nvPr>
            <p:extLst>
              <p:ext uri="{D42A27DB-BD31-4B8C-83A1-F6EECF244321}">
                <p14:modId xmlns:p14="http://schemas.microsoft.com/office/powerpoint/2010/main" val="3999200308"/>
              </p:ext>
            </p:extLst>
          </p:nvPr>
        </p:nvGraphicFramePr>
        <p:xfrm>
          <a:off x="3048000" y="5292389"/>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A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spTree>
    <p:extLst>
      <p:ext uri="{BB962C8B-B14F-4D97-AF65-F5344CB8AC3E}">
        <p14:creationId xmlns:p14="http://schemas.microsoft.com/office/powerpoint/2010/main" val="47677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7785" y="4724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785" y="1676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sp>
        <p:nvSpPr>
          <p:cNvPr id="110598" name="Text Box 6"/>
          <p:cNvSpPr txBox="1">
            <a:spLocks noChangeArrowheads="1"/>
          </p:cNvSpPr>
          <p:nvPr/>
        </p:nvSpPr>
        <p:spPr bwMode="auto">
          <a:xfrm>
            <a:off x="152400" y="16764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971800" y="16764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7" name="Rectangle 6"/>
          <p:cNvSpPr/>
          <p:nvPr/>
        </p:nvSpPr>
        <p:spPr>
          <a:xfrm>
            <a:off x="304800" y="792245"/>
            <a:ext cx="3241593" cy="523220"/>
          </a:xfrm>
          <a:prstGeom prst="rect">
            <a:avLst/>
          </a:prstGeom>
        </p:spPr>
        <p:txBody>
          <a:bodyPr wrap="none">
            <a:spAutoFit/>
          </a:bodyPr>
          <a:lstStyle/>
          <a:p>
            <a:r>
              <a:rPr lang="en-US" altLang="en-US" sz="2800" dirty="0"/>
              <a:t>C</a:t>
            </a:r>
            <a:r>
              <a:rPr lang="en-US" altLang="en-US" sz="2800" b="1" dirty="0"/>
              <a:t> </a:t>
            </a:r>
            <a:r>
              <a:rPr lang="en-US" altLang="en-US" sz="2800" dirty="0"/>
              <a:t> </a:t>
            </a:r>
            <a:r>
              <a:rPr lang="en-US" altLang="en-US" sz="2800" dirty="0" err="1"/>
              <a:t>C</a:t>
            </a:r>
            <a:r>
              <a:rPr lang="en-US" altLang="en-US" sz="2800" dirty="0"/>
              <a:t>  B  C  B  C  A  C  </a:t>
            </a:r>
            <a:r>
              <a:rPr lang="en-US" altLang="en-US" sz="2800" b="1" dirty="0"/>
              <a:t>B</a:t>
            </a:r>
          </a:p>
        </p:txBody>
      </p:sp>
      <p:sp>
        <p:nvSpPr>
          <p:cNvPr id="9" name="Down Arrow 8"/>
          <p:cNvSpPr/>
          <p:nvPr/>
        </p:nvSpPr>
        <p:spPr>
          <a:xfrm flipV="1">
            <a:off x="3234532" y="1256487"/>
            <a:ext cx="194468" cy="283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81865" y="2101334"/>
            <a:ext cx="915187" cy="369332"/>
          </a:xfrm>
          <a:prstGeom prst="rect">
            <a:avLst/>
          </a:prstGeom>
          <a:noFill/>
        </p:spPr>
        <p:txBody>
          <a:bodyPr wrap="none" rtlCol="0">
            <a:spAutoFit/>
          </a:bodyPr>
          <a:lstStyle/>
          <a:p>
            <a:r>
              <a:rPr lang="en-US" dirty="0"/>
              <a:t>BEFORE</a:t>
            </a:r>
          </a:p>
        </p:txBody>
      </p:sp>
      <p:sp>
        <p:nvSpPr>
          <p:cNvPr id="92" name="Text Box 6"/>
          <p:cNvSpPr txBox="1">
            <a:spLocks noChangeArrowheads="1"/>
          </p:cNvSpPr>
          <p:nvPr/>
        </p:nvSpPr>
        <p:spPr bwMode="auto">
          <a:xfrm>
            <a:off x="152400" y="4740275"/>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93" name="Text Box 9"/>
          <p:cNvSpPr txBox="1">
            <a:spLocks noChangeArrowheads="1"/>
          </p:cNvSpPr>
          <p:nvPr/>
        </p:nvSpPr>
        <p:spPr bwMode="auto">
          <a:xfrm>
            <a:off x="2971800" y="4740275"/>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graphicFrame>
        <p:nvGraphicFramePr>
          <p:cNvPr id="14" name="Table 13"/>
          <p:cNvGraphicFramePr>
            <a:graphicFrameLocks noGrp="1"/>
          </p:cNvGraphicFramePr>
          <p:nvPr>
            <p:extLst>
              <p:ext uri="{D42A27DB-BD31-4B8C-83A1-F6EECF244321}">
                <p14:modId xmlns:p14="http://schemas.microsoft.com/office/powerpoint/2010/main" val="3910024734"/>
              </p:ext>
            </p:extLst>
          </p:nvPr>
        </p:nvGraphicFramePr>
        <p:xfrm>
          <a:off x="304800" y="2250208"/>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3408917087"/>
              </p:ext>
            </p:extLst>
          </p:nvPr>
        </p:nvGraphicFramePr>
        <p:xfrm>
          <a:off x="304800" y="5299372"/>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sp>
        <p:nvSpPr>
          <p:cNvPr id="103" name="TextBox 102"/>
          <p:cNvSpPr txBox="1"/>
          <p:nvPr/>
        </p:nvSpPr>
        <p:spPr>
          <a:xfrm>
            <a:off x="7981865" y="5149334"/>
            <a:ext cx="772969" cy="369332"/>
          </a:xfrm>
          <a:prstGeom prst="rect">
            <a:avLst/>
          </a:prstGeom>
          <a:noFill/>
        </p:spPr>
        <p:txBody>
          <a:bodyPr wrap="none" rtlCol="0">
            <a:spAutoFit/>
          </a:bodyPr>
          <a:lstStyle/>
          <a:p>
            <a:r>
              <a:rPr lang="en-US" dirty="0"/>
              <a:t>AFTER</a:t>
            </a:r>
          </a:p>
        </p:txBody>
      </p:sp>
      <p:sp>
        <p:nvSpPr>
          <p:cNvPr id="25" name="TextBox 24"/>
          <p:cNvSpPr txBox="1"/>
          <p:nvPr/>
        </p:nvSpPr>
        <p:spPr>
          <a:xfrm>
            <a:off x="7981864" y="3378736"/>
            <a:ext cx="1058367" cy="369332"/>
          </a:xfrm>
          <a:prstGeom prst="rect">
            <a:avLst/>
          </a:prstGeom>
          <a:noFill/>
        </p:spPr>
        <p:txBody>
          <a:bodyPr wrap="none" rtlCol="0">
            <a:spAutoFit/>
          </a:bodyPr>
          <a:lstStyle/>
          <a:p>
            <a:r>
              <a:rPr lang="en-US" dirty="0"/>
              <a:t>ANALYSIS</a:t>
            </a:r>
          </a:p>
        </p:txBody>
      </p:sp>
      <p:sp>
        <p:nvSpPr>
          <p:cNvPr id="26" name="Text Box 78"/>
          <p:cNvSpPr txBox="1">
            <a:spLocks noChangeArrowheads="1"/>
          </p:cNvSpPr>
          <p:nvPr/>
        </p:nvSpPr>
        <p:spPr bwMode="auto">
          <a:xfrm>
            <a:off x="77786" y="3334821"/>
            <a:ext cx="148790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Capacity miss</a:t>
            </a:r>
          </a:p>
        </p:txBody>
      </p:sp>
      <p:sp>
        <p:nvSpPr>
          <p:cNvPr id="32" name="TextBox 31"/>
          <p:cNvSpPr txBox="1"/>
          <p:nvPr/>
        </p:nvSpPr>
        <p:spPr>
          <a:xfrm>
            <a:off x="77785" y="3673402"/>
            <a:ext cx="8677049" cy="1077218"/>
          </a:xfrm>
          <a:prstGeom prst="rect">
            <a:avLst/>
          </a:prstGeom>
          <a:noFill/>
        </p:spPr>
        <p:txBody>
          <a:bodyPr wrap="square" rtlCol="0">
            <a:spAutoFit/>
          </a:bodyPr>
          <a:lstStyle/>
          <a:p>
            <a:r>
              <a:rPr lang="en-US" sz="1600" dirty="0"/>
              <a:t>B has been referenced before, so the miss in “cache under observation” is not a compulsory miss.</a:t>
            </a:r>
            <a:br>
              <a:rPr lang="en-US" sz="1600" dirty="0"/>
            </a:br>
            <a:r>
              <a:rPr lang="en-US" sz="1600" dirty="0"/>
              <a:t>The miss in “cache under observation” is a capacity miss: </a:t>
            </a:r>
            <a:r>
              <a:rPr lang="en-US" sz="1600" u="sng" dirty="0"/>
              <a:t>the test cache also missed</a:t>
            </a:r>
            <a:r>
              <a:rPr lang="en-US" sz="1600" dirty="0"/>
              <a:t>, meaning there is NOT sufficient capacity in both caches for the three most recently referenced blocks (B,A,C) prior to this reference (B).</a:t>
            </a:r>
          </a:p>
        </p:txBody>
      </p:sp>
      <p:sp>
        <p:nvSpPr>
          <p:cNvPr id="33" name="TextBox 32"/>
          <p:cNvSpPr txBox="1"/>
          <p:nvPr/>
        </p:nvSpPr>
        <p:spPr>
          <a:xfrm>
            <a:off x="613676" y="3069709"/>
            <a:ext cx="601447" cy="369332"/>
          </a:xfrm>
          <a:prstGeom prst="rect">
            <a:avLst/>
          </a:prstGeom>
          <a:noFill/>
        </p:spPr>
        <p:txBody>
          <a:bodyPr wrap="none" rtlCol="0">
            <a:spAutoFit/>
          </a:bodyPr>
          <a:lstStyle/>
          <a:p>
            <a:r>
              <a:rPr lang="en-US" dirty="0"/>
              <a:t>miss</a:t>
            </a:r>
          </a:p>
        </p:txBody>
      </p:sp>
      <p:sp>
        <p:nvSpPr>
          <p:cNvPr id="34" name="TextBox 33"/>
          <p:cNvSpPr txBox="1"/>
          <p:nvPr/>
        </p:nvSpPr>
        <p:spPr>
          <a:xfrm>
            <a:off x="3286344" y="3074500"/>
            <a:ext cx="742511" cy="369332"/>
          </a:xfrm>
          <a:prstGeom prst="rect">
            <a:avLst/>
          </a:prstGeom>
          <a:noFill/>
        </p:spPr>
        <p:txBody>
          <a:bodyPr wrap="none" rtlCol="0">
            <a:spAutoFit/>
          </a:bodyPr>
          <a:lstStyle/>
          <a:p>
            <a:r>
              <a:rPr lang="en-US" dirty="0"/>
              <a:t>(miss)</a:t>
            </a:r>
          </a:p>
        </p:txBody>
      </p:sp>
      <p:sp>
        <p:nvSpPr>
          <p:cNvPr id="4" name="5-Point Star 3"/>
          <p:cNvSpPr/>
          <p:nvPr/>
        </p:nvSpPr>
        <p:spPr>
          <a:xfrm>
            <a:off x="1565694" y="3378736"/>
            <a:ext cx="339306" cy="294666"/>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48819029-0AE7-5D5B-1A82-10B5EFF39B7D}"/>
              </a:ext>
            </a:extLst>
          </p:cNvPr>
          <p:cNvGraphicFramePr>
            <a:graphicFrameLocks noGrp="1"/>
          </p:cNvGraphicFramePr>
          <p:nvPr>
            <p:extLst>
              <p:ext uri="{D42A27DB-BD31-4B8C-83A1-F6EECF244321}">
                <p14:modId xmlns:p14="http://schemas.microsoft.com/office/powerpoint/2010/main" val="2556138187"/>
              </p:ext>
            </p:extLst>
          </p:nvPr>
        </p:nvGraphicFramePr>
        <p:xfrm>
          <a:off x="3048000" y="2250208"/>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A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graphicFrame>
        <p:nvGraphicFramePr>
          <p:cNvPr id="5" name="Table 4">
            <a:extLst>
              <a:ext uri="{FF2B5EF4-FFF2-40B4-BE49-F238E27FC236}">
                <a16:creationId xmlns:a16="http://schemas.microsoft.com/office/drawing/2014/main" id="{491F1043-24F9-97C7-6FAF-37BE2AD1B953}"/>
              </a:ext>
            </a:extLst>
          </p:cNvPr>
          <p:cNvGraphicFramePr>
            <a:graphicFrameLocks noGrp="1"/>
          </p:cNvGraphicFramePr>
          <p:nvPr>
            <p:extLst>
              <p:ext uri="{D42A27DB-BD31-4B8C-83A1-F6EECF244321}">
                <p14:modId xmlns:p14="http://schemas.microsoft.com/office/powerpoint/2010/main" val="2679280961"/>
              </p:ext>
            </p:extLst>
          </p:nvPr>
        </p:nvGraphicFramePr>
        <p:xfrm>
          <a:off x="3048000" y="5292389"/>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spTree>
    <p:extLst>
      <p:ext uri="{BB962C8B-B14F-4D97-AF65-F5344CB8AC3E}">
        <p14:creationId xmlns:p14="http://schemas.microsoft.com/office/powerpoint/2010/main" val="269308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Slides</a:t>
            </a:r>
          </a:p>
        </p:txBody>
      </p:sp>
      <p:sp>
        <p:nvSpPr>
          <p:cNvPr id="3" name="Content Placeholder 2"/>
          <p:cNvSpPr>
            <a:spLocks noGrp="1"/>
          </p:cNvSpPr>
          <p:nvPr>
            <p:ph idx="1"/>
          </p:nvPr>
        </p:nvSpPr>
        <p:spPr/>
        <p:txBody>
          <a:bodyPr/>
          <a:lstStyle/>
          <a:p>
            <a:r>
              <a:rPr lang="en-US" dirty="0"/>
              <a:t>Same example on the next slide, simulated more efficiently on one slide</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07422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sp>
        <p:nvSpPr>
          <p:cNvPr id="110596" name="Rectangle 4"/>
          <p:cNvSpPr>
            <a:spLocks noChangeArrowheads="1"/>
          </p:cNvSpPr>
          <p:nvPr/>
        </p:nvSpPr>
        <p:spPr bwMode="auto">
          <a:xfrm>
            <a:off x="304800" y="1371600"/>
            <a:ext cx="1219200"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98" name="Text Box 6"/>
          <p:cNvSpPr txBox="1">
            <a:spLocks noChangeArrowheads="1"/>
          </p:cNvSpPr>
          <p:nvPr/>
        </p:nvSpPr>
        <p:spPr bwMode="auto">
          <a:xfrm>
            <a:off x="0" y="7620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819400" y="7620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110602" name="Text Box 10"/>
          <p:cNvSpPr txBox="1">
            <a:spLocks noChangeArrowheads="1"/>
          </p:cNvSpPr>
          <p:nvPr/>
        </p:nvSpPr>
        <p:spPr bwMode="auto">
          <a:xfrm>
            <a:off x="5646737" y="838200"/>
            <a:ext cx="9826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reference</a:t>
            </a:r>
          </a:p>
        </p:txBody>
      </p:sp>
      <p:sp>
        <p:nvSpPr>
          <p:cNvPr id="110603" name="Text Box 11"/>
          <p:cNvSpPr txBox="1">
            <a:spLocks noChangeArrowheads="1"/>
          </p:cNvSpPr>
          <p:nvPr/>
        </p:nvSpPr>
        <p:spPr bwMode="auto">
          <a:xfrm>
            <a:off x="6916738" y="838200"/>
            <a:ext cx="177006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hit/miss, miss type</a:t>
            </a:r>
          </a:p>
        </p:txBody>
      </p:sp>
      <p:sp>
        <p:nvSpPr>
          <p:cNvPr id="110605" name="Text Box 13"/>
          <p:cNvSpPr txBox="1">
            <a:spLocks noChangeArrowheads="1"/>
          </p:cNvSpPr>
          <p:nvPr/>
        </p:nvSpPr>
        <p:spPr bwMode="auto">
          <a:xfrm>
            <a:off x="5943600" y="1447800"/>
            <a:ext cx="312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sp>
        <p:nvSpPr>
          <p:cNvPr id="110627" name="Rectangle 35"/>
          <p:cNvSpPr>
            <a:spLocks noChangeArrowheads="1"/>
          </p:cNvSpPr>
          <p:nvPr/>
        </p:nvSpPr>
        <p:spPr bwMode="auto">
          <a:xfrm>
            <a:off x="304800" y="1600200"/>
            <a:ext cx="1219200"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8" name="Rectangle 36"/>
          <p:cNvSpPr>
            <a:spLocks noChangeArrowheads="1"/>
          </p:cNvSpPr>
          <p:nvPr/>
        </p:nvSpPr>
        <p:spPr bwMode="auto">
          <a:xfrm>
            <a:off x="2895600" y="1479550"/>
            <a:ext cx="1219200" cy="228600"/>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29" name="Rectangle 37"/>
          <p:cNvSpPr>
            <a:spLocks noChangeArrowheads="1"/>
          </p:cNvSpPr>
          <p:nvPr/>
        </p:nvSpPr>
        <p:spPr bwMode="auto">
          <a:xfrm>
            <a:off x="4114802" y="1479550"/>
            <a:ext cx="1219200" cy="228600"/>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31" name="Text Box 39"/>
          <p:cNvSpPr txBox="1">
            <a:spLocks noChangeArrowheads="1"/>
          </p:cNvSpPr>
          <p:nvPr/>
        </p:nvSpPr>
        <p:spPr bwMode="auto">
          <a:xfrm>
            <a:off x="5943600" y="1981200"/>
            <a:ext cx="312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grpSp>
        <p:nvGrpSpPr>
          <p:cNvPr id="110676" name="Group 84"/>
          <p:cNvGrpSpPr>
            <a:grpSpLocks/>
          </p:cNvGrpSpPr>
          <p:nvPr/>
        </p:nvGrpSpPr>
        <p:grpSpPr bwMode="auto">
          <a:xfrm>
            <a:off x="304800" y="1905000"/>
            <a:ext cx="1219200" cy="457200"/>
            <a:chOff x="192" y="1200"/>
            <a:chExt cx="768" cy="288"/>
          </a:xfrm>
        </p:grpSpPr>
        <p:sp>
          <p:nvSpPr>
            <p:cNvPr id="110630" name="Rectangle 38"/>
            <p:cNvSpPr>
              <a:spLocks noChangeArrowheads="1"/>
            </p:cNvSpPr>
            <p:nvPr/>
          </p:nvSpPr>
          <p:spPr bwMode="auto">
            <a:xfrm>
              <a:off x="192" y="1200"/>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32" name="Rectangle 40"/>
            <p:cNvSpPr>
              <a:spLocks noChangeArrowheads="1"/>
            </p:cNvSpPr>
            <p:nvPr/>
          </p:nvSpPr>
          <p:spPr bwMode="auto">
            <a:xfrm>
              <a:off x="192" y="1344"/>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84" name="Group 92"/>
          <p:cNvGrpSpPr>
            <a:grpSpLocks/>
          </p:cNvGrpSpPr>
          <p:nvPr/>
        </p:nvGrpSpPr>
        <p:grpSpPr bwMode="auto">
          <a:xfrm>
            <a:off x="2895600" y="2012950"/>
            <a:ext cx="2438400" cy="228600"/>
            <a:chOff x="1920" y="1200"/>
            <a:chExt cx="1536" cy="144"/>
          </a:xfrm>
        </p:grpSpPr>
        <p:sp>
          <p:nvSpPr>
            <p:cNvPr id="110633" name="Rectangle 41"/>
            <p:cNvSpPr>
              <a:spLocks noChangeArrowheads="1"/>
            </p:cNvSpPr>
            <p:nvPr/>
          </p:nvSpPr>
          <p:spPr bwMode="auto">
            <a:xfrm>
              <a:off x="1920" y="1200"/>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34" name="Rectangle 42"/>
            <p:cNvSpPr>
              <a:spLocks noChangeArrowheads="1"/>
            </p:cNvSpPr>
            <p:nvPr/>
          </p:nvSpPr>
          <p:spPr bwMode="auto">
            <a:xfrm>
              <a:off x="2688" y="1200"/>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0636" name="Text Box 44"/>
          <p:cNvSpPr txBox="1">
            <a:spLocks noChangeArrowheads="1"/>
          </p:cNvSpPr>
          <p:nvPr/>
        </p:nvSpPr>
        <p:spPr bwMode="auto">
          <a:xfrm>
            <a:off x="5943600" y="2514600"/>
            <a:ext cx="312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a:t>
            </a:r>
          </a:p>
        </p:txBody>
      </p:sp>
      <p:grpSp>
        <p:nvGrpSpPr>
          <p:cNvPr id="110677" name="Group 85"/>
          <p:cNvGrpSpPr>
            <a:grpSpLocks/>
          </p:cNvGrpSpPr>
          <p:nvPr/>
        </p:nvGrpSpPr>
        <p:grpSpPr bwMode="auto">
          <a:xfrm>
            <a:off x="304800" y="2438400"/>
            <a:ext cx="1219200" cy="457200"/>
            <a:chOff x="192" y="1536"/>
            <a:chExt cx="768" cy="288"/>
          </a:xfrm>
        </p:grpSpPr>
        <p:sp>
          <p:nvSpPr>
            <p:cNvPr id="110635" name="Rectangle 43"/>
            <p:cNvSpPr>
              <a:spLocks noChangeArrowheads="1"/>
            </p:cNvSpPr>
            <p:nvPr/>
          </p:nvSpPr>
          <p:spPr bwMode="auto">
            <a:xfrm>
              <a:off x="192" y="1536"/>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37" name="Rectangle 45"/>
            <p:cNvSpPr>
              <a:spLocks noChangeArrowheads="1"/>
            </p:cNvSpPr>
            <p:nvPr/>
          </p:nvSpPr>
          <p:spPr bwMode="auto">
            <a:xfrm>
              <a:off x="192" y="1680"/>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85" name="Group 93"/>
          <p:cNvGrpSpPr>
            <a:grpSpLocks/>
          </p:cNvGrpSpPr>
          <p:nvPr/>
        </p:nvGrpSpPr>
        <p:grpSpPr bwMode="auto">
          <a:xfrm>
            <a:off x="2895600" y="2546350"/>
            <a:ext cx="2438400" cy="228600"/>
            <a:chOff x="1920" y="1536"/>
            <a:chExt cx="1536" cy="144"/>
          </a:xfrm>
        </p:grpSpPr>
        <p:sp>
          <p:nvSpPr>
            <p:cNvPr id="110638" name="Rectangle 46"/>
            <p:cNvSpPr>
              <a:spLocks noChangeArrowheads="1"/>
            </p:cNvSpPr>
            <p:nvPr/>
          </p:nvSpPr>
          <p:spPr bwMode="auto">
            <a:xfrm>
              <a:off x="1920" y="1536"/>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39" name="Rectangle 47"/>
            <p:cNvSpPr>
              <a:spLocks noChangeArrowheads="1"/>
            </p:cNvSpPr>
            <p:nvPr/>
          </p:nvSpPr>
          <p:spPr bwMode="auto">
            <a:xfrm>
              <a:off x="2688" y="1536"/>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0641" name="Text Box 49"/>
          <p:cNvSpPr txBox="1">
            <a:spLocks noChangeArrowheads="1"/>
          </p:cNvSpPr>
          <p:nvPr/>
        </p:nvSpPr>
        <p:spPr bwMode="auto">
          <a:xfrm>
            <a:off x="5943600" y="3048000"/>
            <a:ext cx="312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grpSp>
        <p:nvGrpSpPr>
          <p:cNvPr id="110678" name="Group 86"/>
          <p:cNvGrpSpPr>
            <a:grpSpLocks/>
          </p:cNvGrpSpPr>
          <p:nvPr/>
        </p:nvGrpSpPr>
        <p:grpSpPr bwMode="auto">
          <a:xfrm>
            <a:off x="304800" y="2971800"/>
            <a:ext cx="1219200" cy="457200"/>
            <a:chOff x="192" y="1872"/>
            <a:chExt cx="768" cy="288"/>
          </a:xfrm>
        </p:grpSpPr>
        <p:sp>
          <p:nvSpPr>
            <p:cNvPr id="110640" name="Rectangle 48"/>
            <p:cNvSpPr>
              <a:spLocks noChangeArrowheads="1"/>
            </p:cNvSpPr>
            <p:nvPr/>
          </p:nvSpPr>
          <p:spPr bwMode="auto">
            <a:xfrm>
              <a:off x="192" y="1872"/>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110642" name="Rectangle 50"/>
            <p:cNvSpPr>
              <a:spLocks noChangeArrowheads="1"/>
            </p:cNvSpPr>
            <p:nvPr/>
          </p:nvSpPr>
          <p:spPr bwMode="auto">
            <a:xfrm>
              <a:off x="192" y="2016"/>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86" name="Group 94"/>
          <p:cNvGrpSpPr>
            <a:grpSpLocks/>
          </p:cNvGrpSpPr>
          <p:nvPr/>
        </p:nvGrpSpPr>
        <p:grpSpPr bwMode="auto">
          <a:xfrm>
            <a:off x="2895600" y="3079750"/>
            <a:ext cx="2438400" cy="228600"/>
            <a:chOff x="1920" y="1872"/>
            <a:chExt cx="1536" cy="144"/>
          </a:xfrm>
        </p:grpSpPr>
        <p:sp>
          <p:nvSpPr>
            <p:cNvPr id="110643" name="Rectangle 51"/>
            <p:cNvSpPr>
              <a:spLocks noChangeArrowheads="1"/>
            </p:cNvSpPr>
            <p:nvPr/>
          </p:nvSpPr>
          <p:spPr bwMode="auto">
            <a:xfrm>
              <a:off x="1920" y="1872"/>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 (lru)</a:t>
              </a:r>
            </a:p>
          </p:txBody>
        </p:sp>
        <p:sp>
          <p:nvSpPr>
            <p:cNvPr id="110644" name="Rectangle 52"/>
            <p:cNvSpPr>
              <a:spLocks noChangeArrowheads="1"/>
            </p:cNvSpPr>
            <p:nvPr/>
          </p:nvSpPr>
          <p:spPr bwMode="auto">
            <a:xfrm>
              <a:off x="2688" y="1872"/>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B</a:t>
              </a:r>
            </a:p>
          </p:txBody>
        </p:sp>
      </p:grpSp>
      <p:sp>
        <p:nvSpPr>
          <p:cNvPr id="110646" name="Text Box 54"/>
          <p:cNvSpPr txBox="1">
            <a:spLocks noChangeArrowheads="1"/>
          </p:cNvSpPr>
          <p:nvPr/>
        </p:nvSpPr>
        <p:spPr bwMode="auto">
          <a:xfrm>
            <a:off x="5943600" y="3581400"/>
            <a:ext cx="312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a:t>
            </a:r>
          </a:p>
        </p:txBody>
      </p:sp>
      <p:grpSp>
        <p:nvGrpSpPr>
          <p:cNvPr id="110679" name="Group 87"/>
          <p:cNvGrpSpPr>
            <a:grpSpLocks/>
          </p:cNvGrpSpPr>
          <p:nvPr/>
        </p:nvGrpSpPr>
        <p:grpSpPr bwMode="auto">
          <a:xfrm>
            <a:off x="304800" y="3505200"/>
            <a:ext cx="1219200" cy="457200"/>
            <a:chOff x="192" y="2208"/>
            <a:chExt cx="768" cy="288"/>
          </a:xfrm>
        </p:grpSpPr>
        <p:sp>
          <p:nvSpPr>
            <p:cNvPr id="110645" name="Rectangle 53"/>
            <p:cNvSpPr>
              <a:spLocks noChangeArrowheads="1"/>
            </p:cNvSpPr>
            <p:nvPr/>
          </p:nvSpPr>
          <p:spPr bwMode="auto">
            <a:xfrm>
              <a:off x="192" y="2208"/>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47" name="Rectangle 55"/>
            <p:cNvSpPr>
              <a:spLocks noChangeArrowheads="1"/>
            </p:cNvSpPr>
            <p:nvPr/>
          </p:nvSpPr>
          <p:spPr bwMode="auto">
            <a:xfrm>
              <a:off x="192" y="2352"/>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87" name="Group 95"/>
          <p:cNvGrpSpPr>
            <a:grpSpLocks/>
          </p:cNvGrpSpPr>
          <p:nvPr/>
        </p:nvGrpSpPr>
        <p:grpSpPr bwMode="auto">
          <a:xfrm>
            <a:off x="2895600" y="3613150"/>
            <a:ext cx="2438400" cy="228600"/>
            <a:chOff x="1920" y="2208"/>
            <a:chExt cx="1536" cy="144"/>
          </a:xfrm>
        </p:grpSpPr>
        <p:sp>
          <p:nvSpPr>
            <p:cNvPr id="110648" name="Rectangle 56"/>
            <p:cNvSpPr>
              <a:spLocks noChangeArrowheads="1"/>
            </p:cNvSpPr>
            <p:nvPr/>
          </p:nvSpPr>
          <p:spPr bwMode="auto">
            <a:xfrm>
              <a:off x="1920" y="2208"/>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49" name="Rectangle 57"/>
            <p:cNvSpPr>
              <a:spLocks noChangeArrowheads="1"/>
            </p:cNvSpPr>
            <p:nvPr/>
          </p:nvSpPr>
          <p:spPr bwMode="auto">
            <a:xfrm>
              <a:off x="2688" y="2208"/>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 (lru)</a:t>
              </a:r>
            </a:p>
          </p:txBody>
        </p:sp>
      </p:grpSp>
      <p:sp>
        <p:nvSpPr>
          <p:cNvPr id="110651" name="Text Box 59"/>
          <p:cNvSpPr txBox="1">
            <a:spLocks noChangeArrowheads="1"/>
          </p:cNvSpPr>
          <p:nvPr/>
        </p:nvSpPr>
        <p:spPr bwMode="auto">
          <a:xfrm>
            <a:off x="5943600" y="4114800"/>
            <a:ext cx="312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grpSp>
        <p:nvGrpSpPr>
          <p:cNvPr id="110680" name="Group 88"/>
          <p:cNvGrpSpPr>
            <a:grpSpLocks/>
          </p:cNvGrpSpPr>
          <p:nvPr/>
        </p:nvGrpSpPr>
        <p:grpSpPr bwMode="auto">
          <a:xfrm>
            <a:off x="304800" y="4038600"/>
            <a:ext cx="1219200" cy="457200"/>
            <a:chOff x="192" y="2544"/>
            <a:chExt cx="768" cy="288"/>
          </a:xfrm>
        </p:grpSpPr>
        <p:sp>
          <p:nvSpPr>
            <p:cNvPr id="110650" name="Rectangle 58"/>
            <p:cNvSpPr>
              <a:spLocks noChangeArrowheads="1"/>
            </p:cNvSpPr>
            <p:nvPr/>
          </p:nvSpPr>
          <p:spPr bwMode="auto">
            <a:xfrm>
              <a:off x="192" y="2544"/>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110652" name="Rectangle 60"/>
            <p:cNvSpPr>
              <a:spLocks noChangeArrowheads="1"/>
            </p:cNvSpPr>
            <p:nvPr/>
          </p:nvSpPr>
          <p:spPr bwMode="auto">
            <a:xfrm>
              <a:off x="192" y="2688"/>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88" name="Group 96"/>
          <p:cNvGrpSpPr>
            <a:grpSpLocks/>
          </p:cNvGrpSpPr>
          <p:nvPr/>
        </p:nvGrpSpPr>
        <p:grpSpPr bwMode="auto">
          <a:xfrm>
            <a:off x="2895600" y="4146550"/>
            <a:ext cx="2438400" cy="231775"/>
            <a:chOff x="1920" y="2544"/>
            <a:chExt cx="1536" cy="146"/>
          </a:xfrm>
        </p:grpSpPr>
        <p:sp>
          <p:nvSpPr>
            <p:cNvPr id="110653" name="Rectangle 61"/>
            <p:cNvSpPr>
              <a:spLocks noChangeArrowheads="1"/>
            </p:cNvSpPr>
            <p:nvPr/>
          </p:nvSpPr>
          <p:spPr bwMode="auto">
            <a:xfrm>
              <a:off x="1920" y="2544"/>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 (lru)</a:t>
              </a:r>
            </a:p>
          </p:txBody>
        </p:sp>
        <p:sp>
          <p:nvSpPr>
            <p:cNvPr id="110654" name="Rectangle 62"/>
            <p:cNvSpPr>
              <a:spLocks noChangeArrowheads="1"/>
            </p:cNvSpPr>
            <p:nvPr/>
          </p:nvSpPr>
          <p:spPr bwMode="auto">
            <a:xfrm>
              <a:off x="2688" y="2546"/>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grpSp>
      <p:sp>
        <p:nvSpPr>
          <p:cNvPr id="110656" name="Text Box 64"/>
          <p:cNvSpPr txBox="1">
            <a:spLocks noChangeArrowheads="1"/>
          </p:cNvSpPr>
          <p:nvPr/>
        </p:nvSpPr>
        <p:spPr bwMode="auto">
          <a:xfrm>
            <a:off x="5943600" y="4648200"/>
            <a:ext cx="312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a:t>
            </a:r>
          </a:p>
        </p:txBody>
      </p:sp>
      <p:grpSp>
        <p:nvGrpSpPr>
          <p:cNvPr id="110681" name="Group 89"/>
          <p:cNvGrpSpPr>
            <a:grpSpLocks/>
          </p:cNvGrpSpPr>
          <p:nvPr/>
        </p:nvGrpSpPr>
        <p:grpSpPr bwMode="auto">
          <a:xfrm>
            <a:off x="304800" y="4572000"/>
            <a:ext cx="1219200" cy="457200"/>
            <a:chOff x="192" y="2880"/>
            <a:chExt cx="768" cy="288"/>
          </a:xfrm>
        </p:grpSpPr>
        <p:sp>
          <p:nvSpPr>
            <p:cNvPr id="110655" name="Rectangle 63"/>
            <p:cNvSpPr>
              <a:spLocks noChangeArrowheads="1"/>
            </p:cNvSpPr>
            <p:nvPr/>
          </p:nvSpPr>
          <p:spPr bwMode="auto">
            <a:xfrm>
              <a:off x="192" y="2880"/>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57" name="Rectangle 65"/>
            <p:cNvSpPr>
              <a:spLocks noChangeArrowheads="1"/>
            </p:cNvSpPr>
            <p:nvPr/>
          </p:nvSpPr>
          <p:spPr bwMode="auto">
            <a:xfrm>
              <a:off x="192" y="3024"/>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89" name="Group 97"/>
          <p:cNvGrpSpPr>
            <a:grpSpLocks/>
          </p:cNvGrpSpPr>
          <p:nvPr/>
        </p:nvGrpSpPr>
        <p:grpSpPr bwMode="auto">
          <a:xfrm>
            <a:off x="2895600" y="4679950"/>
            <a:ext cx="2438400" cy="231775"/>
            <a:chOff x="1920" y="2880"/>
            <a:chExt cx="1536" cy="146"/>
          </a:xfrm>
        </p:grpSpPr>
        <p:sp>
          <p:nvSpPr>
            <p:cNvPr id="110658" name="Rectangle 66"/>
            <p:cNvSpPr>
              <a:spLocks noChangeArrowheads="1"/>
            </p:cNvSpPr>
            <p:nvPr/>
          </p:nvSpPr>
          <p:spPr bwMode="auto">
            <a:xfrm>
              <a:off x="1920" y="2880"/>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59" name="Rectangle 67"/>
            <p:cNvSpPr>
              <a:spLocks noChangeArrowheads="1"/>
            </p:cNvSpPr>
            <p:nvPr/>
          </p:nvSpPr>
          <p:spPr bwMode="auto">
            <a:xfrm>
              <a:off x="2688" y="2882"/>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 (lru)</a:t>
              </a:r>
            </a:p>
          </p:txBody>
        </p:sp>
      </p:grpSp>
      <p:sp>
        <p:nvSpPr>
          <p:cNvPr id="110661" name="Text Box 69"/>
          <p:cNvSpPr txBox="1">
            <a:spLocks noChangeArrowheads="1"/>
          </p:cNvSpPr>
          <p:nvPr/>
        </p:nvSpPr>
        <p:spPr bwMode="auto">
          <a:xfrm>
            <a:off x="5943600" y="5181600"/>
            <a:ext cx="312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t>
            </a:r>
          </a:p>
        </p:txBody>
      </p:sp>
      <p:grpSp>
        <p:nvGrpSpPr>
          <p:cNvPr id="110682" name="Group 90"/>
          <p:cNvGrpSpPr>
            <a:grpSpLocks/>
          </p:cNvGrpSpPr>
          <p:nvPr/>
        </p:nvGrpSpPr>
        <p:grpSpPr bwMode="auto">
          <a:xfrm>
            <a:off x="304800" y="5105400"/>
            <a:ext cx="1219200" cy="457200"/>
            <a:chOff x="192" y="3216"/>
            <a:chExt cx="768" cy="288"/>
          </a:xfrm>
        </p:grpSpPr>
        <p:sp>
          <p:nvSpPr>
            <p:cNvPr id="110660" name="Rectangle 68"/>
            <p:cNvSpPr>
              <a:spLocks noChangeArrowheads="1"/>
            </p:cNvSpPr>
            <p:nvPr/>
          </p:nvSpPr>
          <p:spPr bwMode="auto">
            <a:xfrm>
              <a:off x="192" y="3216"/>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110662" name="Rectangle 70"/>
            <p:cNvSpPr>
              <a:spLocks noChangeArrowheads="1"/>
            </p:cNvSpPr>
            <p:nvPr/>
          </p:nvSpPr>
          <p:spPr bwMode="auto">
            <a:xfrm>
              <a:off x="192" y="3360"/>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90" name="Group 98"/>
          <p:cNvGrpSpPr>
            <a:grpSpLocks/>
          </p:cNvGrpSpPr>
          <p:nvPr/>
        </p:nvGrpSpPr>
        <p:grpSpPr bwMode="auto">
          <a:xfrm>
            <a:off x="2895600" y="5213350"/>
            <a:ext cx="2438400" cy="228600"/>
            <a:chOff x="1920" y="3216"/>
            <a:chExt cx="1536" cy="144"/>
          </a:xfrm>
        </p:grpSpPr>
        <p:sp>
          <p:nvSpPr>
            <p:cNvPr id="110663" name="Rectangle 71"/>
            <p:cNvSpPr>
              <a:spLocks noChangeArrowheads="1"/>
            </p:cNvSpPr>
            <p:nvPr/>
          </p:nvSpPr>
          <p:spPr bwMode="auto">
            <a:xfrm>
              <a:off x="1920" y="3216"/>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 (lru)</a:t>
              </a:r>
            </a:p>
          </p:txBody>
        </p:sp>
        <p:sp>
          <p:nvSpPr>
            <p:cNvPr id="110664" name="Rectangle 72"/>
            <p:cNvSpPr>
              <a:spLocks noChangeArrowheads="1"/>
            </p:cNvSpPr>
            <p:nvPr/>
          </p:nvSpPr>
          <p:spPr bwMode="auto">
            <a:xfrm>
              <a:off x="2688" y="3216"/>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grpSp>
      <p:sp>
        <p:nvSpPr>
          <p:cNvPr id="110666" name="Text Box 74"/>
          <p:cNvSpPr txBox="1">
            <a:spLocks noChangeArrowheads="1"/>
          </p:cNvSpPr>
          <p:nvPr/>
        </p:nvSpPr>
        <p:spPr bwMode="auto">
          <a:xfrm>
            <a:off x="5943600" y="5715000"/>
            <a:ext cx="312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a:t>
            </a:r>
          </a:p>
        </p:txBody>
      </p:sp>
      <p:grpSp>
        <p:nvGrpSpPr>
          <p:cNvPr id="110683" name="Group 91"/>
          <p:cNvGrpSpPr>
            <a:grpSpLocks/>
          </p:cNvGrpSpPr>
          <p:nvPr/>
        </p:nvGrpSpPr>
        <p:grpSpPr bwMode="auto">
          <a:xfrm>
            <a:off x="304800" y="5638800"/>
            <a:ext cx="1219200" cy="457200"/>
            <a:chOff x="192" y="3552"/>
            <a:chExt cx="768" cy="288"/>
          </a:xfrm>
        </p:grpSpPr>
        <p:sp>
          <p:nvSpPr>
            <p:cNvPr id="110665" name="Rectangle 73"/>
            <p:cNvSpPr>
              <a:spLocks noChangeArrowheads="1"/>
            </p:cNvSpPr>
            <p:nvPr/>
          </p:nvSpPr>
          <p:spPr bwMode="auto">
            <a:xfrm>
              <a:off x="192" y="3552"/>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67" name="Rectangle 75"/>
            <p:cNvSpPr>
              <a:spLocks noChangeArrowheads="1"/>
            </p:cNvSpPr>
            <p:nvPr/>
          </p:nvSpPr>
          <p:spPr bwMode="auto">
            <a:xfrm>
              <a:off x="192" y="3696"/>
              <a:ext cx="768" cy="144"/>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0691" name="Group 99"/>
          <p:cNvGrpSpPr>
            <a:grpSpLocks/>
          </p:cNvGrpSpPr>
          <p:nvPr/>
        </p:nvGrpSpPr>
        <p:grpSpPr bwMode="auto">
          <a:xfrm>
            <a:off x="2895600" y="5746750"/>
            <a:ext cx="2438400" cy="228600"/>
            <a:chOff x="1920" y="3552"/>
            <a:chExt cx="1536" cy="144"/>
          </a:xfrm>
        </p:grpSpPr>
        <p:sp>
          <p:nvSpPr>
            <p:cNvPr id="110668" name="Rectangle 76"/>
            <p:cNvSpPr>
              <a:spLocks noChangeArrowheads="1"/>
            </p:cNvSpPr>
            <p:nvPr/>
          </p:nvSpPr>
          <p:spPr bwMode="auto">
            <a:xfrm>
              <a:off x="1920" y="3552"/>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sp>
          <p:nvSpPr>
            <p:cNvPr id="110669" name="Rectangle 77"/>
            <p:cNvSpPr>
              <a:spLocks noChangeArrowheads="1"/>
            </p:cNvSpPr>
            <p:nvPr/>
          </p:nvSpPr>
          <p:spPr bwMode="auto">
            <a:xfrm>
              <a:off x="2688" y="3552"/>
              <a:ext cx="768" cy="144"/>
            </a:xfrm>
            <a:prstGeom prst="rect">
              <a:avLst/>
            </a:prstGeom>
            <a:solidFill>
              <a:schemeClr val="bg1"/>
            </a:solidFill>
            <a:ln w="12700">
              <a:solidFill>
                <a:schemeClr val="tx1"/>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 (lru)</a:t>
              </a:r>
            </a:p>
          </p:txBody>
        </p:sp>
      </p:grpSp>
      <p:sp>
        <p:nvSpPr>
          <p:cNvPr id="110670" name="Text Box 78"/>
          <p:cNvSpPr txBox="1">
            <a:spLocks noChangeArrowheads="1"/>
          </p:cNvSpPr>
          <p:nvPr/>
        </p:nvSpPr>
        <p:spPr bwMode="auto">
          <a:xfrm>
            <a:off x="6934200" y="1447800"/>
            <a:ext cx="16732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Compulsory miss</a:t>
            </a:r>
          </a:p>
        </p:txBody>
      </p:sp>
      <p:sp>
        <p:nvSpPr>
          <p:cNvPr id="110671" name="Text Box 79"/>
          <p:cNvSpPr txBox="1">
            <a:spLocks noChangeArrowheads="1"/>
          </p:cNvSpPr>
          <p:nvPr/>
        </p:nvSpPr>
        <p:spPr bwMode="auto">
          <a:xfrm>
            <a:off x="6934200" y="2514600"/>
            <a:ext cx="16732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Compulsory miss</a:t>
            </a:r>
          </a:p>
        </p:txBody>
      </p:sp>
      <p:sp>
        <p:nvSpPr>
          <p:cNvPr id="110672" name="Text Box 80"/>
          <p:cNvSpPr txBox="1">
            <a:spLocks noChangeArrowheads="1"/>
          </p:cNvSpPr>
          <p:nvPr/>
        </p:nvSpPr>
        <p:spPr bwMode="auto">
          <a:xfrm>
            <a:off x="6934200" y="4648200"/>
            <a:ext cx="16732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Compulsory miss</a:t>
            </a:r>
          </a:p>
        </p:txBody>
      </p:sp>
      <p:sp>
        <p:nvSpPr>
          <p:cNvPr id="110673" name="Text Box 81"/>
          <p:cNvSpPr txBox="1">
            <a:spLocks noChangeArrowheads="1"/>
          </p:cNvSpPr>
          <p:nvPr/>
        </p:nvSpPr>
        <p:spPr bwMode="auto">
          <a:xfrm>
            <a:off x="6934200" y="1981200"/>
            <a:ext cx="4206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Hit</a:t>
            </a:r>
          </a:p>
        </p:txBody>
      </p:sp>
      <p:sp>
        <p:nvSpPr>
          <p:cNvPr id="110675" name="Text Box 83"/>
          <p:cNvSpPr txBox="1">
            <a:spLocks noChangeArrowheads="1"/>
          </p:cNvSpPr>
          <p:nvPr/>
        </p:nvSpPr>
        <p:spPr bwMode="auto">
          <a:xfrm>
            <a:off x="6934200" y="3048000"/>
            <a:ext cx="12969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Conflict miss</a:t>
            </a:r>
          </a:p>
        </p:txBody>
      </p:sp>
      <p:sp>
        <p:nvSpPr>
          <p:cNvPr id="110692" name="Text Box 100"/>
          <p:cNvSpPr txBox="1">
            <a:spLocks noChangeArrowheads="1"/>
          </p:cNvSpPr>
          <p:nvPr/>
        </p:nvSpPr>
        <p:spPr bwMode="auto">
          <a:xfrm>
            <a:off x="6934200" y="3581400"/>
            <a:ext cx="12969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Conflict miss</a:t>
            </a:r>
          </a:p>
        </p:txBody>
      </p:sp>
      <p:sp>
        <p:nvSpPr>
          <p:cNvPr id="110693" name="Text Box 101"/>
          <p:cNvSpPr txBox="1">
            <a:spLocks noChangeArrowheads="1"/>
          </p:cNvSpPr>
          <p:nvPr/>
        </p:nvSpPr>
        <p:spPr bwMode="auto">
          <a:xfrm>
            <a:off x="6934200" y="4114800"/>
            <a:ext cx="12969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Conflict miss</a:t>
            </a:r>
          </a:p>
        </p:txBody>
      </p:sp>
      <p:sp>
        <p:nvSpPr>
          <p:cNvPr id="110694" name="Text Box 102"/>
          <p:cNvSpPr txBox="1">
            <a:spLocks noChangeArrowheads="1"/>
          </p:cNvSpPr>
          <p:nvPr/>
        </p:nvSpPr>
        <p:spPr bwMode="auto">
          <a:xfrm>
            <a:off x="6934200" y="5181600"/>
            <a:ext cx="12969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Conflict miss</a:t>
            </a:r>
          </a:p>
        </p:txBody>
      </p:sp>
      <p:sp>
        <p:nvSpPr>
          <p:cNvPr id="110695" name="Text Box 103"/>
          <p:cNvSpPr txBox="1">
            <a:spLocks noChangeArrowheads="1"/>
          </p:cNvSpPr>
          <p:nvPr/>
        </p:nvSpPr>
        <p:spPr bwMode="auto">
          <a:xfrm>
            <a:off x="6934200" y="5715000"/>
            <a:ext cx="13763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Capacity miss</a:t>
            </a:r>
          </a:p>
        </p:txBody>
      </p:sp>
    </p:spTree>
    <p:extLst>
      <p:ext uri="{BB962C8B-B14F-4D97-AF65-F5344CB8AC3E}">
        <p14:creationId xmlns:p14="http://schemas.microsoft.com/office/powerpoint/2010/main" val="656122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6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6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06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06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6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067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068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63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67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1067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1068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064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067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1067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1068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064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069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1106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11068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065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069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110681"/>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11068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0656"/>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1067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1068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110690"/>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0661"/>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10694"/>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11068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11069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10666"/>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10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p:bldP spid="110631" grpId="0"/>
      <p:bldP spid="110636" grpId="0"/>
      <p:bldP spid="110641" grpId="0"/>
      <p:bldP spid="110646" grpId="0"/>
      <p:bldP spid="110651" grpId="0"/>
      <p:bldP spid="110656" grpId="0"/>
      <p:bldP spid="110661" grpId="0"/>
      <p:bldP spid="110666" grpId="0"/>
      <p:bldP spid="110670" grpId="0"/>
      <p:bldP spid="110671" grpId="0"/>
      <p:bldP spid="110672" grpId="0"/>
      <p:bldP spid="110673" grpId="0"/>
      <p:bldP spid="110675" grpId="0"/>
      <p:bldP spid="110692" grpId="0"/>
      <p:bldP spid="110693" grpId="0"/>
      <p:bldP spid="110694" grpId="0"/>
      <p:bldP spid="1106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Categories of misses (3C’s model)</a:t>
            </a:r>
          </a:p>
        </p:txBody>
      </p:sp>
      <p:sp>
        <p:nvSpPr>
          <p:cNvPr id="34819" name="Rectangle 3"/>
          <p:cNvSpPr>
            <a:spLocks noGrp="1" noChangeArrowheads="1"/>
          </p:cNvSpPr>
          <p:nvPr>
            <p:ph type="body" idx="1"/>
          </p:nvPr>
        </p:nvSpPr>
        <p:spPr>
          <a:xfrm>
            <a:off x="457200" y="1417638"/>
            <a:ext cx="8229600" cy="4938712"/>
          </a:xfrm>
        </p:spPr>
        <p:txBody>
          <a:bodyPr>
            <a:normAutofit fontScale="62500" lnSpcReduction="20000"/>
          </a:bodyPr>
          <a:lstStyle/>
          <a:p>
            <a:r>
              <a:rPr lang="en-US" altLang="en-US" dirty="0"/>
              <a:t>Compulsory misses</a:t>
            </a:r>
          </a:p>
          <a:p>
            <a:pPr lvl="1"/>
            <a:r>
              <a:rPr lang="en-US" altLang="en-US" dirty="0"/>
              <a:t>The first reference to a memory block</a:t>
            </a:r>
          </a:p>
          <a:p>
            <a:r>
              <a:rPr lang="en-US" altLang="en-US" dirty="0"/>
              <a:t>Capacity and Conflict misses</a:t>
            </a:r>
          </a:p>
          <a:p>
            <a:pPr lvl="1"/>
            <a:r>
              <a:rPr lang="en-US" altLang="en-US" dirty="0"/>
              <a:t>Scenario:</a:t>
            </a:r>
          </a:p>
          <a:p>
            <a:pPr lvl="2"/>
            <a:r>
              <a:rPr lang="en-US" altLang="en-US" dirty="0"/>
              <a:t>A memory block is in the cache, then replaced, then re-referenced</a:t>
            </a:r>
          </a:p>
          <a:p>
            <a:pPr lvl="2"/>
            <a:r>
              <a:rPr lang="en-US" altLang="en-US" dirty="0"/>
              <a:t>The re-reference is a miss (either capacity miss or conflict miss)</a:t>
            </a:r>
          </a:p>
          <a:p>
            <a:pPr lvl="1"/>
            <a:r>
              <a:rPr lang="en-US" altLang="en-US" dirty="0"/>
              <a:t>Difference between capacity miss and conflict miss</a:t>
            </a:r>
          </a:p>
          <a:p>
            <a:pPr lvl="2"/>
            <a:r>
              <a:rPr lang="en-US" altLang="en-US" dirty="0"/>
              <a:t>Capacity miss:</a:t>
            </a:r>
          </a:p>
          <a:p>
            <a:pPr lvl="3"/>
            <a:r>
              <a:rPr lang="en-US" altLang="en-US" dirty="0"/>
              <a:t>A miss that occurs due to the </a:t>
            </a:r>
            <a:r>
              <a:rPr lang="en-US" altLang="en-US" u="sng" dirty="0"/>
              <a:t>limited capacity of the cache</a:t>
            </a:r>
          </a:p>
          <a:p>
            <a:pPr lvl="3"/>
            <a:r>
              <a:rPr lang="en-US" altLang="en-US" dirty="0"/>
              <a:t>A capacity miss is attributed to limited capacity, not constraints of the cache’s mapping function</a:t>
            </a:r>
          </a:p>
          <a:p>
            <a:pPr lvl="2"/>
            <a:r>
              <a:rPr lang="en-US" altLang="en-US" dirty="0"/>
              <a:t>Conflict miss:</a:t>
            </a:r>
          </a:p>
          <a:p>
            <a:pPr lvl="3"/>
            <a:r>
              <a:rPr lang="en-US" altLang="en-US" dirty="0"/>
              <a:t>A miss that occurs due to </a:t>
            </a:r>
            <a:r>
              <a:rPr lang="en-US" altLang="en-US" u="sng" dirty="0"/>
              <a:t>limited capacity within a set</a:t>
            </a:r>
          </a:p>
          <a:p>
            <a:pPr lvl="3"/>
            <a:r>
              <a:rPr lang="en-US" altLang="en-US" dirty="0"/>
              <a:t>A conflict miss is attributed to constraints of the cache’s mapping function. For example, suppose only four memory blocks are ever referenced by a program, the cache is direct-mapped and has a capacity of 256 memory blocks, but all four memory blocks referenced by the program map to the same set. Clearly there is sufficient capacity for the four blocks, but the inflexible mapping function prevents caching all of them at the same time.</a:t>
            </a:r>
          </a:p>
          <a:p>
            <a:pPr lvl="2"/>
            <a:r>
              <a:rPr lang="en-US" altLang="en-US" dirty="0"/>
              <a:t>Note:</a:t>
            </a:r>
          </a:p>
          <a:p>
            <a:pPr lvl="3"/>
            <a:r>
              <a:rPr lang="en-US" altLang="en-US" dirty="0"/>
              <a:t>A fully-associative cache only suffers compulsory misses and capacity misses. It doesn’t suffer conflict misses. Any non-compulsory miss is attributed to limited capacity, not to the mapping function, because a block can be put anywhere in the cache.</a:t>
            </a:r>
          </a:p>
          <a:p>
            <a:pPr lvl="3"/>
            <a:r>
              <a:rPr lang="en-US" altLang="en-US" dirty="0"/>
              <a:t>Direct-mapped and set-associative caches suffer from all three types of misses.</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TextBox 4"/>
          <p:cNvSpPr txBox="1"/>
          <p:nvPr/>
        </p:nvSpPr>
        <p:spPr>
          <a:xfrm>
            <a:off x="7239000" y="1327583"/>
            <a:ext cx="1777603" cy="1200329"/>
          </a:xfrm>
          <a:prstGeom prst="rect">
            <a:avLst/>
          </a:prstGeom>
          <a:solidFill>
            <a:schemeClr val="accent1"/>
          </a:solidFill>
        </p:spPr>
        <p:txBody>
          <a:bodyPr wrap="none" rtlCol="0">
            <a:spAutoFit/>
          </a:bodyPr>
          <a:lstStyle/>
          <a:p>
            <a:r>
              <a:rPr lang="en-US" dirty="0">
                <a:solidFill>
                  <a:schemeClr val="bg1"/>
                </a:solidFill>
              </a:rPr>
              <a:t>The 3Cs:</a:t>
            </a:r>
          </a:p>
          <a:p>
            <a:r>
              <a:rPr lang="en-US" dirty="0">
                <a:solidFill>
                  <a:schemeClr val="bg1"/>
                </a:solidFill>
              </a:rPr>
              <a:t>Compulsory miss</a:t>
            </a:r>
          </a:p>
          <a:p>
            <a:r>
              <a:rPr lang="en-US" dirty="0">
                <a:solidFill>
                  <a:schemeClr val="bg1"/>
                </a:solidFill>
              </a:rPr>
              <a:t>Capacity miss</a:t>
            </a:r>
          </a:p>
          <a:p>
            <a:r>
              <a:rPr lang="en-US" dirty="0">
                <a:solidFill>
                  <a:schemeClr val="bg1"/>
                </a:solidFill>
              </a:rPr>
              <a:t>Conflict miss</a:t>
            </a:r>
          </a:p>
        </p:txBody>
      </p:sp>
    </p:spTree>
    <p:extLst>
      <p:ext uri="{BB962C8B-B14F-4D97-AF65-F5344CB8AC3E}">
        <p14:creationId xmlns:p14="http://schemas.microsoft.com/office/powerpoint/2010/main" val="10178811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en-US"/>
              <a:t>How to classify a miss?</a:t>
            </a:r>
          </a:p>
        </p:txBody>
      </p:sp>
      <p:sp>
        <p:nvSpPr>
          <p:cNvPr id="107523" name="Rectangle 3"/>
          <p:cNvSpPr>
            <a:spLocks noGrp="1" noChangeArrowheads="1"/>
          </p:cNvSpPr>
          <p:nvPr>
            <p:ph type="body" idx="1"/>
          </p:nvPr>
        </p:nvSpPr>
        <p:spPr/>
        <p:txBody>
          <a:bodyPr>
            <a:normAutofit fontScale="70000" lnSpcReduction="20000"/>
          </a:bodyPr>
          <a:lstStyle/>
          <a:p>
            <a:r>
              <a:rPr lang="en-US" altLang="en-US" dirty="0"/>
              <a:t>Suppose we are simulating a “cache under observation” and a given reference misses in the cache. We want to classify the miss as compulsory, capacity, or conflict.</a:t>
            </a:r>
          </a:p>
          <a:p>
            <a:r>
              <a:rPr lang="en-US" altLang="en-US" dirty="0"/>
              <a:t>If first reference to a memory block</a:t>
            </a:r>
          </a:p>
          <a:p>
            <a:pPr lvl="1"/>
            <a:r>
              <a:rPr lang="en-US" altLang="en-US" dirty="0"/>
              <a:t>Compulsory miss</a:t>
            </a:r>
          </a:p>
          <a:p>
            <a:pPr lvl="1"/>
            <a:r>
              <a:rPr lang="en-US" altLang="en-US" dirty="0"/>
              <a:t>This also means that the number of compulsory misses is the number of unique memory blocks ever referenced.</a:t>
            </a:r>
          </a:p>
          <a:p>
            <a:r>
              <a:rPr lang="en-US" altLang="en-US" dirty="0"/>
              <a:t>Else</a:t>
            </a:r>
          </a:p>
          <a:p>
            <a:pPr lvl="1"/>
            <a:r>
              <a:rPr lang="en-US" altLang="en-US" dirty="0"/>
              <a:t>The miss is either a capacity miss or a conflict miss. How to figure out the type of miss?</a:t>
            </a:r>
          </a:p>
          <a:p>
            <a:pPr lvl="1"/>
            <a:r>
              <a:rPr lang="en-US" altLang="en-US" dirty="0"/>
              <a:t>In addition to simulating the cache under observation, ALSO simulate a fully-associative cache that has the same total capacity (same number of blocks) as the cache under observation.</a:t>
            </a:r>
          </a:p>
          <a:p>
            <a:pPr lvl="2"/>
            <a:r>
              <a:rPr lang="en-US" altLang="en-US" dirty="0"/>
              <a:t>If fully-associative test cache also misses, then classify the miss as a capacity miss</a:t>
            </a:r>
          </a:p>
          <a:p>
            <a:pPr lvl="2"/>
            <a:r>
              <a:rPr lang="en-US" altLang="en-US" dirty="0"/>
              <a:t>If fully-associative test cache hits, then classify the miss as a conflict miss</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02937988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t>Example</a:t>
            </a:r>
          </a:p>
        </p:txBody>
      </p:sp>
      <p:sp>
        <p:nvSpPr>
          <p:cNvPr id="109571" name="Rectangle 3"/>
          <p:cNvSpPr>
            <a:spLocks noGrp="1" noChangeArrowheads="1"/>
          </p:cNvSpPr>
          <p:nvPr>
            <p:ph type="body" idx="1"/>
          </p:nvPr>
        </p:nvSpPr>
        <p:spPr/>
        <p:txBody>
          <a:bodyPr/>
          <a:lstStyle/>
          <a:p>
            <a:r>
              <a:rPr lang="en-US" altLang="en-US" dirty="0"/>
              <a:t>Direct-mapped cache</a:t>
            </a:r>
          </a:p>
          <a:p>
            <a:r>
              <a:rPr lang="en-US" altLang="en-US" dirty="0"/>
              <a:t>Capacity is 2 memory blocks</a:t>
            </a:r>
          </a:p>
          <a:p>
            <a:r>
              <a:rPr lang="en-US" altLang="en-US" dirty="0"/>
              <a:t>The processor references three different memory blocks (A,B,C) in the following sequence</a:t>
            </a:r>
          </a:p>
          <a:p>
            <a:r>
              <a:rPr lang="en-US" altLang="en-US" dirty="0"/>
              <a:t>All three memory blocks map to the same set</a:t>
            </a:r>
          </a:p>
          <a:p>
            <a:endParaRPr lang="en-US" altLang="en-US" dirty="0"/>
          </a:p>
          <a:p>
            <a:pPr marL="0" indent="0">
              <a:buNone/>
            </a:pPr>
            <a:r>
              <a:rPr lang="en-US" altLang="en-US" dirty="0"/>
              <a:t>	C  </a:t>
            </a:r>
            <a:r>
              <a:rPr lang="en-US" altLang="en-US" dirty="0" err="1"/>
              <a:t>C</a:t>
            </a:r>
            <a:r>
              <a:rPr lang="en-US" altLang="en-US" dirty="0"/>
              <a:t>  B  C  B  C  A  C  B</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453216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7785" y="4724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785" y="1676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
        <p:nvSpPr>
          <p:cNvPr id="110598" name="Text Box 6"/>
          <p:cNvSpPr txBox="1">
            <a:spLocks noChangeArrowheads="1"/>
          </p:cNvSpPr>
          <p:nvPr/>
        </p:nvSpPr>
        <p:spPr bwMode="auto">
          <a:xfrm>
            <a:off x="152400" y="16764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971800" y="16764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110670" name="Text Box 78"/>
          <p:cNvSpPr txBox="1">
            <a:spLocks noChangeArrowheads="1"/>
          </p:cNvSpPr>
          <p:nvPr/>
        </p:nvSpPr>
        <p:spPr bwMode="auto">
          <a:xfrm>
            <a:off x="77786" y="3334821"/>
            <a:ext cx="179555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Compulsory miss</a:t>
            </a:r>
          </a:p>
        </p:txBody>
      </p:sp>
      <p:sp>
        <p:nvSpPr>
          <p:cNvPr id="4" name="TextBox 3"/>
          <p:cNvSpPr txBox="1"/>
          <p:nvPr/>
        </p:nvSpPr>
        <p:spPr>
          <a:xfrm>
            <a:off x="77786" y="3810000"/>
            <a:ext cx="5818901" cy="646331"/>
          </a:xfrm>
          <a:prstGeom prst="rect">
            <a:avLst/>
          </a:prstGeom>
          <a:noFill/>
        </p:spPr>
        <p:txBody>
          <a:bodyPr wrap="none" rtlCol="0">
            <a:spAutoFit/>
          </a:bodyPr>
          <a:lstStyle/>
          <a:p>
            <a:r>
              <a:rPr lang="en-US" dirty="0"/>
              <a:t>First time C is ever referenced:</a:t>
            </a:r>
            <a:br>
              <a:rPr lang="en-US" dirty="0"/>
            </a:br>
            <a:r>
              <a:rPr lang="en-US" dirty="0"/>
              <a:t>The miss in “cache under observation” is a compulsory miss.</a:t>
            </a:r>
          </a:p>
        </p:txBody>
      </p:sp>
      <p:sp>
        <p:nvSpPr>
          <p:cNvPr id="5" name="TextBox 4"/>
          <p:cNvSpPr txBox="1"/>
          <p:nvPr/>
        </p:nvSpPr>
        <p:spPr>
          <a:xfrm>
            <a:off x="613676" y="3069709"/>
            <a:ext cx="601447" cy="369332"/>
          </a:xfrm>
          <a:prstGeom prst="rect">
            <a:avLst/>
          </a:prstGeom>
          <a:noFill/>
        </p:spPr>
        <p:txBody>
          <a:bodyPr wrap="none" rtlCol="0">
            <a:spAutoFit/>
          </a:bodyPr>
          <a:lstStyle/>
          <a:p>
            <a:r>
              <a:rPr lang="en-US" dirty="0"/>
              <a:t>miss</a:t>
            </a:r>
          </a:p>
        </p:txBody>
      </p:sp>
      <p:sp>
        <p:nvSpPr>
          <p:cNvPr id="82" name="TextBox 81"/>
          <p:cNvSpPr txBox="1"/>
          <p:nvPr/>
        </p:nvSpPr>
        <p:spPr>
          <a:xfrm>
            <a:off x="3286344" y="3074500"/>
            <a:ext cx="742511" cy="369332"/>
          </a:xfrm>
          <a:prstGeom prst="rect">
            <a:avLst/>
          </a:prstGeom>
          <a:noFill/>
        </p:spPr>
        <p:txBody>
          <a:bodyPr wrap="none" rtlCol="0">
            <a:spAutoFit/>
          </a:bodyPr>
          <a:lstStyle/>
          <a:p>
            <a:r>
              <a:rPr lang="en-US" dirty="0"/>
              <a:t>(miss)</a:t>
            </a:r>
          </a:p>
        </p:txBody>
      </p:sp>
      <p:sp>
        <p:nvSpPr>
          <p:cNvPr id="7" name="Rectangle 6"/>
          <p:cNvSpPr/>
          <p:nvPr/>
        </p:nvSpPr>
        <p:spPr>
          <a:xfrm>
            <a:off x="304800" y="792245"/>
            <a:ext cx="3241593" cy="523220"/>
          </a:xfrm>
          <a:prstGeom prst="rect">
            <a:avLst/>
          </a:prstGeom>
        </p:spPr>
        <p:txBody>
          <a:bodyPr wrap="none">
            <a:spAutoFit/>
          </a:bodyPr>
          <a:lstStyle/>
          <a:p>
            <a:r>
              <a:rPr lang="en-US" altLang="en-US" sz="2800" b="1" dirty="0"/>
              <a:t>C </a:t>
            </a:r>
            <a:r>
              <a:rPr lang="en-US" altLang="en-US" sz="2800" dirty="0"/>
              <a:t> </a:t>
            </a:r>
            <a:r>
              <a:rPr lang="en-US" altLang="en-US" sz="2800" dirty="0" err="1"/>
              <a:t>C</a:t>
            </a:r>
            <a:r>
              <a:rPr lang="en-US" altLang="en-US" sz="2800" dirty="0"/>
              <a:t>  B  C  B  C  A  C  B</a:t>
            </a:r>
          </a:p>
        </p:txBody>
      </p:sp>
      <p:sp>
        <p:nvSpPr>
          <p:cNvPr id="9" name="Down Arrow 8"/>
          <p:cNvSpPr/>
          <p:nvPr/>
        </p:nvSpPr>
        <p:spPr>
          <a:xfrm flipV="1">
            <a:off x="419208" y="1256487"/>
            <a:ext cx="194468" cy="283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81865" y="2101334"/>
            <a:ext cx="915187" cy="369332"/>
          </a:xfrm>
          <a:prstGeom prst="rect">
            <a:avLst/>
          </a:prstGeom>
          <a:noFill/>
        </p:spPr>
        <p:txBody>
          <a:bodyPr wrap="none" rtlCol="0">
            <a:spAutoFit/>
          </a:bodyPr>
          <a:lstStyle/>
          <a:p>
            <a:r>
              <a:rPr lang="en-US" dirty="0"/>
              <a:t>BEFORE</a:t>
            </a:r>
          </a:p>
        </p:txBody>
      </p:sp>
      <p:sp>
        <p:nvSpPr>
          <p:cNvPr id="92" name="Text Box 6"/>
          <p:cNvSpPr txBox="1">
            <a:spLocks noChangeArrowheads="1"/>
          </p:cNvSpPr>
          <p:nvPr/>
        </p:nvSpPr>
        <p:spPr bwMode="auto">
          <a:xfrm>
            <a:off x="152400" y="4740275"/>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93" name="Text Box 9"/>
          <p:cNvSpPr txBox="1">
            <a:spLocks noChangeArrowheads="1"/>
          </p:cNvSpPr>
          <p:nvPr/>
        </p:nvSpPr>
        <p:spPr bwMode="auto">
          <a:xfrm>
            <a:off x="2971800" y="4740275"/>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96" name="TextBox 95"/>
          <p:cNvSpPr txBox="1"/>
          <p:nvPr/>
        </p:nvSpPr>
        <p:spPr>
          <a:xfrm>
            <a:off x="7981864" y="3625334"/>
            <a:ext cx="1058367" cy="369332"/>
          </a:xfrm>
          <a:prstGeom prst="rect">
            <a:avLst/>
          </a:prstGeom>
          <a:noFill/>
        </p:spPr>
        <p:txBody>
          <a:bodyPr wrap="none" rtlCol="0">
            <a:spAutoFit/>
          </a:bodyPr>
          <a:lstStyle/>
          <a:p>
            <a:r>
              <a:rPr lang="en-US" dirty="0"/>
              <a:t>ANALYSIS</a:t>
            </a:r>
          </a:p>
        </p:txBody>
      </p:sp>
      <p:graphicFrame>
        <p:nvGraphicFramePr>
          <p:cNvPr id="14" name="Table 13"/>
          <p:cNvGraphicFramePr>
            <a:graphicFrameLocks noGrp="1"/>
          </p:cNvGraphicFramePr>
          <p:nvPr>
            <p:extLst>
              <p:ext uri="{D42A27DB-BD31-4B8C-83A1-F6EECF244321}">
                <p14:modId xmlns:p14="http://schemas.microsoft.com/office/powerpoint/2010/main" val="3332313017"/>
              </p:ext>
            </p:extLst>
          </p:nvPr>
        </p:nvGraphicFramePr>
        <p:xfrm>
          <a:off x="304800" y="2250208"/>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graphicFrame>
        <p:nvGraphicFramePr>
          <p:cNvPr id="98" name="Table 97"/>
          <p:cNvGraphicFramePr>
            <a:graphicFrameLocks noGrp="1"/>
          </p:cNvGraphicFramePr>
          <p:nvPr>
            <p:extLst>
              <p:ext uri="{D42A27DB-BD31-4B8C-83A1-F6EECF244321}">
                <p14:modId xmlns:p14="http://schemas.microsoft.com/office/powerpoint/2010/main" val="1261094535"/>
              </p:ext>
            </p:extLst>
          </p:nvPr>
        </p:nvGraphicFramePr>
        <p:xfrm>
          <a:off x="3048000" y="2250208"/>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2011277521"/>
              </p:ext>
            </p:extLst>
          </p:nvPr>
        </p:nvGraphicFramePr>
        <p:xfrm>
          <a:off x="304800" y="5299372"/>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sp>
        <p:nvSpPr>
          <p:cNvPr id="103" name="TextBox 102"/>
          <p:cNvSpPr txBox="1"/>
          <p:nvPr/>
        </p:nvSpPr>
        <p:spPr>
          <a:xfrm>
            <a:off x="7981865" y="5149334"/>
            <a:ext cx="772969" cy="369332"/>
          </a:xfrm>
          <a:prstGeom prst="rect">
            <a:avLst/>
          </a:prstGeom>
          <a:noFill/>
        </p:spPr>
        <p:txBody>
          <a:bodyPr wrap="none" rtlCol="0">
            <a:spAutoFit/>
          </a:bodyPr>
          <a:lstStyle/>
          <a:p>
            <a:r>
              <a:rPr lang="en-US" dirty="0"/>
              <a:t>AFTER</a:t>
            </a:r>
          </a:p>
        </p:txBody>
      </p:sp>
      <p:graphicFrame>
        <p:nvGraphicFramePr>
          <p:cNvPr id="6" name="Table 5">
            <a:extLst>
              <a:ext uri="{FF2B5EF4-FFF2-40B4-BE49-F238E27FC236}">
                <a16:creationId xmlns:a16="http://schemas.microsoft.com/office/drawing/2014/main" id="{0B0EF90D-3024-35BB-2CF7-685F72C86226}"/>
              </a:ext>
            </a:extLst>
          </p:cNvPr>
          <p:cNvGraphicFramePr>
            <a:graphicFrameLocks noGrp="1"/>
          </p:cNvGraphicFramePr>
          <p:nvPr>
            <p:extLst>
              <p:ext uri="{D42A27DB-BD31-4B8C-83A1-F6EECF244321}">
                <p14:modId xmlns:p14="http://schemas.microsoft.com/office/powerpoint/2010/main" val="2576811117"/>
              </p:ext>
            </p:extLst>
          </p:nvPr>
        </p:nvGraphicFramePr>
        <p:xfrm>
          <a:off x="3048000" y="5292389"/>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spTree>
    <p:extLst>
      <p:ext uri="{BB962C8B-B14F-4D97-AF65-F5344CB8AC3E}">
        <p14:creationId xmlns:p14="http://schemas.microsoft.com/office/powerpoint/2010/main" val="381610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7785" y="4724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785" y="1676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
        <p:nvSpPr>
          <p:cNvPr id="110598" name="Text Box 6"/>
          <p:cNvSpPr txBox="1">
            <a:spLocks noChangeArrowheads="1"/>
          </p:cNvSpPr>
          <p:nvPr/>
        </p:nvSpPr>
        <p:spPr bwMode="auto">
          <a:xfrm>
            <a:off x="152400" y="16764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971800" y="16764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5" name="TextBox 4"/>
          <p:cNvSpPr txBox="1"/>
          <p:nvPr/>
        </p:nvSpPr>
        <p:spPr>
          <a:xfrm>
            <a:off x="613676" y="3069709"/>
            <a:ext cx="436338" cy="369332"/>
          </a:xfrm>
          <a:prstGeom prst="rect">
            <a:avLst/>
          </a:prstGeom>
          <a:noFill/>
        </p:spPr>
        <p:txBody>
          <a:bodyPr wrap="none" rtlCol="0">
            <a:spAutoFit/>
          </a:bodyPr>
          <a:lstStyle/>
          <a:p>
            <a:r>
              <a:rPr lang="en-US" dirty="0"/>
              <a:t>hit</a:t>
            </a:r>
          </a:p>
        </p:txBody>
      </p:sp>
      <p:sp>
        <p:nvSpPr>
          <p:cNvPr id="82" name="TextBox 81"/>
          <p:cNvSpPr txBox="1"/>
          <p:nvPr/>
        </p:nvSpPr>
        <p:spPr>
          <a:xfrm>
            <a:off x="3286344" y="3074500"/>
            <a:ext cx="577402" cy="369332"/>
          </a:xfrm>
          <a:prstGeom prst="rect">
            <a:avLst/>
          </a:prstGeom>
          <a:noFill/>
        </p:spPr>
        <p:txBody>
          <a:bodyPr wrap="none" rtlCol="0">
            <a:spAutoFit/>
          </a:bodyPr>
          <a:lstStyle/>
          <a:p>
            <a:r>
              <a:rPr lang="en-US" dirty="0"/>
              <a:t>(hit)</a:t>
            </a:r>
          </a:p>
        </p:txBody>
      </p:sp>
      <p:sp>
        <p:nvSpPr>
          <p:cNvPr id="7" name="Rectangle 6"/>
          <p:cNvSpPr/>
          <p:nvPr/>
        </p:nvSpPr>
        <p:spPr>
          <a:xfrm>
            <a:off x="304800" y="792245"/>
            <a:ext cx="3241593" cy="523220"/>
          </a:xfrm>
          <a:prstGeom prst="rect">
            <a:avLst/>
          </a:prstGeom>
        </p:spPr>
        <p:txBody>
          <a:bodyPr wrap="none">
            <a:spAutoFit/>
          </a:bodyPr>
          <a:lstStyle/>
          <a:p>
            <a:r>
              <a:rPr lang="en-US" altLang="en-US" sz="2800" dirty="0"/>
              <a:t>C</a:t>
            </a:r>
            <a:r>
              <a:rPr lang="en-US" altLang="en-US" sz="2800" b="1" dirty="0"/>
              <a:t> </a:t>
            </a:r>
            <a:r>
              <a:rPr lang="en-US" altLang="en-US" sz="2800" dirty="0"/>
              <a:t> </a:t>
            </a:r>
            <a:r>
              <a:rPr lang="en-US" altLang="en-US" sz="2800" b="1" dirty="0" err="1"/>
              <a:t>C</a:t>
            </a:r>
            <a:r>
              <a:rPr lang="en-US" altLang="en-US" sz="2800" dirty="0"/>
              <a:t>  B  C  B  C  A  C  B</a:t>
            </a:r>
          </a:p>
        </p:txBody>
      </p:sp>
      <p:sp>
        <p:nvSpPr>
          <p:cNvPr id="9" name="Down Arrow 8"/>
          <p:cNvSpPr/>
          <p:nvPr/>
        </p:nvSpPr>
        <p:spPr>
          <a:xfrm flipV="1">
            <a:off x="762000" y="1256487"/>
            <a:ext cx="194468" cy="283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81865" y="2101334"/>
            <a:ext cx="915187" cy="369332"/>
          </a:xfrm>
          <a:prstGeom prst="rect">
            <a:avLst/>
          </a:prstGeom>
          <a:noFill/>
        </p:spPr>
        <p:txBody>
          <a:bodyPr wrap="none" rtlCol="0">
            <a:spAutoFit/>
          </a:bodyPr>
          <a:lstStyle/>
          <a:p>
            <a:r>
              <a:rPr lang="en-US" dirty="0"/>
              <a:t>BEFORE</a:t>
            </a:r>
          </a:p>
        </p:txBody>
      </p:sp>
      <p:sp>
        <p:nvSpPr>
          <p:cNvPr id="92" name="Text Box 6"/>
          <p:cNvSpPr txBox="1">
            <a:spLocks noChangeArrowheads="1"/>
          </p:cNvSpPr>
          <p:nvPr/>
        </p:nvSpPr>
        <p:spPr bwMode="auto">
          <a:xfrm>
            <a:off x="152400" y="4740275"/>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93" name="Text Box 9"/>
          <p:cNvSpPr txBox="1">
            <a:spLocks noChangeArrowheads="1"/>
          </p:cNvSpPr>
          <p:nvPr/>
        </p:nvSpPr>
        <p:spPr bwMode="auto">
          <a:xfrm>
            <a:off x="2971800" y="4740275"/>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96" name="TextBox 95"/>
          <p:cNvSpPr txBox="1"/>
          <p:nvPr/>
        </p:nvSpPr>
        <p:spPr>
          <a:xfrm>
            <a:off x="7981864" y="3625334"/>
            <a:ext cx="1058367" cy="369332"/>
          </a:xfrm>
          <a:prstGeom prst="rect">
            <a:avLst/>
          </a:prstGeom>
          <a:noFill/>
        </p:spPr>
        <p:txBody>
          <a:bodyPr wrap="none" rtlCol="0">
            <a:spAutoFit/>
          </a:bodyPr>
          <a:lstStyle/>
          <a:p>
            <a:r>
              <a:rPr lang="en-US" dirty="0"/>
              <a:t>ANALYSIS</a:t>
            </a:r>
          </a:p>
        </p:txBody>
      </p:sp>
      <p:graphicFrame>
        <p:nvGraphicFramePr>
          <p:cNvPr id="14" name="Table 13"/>
          <p:cNvGraphicFramePr>
            <a:graphicFrameLocks noGrp="1"/>
          </p:cNvGraphicFramePr>
          <p:nvPr>
            <p:extLst>
              <p:ext uri="{D42A27DB-BD31-4B8C-83A1-F6EECF244321}">
                <p14:modId xmlns:p14="http://schemas.microsoft.com/office/powerpoint/2010/main" val="3784637042"/>
              </p:ext>
            </p:extLst>
          </p:nvPr>
        </p:nvGraphicFramePr>
        <p:xfrm>
          <a:off x="304800" y="2250208"/>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graphicFrame>
        <p:nvGraphicFramePr>
          <p:cNvPr id="99" name="Table 98"/>
          <p:cNvGraphicFramePr>
            <a:graphicFrameLocks noGrp="1"/>
          </p:cNvGraphicFramePr>
          <p:nvPr/>
        </p:nvGraphicFramePr>
        <p:xfrm>
          <a:off x="304800" y="5299372"/>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sp>
        <p:nvSpPr>
          <p:cNvPr id="103" name="TextBox 102"/>
          <p:cNvSpPr txBox="1"/>
          <p:nvPr/>
        </p:nvSpPr>
        <p:spPr>
          <a:xfrm>
            <a:off x="7981865" y="5149334"/>
            <a:ext cx="772969" cy="369332"/>
          </a:xfrm>
          <a:prstGeom prst="rect">
            <a:avLst/>
          </a:prstGeom>
          <a:noFill/>
        </p:spPr>
        <p:txBody>
          <a:bodyPr wrap="none" rtlCol="0">
            <a:spAutoFit/>
          </a:bodyPr>
          <a:lstStyle/>
          <a:p>
            <a:r>
              <a:rPr lang="en-US" dirty="0"/>
              <a:t>AFTER</a:t>
            </a:r>
          </a:p>
        </p:txBody>
      </p:sp>
      <p:graphicFrame>
        <p:nvGraphicFramePr>
          <p:cNvPr id="2" name="Table 1">
            <a:extLst>
              <a:ext uri="{FF2B5EF4-FFF2-40B4-BE49-F238E27FC236}">
                <a16:creationId xmlns:a16="http://schemas.microsoft.com/office/drawing/2014/main" id="{E18741C3-E62E-5E35-4C6E-CF71337F3C6C}"/>
              </a:ext>
            </a:extLst>
          </p:cNvPr>
          <p:cNvGraphicFramePr>
            <a:graphicFrameLocks noGrp="1"/>
          </p:cNvGraphicFramePr>
          <p:nvPr>
            <p:extLst>
              <p:ext uri="{D42A27DB-BD31-4B8C-83A1-F6EECF244321}">
                <p14:modId xmlns:p14="http://schemas.microsoft.com/office/powerpoint/2010/main" val="912501671"/>
              </p:ext>
            </p:extLst>
          </p:nvPr>
        </p:nvGraphicFramePr>
        <p:xfrm>
          <a:off x="3048000" y="5292389"/>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graphicFrame>
        <p:nvGraphicFramePr>
          <p:cNvPr id="4" name="Table 3">
            <a:extLst>
              <a:ext uri="{FF2B5EF4-FFF2-40B4-BE49-F238E27FC236}">
                <a16:creationId xmlns:a16="http://schemas.microsoft.com/office/drawing/2014/main" id="{7ABFC841-964A-8B93-A3BD-6234AA64258E}"/>
              </a:ext>
            </a:extLst>
          </p:cNvPr>
          <p:cNvGraphicFramePr>
            <a:graphicFrameLocks noGrp="1"/>
          </p:cNvGraphicFramePr>
          <p:nvPr>
            <p:extLst>
              <p:ext uri="{D42A27DB-BD31-4B8C-83A1-F6EECF244321}">
                <p14:modId xmlns:p14="http://schemas.microsoft.com/office/powerpoint/2010/main" val="1498747032"/>
              </p:ext>
            </p:extLst>
          </p:nvPr>
        </p:nvGraphicFramePr>
        <p:xfrm>
          <a:off x="3048000" y="2250208"/>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spTree>
    <p:extLst>
      <p:ext uri="{BB962C8B-B14F-4D97-AF65-F5344CB8AC3E}">
        <p14:creationId xmlns:p14="http://schemas.microsoft.com/office/powerpoint/2010/main" val="72893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7785" y="4724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785" y="1676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sp>
        <p:nvSpPr>
          <p:cNvPr id="110598" name="Text Box 6"/>
          <p:cNvSpPr txBox="1">
            <a:spLocks noChangeArrowheads="1"/>
          </p:cNvSpPr>
          <p:nvPr/>
        </p:nvSpPr>
        <p:spPr bwMode="auto">
          <a:xfrm>
            <a:off x="152400" y="16764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971800" y="16764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7" name="Rectangle 6"/>
          <p:cNvSpPr/>
          <p:nvPr/>
        </p:nvSpPr>
        <p:spPr>
          <a:xfrm>
            <a:off x="304800" y="792245"/>
            <a:ext cx="3241593" cy="523220"/>
          </a:xfrm>
          <a:prstGeom prst="rect">
            <a:avLst/>
          </a:prstGeom>
        </p:spPr>
        <p:txBody>
          <a:bodyPr wrap="none">
            <a:spAutoFit/>
          </a:bodyPr>
          <a:lstStyle/>
          <a:p>
            <a:r>
              <a:rPr lang="en-US" altLang="en-US" sz="2800" dirty="0"/>
              <a:t>C</a:t>
            </a:r>
            <a:r>
              <a:rPr lang="en-US" altLang="en-US" sz="2800" b="1" dirty="0"/>
              <a:t> </a:t>
            </a:r>
            <a:r>
              <a:rPr lang="en-US" altLang="en-US" sz="2800" dirty="0"/>
              <a:t> </a:t>
            </a:r>
            <a:r>
              <a:rPr lang="en-US" altLang="en-US" sz="2800" dirty="0" err="1"/>
              <a:t>C</a:t>
            </a:r>
            <a:r>
              <a:rPr lang="en-US" altLang="en-US" sz="2800" dirty="0"/>
              <a:t>  </a:t>
            </a:r>
            <a:r>
              <a:rPr lang="en-US" altLang="en-US" sz="2800" b="1" dirty="0"/>
              <a:t>B</a:t>
            </a:r>
            <a:r>
              <a:rPr lang="en-US" altLang="en-US" sz="2800" dirty="0"/>
              <a:t>  C  B  C  A  C  B</a:t>
            </a:r>
          </a:p>
        </p:txBody>
      </p:sp>
      <p:sp>
        <p:nvSpPr>
          <p:cNvPr id="9" name="Down Arrow 8"/>
          <p:cNvSpPr/>
          <p:nvPr/>
        </p:nvSpPr>
        <p:spPr>
          <a:xfrm flipV="1">
            <a:off x="1100932" y="1256487"/>
            <a:ext cx="194468" cy="283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81865" y="2101334"/>
            <a:ext cx="915187" cy="369332"/>
          </a:xfrm>
          <a:prstGeom prst="rect">
            <a:avLst/>
          </a:prstGeom>
          <a:noFill/>
        </p:spPr>
        <p:txBody>
          <a:bodyPr wrap="none" rtlCol="0">
            <a:spAutoFit/>
          </a:bodyPr>
          <a:lstStyle/>
          <a:p>
            <a:r>
              <a:rPr lang="en-US" dirty="0"/>
              <a:t>BEFORE</a:t>
            </a:r>
          </a:p>
        </p:txBody>
      </p:sp>
      <p:sp>
        <p:nvSpPr>
          <p:cNvPr id="92" name="Text Box 6"/>
          <p:cNvSpPr txBox="1">
            <a:spLocks noChangeArrowheads="1"/>
          </p:cNvSpPr>
          <p:nvPr/>
        </p:nvSpPr>
        <p:spPr bwMode="auto">
          <a:xfrm>
            <a:off x="152400" y="4740275"/>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93" name="Text Box 9"/>
          <p:cNvSpPr txBox="1">
            <a:spLocks noChangeArrowheads="1"/>
          </p:cNvSpPr>
          <p:nvPr/>
        </p:nvSpPr>
        <p:spPr bwMode="auto">
          <a:xfrm>
            <a:off x="2971800" y="4740275"/>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96" name="TextBox 95"/>
          <p:cNvSpPr txBox="1"/>
          <p:nvPr/>
        </p:nvSpPr>
        <p:spPr>
          <a:xfrm>
            <a:off x="7981864" y="3625334"/>
            <a:ext cx="1058367" cy="369332"/>
          </a:xfrm>
          <a:prstGeom prst="rect">
            <a:avLst/>
          </a:prstGeom>
          <a:noFill/>
        </p:spPr>
        <p:txBody>
          <a:bodyPr wrap="none" rtlCol="0">
            <a:spAutoFit/>
          </a:bodyPr>
          <a:lstStyle/>
          <a:p>
            <a:r>
              <a:rPr lang="en-US" dirty="0"/>
              <a:t>ANALYSIS</a:t>
            </a:r>
          </a:p>
        </p:txBody>
      </p:sp>
      <p:graphicFrame>
        <p:nvGraphicFramePr>
          <p:cNvPr id="14" name="Table 13"/>
          <p:cNvGraphicFramePr>
            <a:graphicFrameLocks noGrp="1"/>
          </p:cNvGraphicFramePr>
          <p:nvPr/>
        </p:nvGraphicFramePr>
        <p:xfrm>
          <a:off x="304800" y="2250208"/>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2242439867"/>
              </p:ext>
            </p:extLst>
          </p:nvPr>
        </p:nvGraphicFramePr>
        <p:xfrm>
          <a:off x="304800" y="5299372"/>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sp>
        <p:nvSpPr>
          <p:cNvPr id="103" name="TextBox 102"/>
          <p:cNvSpPr txBox="1"/>
          <p:nvPr/>
        </p:nvSpPr>
        <p:spPr>
          <a:xfrm>
            <a:off x="7981865" y="5149334"/>
            <a:ext cx="772969" cy="369332"/>
          </a:xfrm>
          <a:prstGeom prst="rect">
            <a:avLst/>
          </a:prstGeom>
          <a:noFill/>
        </p:spPr>
        <p:txBody>
          <a:bodyPr wrap="none" rtlCol="0">
            <a:spAutoFit/>
          </a:bodyPr>
          <a:lstStyle/>
          <a:p>
            <a:r>
              <a:rPr lang="en-US" dirty="0"/>
              <a:t>AFTER</a:t>
            </a:r>
          </a:p>
        </p:txBody>
      </p:sp>
      <p:sp>
        <p:nvSpPr>
          <p:cNvPr id="23" name="Text Box 78"/>
          <p:cNvSpPr txBox="1">
            <a:spLocks noChangeArrowheads="1"/>
          </p:cNvSpPr>
          <p:nvPr/>
        </p:nvSpPr>
        <p:spPr bwMode="auto">
          <a:xfrm>
            <a:off x="77786" y="3334821"/>
            <a:ext cx="179555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Compulsory miss</a:t>
            </a:r>
          </a:p>
        </p:txBody>
      </p:sp>
      <p:sp>
        <p:nvSpPr>
          <p:cNvPr id="24" name="TextBox 23"/>
          <p:cNvSpPr txBox="1"/>
          <p:nvPr/>
        </p:nvSpPr>
        <p:spPr>
          <a:xfrm>
            <a:off x="77786" y="3810000"/>
            <a:ext cx="5818901" cy="646331"/>
          </a:xfrm>
          <a:prstGeom prst="rect">
            <a:avLst/>
          </a:prstGeom>
          <a:noFill/>
        </p:spPr>
        <p:txBody>
          <a:bodyPr wrap="none" rtlCol="0">
            <a:spAutoFit/>
          </a:bodyPr>
          <a:lstStyle/>
          <a:p>
            <a:r>
              <a:rPr lang="en-US" dirty="0"/>
              <a:t>First time B is ever referenced:</a:t>
            </a:r>
            <a:br>
              <a:rPr lang="en-US" dirty="0"/>
            </a:br>
            <a:r>
              <a:rPr lang="en-US" dirty="0"/>
              <a:t>The miss in “cache under observation” is a compulsory miss.</a:t>
            </a:r>
          </a:p>
        </p:txBody>
      </p:sp>
      <p:sp>
        <p:nvSpPr>
          <p:cNvPr id="25" name="TextBox 24"/>
          <p:cNvSpPr txBox="1"/>
          <p:nvPr/>
        </p:nvSpPr>
        <p:spPr>
          <a:xfrm>
            <a:off x="613676" y="3069709"/>
            <a:ext cx="601447" cy="369332"/>
          </a:xfrm>
          <a:prstGeom prst="rect">
            <a:avLst/>
          </a:prstGeom>
          <a:noFill/>
        </p:spPr>
        <p:txBody>
          <a:bodyPr wrap="none" rtlCol="0">
            <a:spAutoFit/>
          </a:bodyPr>
          <a:lstStyle/>
          <a:p>
            <a:r>
              <a:rPr lang="en-US" dirty="0"/>
              <a:t>miss</a:t>
            </a:r>
          </a:p>
        </p:txBody>
      </p:sp>
      <p:sp>
        <p:nvSpPr>
          <p:cNvPr id="26" name="TextBox 25"/>
          <p:cNvSpPr txBox="1"/>
          <p:nvPr/>
        </p:nvSpPr>
        <p:spPr>
          <a:xfrm>
            <a:off x="3286344" y="3074500"/>
            <a:ext cx="742511" cy="369332"/>
          </a:xfrm>
          <a:prstGeom prst="rect">
            <a:avLst/>
          </a:prstGeom>
          <a:noFill/>
        </p:spPr>
        <p:txBody>
          <a:bodyPr wrap="none" rtlCol="0">
            <a:spAutoFit/>
          </a:bodyPr>
          <a:lstStyle/>
          <a:p>
            <a:r>
              <a:rPr lang="en-US" dirty="0"/>
              <a:t>(miss)</a:t>
            </a:r>
          </a:p>
        </p:txBody>
      </p:sp>
      <p:graphicFrame>
        <p:nvGraphicFramePr>
          <p:cNvPr id="2" name="Table 1">
            <a:extLst>
              <a:ext uri="{FF2B5EF4-FFF2-40B4-BE49-F238E27FC236}">
                <a16:creationId xmlns:a16="http://schemas.microsoft.com/office/drawing/2014/main" id="{1D18BE47-7CE1-9B44-DD30-5D03B2852300}"/>
              </a:ext>
            </a:extLst>
          </p:cNvPr>
          <p:cNvGraphicFramePr>
            <a:graphicFrameLocks noGrp="1"/>
          </p:cNvGraphicFramePr>
          <p:nvPr>
            <p:extLst>
              <p:ext uri="{D42A27DB-BD31-4B8C-83A1-F6EECF244321}">
                <p14:modId xmlns:p14="http://schemas.microsoft.com/office/powerpoint/2010/main" val="861935862"/>
              </p:ext>
            </p:extLst>
          </p:nvPr>
        </p:nvGraphicFramePr>
        <p:xfrm>
          <a:off x="3048000" y="2250208"/>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graphicFrame>
        <p:nvGraphicFramePr>
          <p:cNvPr id="4" name="Table 3">
            <a:extLst>
              <a:ext uri="{FF2B5EF4-FFF2-40B4-BE49-F238E27FC236}">
                <a16:creationId xmlns:a16="http://schemas.microsoft.com/office/drawing/2014/main" id="{3DB5BB5D-A8A5-8865-01B4-A9905D6B74BA}"/>
              </a:ext>
            </a:extLst>
          </p:cNvPr>
          <p:cNvGraphicFramePr>
            <a:graphicFrameLocks noGrp="1"/>
          </p:cNvGraphicFramePr>
          <p:nvPr>
            <p:extLst>
              <p:ext uri="{D42A27DB-BD31-4B8C-83A1-F6EECF244321}">
                <p14:modId xmlns:p14="http://schemas.microsoft.com/office/powerpoint/2010/main" val="281125921"/>
              </p:ext>
            </p:extLst>
          </p:nvPr>
        </p:nvGraphicFramePr>
        <p:xfrm>
          <a:off x="3048000" y="5292389"/>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spTree>
    <p:extLst>
      <p:ext uri="{BB962C8B-B14F-4D97-AF65-F5344CB8AC3E}">
        <p14:creationId xmlns:p14="http://schemas.microsoft.com/office/powerpoint/2010/main" val="42909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7785" y="4724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785" y="1676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
        <p:nvSpPr>
          <p:cNvPr id="110598" name="Text Box 6"/>
          <p:cNvSpPr txBox="1">
            <a:spLocks noChangeArrowheads="1"/>
          </p:cNvSpPr>
          <p:nvPr/>
        </p:nvSpPr>
        <p:spPr bwMode="auto">
          <a:xfrm>
            <a:off x="152400" y="16764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971800" y="16764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7" name="Rectangle 6"/>
          <p:cNvSpPr/>
          <p:nvPr/>
        </p:nvSpPr>
        <p:spPr>
          <a:xfrm>
            <a:off x="304800" y="792245"/>
            <a:ext cx="3241593" cy="523220"/>
          </a:xfrm>
          <a:prstGeom prst="rect">
            <a:avLst/>
          </a:prstGeom>
        </p:spPr>
        <p:txBody>
          <a:bodyPr wrap="none">
            <a:spAutoFit/>
          </a:bodyPr>
          <a:lstStyle/>
          <a:p>
            <a:r>
              <a:rPr lang="en-US" altLang="en-US" sz="2800" dirty="0"/>
              <a:t>C</a:t>
            </a:r>
            <a:r>
              <a:rPr lang="en-US" altLang="en-US" sz="2800" b="1" dirty="0"/>
              <a:t> </a:t>
            </a:r>
            <a:r>
              <a:rPr lang="en-US" altLang="en-US" sz="2800" dirty="0"/>
              <a:t> </a:t>
            </a:r>
            <a:r>
              <a:rPr lang="en-US" altLang="en-US" sz="2800" dirty="0" err="1"/>
              <a:t>C</a:t>
            </a:r>
            <a:r>
              <a:rPr lang="en-US" altLang="en-US" sz="2800" dirty="0"/>
              <a:t>  B  </a:t>
            </a:r>
            <a:r>
              <a:rPr lang="en-US" altLang="en-US" sz="2800" b="1" dirty="0"/>
              <a:t>C</a:t>
            </a:r>
            <a:r>
              <a:rPr lang="en-US" altLang="en-US" sz="2800" dirty="0"/>
              <a:t>  B  C  A  C  B</a:t>
            </a:r>
          </a:p>
        </p:txBody>
      </p:sp>
      <p:sp>
        <p:nvSpPr>
          <p:cNvPr id="9" name="Down Arrow 8"/>
          <p:cNvSpPr/>
          <p:nvPr/>
        </p:nvSpPr>
        <p:spPr>
          <a:xfrm flipV="1">
            <a:off x="1481932" y="1256487"/>
            <a:ext cx="194468" cy="283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81865" y="2101334"/>
            <a:ext cx="915187" cy="369332"/>
          </a:xfrm>
          <a:prstGeom prst="rect">
            <a:avLst/>
          </a:prstGeom>
          <a:noFill/>
        </p:spPr>
        <p:txBody>
          <a:bodyPr wrap="none" rtlCol="0">
            <a:spAutoFit/>
          </a:bodyPr>
          <a:lstStyle/>
          <a:p>
            <a:r>
              <a:rPr lang="en-US" dirty="0"/>
              <a:t>BEFORE</a:t>
            </a:r>
          </a:p>
        </p:txBody>
      </p:sp>
      <p:sp>
        <p:nvSpPr>
          <p:cNvPr id="92" name="Text Box 6"/>
          <p:cNvSpPr txBox="1">
            <a:spLocks noChangeArrowheads="1"/>
          </p:cNvSpPr>
          <p:nvPr/>
        </p:nvSpPr>
        <p:spPr bwMode="auto">
          <a:xfrm>
            <a:off x="152400" y="4740275"/>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93" name="Text Box 9"/>
          <p:cNvSpPr txBox="1">
            <a:spLocks noChangeArrowheads="1"/>
          </p:cNvSpPr>
          <p:nvPr/>
        </p:nvSpPr>
        <p:spPr bwMode="auto">
          <a:xfrm>
            <a:off x="2971800" y="4740275"/>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96" name="TextBox 95"/>
          <p:cNvSpPr txBox="1"/>
          <p:nvPr/>
        </p:nvSpPr>
        <p:spPr>
          <a:xfrm>
            <a:off x="7981864" y="3378736"/>
            <a:ext cx="1058367" cy="369332"/>
          </a:xfrm>
          <a:prstGeom prst="rect">
            <a:avLst/>
          </a:prstGeom>
          <a:noFill/>
        </p:spPr>
        <p:txBody>
          <a:bodyPr wrap="none" rtlCol="0">
            <a:spAutoFit/>
          </a:bodyPr>
          <a:lstStyle/>
          <a:p>
            <a:r>
              <a:rPr lang="en-US" dirty="0"/>
              <a:t>ANALYSIS</a:t>
            </a:r>
          </a:p>
        </p:txBody>
      </p:sp>
      <p:graphicFrame>
        <p:nvGraphicFramePr>
          <p:cNvPr id="14" name="Table 13"/>
          <p:cNvGraphicFramePr>
            <a:graphicFrameLocks noGrp="1"/>
          </p:cNvGraphicFramePr>
          <p:nvPr>
            <p:extLst>
              <p:ext uri="{D42A27DB-BD31-4B8C-83A1-F6EECF244321}">
                <p14:modId xmlns:p14="http://schemas.microsoft.com/office/powerpoint/2010/main" val="3225369217"/>
              </p:ext>
            </p:extLst>
          </p:nvPr>
        </p:nvGraphicFramePr>
        <p:xfrm>
          <a:off x="304800" y="2250208"/>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2884395665"/>
              </p:ext>
            </p:extLst>
          </p:nvPr>
        </p:nvGraphicFramePr>
        <p:xfrm>
          <a:off x="304800" y="5299372"/>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sp>
        <p:nvSpPr>
          <p:cNvPr id="103" name="TextBox 102"/>
          <p:cNvSpPr txBox="1"/>
          <p:nvPr/>
        </p:nvSpPr>
        <p:spPr>
          <a:xfrm>
            <a:off x="7981865" y="5149334"/>
            <a:ext cx="772969" cy="369332"/>
          </a:xfrm>
          <a:prstGeom prst="rect">
            <a:avLst/>
          </a:prstGeom>
          <a:noFill/>
        </p:spPr>
        <p:txBody>
          <a:bodyPr wrap="none" rtlCol="0">
            <a:spAutoFit/>
          </a:bodyPr>
          <a:lstStyle/>
          <a:p>
            <a:r>
              <a:rPr lang="en-US" dirty="0"/>
              <a:t>AFTER</a:t>
            </a:r>
          </a:p>
        </p:txBody>
      </p:sp>
      <p:sp>
        <p:nvSpPr>
          <p:cNvPr id="23" name="Text Box 78"/>
          <p:cNvSpPr txBox="1">
            <a:spLocks noChangeArrowheads="1"/>
          </p:cNvSpPr>
          <p:nvPr/>
        </p:nvSpPr>
        <p:spPr bwMode="auto">
          <a:xfrm>
            <a:off x="77786" y="3334821"/>
            <a:ext cx="138691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Conflict miss</a:t>
            </a:r>
          </a:p>
        </p:txBody>
      </p:sp>
      <p:sp>
        <p:nvSpPr>
          <p:cNvPr id="24" name="TextBox 23"/>
          <p:cNvSpPr txBox="1"/>
          <p:nvPr/>
        </p:nvSpPr>
        <p:spPr>
          <a:xfrm>
            <a:off x="77785" y="3673402"/>
            <a:ext cx="8677049" cy="830997"/>
          </a:xfrm>
          <a:prstGeom prst="rect">
            <a:avLst/>
          </a:prstGeom>
          <a:noFill/>
        </p:spPr>
        <p:txBody>
          <a:bodyPr wrap="square" rtlCol="0">
            <a:spAutoFit/>
          </a:bodyPr>
          <a:lstStyle/>
          <a:p>
            <a:r>
              <a:rPr lang="en-US" sz="1600" dirty="0"/>
              <a:t>C has been referenced before, so the miss in “cache under observation” is not a compulsory miss.</a:t>
            </a:r>
            <a:br>
              <a:rPr lang="en-US" sz="1600" dirty="0"/>
            </a:br>
            <a:r>
              <a:rPr lang="en-US" sz="1600" dirty="0"/>
              <a:t>The miss in “cache under observation” is a conflict miss: the test cache hit, meaning there is sufficient capacity in both caches for the two most recently referenced blocks (C,B) prior to this reference (C).</a:t>
            </a:r>
          </a:p>
        </p:txBody>
      </p:sp>
      <p:sp>
        <p:nvSpPr>
          <p:cNvPr id="25" name="TextBox 24"/>
          <p:cNvSpPr txBox="1"/>
          <p:nvPr/>
        </p:nvSpPr>
        <p:spPr>
          <a:xfrm>
            <a:off x="613676" y="3069709"/>
            <a:ext cx="601447" cy="369332"/>
          </a:xfrm>
          <a:prstGeom prst="rect">
            <a:avLst/>
          </a:prstGeom>
          <a:noFill/>
        </p:spPr>
        <p:txBody>
          <a:bodyPr wrap="none" rtlCol="0">
            <a:spAutoFit/>
          </a:bodyPr>
          <a:lstStyle/>
          <a:p>
            <a:r>
              <a:rPr lang="en-US" dirty="0"/>
              <a:t>miss</a:t>
            </a:r>
          </a:p>
        </p:txBody>
      </p:sp>
      <p:sp>
        <p:nvSpPr>
          <p:cNvPr id="26" name="TextBox 25"/>
          <p:cNvSpPr txBox="1"/>
          <p:nvPr/>
        </p:nvSpPr>
        <p:spPr>
          <a:xfrm>
            <a:off x="3286344" y="3074500"/>
            <a:ext cx="577402" cy="369332"/>
          </a:xfrm>
          <a:prstGeom prst="rect">
            <a:avLst/>
          </a:prstGeom>
          <a:noFill/>
        </p:spPr>
        <p:txBody>
          <a:bodyPr wrap="none" rtlCol="0">
            <a:spAutoFit/>
          </a:bodyPr>
          <a:lstStyle/>
          <a:p>
            <a:r>
              <a:rPr lang="en-US" dirty="0"/>
              <a:t>(hit)</a:t>
            </a:r>
          </a:p>
        </p:txBody>
      </p:sp>
      <p:graphicFrame>
        <p:nvGraphicFramePr>
          <p:cNvPr id="2" name="Table 1">
            <a:extLst>
              <a:ext uri="{FF2B5EF4-FFF2-40B4-BE49-F238E27FC236}">
                <a16:creationId xmlns:a16="http://schemas.microsoft.com/office/drawing/2014/main" id="{0E181618-7EC9-711A-1FC7-E8AA371EBCFA}"/>
              </a:ext>
            </a:extLst>
          </p:cNvPr>
          <p:cNvGraphicFramePr>
            <a:graphicFrameLocks noGrp="1"/>
          </p:cNvGraphicFramePr>
          <p:nvPr>
            <p:extLst>
              <p:ext uri="{D42A27DB-BD31-4B8C-83A1-F6EECF244321}">
                <p14:modId xmlns:p14="http://schemas.microsoft.com/office/powerpoint/2010/main" val="355858774"/>
              </p:ext>
            </p:extLst>
          </p:nvPr>
        </p:nvGraphicFramePr>
        <p:xfrm>
          <a:off x="3048000" y="2250208"/>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graphicFrame>
        <p:nvGraphicFramePr>
          <p:cNvPr id="4" name="Table 3">
            <a:extLst>
              <a:ext uri="{FF2B5EF4-FFF2-40B4-BE49-F238E27FC236}">
                <a16:creationId xmlns:a16="http://schemas.microsoft.com/office/drawing/2014/main" id="{A06BF32A-B2BD-8DEA-2844-32AEEEE850B2}"/>
              </a:ext>
            </a:extLst>
          </p:cNvPr>
          <p:cNvGraphicFramePr>
            <a:graphicFrameLocks noGrp="1"/>
          </p:cNvGraphicFramePr>
          <p:nvPr>
            <p:extLst>
              <p:ext uri="{D42A27DB-BD31-4B8C-83A1-F6EECF244321}">
                <p14:modId xmlns:p14="http://schemas.microsoft.com/office/powerpoint/2010/main" val="1772492893"/>
              </p:ext>
            </p:extLst>
          </p:nvPr>
        </p:nvGraphicFramePr>
        <p:xfrm>
          <a:off x="3048000" y="5292389"/>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B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spTree>
    <p:extLst>
      <p:ext uri="{BB962C8B-B14F-4D97-AF65-F5344CB8AC3E}">
        <p14:creationId xmlns:p14="http://schemas.microsoft.com/office/powerpoint/2010/main" val="50464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p:cNvSpPr/>
          <p:nvPr/>
        </p:nvSpPr>
        <p:spPr>
          <a:xfrm>
            <a:off x="77785" y="4724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7785" y="1676400"/>
            <a:ext cx="7904079" cy="121920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94" name="Rectangle 2"/>
          <p:cNvSpPr>
            <a:spLocks noGrp="1" noChangeArrowheads="1"/>
          </p:cNvSpPr>
          <p:nvPr>
            <p:ph type="title"/>
          </p:nvPr>
        </p:nvSpPr>
        <p:spPr>
          <a:xfrm>
            <a:off x="457200" y="152400"/>
            <a:ext cx="8229600" cy="411162"/>
          </a:xfrm>
        </p:spPr>
        <p:txBody>
          <a:bodyPr>
            <a:normAutofit fontScale="90000"/>
          </a:bodyPr>
          <a:lstStyle/>
          <a:p>
            <a:r>
              <a:rPr lang="en-US" altLang="en-US" dirty="0"/>
              <a:t>Example (cont.)</a:t>
            </a:r>
          </a:p>
        </p:txBody>
      </p:sp>
      <p:sp>
        <p:nvSpPr>
          <p:cNvPr id="7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
        <p:nvSpPr>
          <p:cNvPr id="110598" name="Text Box 6"/>
          <p:cNvSpPr txBox="1">
            <a:spLocks noChangeArrowheads="1"/>
          </p:cNvSpPr>
          <p:nvPr/>
        </p:nvSpPr>
        <p:spPr bwMode="auto">
          <a:xfrm>
            <a:off x="152400" y="1676400"/>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110601" name="Text Box 9"/>
          <p:cNvSpPr txBox="1">
            <a:spLocks noChangeArrowheads="1"/>
          </p:cNvSpPr>
          <p:nvPr/>
        </p:nvSpPr>
        <p:spPr bwMode="auto">
          <a:xfrm>
            <a:off x="2971800" y="1676400"/>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7" name="Rectangle 6"/>
          <p:cNvSpPr/>
          <p:nvPr/>
        </p:nvSpPr>
        <p:spPr>
          <a:xfrm>
            <a:off x="304800" y="792245"/>
            <a:ext cx="3241593" cy="523220"/>
          </a:xfrm>
          <a:prstGeom prst="rect">
            <a:avLst/>
          </a:prstGeom>
        </p:spPr>
        <p:txBody>
          <a:bodyPr wrap="none">
            <a:spAutoFit/>
          </a:bodyPr>
          <a:lstStyle/>
          <a:p>
            <a:r>
              <a:rPr lang="en-US" altLang="en-US" sz="2800" dirty="0"/>
              <a:t>C</a:t>
            </a:r>
            <a:r>
              <a:rPr lang="en-US" altLang="en-US" sz="2800" b="1" dirty="0"/>
              <a:t> </a:t>
            </a:r>
            <a:r>
              <a:rPr lang="en-US" altLang="en-US" sz="2800" dirty="0"/>
              <a:t> </a:t>
            </a:r>
            <a:r>
              <a:rPr lang="en-US" altLang="en-US" sz="2800" dirty="0" err="1"/>
              <a:t>C</a:t>
            </a:r>
            <a:r>
              <a:rPr lang="en-US" altLang="en-US" sz="2800" dirty="0"/>
              <a:t>  B  C  </a:t>
            </a:r>
            <a:r>
              <a:rPr lang="en-US" altLang="en-US" sz="2800" b="1" dirty="0"/>
              <a:t>B</a:t>
            </a:r>
            <a:r>
              <a:rPr lang="en-US" altLang="en-US" sz="2800" dirty="0"/>
              <a:t>  C  A  C  B</a:t>
            </a:r>
          </a:p>
        </p:txBody>
      </p:sp>
      <p:sp>
        <p:nvSpPr>
          <p:cNvPr id="9" name="Down Arrow 8"/>
          <p:cNvSpPr/>
          <p:nvPr/>
        </p:nvSpPr>
        <p:spPr>
          <a:xfrm flipV="1">
            <a:off x="1828800" y="1256487"/>
            <a:ext cx="194468" cy="2830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981865" y="2101334"/>
            <a:ext cx="915187" cy="369332"/>
          </a:xfrm>
          <a:prstGeom prst="rect">
            <a:avLst/>
          </a:prstGeom>
          <a:noFill/>
        </p:spPr>
        <p:txBody>
          <a:bodyPr wrap="none" rtlCol="0">
            <a:spAutoFit/>
          </a:bodyPr>
          <a:lstStyle/>
          <a:p>
            <a:r>
              <a:rPr lang="en-US" dirty="0"/>
              <a:t>BEFORE</a:t>
            </a:r>
          </a:p>
        </p:txBody>
      </p:sp>
      <p:sp>
        <p:nvSpPr>
          <p:cNvPr id="92" name="Text Box 6"/>
          <p:cNvSpPr txBox="1">
            <a:spLocks noChangeArrowheads="1"/>
          </p:cNvSpPr>
          <p:nvPr/>
        </p:nvSpPr>
        <p:spPr bwMode="auto">
          <a:xfrm>
            <a:off x="152400" y="4740275"/>
            <a:ext cx="241776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cache under observation:</a:t>
            </a:r>
          </a:p>
          <a:p>
            <a:r>
              <a:rPr lang="en-US" altLang="en-US" i="1" dirty="0"/>
              <a:t>direct-mapped, two blocks</a:t>
            </a:r>
          </a:p>
        </p:txBody>
      </p:sp>
      <p:sp>
        <p:nvSpPr>
          <p:cNvPr id="93" name="Text Box 9"/>
          <p:cNvSpPr txBox="1">
            <a:spLocks noChangeArrowheads="1"/>
          </p:cNvSpPr>
          <p:nvPr/>
        </p:nvSpPr>
        <p:spPr bwMode="auto">
          <a:xfrm>
            <a:off x="2971800" y="4740275"/>
            <a:ext cx="2170113"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test cache:</a:t>
            </a:r>
          </a:p>
          <a:p>
            <a:r>
              <a:rPr lang="en-US" altLang="en-US" i="1" dirty="0"/>
              <a:t>fully-assoc., two blocks</a:t>
            </a:r>
          </a:p>
        </p:txBody>
      </p:sp>
      <p:sp>
        <p:nvSpPr>
          <p:cNvPr id="96" name="TextBox 95"/>
          <p:cNvSpPr txBox="1"/>
          <p:nvPr/>
        </p:nvSpPr>
        <p:spPr>
          <a:xfrm>
            <a:off x="7981864" y="3378736"/>
            <a:ext cx="1058367" cy="369332"/>
          </a:xfrm>
          <a:prstGeom prst="rect">
            <a:avLst/>
          </a:prstGeom>
          <a:noFill/>
        </p:spPr>
        <p:txBody>
          <a:bodyPr wrap="none" rtlCol="0">
            <a:spAutoFit/>
          </a:bodyPr>
          <a:lstStyle/>
          <a:p>
            <a:r>
              <a:rPr lang="en-US" dirty="0"/>
              <a:t>ANALYSIS</a:t>
            </a:r>
          </a:p>
        </p:txBody>
      </p:sp>
      <p:graphicFrame>
        <p:nvGraphicFramePr>
          <p:cNvPr id="14" name="Table 13"/>
          <p:cNvGraphicFramePr>
            <a:graphicFrameLocks noGrp="1"/>
          </p:cNvGraphicFramePr>
          <p:nvPr>
            <p:extLst>
              <p:ext uri="{D42A27DB-BD31-4B8C-83A1-F6EECF244321}">
                <p14:modId xmlns:p14="http://schemas.microsoft.com/office/powerpoint/2010/main" val="1860703724"/>
              </p:ext>
            </p:extLst>
          </p:nvPr>
        </p:nvGraphicFramePr>
        <p:xfrm>
          <a:off x="304800" y="2250208"/>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2954649707"/>
              </p:ext>
            </p:extLst>
          </p:nvPr>
        </p:nvGraphicFramePr>
        <p:xfrm>
          <a:off x="304800" y="5299372"/>
          <a:ext cx="1236266" cy="609600"/>
        </p:xfrm>
        <a:graphic>
          <a:graphicData uri="http://schemas.openxmlformats.org/drawingml/2006/table">
            <a:tbl>
              <a:tblPr firstRow="1" bandRow="1">
                <a:tableStyleId>{5C22544A-7EE6-4342-B048-85BDC9FD1C3A}</a:tableStyleId>
              </a:tblPr>
              <a:tblGrid>
                <a:gridCol w="1236266">
                  <a:extLst>
                    <a:ext uri="{9D8B030D-6E8A-4147-A177-3AD203B41FA5}">
                      <a16:colId xmlns:a16="http://schemas.microsoft.com/office/drawing/2014/main" val="2139002710"/>
                    </a:ext>
                  </a:extLst>
                </a:gridCol>
              </a:tblGrid>
              <a:tr h="185420">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r h="185420">
                <a:tc>
                  <a:txBody>
                    <a:bodyPr/>
                    <a:lstStyle/>
                    <a:p>
                      <a:pPr algn="ctr"/>
                      <a:endParaRPr lang="en-US" sz="20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7116989"/>
                  </a:ext>
                </a:extLst>
              </a:tr>
            </a:tbl>
          </a:graphicData>
        </a:graphic>
      </p:graphicFrame>
      <p:sp>
        <p:nvSpPr>
          <p:cNvPr id="103" name="TextBox 102"/>
          <p:cNvSpPr txBox="1"/>
          <p:nvPr/>
        </p:nvSpPr>
        <p:spPr>
          <a:xfrm>
            <a:off x="7981865" y="5149334"/>
            <a:ext cx="772969" cy="369332"/>
          </a:xfrm>
          <a:prstGeom prst="rect">
            <a:avLst/>
          </a:prstGeom>
          <a:noFill/>
        </p:spPr>
        <p:txBody>
          <a:bodyPr wrap="none" rtlCol="0">
            <a:spAutoFit/>
          </a:bodyPr>
          <a:lstStyle/>
          <a:p>
            <a:r>
              <a:rPr lang="en-US" dirty="0"/>
              <a:t>AFTER</a:t>
            </a:r>
          </a:p>
        </p:txBody>
      </p:sp>
      <p:sp>
        <p:nvSpPr>
          <p:cNvPr id="23" name="Text Box 78"/>
          <p:cNvSpPr txBox="1">
            <a:spLocks noChangeArrowheads="1"/>
          </p:cNvSpPr>
          <p:nvPr/>
        </p:nvSpPr>
        <p:spPr bwMode="auto">
          <a:xfrm>
            <a:off x="77786" y="3334821"/>
            <a:ext cx="1386918"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dirty="0"/>
              <a:t>Conflict miss</a:t>
            </a:r>
          </a:p>
        </p:txBody>
      </p:sp>
      <p:sp>
        <p:nvSpPr>
          <p:cNvPr id="24" name="TextBox 23"/>
          <p:cNvSpPr txBox="1"/>
          <p:nvPr/>
        </p:nvSpPr>
        <p:spPr>
          <a:xfrm>
            <a:off x="77785" y="3673402"/>
            <a:ext cx="8677049" cy="830997"/>
          </a:xfrm>
          <a:prstGeom prst="rect">
            <a:avLst/>
          </a:prstGeom>
          <a:noFill/>
        </p:spPr>
        <p:txBody>
          <a:bodyPr wrap="square" rtlCol="0">
            <a:spAutoFit/>
          </a:bodyPr>
          <a:lstStyle/>
          <a:p>
            <a:r>
              <a:rPr lang="en-US" sz="1600" dirty="0"/>
              <a:t>B has been referenced before, so the miss in “cache under observation” is not a compulsory miss.</a:t>
            </a:r>
            <a:br>
              <a:rPr lang="en-US" sz="1600" dirty="0"/>
            </a:br>
            <a:r>
              <a:rPr lang="en-US" sz="1600" dirty="0"/>
              <a:t>The miss in “cache under observation” is a conflict miss: the test cache hit, meaning there is sufficient capacity in both caches for the two most recently referenced blocks (B,C) prior to this reference (B).</a:t>
            </a:r>
          </a:p>
        </p:txBody>
      </p:sp>
      <p:sp>
        <p:nvSpPr>
          <p:cNvPr id="25" name="TextBox 24"/>
          <p:cNvSpPr txBox="1"/>
          <p:nvPr/>
        </p:nvSpPr>
        <p:spPr>
          <a:xfrm>
            <a:off x="613676" y="3069709"/>
            <a:ext cx="601447" cy="369332"/>
          </a:xfrm>
          <a:prstGeom prst="rect">
            <a:avLst/>
          </a:prstGeom>
          <a:noFill/>
        </p:spPr>
        <p:txBody>
          <a:bodyPr wrap="none" rtlCol="0">
            <a:spAutoFit/>
          </a:bodyPr>
          <a:lstStyle/>
          <a:p>
            <a:r>
              <a:rPr lang="en-US" dirty="0"/>
              <a:t>miss</a:t>
            </a:r>
          </a:p>
        </p:txBody>
      </p:sp>
      <p:sp>
        <p:nvSpPr>
          <p:cNvPr id="26" name="TextBox 25"/>
          <p:cNvSpPr txBox="1"/>
          <p:nvPr/>
        </p:nvSpPr>
        <p:spPr>
          <a:xfrm>
            <a:off x="3286344" y="3074500"/>
            <a:ext cx="577402" cy="369332"/>
          </a:xfrm>
          <a:prstGeom prst="rect">
            <a:avLst/>
          </a:prstGeom>
          <a:noFill/>
        </p:spPr>
        <p:txBody>
          <a:bodyPr wrap="none" rtlCol="0">
            <a:spAutoFit/>
          </a:bodyPr>
          <a:lstStyle/>
          <a:p>
            <a:r>
              <a:rPr lang="en-US" dirty="0"/>
              <a:t>(hit)</a:t>
            </a:r>
          </a:p>
        </p:txBody>
      </p:sp>
      <p:graphicFrame>
        <p:nvGraphicFramePr>
          <p:cNvPr id="2" name="Table 1">
            <a:extLst>
              <a:ext uri="{FF2B5EF4-FFF2-40B4-BE49-F238E27FC236}">
                <a16:creationId xmlns:a16="http://schemas.microsoft.com/office/drawing/2014/main" id="{8238216E-A80B-60F6-A06C-198908F03205}"/>
              </a:ext>
            </a:extLst>
          </p:cNvPr>
          <p:cNvGraphicFramePr>
            <a:graphicFrameLocks noGrp="1"/>
          </p:cNvGraphicFramePr>
          <p:nvPr>
            <p:extLst>
              <p:ext uri="{D42A27DB-BD31-4B8C-83A1-F6EECF244321}">
                <p14:modId xmlns:p14="http://schemas.microsoft.com/office/powerpoint/2010/main" val="1092147563"/>
              </p:ext>
            </p:extLst>
          </p:nvPr>
        </p:nvGraphicFramePr>
        <p:xfrm>
          <a:off x="3048000" y="2250208"/>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B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graphicFrame>
        <p:nvGraphicFramePr>
          <p:cNvPr id="4" name="Table 3">
            <a:extLst>
              <a:ext uri="{FF2B5EF4-FFF2-40B4-BE49-F238E27FC236}">
                <a16:creationId xmlns:a16="http://schemas.microsoft.com/office/drawing/2014/main" id="{F137A46C-2685-0AC2-E395-ED893A4F7840}"/>
              </a:ext>
            </a:extLst>
          </p:cNvPr>
          <p:cNvGraphicFramePr>
            <a:graphicFrameLocks noGrp="1"/>
          </p:cNvGraphicFramePr>
          <p:nvPr>
            <p:extLst>
              <p:ext uri="{D42A27DB-BD31-4B8C-83A1-F6EECF244321}">
                <p14:modId xmlns:p14="http://schemas.microsoft.com/office/powerpoint/2010/main" val="4117111121"/>
              </p:ext>
            </p:extLst>
          </p:nvPr>
        </p:nvGraphicFramePr>
        <p:xfrm>
          <a:off x="3048000" y="5292389"/>
          <a:ext cx="2468880" cy="30480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139002710"/>
                    </a:ext>
                  </a:extLst>
                </a:gridCol>
                <a:gridCol w="1234440">
                  <a:extLst>
                    <a:ext uri="{9D8B030D-6E8A-4147-A177-3AD203B41FA5}">
                      <a16:colId xmlns:a16="http://schemas.microsoft.com/office/drawing/2014/main" val="3939624924"/>
                    </a:ext>
                  </a:extLst>
                </a:gridCol>
              </a:tblGrid>
              <a:tr h="221212">
                <a:tc>
                  <a:txBody>
                    <a:bodyPr/>
                    <a:lstStyle/>
                    <a:p>
                      <a:pPr algn="ctr"/>
                      <a:r>
                        <a:rPr lang="en-US" sz="2000" b="0" dirty="0">
                          <a:solidFill>
                            <a:schemeClr val="tx1"/>
                          </a:solidFill>
                        </a:rPr>
                        <a:t>C (</a:t>
                      </a:r>
                      <a:r>
                        <a:rPr lang="en-US" sz="2000" b="0" dirty="0" err="1">
                          <a:solidFill>
                            <a:schemeClr val="tx1"/>
                          </a:solidFill>
                        </a:rPr>
                        <a:t>lru</a:t>
                      </a:r>
                      <a:r>
                        <a:rPr lang="en-US" sz="2000" b="0" dirty="0">
                          <a:solidFill>
                            <a:schemeClr val="tx1"/>
                          </a:solidFill>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0" dirty="0">
                          <a:solidFill>
                            <a:schemeClr val="tx1"/>
                          </a:solidFill>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14608"/>
                  </a:ext>
                </a:extLst>
              </a:tr>
            </a:tbl>
          </a:graphicData>
        </a:graphic>
      </p:graphicFrame>
    </p:spTree>
    <p:extLst>
      <p:ext uri="{BB962C8B-B14F-4D97-AF65-F5344CB8AC3E}">
        <p14:creationId xmlns:p14="http://schemas.microsoft.com/office/powerpoint/2010/main" val="190863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4344</TotalTime>
  <Words>1685</Words>
  <Application>Microsoft Office PowerPoint</Application>
  <PresentationFormat>On-screen Show (4:3)</PresentationFormat>
  <Paragraphs>321</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ECE 463/563 Microprocessor Architecture</vt:lpstr>
      <vt:lpstr>Categories of misses (3C’s model)</vt:lpstr>
      <vt:lpstr>How to classify a miss?</vt:lpstr>
      <vt:lpstr>Example</vt:lpstr>
      <vt:lpstr>Example (cont.)</vt:lpstr>
      <vt:lpstr>Example (cont.)</vt:lpstr>
      <vt:lpstr>Example (cont.)</vt:lpstr>
      <vt:lpstr>Example (cont.)</vt:lpstr>
      <vt:lpstr>Example (cont.)</vt:lpstr>
      <vt:lpstr>Example (cont.)</vt:lpstr>
      <vt:lpstr>Example (cont.)</vt:lpstr>
      <vt:lpstr>Example (cont.)</vt:lpstr>
      <vt:lpstr>Example (cont.)</vt:lpstr>
      <vt:lpstr>Backup Slides</vt:lpstr>
      <vt:lpstr>Example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Rotenberg</dc:creator>
  <cp:lastModifiedBy>Eric Rotenberg</cp:lastModifiedBy>
  <cp:revision>577</cp:revision>
  <dcterms:created xsi:type="dcterms:W3CDTF">2006-08-16T00:00:00Z</dcterms:created>
  <dcterms:modified xsi:type="dcterms:W3CDTF">2024-09-15T20:56:23Z</dcterms:modified>
</cp:coreProperties>
</file>