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95" r:id="rId2"/>
    <p:sldId id="503" r:id="rId3"/>
    <p:sldId id="504" r:id="rId4"/>
    <p:sldId id="505" r:id="rId5"/>
    <p:sldId id="506" r:id="rId6"/>
    <p:sldId id="507" r:id="rId7"/>
    <p:sldId id="508" r:id="rId8"/>
    <p:sldId id="509" r:id="rId9"/>
    <p:sldId id="516" r:id="rId10"/>
    <p:sldId id="515" r:id="rId11"/>
    <p:sldId id="510" r:id="rId12"/>
    <p:sldId id="512" r:id="rId13"/>
    <p:sldId id="517" r:id="rId14"/>
    <p:sldId id="514" r:id="rId15"/>
    <p:sldId id="51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04" y="102"/>
      </p:cViewPr>
      <p:guideLst>
        <p:guide orient="horz" pos="3696"/>
        <p:guide pos="2880"/>
      </p:guideLst>
    </p:cSldViewPr>
  </p:slideViewPr>
  <p:notesTextViewPr>
    <p:cViewPr>
      <p:scale>
        <a:sx n="100" d="100"/>
        <a:sy n="100" d="100"/>
      </p:scale>
      <p:origin x="0" y="0"/>
    </p:cViewPr>
  </p:notesTextViewPr>
  <p:sorterViewPr>
    <p:cViewPr varScale="1">
      <p:scale>
        <a:sx n="100" d="100"/>
        <a:sy n="100" d="100"/>
      </p:scale>
      <p:origin x="0" y="-24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C6785-FDEE-4ACA-A3D9-B219307900F7}" type="datetimeFigureOut">
              <a:rPr lang="en-US" smtClean="0"/>
              <a:t>9/18/2024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F4B6B-E166-43EE-A6F4-9356172DC22E}" type="slidenum">
              <a:rPr lang="en-US" smtClean="0"/>
              <a:t>‹#›</a:t>
            </a:fld>
            <a:endParaRPr lang="en-US"/>
          </a:p>
        </p:txBody>
      </p:sp>
    </p:spTree>
    <p:extLst>
      <p:ext uri="{BB962C8B-B14F-4D97-AF65-F5344CB8AC3E}">
        <p14:creationId xmlns:p14="http://schemas.microsoft.com/office/powerpoint/2010/main" val="367795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0D5F36-4B68-40C7-A1F9-7EE7779959C2}" type="slidenum">
              <a:rPr lang="en-US" altLang="en-US"/>
              <a:pPr/>
              <a:t>2</a:t>
            </a:fld>
            <a:endParaRPr lang="en-US" altLang="en-US"/>
          </a:p>
        </p:txBody>
      </p:sp>
      <p:sp>
        <p:nvSpPr>
          <p:cNvPr id="106498" name="Rectangle 2"/>
          <p:cNvSpPr>
            <a:spLocks noGrp="1" noRot="1" noChangeAspect="1" noChangeArrowheads="1" noTextEdit="1"/>
          </p:cNvSpPr>
          <p:nvPr>
            <p:ph type="sldImg"/>
          </p:nvPr>
        </p:nvSpPr>
        <p:spPr>
          <a:ln cap="flat"/>
        </p:spPr>
      </p:sp>
      <p:sp>
        <p:nvSpPr>
          <p:cNvPr id="106499" name="Rectangle 3"/>
          <p:cNvSpPr>
            <a:spLocks noGrp="1" noChangeArrowheads="1"/>
          </p:cNvSpPr>
          <p:nvPr>
            <p:ph type="body" idx="1"/>
          </p:nvPr>
        </p:nvSpPr>
        <p:spPr>
          <a:ln/>
        </p:spPr>
        <p:txBody>
          <a:bodyPr/>
          <a:lstStyle/>
          <a:p>
            <a:endParaRPr lang="en-US" altLang="en-US"/>
          </a:p>
        </p:txBody>
      </p:sp>
    </p:spTree>
    <p:extLst>
      <p:ext uri="{BB962C8B-B14F-4D97-AF65-F5344CB8AC3E}">
        <p14:creationId xmlns:p14="http://schemas.microsoft.com/office/powerpoint/2010/main" val="3747570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Fall 2020</a:t>
            </a:r>
          </a:p>
        </p:txBody>
      </p:sp>
      <p:sp>
        <p:nvSpPr>
          <p:cNvPr id="8" name="Footer Placeholder 7"/>
          <p:cNvSpPr>
            <a:spLocks noGrp="1"/>
          </p:cNvSpPr>
          <p:nvPr>
            <p:ph type="ftr" sz="quarter" idx="11"/>
          </p:nvPr>
        </p:nvSpPr>
        <p:spPr/>
        <p:txBody>
          <a:bodyPr/>
          <a:lstStyle/>
          <a:p>
            <a:r>
              <a:rPr lang="en-US"/>
              <a:t>ECE 463/563, Microprocessor Architecture, Prof. Eric Rotenberg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Fall 2020</a:t>
            </a:r>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Fall 2020</a:t>
            </a:r>
          </a:p>
        </p:txBody>
      </p:sp>
      <p:sp>
        <p:nvSpPr>
          <p:cNvPr id="8" name="Footer Placeholder 7"/>
          <p:cNvSpPr>
            <a:spLocks noGrp="1"/>
          </p:cNvSpPr>
          <p:nvPr>
            <p:ph type="ftr" sz="quarter" idx="11"/>
          </p:nvPr>
        </p:nvSpPr>
        <p:spPr/>
        <p:txBody>
          <a:bodyPr/>
          <a:lstStyle/>
          <a:p>
            <a:r>
              <a:rPr lang="en-US"/>
              <a:t>ECE 463/563, Microprocessor Architecture, Prof. Eric Rotenberg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Fall 2020</a:t>
            </a:r>
          </a:p>
        </p:txBody>
      </p:sp>
      <p:sp>
        <p:nvSpPr>
          <p:cNvPr id="4" name="Footer Placeholder 3"/>
          <p:cNvSpPr>
            <a:spLocks noGrp="1"/>
          </p:cNvSpPr>
          <p:nvPr>
            <p:ph type="ftr" sz="quarter" idx="11"/>
          </p:nvPr>
        </p:nvSpPr>
        <p:spPr/>
        <p:txBody>
          <a:bodyPr/>
          <a:lstStyle/>
          <a:p>
            <a:r>
              <a:rPr lang="en-US"/>
              <a:t>ECE 463/563, Microprocessor Architecture, Prof. Eric Rotenberg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2020</a:t>
            </a:r>
          </a:p>
        </p:txBody>
      </p:sp>
      <p:sp>
        <p:nvSpPr>
          <p:cNvPr id="3" name="Footer Placeholder 2"/>
          <p:cNvSpPr>
            <a:spLocks noGrp="1"/>
          </p:cNvSpPr>
          <p:nvPr>
            <p:ph type="ftr" sz="quarter" idx="11"/>
          </p:nvPr>
        </p:nvSpPr>
        <p:spPr/>
        <p:txBody>
          <a:bodyPr/>
          <a:lstStyle/>
          <a:p>
            <a:r>
              <a:rPr lang="en-US"/>
              <a:t>ECE 463/563, Microprocessor Architecture, Prof. Eric Rotenberg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2020</a:t>
            </a:r>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2020</a:t>
            </a:r>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Fall 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ECE 463/563, Microprocessor Architecture, Prof. Eric Rotenberg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ECE 463/563</a:t>
            </a:r>
            <a:br>
              <a:rPr lang="en-US" dirty="0"/>
            </a:br>
            <a:r>
              <a:rPr lang="en-US" dirty="0"/>
              <a:t>Microprocessor Architecture</a:t>
            </a:r>
          </a:p>
        </p:txBody>
      </p:sp>
      <p:sp>
        <p:nvSpPr>
          <p:cNvPr id="5" name="Subtitle 4"/>
          <p:cNvSpPr>
            <a:spLocks noGrp="1"/>
          </p:cNvSpPr>
          <p:nvPr>
            <p:ph type="subTitle" idx="1"/>
          </p:nvPr>
        </p:nvSpPr>
        <p:spPr>
          <a:xfrm>
            <a:off x="1143000" y="3886200"/>
            <a:ext cx="7162800" cy="2133600"/>
          </a:xfrm>
        </p:spPr>
        <p:txBody>
          <a:bodyPr>
            <a:normAutofit fontScale="92500"/>
          </a:bodyPr>
          <a:lstStyle/>
          <a:p>
            <a:r>
              <a:rPr lang="en-US" dirty="0"/>
              <a:t>Caches: AAT; influence of cache size, assoc., and block size; influence of L2 cache</a:t>
            </a:r>
          </a:p>
          <a:p>
            <a:endParaRPr lang="en-US" dirty="0"/>
          </a:p>
          <a:p>
            <a:r>
              <a:rPr lang="en-US" dirty="0"/>
              <a:t>Prof. Eric Rotenberg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Tree>
    <p:extLst>
      <p:ext uri="{BB962C8B-B14F-4D97-AF65-F5344CB8AC3E}">
        <p14:creationId xmlns:p14="http://schemas.microsoft.com/office/powerpoint/2010/main" val="301528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Motivation for adding an L2 cache</a:t>
            </a:r>
          </a:p>
        </p:txBody>
      </p:sp>
      <p:sp>
        <p:nvSpPr>
          <p:cNvPr id="3" name="Content Placeholder 2"/>
          <p:cNvSpPr>
            <a:spLocks noGrp="1"/>
          </p:cNvSpPr>
          <p:nvPr>
            <p:ph idx="1"/>
          </p:nvPr>
        </p:nvSpPr>
        <p:spPr>
          <a:xfrm>
            <a:off x="457200" y="1417638"/>
            <a:ext cx="8229600" cy="5165724"/>
          </a:xfrm>
        </p:spPr>
        <p:txBody>
          <a:bodyPr>
            <a:normAutofit fontScale="92500" lnSpcReduction="20000"/>
          </a:bodyPr>
          <a:lstStyle/>
          <a:p>
            <a:r>
              <a:rPr lang="en-US" dirty="0"/>
              <a:t>Trade-off when you increase L1 cache size</a:t>
            </a:r>
          </a:p>
          <a:p>
            <a:pPr lvl="1">
              <a:buFont typeface="Arial" panose="020B0604020202020204" pitchFamily="34" charset="0"/>
              <a:buChar char="+"/>
            </a:pPr>
            <a:r>
              <a:rPr lang="en-US" altLang="en-US" sz="2600" dirty="0">
                <a:solidFill>
                  <a:prstClr val="black"/>
                </a:solidFill>
              </a:rPr>
              <a:t>Decrease L1 miss rate</a:t>
            </a:r>
          </a:p>
          <a:p>
            <a:pPr lvl="1">
              <a:buFont typeface="Arial" panose="020B0604020202020204" pitchFamily="34" charset="0"/>
              <a:buChar char="−"/>
            </a:pPr>
            <a:r>
              <a:rPr lang="en-US" altLang="en-US" sz="2600" dirty="0">
                <a:solidFill>
                  <a:prstClr val="black"/>
                </a:solidFill>
              </a:rPr>
              <a:t>Increase L1 hit time</a:t>
            </a:r>
            <a:endParaRPr lang="en-US" sz="2600" dirty="0"/>
          </a:p>
          <a:p>
            <a:pPr lvl="1">
              <a:buFont typeface="Arial" panose="020B0604020202020204" pitchFamily="34" charset="0"/>
              <a:buChar char="•"/>
            </a:pPr>
            <a:endParaRPr lang="en-US" altLang="en-US" sz="1600" dirty="0">
              <a:solidFill>
                <a:prstClr val="black"/>
              </a:solidFill>
            </a:endParaRPr>
          </a:p>
          <a:p>
            <a:pPr lvl="1">
              <a:buFont typeface="Arial" panose="020B0604020202020204" pitchFamily="34" charset="0"/>
              <a:buChar char="•"/>
            </a:pPr>
            <a:endParaRPr lang="en-US" altLang="en-US" sz="1600" dirty="0">
              <a:solidFill>
                <a:prstClr val="black"/>
              </a:solidFill>
            </a:endParaRPr>
          </a:p>
          <a:p>
            <a:pPr lvl="1">
              <a:buFont typeface="Arial" panose="020B0604020202020204" pitchFamily="34" charset="0"/>
              <a:buChar char="•"/>
            </a:pPr>
            <a:endParaRPr lang="en-US" altLang="en-US" sz="1600" dirty="0">
              <a:solidFill>
                <a:prstClr val="black"/>
              </a:solidFill>
            </a:endParaRPr>
          </a:p>
          <a:p>
            <a:pPr lvl="1">
              <a:buFont typeface="Arial" panose="020B0604020202020204" pitchFamily="34" charset="0"/>
              <a:buChar char="•"/>
            </a:pPr>
            <a:endParaRPr lang="en-US" altLang="en-US" sz="1600" dirty="0">
              <a:solidFill>
                <a:prstClr val="black"/>
              </a:solidFill>
            </a:endParaRPr>
          </a:p>
          <a:p>
            <a:endParaRPr lang="en-US" altLang="en-US" sz="2000" dirty="0">
              <a:solidFill>
                <a:prstClr val="black"/>
              </a:solidFill>
            </a:endParaRPr>
          </a:p>
          <a:p>
            <a:endParaRPr lang="en-US" altLang="en-US" dirty="0">
              <a:solidFill>
                <a:prstClr val="black"/>
              </a:solidFill>
            </a:endParaRPr>
          </a:p>
          <a:p>
            <a:r>
              <a:rPr lang="en-US" altLang="en-US" dirty="0">
                <a:solidFill>
                  <a:prstClr val="black"/>
                </a:solidFill>
              </a:rPr>
              <a:t>At the crossover point where increasing L1 cache size is harmful to AAT:</a:t>
            </a:r>
          </a:p>
          <a:p>
            <a:pPr lvl="1"/>
            <a:r>
              <a:rPr lang="en-US" altLang="en-US" sz="2600" dirty="0">
                <a:solidFill>
                  <a:prstClr val="black"/>
                </a:solidFill>
              </a:rPr>
              <a:t>Stop increasing L1 cache size.</a:t>
            </a:r>
          </a:p>
          <a:p>
            <a:pPr lvl="1"/>
            <a:r>
              <a:rPr lang="en-US" altLang="en-US" sz="2600" dirty="0">
                <a:solidFill>
                  <a:prstClr val="black"/>
                </a:solidFill>
              </a:rPr>
              <a:t>Instead, turn to reducing the average miss penalty of L1 by “catching” some L1 capacity misses (and conflict misses) as hits in a larger cache between L1 cache and main memory.</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11" name="TextBox 10"/>
          <p:cNvSpPr txBox="1"/>
          <p:nvPr/>
        </p:nvSpPr>
        <p:spPr>
          <a:xfrm>
            <a:off x="7330814" y="1830908"/>
            <a:ext cx="1789272" cy="1200329"/>
          </a:xfrm>
          <a:prstGeom prst="rect">
            <a:avLst/>
          </a:prstGeom>
          <a:solidFill>
            <a:schemeClr val="tx2">
              <a:lumMod val="60000"/>
              <a:lumOff val="40000"/>
            </a:schemeClr>
          </a:solidFill>
        </p:spPr>
        <p:txBody>
          <a:bodyPr wrap="none" rtlCol="0">
            <a:spAutoFit/>
          </a:bodyPr>
          <a:lstStyle/>
          <a:p>
            <a:r>
              <a:rPr lang="en-US" dirty="0">
                <a:solidFill>
                  <a:schemeClr val="bg1"/>
                </a:solidFill>
              </a:rPr>
              <a:t>Acronyms:</a:t>
            </a:r>
          </a:p>
          <a:p>
            <a:r>
              <a:rPr lang="en-US" dirty="0">
                <a:solidFill>
                  <a:schemeClr val="bg1"/>
                </a:solidFill>
              </a:rPr>
              <a:t>HT: hit time</a:t>
            </a:r>
          </a:p>
          <a:p>
            <a:r>
              <a:rPr lang="en-US" dirty="0">
                <a:solidFill>
                  <a:schemeClr val="bg1"/>
                </a:solidFill>
              </a:rPr>
              <a:t>MR: miss rate</a:t>
            </a:r>
          </a:p>
          <a:p>
            <a:r>
              <a:rPr lang="en-US" dirty="0">
                <a:solidFill>
                  <a:schemeClr val="bg1"/>
                </a:solidFill>
              </a:rPr>
              <a:t>MP: miss penalty</a:t>
            </a:r>
          </a:p>
        </p:txBody>
      </p:sp>
      <p:grpSp>
        <p:nvGrpSpPr>
          <p:cNvPr id="45" name="Group 44">
            <a:extLst>
              <a:ext uri="{FF2B5EF4-FFF2-40B4-BE49-F238E27FC236}">
                <a16:creationId xmlns:a16="http://schemas.microsoft.com/office/drawing/2014/main" id="{4B37ECD1-1720-0B29-AF51-403B3DDCB3D1}"/>
              </a:ext>
            </a:extLst>
          </p:cNvPr>
          <p:cNvGrpSpPr/>
          <p:nvPr/>
        </p:nvGrpSpPr>
        <p:grpSpPr>
          <a:xfrm>
            <a:off x="2362200" y="1981200"/>
            <a:ext cx="5323981" cy="2266275"/>
            <a:chOff x="3669988" y="2429814"/>
            <a:chExt cx="5323981" cy="2266275"/>
          </a:xfrm>
        </p:grpSpPr>
        <p:grpSp>
          <p:nvGrpSpPr>
            <p:cNvPr id="7" name="Group 6"/>
            <p:cNvGrpSpPr/>
            <p:nvPr/>
          </p:nvGrpSpPr>
          <p:grpSpPr>
            <a:xfrm>
              <a:off x="5517939" y="2429814"/>
              <a:ext cx="2550314" cy="489704"/>
              <a:chOff x="4038600" y="1641754"/>
              <a:chExt cx="2550314" cy="489704"/>
            </a:xfrm>
          </p:grpSpPr>
          <p:sp>
            <p:nvSpPr>
              <p:cNvPr id="8" name="TextBox 7"/>
              <p:cNvSpPr txBox="1"/>
              <p:nvPr/>
            </p:nvSpPr>
            <p:spPr>
              <a:xfrm>
                <a:off x="4038600" y="1762126"/>
                <a:ext cx="2550314" cy="369332"/>
              </a:xfrm>
              <a:prstGeom prst="rect">
                <a:avLst/>
              </a:prstGeom>
              <a:noFill/>
            </p:spPr>
            <p:txBody>
              <a:bodyPr wrap="none" rtlCol="0">
                <a:spAutoFit/>
              </a:bodyPr>
              <a:lstStyle/>
              <a:p>
                <a:r>
                  <a:rPr lang="en-US" dirty="0"/>
                  <a:t>AAT = HT</a:t>
                </a:r>
                <a:r>
                  <a:rPr lang="en-US" baseline="-25000" dirty="0"/>
                  <a:t>L1</a:t>
                </a:r>
                <a:r>
                  <a:rPr lang="en-US" dirty="0"/>
                  <a:t> + MR</a:t>
                </a:r>
                <a:r>
                  <a:rPr lang="en-US" baseline="-25000" dirty="0"/>
                  <a:t>L1</a:t>
                </a:r>
                <a:r>
                  <a:rPr lang="en-US" dirty="0"/>
                  <a:t>* MP</a:t>
                </a:r>
                <a:r>
                  <a:rPr lang="en-US" baseline="-25000" dirty="0"/>
                  <a:t>L1</a:t>
                </a:r>
              </a:p>
            </p:txBody>
          </p:sp>
          <p:sp>
            <p:nvSpPr>
              <p:cNvPr id="9" name="Down Arrow 8"/>
              <p:cNvSpPr/>
              <p:nvPr/>
            </p:nvSpPr>
            <p:spPr>
              <a:xfrm rot="10800000">
                <a:off x="4800600" y="1641754"/>
                <a:ext cx="152400" cy="16748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rot="10800000" flipV="1">
                <a:off x="5373745" y="1651398"/>
                <a:ext cx="152400" cy="16748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FC688DB2-D11A-D37E-FA2B-2B61FFBABFD0}"/>
                </a:ext>
              </a:extLst>
            </p:cNvPr>
            <p:cNvGrpSpPr/>
            <p:nvPr/>
          </p:nvGrpSpPr>
          <p:grpSpPr>
            <a:xfrm>
              <a:off x="5079390" y="3124200"/>
              <a:ext cx="2508202" cy="1200329"/>
              <a:chOff x="659790" y="3657600"/>
              <a:chExt cx="2508202" cy="1200329"/>
            </a:xfrm>
          </p:grpSpPr>
          <p:cxnSp>
            <p:nvCxnSpPr>
              <p:cNvPr id="13" name="Straight Connector 12">
                <a:extLst>
                  <a:ext uri="{FF2B5EF4-FFF2-40B4-BE49-F238E27FC236}">
                    <a16:creationId xmlns:a16="http://schemas.microsoft.com/office/drawing/2014/main" id="{FDCF2940-82F7-483D-6DD8-BDAD06B55616}"/>
                  </a:ext>
                </a:extLst>
              </p:cNvPr>
              <p:cNvCxnSpPr/>
              <p:nvPr/>
            </p:nvCxnSpPr>
            <p:spPr>
              <a:xfrm>
                <a:off x="1237012" y="3657600"/>
                <a:ext cx="0" cy="1200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D38A59E-D2A7-040D-5C3A-C939D1C20FB1}"/>
                  </a:ext>
                </a:extLst>
              </p:cNvPr>
              <p:cNvCxnSpPr>
                <a:cxnSpLocks/>
              </p:cNvCxnSpPr>
              <p:nvPr/>
            </p:nvCxnSpPr>
            <p:spPr>
              <a:xfrm flipH="1">
                <a:off x="1237012" y="4857929"/>
                <a:ext cx="190829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F1DE5CA8-D644-73D2-2107-B0130B95ABC4}"/>
                  </a:ext>
                </a:extLst>
              </p:cNvPr>
              <p:cNvSpPr txBox="1"/>
              <p:nvPr/>
            </p:nvSpPr>
            <p:spPr>
              <a:xfrm>
                <a:off x="659790" y="3731845"/>
                <a:ext cx="627408" cy="369332"/>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AAT</a:t>
                </a:r>
                <a:endParaRPr lang="en-US" dirty="0"/>
              </a:p>
            </p:txBody>
          </p:sp>
          <p:sp>
            <p:nvSpPr>
              <p:cNvPr id="20" name="Freeform: Shape 19">
                <a:extLst>
                  <a:ext uri="{FF2B5EF4-FFF2-40B4-BE49-F238E27FC236}">
                    <a16:creationId xmlns:a16="http://schemas.microsoft.com/office/drawing/2014/main" id="{B5A0ED3F-0200-9A02-FD2E-E2036C82D8A7}"/>
                  </a:ext>
                </a:extLst>
              </p:cNvPr>
              <p:cNvSpPr/>
              <p:nvPr/>
            </p:nvSpPr>
            <p:spPr>
              <a:xfrm>
                <a:off x="1406769" y="3733800"/>
                <a:ext cx="1761223" cy="722097"/>
              </a:xfrm>
              <a:custGeom>
                <a:avLst/>
                <a:gdLst>
                  <a:gd name="connsiteX0" fmla="*/ 0 w 1761223"/>
                  <a:gd name="connsiteY0" fmla="*/ 0 h 722097"/>
                  <a:gd name="connsiteX1" fmla="*/ 70339 w 1761223"/>
                  <a:gd name="connsiteY1" fmla="*/ 239151 h 722097"/>
                  <a:gd name="connsiteX2" fmla="*/ 196948 w 1761223"/>
                  <a:gd name="connsiteY2" fmla="*/ 478302 h 722097"/>
                  <a:gd name="connsiteX3" fmla="*/ 506437 w 1761223"/>
                  <a:gd name="connsiteY3" fmla="*/ 717452 h 722097"/>
                  <a:gd name="connsiteX4" fmla="*/ 942536 w 1761223"/>
                  <a:gd name="connsiteY4" fmla="*/ 618979 h 722097"/>
                  <a:gd name="connsiteX5" fmla="*/ 1364566 w 1761223"/>
                  <a:gd name="connsiteY5" fmla="*/ 407963 h 722097"/>
                  <a:gd name="connsiteX6" fmla="*/ 1730326 w 1761223"/>
                  <a:gd name="connsiteY6" fmla="*/ 225083 h 722097"/>
                  <a:gd name="connsiteX7" fmla="*/ 1716259 w 1761223"/>
                  <a:gd name="connsiteY7" fmla="*/ 225083 h 722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1223" h="722097">
                    <a:moveTo>
                      <a:pt x="0" y="0"/>
                    </a:moveTo>
                    <a:cubicBezTo>
                      <a:pt x="18757" y="79717"/>
                      <a:pt x="37514" y="159434"/>
                      <a:pt x="70339" y="239151"/>
                    </a:cubicBezTo>
                    <a:cubicBezTo>
                      <a:pt x="103164" y="318868"/>
                      <a:pt x="124265" y="398585"/>
                      <a:pt x="196948" y="478302"/>
                    </a:cubicBezTo>
                    <a:cubicBezTo>
                      <a:pt x="269631" y="558019"/>
                      <a:pt x="382172" y="694006"/>
                      <a:pt x="506437" y="717452"/>
                    </a:cubicBezTo>
                    <a:cubicBezTo>
                      <a:pt x="630702" y="740898"/>
                      <a:pt x="799515" y="670560"/>
                      <a:pt x="942536" y="618979"/>
                    </a:cubicBezTo>
                    <a:cubicBezTo>
                      <a:pt x="1085557" y="567398"/>
                      <a:pt x="1364566" y="407963"/>
                      <a:pt x="1364566" y="407963"/>
                    </a:cubicBezTo>
                    <a:lnTo>
                      <a:pt x="1730326" y="225083"/>
                    </a:lnTo>
                    <a:cubicBezTo>
                      <a:pt x="1788942" y="194603"/>
                      <a:pt x="1752600" y="209843"/>
                      <a:pt x="1716259" y="225083"/>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16E1EEED-D8E0-0722-07D5-A1D372794C0D}"/>
                  </a:ext>
                </a:extLst>
              </p:cNvPr>
              <p:cNvCxnSpPr>
                <a:cxnSpLocks/>
              </p:cNvCxnSpPr>
              <p:nvPr/>
            </p:nvCxnSpPr>
            <p:spPr>
              <a:xfrm>
                <a:off x="1953064" y="3733800"/>
                <a:ext cx="0" cy="112412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ED57F779-4D67-8492-5D45-CCF374D542D1}"/>
                </a:ext>
              </a:extLst>
            </p:cNvPr>
            <p:cNvSpPr txBox="1"/>
            <p:nvPr/>
          </p:nvSpPr>
          <p:spPr>
            <a:xfrm>
              <a:off x="4335477" y="3777331"/>
              <a:ext cx="2217723" cy="523220"/>
            </a:xfrm>
            <a:prstGeom prst="rect">
              <a:avLst/>
            </a:prstGeom>
            <a:noFill/>
          </p:spPr>
          <p:txBody>
            <a:bodyPr wrap="none" rtlCol="0">
              <a:spAutoFit/>
            </a:bodyPr>
            <a:lstStyle/>
            <a:p>
              <a:r>
                <a:rPr lang="en-US" sz="1400" dirty="0"/>
                <a:t>Big decrease in MR</a:t>
              </a:r>
              <a:r>
                <a:rPr lang="en-US" sz="1400" baseline="-25000" dirty="0"/>
                <a:t>L1</a:t>
              </a:r>
              <a:br>
                <a:rPr lang="en-US" sz="1400" dirty="0"/>
              </a:br>
              <a:r>
                <a:rPr lang="en-US" sz="1400" dirty="0"/>
                <a:t>dominates increase in HT</a:t>
              </a:r>
              <a:r>
                <a:rPr lang="en-US" sz="1400" baseline="-25000" dirty="0"/>
                <a:t>L1</a:t>
              </a:r>
              <a:r>
                <a:rPr lang="en-US" sz="1400" dirty="0"/>
                <a:t>. </a:t>
              </a:r>
            </a:p>
          </p:txBody>
        </p:sp>
        <p:cxnSp>
          <p:nvCxnSpPr>
            <p:cNvPr id="27" name="Straight Arrow Connector 26">
              <a:extLst>
                <a:ext uri="{FF2B5EF4-FFF2-40B4-BE49-F238E27FC236}">
                  <a16:creationId xmlns:a16="http://schemas.microsoft.com/office/drawing/2014/main" id="{A12F7BF7-ED7B-E5CF-A351-B41B05EA7801}"/>
                </a:ext>
              </a:extLst>
            </p:cNvPr>
            <p:cNvCxnSpPr>
              <a:cxnSpLocks/>
            </p:cNvCxnSpPr>
            <p:nvPr/>
          </p:nvCxnSpPr>
          <p:spPr>
            <a:xfrm>
              <a:off x="5826369" y="3664599"/>
              <a:ext cx="391781" cy="372897"/>
            </a:xfrm>
            <a:prstGeom prst="straightConnector1">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3452353-AC41-9EEE-ED0F-A91D89FDBF88}"/>
                </a:ext>
              </a:extLst>
            </p:cNvPr>
            <p:cNvCxnSpPr>
              <a:cxnSpLocks/>
            </p:cNvCxnSpPr>
            <p:nvPr/>
          </p:nvCxnSpPr>
          <p:spPr>
            <a:xfrm flipV="1">
              <a:off x="6527179" y="3743417"/>
              <a:ext cx="704802" cy="302185"/>
            </a:xfrm>
            <a:prstGeom prst="straightConnector1">
              <a:avLst/>
            </a:prstGeom>
            <a:ln>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A31E91B-C8F0-3B30-0997-4E1E4E9AA9C9}"/>
                </a:ext>
              </a:extLst>
            </p:cNvPr>
            <p:cNvSpPr txBox="1"/>
            <p:nvPr/>
          </p:nvSpPr>
          <p:spPr>
            <a:xfrm>
              <a:off x="6858000" y="3820180"/>
              <a:ext cx="2135969" cy="523220"/>
            </a:xfrm>
            <a:prstGeom prst="rect">
              <a:avLst/>
            </a:prstGeom>
            <a:noFill/>
          </p:spPr>
          <p:txBody>
            <a:bodyPr wrap="none" rtlCol="0">
              <a:spAutoFit/>
            </a:bodyPr>
            <a:lstStyle/>
            <a:p>
              <a:r>
                <a:rPr lang="en-US" sz="1400" dirty="0"/>
                <a:t>Increase in HT</a:t>
              </a:r>
              <a:r>
                <a:rPr lang="en-US" sz="1400" baseline="-25000" dirty="0"/>
                <a:t>L1</a:t>
              </a:r>
              <a:r>
                <a:rPr lang="en-US" sz="1400" dirty="0"/>
                <a:t> dominates</a:t>
              </a:r>
              <a:br>
                <a:rPr lang="en-US" sz="1400" dirty="0"/>
              </a:br>
              <a:r>
                <a:rPr lang="en-US" sz="1400" dirty="0"/>
                <a:t>smaller decrease in MR</a:t>
              </a:r>
              <a:r>
                <a:rPr lang="en-US" sz="1400" baseline="-25000" dirty="0"/>
                <a:t>L1</a:t>
              </a:r>
              <a:r>
                <a:rPr lang="en-US" sz="1400" dirty="0"/>
                <a:t>.</a:t>
              </a:r>
            </a:p>
          </p:txBody>
        </p:sp>
        <p:sp>
          <p:nvSpPr>
            <p:cNvPr id="39" name="Down Arrow 8">
              <a:extLst>
                <a:ext uri="{FF2B5EF4-FFF2-40B4-BE49-F238E27FC236}">
                  <a16:creationId xmlns:a16="http://schemas.microsoft.com/office/drawing/2014/main" id="{1F147BEC-421D-E170-F7AE-60DAA3C2F94C}"/>
                </a:ext>
              </a:extLst>
            </p:cNvPr>
            <p:cNvSpPr/>
            <p:nvPr/>
          </p:nvSpPr>
          <p:spPr>
            <a:xfrm rot="10800000">
              <a:off x="3669988" y="3952218"/>
              <a:ext cx="152400" cy="16748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own Arrow 9">
              <a:extLst>
                <a:ext uri="{FF2B5EF4-FFF2-40B4-BE49-F238E27FC236}">
                  <a16:creationId xmlns:a16="http://schemas.microsoft.com/office/drawing/2014/main" id="{C23D7D78-7748-4D8F-AD96-E1B530C9D9CA}"/>
                </a:ext>
              </a:extLst>
            </p:cNvPr>
            <p:cNvSpPr/>
            <p:nvPr/>
          </p:nvSpPr>
          <p:spPr>
            <a:xfrm rot="10800000" flipV="1">
              <a:off x="3974392" y="3904532"/>
              <a:ext cx="369008" cy="362667"/>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Down Arrow 8">
              <a:extLst>
                <a:ext uri="{FF2B5EF4-FFF2-40B4-BE49-F238E27FC236}">
                  <a16:creationId xmlns:a16="http://schemas.microsoft.com/office/drawing/2014/main" id="{C9822A50-879A-8FA4-06B7-7DD07A5D3F80}"/>
                </a:ext>
              </a:extLst>
            </p:cNvPr>
            <p:cNvSpPr/>
            <p:nvPr/>
          </p:nvSpPr>
          <p:spPr>
            <a:xfrm rot="10800000">
              <a:off x="7898115" y="3505262"/>
              <a:ext cx="235771" cy="228538"/>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2" name="Down Arrow 9">
              <a:extLst>
                <a:ext uri="{FF2B5EF4-FFF2-40B4-BE49-F238E27FC236}">
                  <a16:creationId xmlns:a16="http://schemas.microsoft.com/office/drawing/2014/main" id="{1B7F6BF3-1BF4-33F8-7838-3B9320C5DAE8}"/>
                </a:ext>
              </a:extLst>
            </p:cNvPr>
            <p:cNvSpPr/>
            <p:nvPr/>
          </p:nvSpPr>
          <p:spPr>
            <a:xfrm rot="10800000" flipV="1">
              <a:off x="8229600" y="3581400"/>
              <a:ext cx="152400" cy="11186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44" name="TextBox 43">
              <a:extLst>
                <a:ext uri="{FF2B5EF4-FFF2-40B4-BE49-F238E27FC236}">
                  <a16:creationId xmlns:a16="http://schemas.microsoft.com/office/drawing/2014/main" id="{CCA0E5EC-090A-D858-7F0A-A491493CBF21}"/>
                </a:ext>
              </a:extLst>
            </p:cNvPr>
            <p:cNvSpPr txBox="1"/>
            <p:nvPr/>
          </p:nvSpPr>
          <p:spPr>
            <a:xfrm>
              <a:off x="5847358" y="4326757"/>
              <a:ext cx="1411684" cy="369332"/>
            </a:xfrm>
            <a:prstGeom prst="rect">
              <a:avLst/>
            </a:prstGeom>
            <a:noFill/>
          </p:spPr>
          <p:txBody>
            <a:bodyPr wrap="square">
              <a:spAutoFit/>
            </a:bodyPr>
            <a:lstStyle/>
            <a:p>
              <a:r>
                <a:rPr lang="en-US" dirty="0"/>
                <a:t>L1 cache size</a:t>
              </a:r>
            </a:p>
          </p:txBody>
        </p:sp>
      </p:grpSp>
    </p:spTree>
    <p:extLst>
      <p:ext uri="{BB962C8B-B14F-4D97-AF65-F5344CB8AC3E}">
        <p14:creationId xmlns:p14="http://schemas.microsoft.com/office/powerpoint/2010/main" val="186474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L2 cache</a:t>
            </a:r>
          </a:p>
        </p:txBody>
      </p:sp>
      <p:sp>
        <p:nvSpPr>
          <p:cNvPr id="3" name="Content Placeholder 2"/>
          <p:cNvSpPr>
            <a:spLocks noGrp="1"/>
          </p:cNvSpPr>
          <p:nvPr>
            <p:ph idx="1"/>
          </p:nvPr>
        </p:nvSpPr>
        <p:spPr/>
        <p:txBody>
          <a:bodyPr/>
          <a:lstStyle/>
          <a:p>
            <a:r>
              <a:rPr lang="en-US" dirty="0"/>
              <a:t>Adding an L2 cache reduces the L1 cache’s miss penalty</a:t>
            </a:r>
          </a:p>
          <a:p>
            <a:r>
              <a:rPr lang="en-US" dirty="0"/>
              <a:t>L1’s miss penalty without L2 cache</a:t>
            </a:r>
          </a:p>
          <a:p>
            <a:endParaRPr lang="en-US" dirty="0"/>
          </a:p>
          <a:p>
            <a:r>
              <a:rPr lang="en-US" dirty="0"/>
              <a:t>L1’s miss penalty with L2 cache</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11" name="TextBox 10"/>
          <p:cNvSpPr txBox="1"/>
          <p:nvPr/>
        </p:nvSpPr>
        <p:spPr>
          <a:xfrm>
            <a:off x="7278528" y="75664"/>
            <a:ext cx="1789272" cy="1200329"/>
          </a:xfrm>
          <a:prstGeom prst="rect">
            <a:avLst/>
          </a:prstGeom>
          <a:solidFill>
            <a:schemeClr val="tx2">
              <a:lumMod val="60000"/>
              <a:lumOff val="40000"/>
            </a:schemeClr>
          </a:solidFill>
        </p:spPr>
        <p:txBody>
          <a:bodyPr wrap="none" rtlCol="0">
            <a:spAutoFit/>
          </a:bodyPr>
          <a:lstStyle/>
          <a:p>
            <a:r>
              <a:rPr lang="en-US" dirty="0">
                <a:solidFill>
                  <a:schemeClr val="bg1"/>
                </a:solidFill>
              </a:rPr>
              <a:t>Acronyms:</a:t>
            </a:r>
          </a:p>
          <a:p>
            <a:r>
              <a:rPr lang="en-US" dirty="0">
                <a:solidFill>
                  <a:schemeClr val="bg1"/>
                </a:solidFill>
              </a:rPr>
              <a:t>HT: hit time</a:t>
            </a:r>
          </a:p>
          <a:p>
            <a:r>
              <a:rPr lang="en-US" dirty="0">
                <a:solidFill>
                  <a:schemeClr val="bg1"/>
                </a:solidFill>
              </a:rPr>
              <a:t>MR: miss rate</a:t>
            </a:r>
          </a:p>
          <a:p>
            <a:r>
              <a:rPr lang="en-US" dirty="0">
                <a:solidFill>
                  <a:schemeClr val="bg1"/>
                </a:solidFill>
              </a:rPr>
              <a:t>MP: miss penalty</a:t>
            </a:r>
          </a:p>
        </p:txBody>
      </p:sp>
      <p:sp>
        <p:nvSpPr>
          <p:cNvPr id="12" name="TextBox 11"/>
          <p:cNvSpPr txBox="1"/>
          <p:nvPr/>
        </p:nvSpPr>
        <p:spPr>
          <a:xfrm>
            <a:off x="838200" y="4419600"/>
            <a:ext cx="6629400" cy="64633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MP</a:t>
            </a:r>
            <a:r>
              <a:rPr lang="en-US" baseline="-25000" dirty="0">
                <a:latin typeface="Courier New" panose="02070309020205020404" pitchFamily="49" charset="0"/>
                <a:cs typeface="Courier New" panose="02070309020205020404" pitchFamily="49" charset="0"/>
              </a:rPr>
              <a:t>L1</a:t>
            </a:r>
            <a:r>
              <a:rPr lang="en-US" dirty="0">
                <a:latin typeface="Courier New" panose="02070309020205020404" pitchFamily="49" charset="0"/>
                <a:cs typeface="Courier New" panose="02070309020205020404" pitchFamily="49" charset="0"/>
              </a:rPr>
              <a:t> (w/ L2 cache) = AAT</a:t>
            </a:r>
            <a:r>
              <a:rPr lang="en-US" baseline="-25000" dirty="0">
                <a:latin typeface="Courier New" panose="02070309020205020404" pitchFamily="49" charset="0"/>
                <a:cs typeface="Courier New" panose="02070309020205020404" pitchFamily="49" charset="0"/>
              </a:rPr>
              <a:t>L2</a:t>
            </a:r>
            <a:r>
              <a:rPr lang="en-US" dirty="0">
                <a:latin typeface="Courier New" panose="02070309020205020404" pitchFamily="49" charset="0"/>
                <a:cs typeface="Courier New" panose="02070309020205020404" pitchFamily="49" charset="0"/>
              </a:rPr>
              <a:t> = HT</a:t>
            </a:r>
            <a:r>
              <a:rPr lang="en-US" baseline="-25000" dirty="0">
                <a:latin typeface="Courier New" panose="02070309020205020404" pitchFamily="49" charset="0"/>
                <a:cs typeface="Courier New" panose="02070309020205020404" pitchFamily="49" charset="0"/>
              </a:rPr>
              <a:t>L2</a:t>
            </a:r>
            <a:r>
              <a:rPr lang="en-US" dirty="0">
                <a:latin typeface="Courier New" panose="02070309020205020404" pitchFamily="49" charset="0"/>
                <a:cs typeface="Courier New" panose="02070309020205020404" pitchFamily="49" charset="0"/>
              </a:rPr>
              <a:t> + MR</a:t>
            </a:r>
            <a:r>
              <a:rPr lang="en-US" baseline="-25000" dirty="0">
                <a:latin typeface="Courier New" panose="02070309020205020404" pitchFamily="49" charset="0"/>
                <a:cs typeface="Courier New" panose="02070309020205020404" pitchFamily="49" charset="0"/>
              </a:rPr>
              <a:t>L2</a:t>
            </a:r>
            <a:r>
              <a:rPr lang="en-US" dirty="0">
                <a:latin typeface="Courier New" panose="02070309020205020404" pitchFamily="49" charset="0"/>
                <a:cs typeface="Courier New" panose="02070309020205020404" pitchFamily="49" charset="0"/>
              </a:rPr>
              <a:t> * MP</a:t>
            </a:r>
            <a:r>
              <a:rPr lang="en-US" baseline="-25000" dirty="0">
                <a:latin typeface="Courier New" panose="02070309020205020404" pitchFamily="49" charset="0"/>
                <a:cs typeface="Courier New" panose="02070309020205020404" pitchFamily="49" charset="0"/>
              </a:rPr>
              <a:t>L2</a:t>
            </a:r>
          </a:p>
          <a:p>
            <a:r>
              <a:rPr lang="en-US" dirty="0">
                <a:latin typeface="Courier New" panose="02070309020205020404" pitchFamily="49" charset="0"/>
                <a:cs typeface="Courier New" panose="02070309020205020404" pitchFamily="49" charset="0"/>
              </a:rPr>
              <a:t>MP</a:t>
            </a:r>
            <a:r>
              <a:rPr lang="en-US" baseline="-25000" dirty="0">
                <a:latin typeface="Courier New" panose="02070309020205020404" pitchFamily="49" charset="0"/>
                <a:cs typeface="Courier New" panose="02070309020205020404" pitchFamily="49" charset="0"/>
              </a:rPr>
              <a:t>L2</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main_memory_access_time</a:t>
            </a:r>
            <a:endParaRPr lang="en-US" baseline="-25000" dirty="0">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A8E5C53B-EDF3-610C-D06F-EB55319D893F}"/>
              </a:ext>
            </a:extLst>
          </p:cNvPr>
          <p:cNvSpPr txBox="1"/>
          <p:nvPr/>
        </p:nvSpPr>
        <p:spPr>
          <a:xfrm>
            <a:off x="838200" y="3257062"/>
            <a:ext cx="7467599"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MP</a:t>
            </a:r>
            <a:r>
              <a:rPr lang="en-US" baseline="-25000" dirty="0">
                <a:latin typeface="Courier New" panose="02070309020205020404" pitchFamily="49" charset="0"/>
                <a:cs typeface="Courier New" panose="02070309020205020404" pitchFamily="49" charset="0"/>
              </a:rPr>
              <a:t>L1</a:t>
            </a:r>
            <a:r>
              <a:rPr lang="en-US" dirty="0">
                <a:latin typeface="Courier New" panose="02070309020205020404" pitchFamily="49" charset="0"/>
                <a:cs typeface="Courier New" panose="02070309020205020404" pitchFamily="49" charset="0"/>
              </a:rPr>
              <a:t> (w/out L2 cache) = </a:t>
            </a:r>
            <a:r>
              <a:rPr lang="en-US" dirty="0" err="1">
                <a:latin typeface="Courier New" panose="02070309020205020404" pitchFamily="49" charset="0"/>
                <a:cs typeface="Courier New" panose="02070309020205020404" pitchFamily="49" charset="0"/>
              </a:rPr>
              <a:t>main_memory_access_time</a:t>
            </a:r>
            <a:endParaRPr lang="en-US" baseline="-25000"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9EB5B2A8-133A-0A1D-2AA8-2F3967FEB458}"/>
              </a:ext>
            </a:extLst>
          </p:cNvPr>
          <p:cNvSpPr txBox="1"/>
          <p:nvPr/>
        </p:nvSpPr>
        <p:spPr>
          <a:xfrm>
            <a:off x="3852058" y="2297668"/>
            <a:ext cx="4682342"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AAT = HT</a:t>
            </a:r>
            <a:r>
              <a:rPr lang="en-US" baseline="-25000" dirty="0">
                <a:latin typeface="Courier New" panose="02070309020205020404" pitchFamily="49" charset="0"/>
                <a:cs typeface="Courier New" panose="02070309020205020404" pitchFamily="49" charset="0"/>
              </a:rPr>
              <a:t>L1</a:t>
            </a:r>
            <a:r>
              <a:rPr lang="en-US" dirty="0">
                <a:latin typeface="Courier New" panose="02070309020205020404" pitchFamily="49" charset="0"/>
                <a:cs typeface="Courier New" panose="02070309020205020404" pitchFamily="49" charset="0"/>
              </a:rPr>
              <a:t> + MR</a:t>
            </a:r>
            <a:r>
              <a:rPr lang="en-US" baseline="-25000" dirty="0">
                <a:latin typeface="Courier New" panose="02070309020205020404" pitchFamily="49" charset="0"/>
                <a:cs typeface="Courier New" panose="02070309020205020404" pitchFamily="49" charset="0"/>
              </a:rPr>
              <a:t>L1</a:t>
            </a:r>
            <a:r>
              <a:rPr lang="en-US" dirty="0">
                <a:latin typeface="Courier New" panose="02070309020205020404" pitchFamily="49" charset="0"/>
                <a:cs typeface="Courier New" panose="02070309020205020404" pitchFamily="49" charset="0"/>
              </a:rPr>
              <a:t> * MP</a:t>
            </a:r>
            <a:r>
              <a:rPr lang="en-US" baseline="-25000" dirty="0">
                <a:latin typeface="Courier New" panose="02070309020205020404" pitchFamily="49" charset="0"/>
                <a:cs typeface="Courier New" panose="02070309020205020404" pitchFamily="49" charset="0"/>
              </a:rPr>
              <a:t>L1</a:t>
            </a:r>
            <a:r>
              <a:rPr lang="en-US" dirty="0">
                <a:latin typeface="Courier New" panose="02070309020205020404" pitchFamily="49" charset="0"/>
                <a:cs typeface="Courier New" panose="02070309020205020404" pitchFamily="49" charset="0"/>
              </a:rPr>
              <a:t>  </a:t>
            </a:r>
          </a:p>
        </p:txBody>
      </p:sp>
      <p:sp>
        <p:nvSpPr>
          <p:cNvPr id="17" name="Down Arrow 9">
            <a:extLst>
              <a:ext uri="{FF2B5EF4-FFF2-40B4-BE49-F238E27FC236}">
                <a16:creationId xmlns:a16="http://schemas.microsoft.com/office/drawing/2014/main" id="{A7D40649-AACF-F0DB-677A-34525E7CD237}"/>
              </a:ext>
            </a:extLst>
          </p:cNvPr>
          <p:cNvSpPr/>
          <p:nvPr/>
        </p:nvSpPr>
        <p:spPr>
          <a:xfrm rot="10800000" flipV="1">
            <a:off x="6574229" y="2194720"/>
            <a:ext cx="152400" cy="167480"/>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336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L2 cache (cont.): Example</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grpSp>
        <p:nvGrpSpPr>
          <p:cNvPr id="7" name="Group 6"/>
          <p:cNvGrpSpPr/>
          <p:nvPr/>
        </p:nvGrpSpPr>
        <p:grpSpPr>
          <a:xfrm>
            <a:off x="4895690" y="4395055"/>
            <a:ext cx="2724310" cy="1892300"/>
            <a:chOff x="8250115" y="853317"/>
            <a:chExt cx="2724310" cy="1892300"/>
          </a:xfrm>
        </p:grpSpPr>
        <p:sp>
          <p:nvSpPr>
            <p:cNvPr id="8" name="Rectangle 4"/>
            <p:cNvSpPr>
              <a:spLocks noChangeArrowheads="1"/>
            </p:cNvSpPr>
            <p:nvPr/>
          </p:nvSpPr>
          <p:spPr bwMode="auto">
            <a:xfrm>
              <a:off x="9069425" y="853317"/>
              <a:ext cx="914400" cy="5207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dirty="0"/>
                <a:t>L1 cache</a:t>
              </a:r>
            </a:p>
          </p:txBody>
        </p:sp>
        <p:sp>
          <p:nvSpPr>
            <p:cNvPr id="9" name="Rectangle 5"/>
            <p:cNvSpPr>
              <a:spLocks noChangeArrowheads="1"/>
            </p:cNvSpPr>
            <p:nvPr/>
          </p:nvSpPr>
          <p:spPr bwMode="auto">
            <a:xfrm>
              <a:off x="8688425" y="1615317"/>
              <a:ext cx="1739900" cy="4445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a:t>L2 cache</a:t>
              </a:r>
            </a:p>
          </p:txBody>
        </p:sp>
        <p:sp>
          <p:nvSpPr>
            <p:cNvPr id="10" name="Rectangle 6"/>
            <p:cNvSpPr>
              <a:spLocks noChangeArrowheads="1"/>
            </p:cNvSpPr>
            <p:nvPr/>
          </p:nvSpPr>
          <p:spPr bwMode="auto">
            <a:xfrm>
              <a:off x="8250115" y="2301117"/>
              <a:ext cx="2724310" cy="4445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a:t>main memory</a:t>
              </a:r>
            </a:p>
          </p:txBody>
        </p:sp>
        <p:sp>
          <p:nvSpPr>
            <p:cNvPr id="11" name="Line 7"/>
            <p:cNvSpPr>
              <a:spLocks noChangeShapeType="1"/>
            </p:cNvSpPr>
            <p:nvPr/>
          </p:nvSpPr>
          <p:spPr bwMode="auto">
            <a:xfrm>
              <a:off x="9520275" y="1380367"/>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8"/>
            <p:cNvSpPr>
              <a:spLocks noChangeShapeType="1"/>
            </p:cNvSpPr>
            <p:nvPr/>
          </p:nvSpPr>
          <p:spPr bwMode="auto">
            <a:xfrm>
              <a:off x="9520275" y="2066167"/>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9"/>
            <p:cNvSpPr>
              <a:spLocks noChangeArrowheads="1"/>
            </p:cNvSpPr>
            <p:nvPr/>
          </p:nvSpPr>
          <p:spPr bwMode="auto">
            <a:xfrm>
              <a:off x="9488525" y="1320042"/>
              <a:ext cx="684483"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dirty="0"/>
                <a:t>12 ns</a:t>
              </a:r>
            </a:p>
          </p:txBody>
        </p:sp>
        <p:sp>
          <p:nvSpPr>
            <p:cNvPr id="14" name="Rectangle 10"/>
            <p:cNvSpPr>
              <a:spLocks noChangeArrowheads="1"/>
            </p:cNvSpPr>
            <p:nvPr/>
          </p:nvSpPr>
          <p:spPr bwMode="auto">
            <a:xfrm>
              <a:off x="9504400" y="2012192"/>
              <a:ext cx="80150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dirty="0"/>
                <a:t>100 ns</a:t>
              </a:r>
            </a:p>
          </p:txBody>
        </p:sp>
      </p:grpSp>
      <p:graphicFrame>
        <p:nvGraphicFramePr>
          <p:cNvPr id="15" name="Table 14"/>
          <p:cNvGraphicFramePr>
            <a:graphicFrameLocks noGrp="1"/>
          </p:cNvGraphicFramePr>
          <p:nvPr>
            <p:extLst>
              <p:ext uri="{D42A27DB-BD31-4B8C-83A1-F6EECF244321}">
                <p14:modId xmlns:p14="http://schemas.microsoft.com/office/powerpoint/2010/main" val="902176285"/>
              </p:ext>
            </p:extLst>
          </p:nvPr>
        </p:nvGraphicFramePr>
        <p:xfrm>
          <a:off x="981808" y="1324928"/>
          <a:ext cx="3886200" cy="111252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4165221203"/>
                    </a:ext>
                  </a:extLst>
                </a:gridCol>
                <a:gridCol w="914400">
                  <a:extLst>
                    <a:ext uri="{9D8B030D-6E8A-4147-A177-3AD203B41FA5}">
                      <a16:colId xmlns:a16="http://schemas.microsoft.com/office/drawing/2014/main" val="3799598688"/>
                    </a:ext>
                  </a:extLst>
                </a:gridCol>
                <a:gridCol w="609600">
                  <a:extLst>
                    <a:ext uri="{9D8B030D-6E8A-4147-A177-3AD203B41FA5}">
                      <a16:colId xmlns:a16="http://schemas.microsoft.com/office/drawing/2014/main" val="1031719916"/>
                    </a:ext>
                  </a:extLst>
                </a:gridCol>
                <a:gridCol w="1295400">
                  <a:extLst>
                    <a:ext uri="{9D8B030D-6E8A-4147-A177-3AD203B41FA5}">
                      <a16:colId xmlns:a16="http://schemas.microsoft.com/office/drawing/2014/main" val="2878484979"/>
                    </a:ext>
                  </a:extLst>
                </a:gridCol>
              </a:tblGrid>
              <a:tr h="370840">
                <a:tc>
                  <a:txBody>
                    <a:bodyPr/>
                    <a:lstStyle/>
                    <a:p>
                      <a:r>
                        <a:rPr lang="en-US" dirty="0"/>
                        <a:t>Example</a:t>
                      </a:r>
                    </a:p>
                  </a:txBody>
                  <a:tcPr/>
                </a:tc>
                <a:tc>
                  <a:txBody>
                    <a:bodyPr/>
                    <a:lstStyle/>
                    <a:p>
                      <a:r>
                        <a:rPr lang="en-US" dirty="0"/>
                        <a:t>HT</a:t>
                      </a:r>
                    </a:p>
                  </a:txBody>
                  <a:tcPr/>
                </a:tc>
                <a:tc>
                  <a:txBody>
                    <a:bodyPr/>
                    <a:lstStyle/>
                    <a:p>
                      <a:r>
                        <a:rPr lang="en-US" dirty="0"/>
                        <a:t>MR</a:t>
                      </a:r>
                    </a:p>
                  </a:txBody>
                  <a:tcPr/>
                </a:tc>
                <a:tc>
                  <a:txBody>
                    <a:bodyPr/>
                    <a:lstStyle/>
                    <a:p>
                      <a:r>
                        <a:rPr lang="en-US" dirty="0"/>
                        <a:t>MP</a:t>
                      </a:r>
                    </a:p>
                  </a:txBody>
                  <a:tcPr/>
                </a:tc>
                <a:extLst>
                  <a:ext uri="{0D108BD9-81ED-4DB2-BD59-A6C34878D82A}">
                    <a16:rowId xmlns:a16="http://schemas.microsoft.com/office/drawing/2014/main" val="3216470738"/>
                  </a:ext>
                </a:extLst>
              </a:tr>
              <a:tr h="370840">
                <a:tc>
                  <a:txBody>
                    <a:bodyPr/>
                    <a:lstStyle/>
                    <a:p>
                      <a:r>
                        <a:rPr lang="en-US" dirty="0"/>
                        <a:t>L1</a:t>
                      </a:r>
                    </a:p>
                  </a:txBody>
                  <a:tcPr/>
                </a:tc>
                <a:tc>
                  <a:txBody>
                    <a:bodyPr/>
                    <a:lstStyle/>
                    <a:p>
                      <a:r>
                        <a:rPr lang="en-US" dirty="0"/>
                        <a:t>1 ns</a:t>
                      </a:r>
                    </a:p>
                  </a:txBody>
                  <a:tcPr/>
                </a:tc>
                <a:tc>
                  <a:txBody>
                    <a:bodyPr/>
                    <a:lstStyle/>
                    <a:p>
                      <a:r>
                        <a:rPr lang="en-US" dirty="0"/>
                        <a:t>0.01</a:t>
                      </a:r>
                    </a:p>
                  </a:txBody>
                  <a:tcPr/>
                </a:tc>
                <a:tc>
                  <a:txBody>
                    <a:bodyPr/>
                    <a:lstStyle/>
                    <a:p>
                      <a:r>
                        <a:rPr lang="en-US" i="1" dirty="0"/>
                        <a:t>it depends</a:t>
                      </a:r>
                    </a:p>
                  </a:txBody>
                  <a:tcPr/>
                </a:tc>
                <a:extLst>
                  <a:ext uri="{0D108BD9-81ED-4DB2-BD59-A6C34878D82A}">
                    <a16:rowId xmlns:a16="http://schemas.microsoft.com/office/drawing/2014/main" val="2905894581"/>
                  </a:ext>
                </a:extLst>
              </a:tr>
              <a:tr h="370840">
                <a:tc>
                  <a:txBody>
                    <a:bodyPr/>
                    <a:lstStyle/>
                    <a:p>
                      <a:r>
                        <a:rPr lang="en-US" dirty="0"/>
                        <a:t>L2</a:t>
                      </a:r>
                    </a:p>
                  </a:txBody>
                  <a:tcPr/>
                </a:tc>
                <a:tc>
                  <a:txBody>
                    <a:bodyPr/>
                    <a:lstStyle/>
                    <a:p>
                      <a:r>
                        <a:rPr lang="en-US" dirty="0"/>
                        <a:t>12 ns</a:t>
                      </a:r>
                    </a:p>
                  </a:txBody>
                  <a:tcPr/>
                </a:tc>
                <a:tc>
                  <a:txBody>
                    <a:bodyPr/>
                    <a:lstStyle/>
                    <a:p>
                      <a:r>
                        <a:rPr lang="en-US" dirty="0"/>
                        <a:t>0.1</a:t>
                      </a:r>
                    </a:p>
                  </a:txBody>
                  <a:tcPr/>
                </a:tc>
                <a:tc>
                  <a:txBody>
                    <a:bodyPr/>
                    <a:lstStyle/>
                    <a:p>
                      <a:r>
                        <a:rPr lang="en-US" dirty="0"/>
                        <a:t>100 ns</a:t>
                      </a:r>
                    </a:p>
                  </a:txBody>
                  <a:tcPr/>
                </a:tc>
                <a:extLst>
                  <a:ext uri="{0D108BD9-81ED-4DB2-BD59-A6C34878D82A}">
                    <a16:rowId xmlns:a16="http://schemas.microsoft.com/office/drawing/2014/main" val="4170866006"/>
                  </a:ext>
                </a:extLst>
              </a:tr>
            </a:tbl>
          </a:graphicData>
        </a:graphic>
      </p:graphicFrame>
      <p:grpSp>
        <p:nvGrpSpPr>
          <p:cNvPr id="17" name="Group 16"/>
          <p:cNvGrpSpPr/>
          <p:nvPr/>
        </p:nvGrpSpPr>
        <p:grpSpPr>
          <a:xfrm>
            <a:off x="1706363" y="4382416"/>
            <a:ext cx="2724310" cy="1892300"/>
            <a:chOff x="8250115" y="853317"/>
            <a:chExt cx="2724310" cy="1892300"/>
          </a:xfrm>
        </p:grpSpPr>
        <p:sp>
          <p:nvSpPr>
            <p:cNvPr id="18" name="Rectangle 4"/>
            <p:cNvSpPr>
              <a:spLocks noChangeArrowheads="1"/>
            </p:cNvSpPr>
            <p:nvPr/>
          </p:nvSpPr>
          <p:spPr bwMode="auto">
            <a:xfrm>
              <a:off x="9069425" y="853317"/>
              <a:ext cx="914400" cy="5207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a:t>L1 cache</a:t>
              </a:r>
            </a:p>
          </p:txBody>
        </p:sp>
        <p:sp>
          <p:nvSpPr>
            <p:cNvPr id="20" name="Rectangle 6"/>
            <p:cNvSpPr>
              <a:spLocks noChangeArrowheads="1"/>
            </p:cNvSpPr>
            <p:nvPr/>
          </p:nvSpPr>
          <p:spPr bwMode="auto">
            <a:xfrm>
              <a:off x="8250115" y="2301117"/>
              <a:ext cx="2724310" cy="4445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ctr"/>
              <a:r>
                <a:rPr lang="en-US" altLang="en-US" dirty="0"/>
                <a:t>main memory</a:t>
              </a:r>
            </a:p>
          </p:txBody>
        </p:sp>
        <p:sp>
          <p:nvSpPr>
            <p:cNvPr id="22" name="Line 8"/>
            <p:cNvSpPr>
              <a:spLocks noChangeShapeType="1"/>
            </p:cNvSpPr>
            <p:nvPr/>
          </p:nvSpPr>
          <p:spPr bwMode="auto">
            <a:xfrm>
              <a:off x="9504400" y="1386656"/>
              <a:ext cx="1" cy="91446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10"/>
            <p:cNvSpPr>
              <a:spLocks noChangeArrowheads="1"/>
            </p:cNvSpPr>
            <p:nvPr/>
          </p:nvSpPr>
          <p:spPr bwMode="auto">
            <a:xfrm>
              <a:off x="9504400" y="2012192"/>
              <a:ext cx="801501"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dirty="0"/>
                <a:t>100 ns</a:t>
              </a:r>
            </a:p>
          </p:txBody>
        </p:sp>
      </p:grpSp>
      <p:graphicFrame>
        <p:nvGraphicFramePr>
          <p:cNvPr id="25" name="Table 24"/>
          <p:cNvGraphicFramePr>
            <a:graphicFrameLocks noGrp="1"/>
          </p:cNvGraphicFramePr>
          <p:nvPr>
            <p:extLst>
              <p:ext uri="{D42A27DB-BD31-4B8C-83A1-F6EECF244321}">
                <p14:modId xmlns:p14="http://schemas.microsoft.com/office/powerpoint/2010/main" val="768094787"/>
              </p:ext>
            </p:extLst>
          </p:nvPr>
        </p:nvGraphicFramePr>
        <p:xfrm>
          <a:off x="990600" y="2630488"/>
          <a:ext cx="6880146" cy="16510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1187199144"/>
                    </a:ext>
                  </a:extLst>
                </a:gridCol>
                <a:gridCol w="2971800">
                  <a:extLst>
                    <a:ext uri="{9D8B030D-6E8A-4147-A177-3AD203B41FA5}">
                      <a16:colId xmlns:a16="http://schemas.microsoft.com/office/drawing/2014/main" val="421155380"/>
                    </a:ext>
                  </a:extLst>
                </a:gridCol>
                <a:gridCol w="3222546">
                  <a:extLst>
                    <a:ext uri="{9D8B030D-6E8A-4147-A177-3AD203B41FA5}">
                      <a16:colId xmlns:a16="http://schemas.microsoft.com/office/drawing/2014/main" val="1144175888"/>
                    </a:ext>
                  </a:extLst>
                </a:gridCol>
              </a:tblGrid>
              <a:tr h="370840">
                <a:tc>
                  <a:txBody>
                    <a:bodyPr/>
                    <a:lstStyle/>
                    <a:p>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L1 cache only</a:t>
                      </a:r>
                    </a:p>
                  </a:txBody>
                  <a:tcPr/>
                </a:tc>
                <a:tc>
                  <a:txBody>
                    <a:bodyPr/>
                    <a:lstStyle/>
                    <a:p>
                      <a:pPr algn="ctr"/>
                      <a:r>
                        <a:rPr lang="en-US" dirty="0"/>
                        <a:t>L1 and L2 caches</a:t>
                      </a:r>
                    </a:p>
                  </a:txBody>
                  <a:tcPr/>
                </a:tc>
                <a:extLst>
                  <a:ext uri="{0D108BD9-81ED-4DB2-BD59-A6C34878D82A}">
                    <a16:rowId xmlns:a16="http://schemas.microsoft.com/office/drawing/2014/main" val="27588145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MP</a:t>
                      </a:r>
                      <a:r>
                        <a:rPr lang="en-US" baseline="-25000" dirty="0"/>
                        <a:t>L1</a:t>
                      </a:r>
                    </a:p>
                    <a:p>
                      <a:endParaRPr lang="en-US" dirty="0"/>
                    </a:p>
                  </a:txBody>
                  <a:tcPr/>
                </a:tc>
                <a:tc>
                  <a:txBody>
                    <a:bodyPr/>
                    <a:lstStyle/>
                    <a:p>
                      <a:pPr algn="ctr"/>
                      <a:r>
                        <a:rPr lang="en-US" dirty="0"/>
                        <a:t>100 ns</a:t>
                      </a:r>
                    </a:p>
                    <a:p>
                      <a:pPr algn="ctr"/>
                      <a:endParaRPr lang="en-US" dirty="0"/>
                    </a:p>
                  </a:txBody>
                  <a:tcPr/>
                </a:tc>
                <a:tc>
                  <a:txBody>
                    <a:bodyPr/>
                    <a:lstStyle/>
                    <a:p>
                      <a:pPr algn="ctr"/>
                      <a:r>
                        <a:rPr lang="en-US" dirty="0"/>
                        <a:t>22 ns</a:t>
                      </a:r>
                    </a:p>
                    <a:p>
                      <a:pPr algn="ctr"/>
                      <a:r>
                        <a:rPr lang="en-US" dirty="0"/>
                        <a:t>(12</a:t>
                      </a:r>
                      <a:r>
                        <a:rPr lang="en-US" baseline="0" dirty="0"/>
                        <a:t> ns + 0.1*100 ns)</a:t>
                      </a:r>
                      <a:endParaRPr lang="en-US" dirty="0"/>
                    </a:p>
                  </a:txBody>
                  <a:tcPr/>
                </a:tc>
                <a:extLst>
                  <a:ext uri="{0D108BD9-81ED-4DB2-BD59-A6C34878D82A}">
                    <a16:rowId xmlns:a16="http://schemas.microsoft.com/office/drawing/2014/main" val="1475343334"/>
                  </a:ext>
                </a:extLst>
              </a:tr>
              <a:tr h="370840">
                <a:tc>
                  <a:txBody>
                    <a:bodyPr/>
                    <a:lstStyle/>
                    <a:p>
                      <a:r>
                        <a:rPr lang="en-US" dirty="0"/>
                        <a:t>AAT</a:t>
                      </a:r>
                    </a:p>
                  </a:txBody>
                  <a:tcPr/>
                </a:tc>
                <a:tc>
                  <a:txBody>
                    <a:bodyPr/>
                    <a:lstStyle/>
                    <a:p>
                      <a:pPr algn="ctr"/>
                      <a:r>
                        <a:rPr lang="en-US" dirty="0"/>
                        <a:t>2 ns</a:t>
                      </a:r>
                    </a:p>
                    <a:p>
                      <a:pPr algn="ctr"/>
                      <a:r>
                        <a:rPr lang="en-US" dirty="0"/>
                        <a:t>(1 ns + 0.01*100 ns)</a:t>
                      </a:r>
                    </a:p>
                  </a:txBody>
                  <a:tcPr/>
                </a:tc>
                <a:tc>
                  <a:txBody>
                    <a:bodyPr/>
                    <a:lstStyle/>
                    <a:p>
                      <a:pPr algn="ctr"/>
                      <a:r>
                        <a:rPr lang="en-US" dirty="0"/>
                        <a:t>1.22 ns</a:t>
                      </a:r>
                    </a:p>
                    <a:p>
                      <a:pPr algn="ctr"/>
                      <a:r>
                        <a:rPr lang="en-US" dirty="0"/>
                        <a:t>(1 ns + 0.01*22</a:t>
                      </a:r>
                      <a:r>
                        <a:rPr lang="en-US" baseline="0" dirty="0"/>
                        <a:t> ns</a:t>
                      </a:r>
                      <a:r>
                        <a:rPr lang="en-US" dirty="0"/>
                        <a:t>)</a:t>
                      </a:r>
                    </a:p>
                  </a:txBody>
                  <a:tcPr/>
                </a:tc>
                <a:extLst>
                  <a:ext uri="{0D108BD9-81ED-4DB2-BD59-A6C34878D82A}">
                    <a16:rowId xmlns:a16="http://schemas.microsoft.com/office/drawing/2014/main" val="117470294"/>
                  </a:ext>
                </a:extLst>
              </a:tr>
            </a:tbl>
          </a:graphicData>
        </a:graphic>
      </p:graphicFrame>
      <p:sp>
        <p:nvSpPr>
          <p:cNvPr id="3" name="TextBox 2"/>
          <p:cNvSpPr txBox="1"/>
          <p:nvPr/>
        </p:nvSpPr>
        <p:spPr>
          <a:xfrm>
            <a:off x="7188611" y="4264250"/>
            <a:ext cx="1906291" cy="261610"/>
          </a:xfrm>
          <a:prstGeom prst="rect">
            <a:avLst/>
          </a:prstGeom>
          <a:noFill/>
        </p:spPr>
        <p:txBody>
          <a:bodyPr wrap="none" rtlCol="0">
            <a:spAutoFit/>
          </a:bodyPr>
          <a:lstStyle/>
          <a:p>
            <a:r>
              <a:rPr lang="en-US" sz="1100" dirty="0"/>
              <a:t>1,000,000 refs from CPU to L1</a:t>
            </a:r>
          </a:p>
        </p:txBody>
      </p:sp>
      <p:sp>
        <p:nvSpPr>
          <p:cNvPr id="23" name="TextBox 22"/>
          <p:cNvSpPr txBox="1"/>
          <p:nvPr/>
        </p:nvSpPr>
        <p:spPr>
          <a:xfrm>
            <a:off x="7186103" y="4973639"/>
            <a:ext cx="1620957" cy="261610"/>
          </a:xfrm>
          <a:prstGeom prst="rect">
            <a:avLst/>
          </a:prstGeom>
          <a:noFill/>
        </p:spPr>
        <p:txBody>
          <a:bodyPr wrap="none" rtlCol="0">
            <a:spAutoFit/>
          </a:bodyPr>
          <a:lstStyle/>
          <a:p>
            <a:r>
              <a:rPr lang="en-US" sz="1100" dirty="0"/>
              <a:t>10,000 refs from L1 to L2</a:t>
            </a:r>
          </a:p>
        </p:txBody>
      </p:sp>
      <p:sp>
        <p:nvSpPr>
          <p:cNvPr id="26" name="TextBox 25"/>
          <p:cNvSpPr txBox="1"/>
          <p:nvPr/>
        </p:nvSpPr>
        <p:spPr>
          <a:xfrm>
            <a:off x="7186103" y="5643055"/>
            <a:ext cx="1548822" cy="261610"/>
          </a:xfrm>
          <a:prstGeom prst="rect">
            <a:avLst/>
          </a:prstGeom>
          <a:noFill/>
        </p:spPr>
        <p:txBody>
          <a:bodyPr wrap="none" rtlCol="0">
            <a:spAutoFit/>
          </a:bodyPr>
          <a:lstStyle/>
          <a:p>
            <a:r>
              <a:rPr lang="en-US" sz="1100" dirty="0"/>
              <a:t>1,000 refs from L1 to L2</a:t>
            </a:r>
          </a:p>
        </p:txBody>
      </p:sp>
    </p:spTree>
    <p:extLst>
      <p:ext uri="{BB962C8B-B14F-4D97-AF65-F5344CB8AC3E}">
        <p14:creationId xmlns:p14="http://schemas.microsoft.com/office/powerpoint/2010/main" val="92963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AE9C-A674-8B7D-A22A-2B9BC67DCB43}"/>
              </a:ext>
            </a:extLst>
          </p:cNvPr>
          <p:cNvSpPr>
            <a:spLocks noGrp="1"/>
          </p:cNvSpPr>
          <p:nvPr>
            <p:ph type="title"/>
          </p:nvPr>
        </p:nvSpPr>
        <p:spPr/>
        <p:txBody>
          <a:bodyPr/>
          <a:lstStyle/>
          <a:p>
            <a:r>
              <a:rPr lang="en-US" dirty="0"/>
              <a:t>Old Slides for Backup</a:t>
            </a:r>
          </a:p>
        </p:txBody>
      </p:sp>
      <p:sp>
        <p:nvSpPr>
          <p:cNvPr id="3" name="Content Placeholder 2">
            <a:extLst>
              <a:ext uri="{FF2B5EF4-FFF2-40B4-BE49-F238E27FC236}">
                <a16:creationId xmlns:a16="http://schemas.microsoft.com/office/drawing/2014/main" id="{9E726CFF-348E-0B61-5BE4-A8586FE69CB3}"/>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13C60258-9206-475D-3B63-D80D35392B9B}"/>
              </a:ext>
            </a:extLst>
          </p:cNvPr>
          <p:cNvSpPr>
            <a:spLocks noGrp="1"/>
          </p:cNvSpPr>
          <p:nvPr>
            <p:ph type="ftr" sz="quarter" idx="11"/>
          </p:nvPr>
        </p:nvSpPr>
        <p:spPr/>
        <p:txBody>
          <a:bodyPr/>
          <a:lstStyle/>
          <a:p>
            <a:r>
              <a:rPr lang="en-US"/>
              <a:t>ECE 463/563, Microprocessor Architecture, Prof. Eric Rotenberg</a:t>
            </a:r>
          </a:p>
        </p:txBody>
      </p:sp>
      <p:sp>
        <p:nvSpPr>
          <p:cNvPr id="5" name="Slide Number Placeholder 4">
            <a:extLst>
              <a:ext uri="{FF2B5EF4-FFF2-40B4-BE49-F238E27FC236}">
                <a16:creationId xmlns:a16="http://schemas.microsoft.com/office/drawing/2014/main" id="{DDE29D59-4289-9D0D-2147-3F850BAA2A8A}"/>
              </a:ext>
            </a:extLst>
          </p:cNvPr>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3491742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04CFE24-C85E-0637-0C6E-2463FBDBA7D0}"/>
              </a:ext>
            </a:extLst>
          </p:cNvPr>
          <p:cNvSpPr>
            <a:spLocks noGrp="1"/>
          </p:cNvSpPr>
          <p:nvPr>
            <p:ph type="ftr" sz="quarter" idx="11"/>
          </p:nvPr>
        </p:nvSpPr>
        <p:spPr/>
        <p:txBody>
          <a:bodyPr/>
          <a:lstStyle/>
          <a:p>
            <a:r>
              <a:rPr lang="en-US"/>
              <a:t>ECE 463/563, Microprocessor Architecture, Prof. Eric Rotenberg</a:t>
            </a:r>
          </a:p>
        </p:txBody>
      </p:sp>
      <p:sp>
        <p:nvSpPr>
          <p:cNvPr id="6" name="Slide Number Placeholder 5">
            <a:extLst>
              <a:ext uri="{FF2B5EF4-FFF2-40B4-BE49-F238E27FC236}">
                <a16:creationId xmlns:a16="http://schemas.microsoft.com/office/drawing/2014/main" id="{EA975B85-E240-0E4A-512C-5ECC365972C6}"/>
              </a:ext>
            </a:extLst>
          </p:cNvPr>
          <p:cNvSpPr>
            <a:spLocks noGrp="1"/>
          </p:cNvSpPr>
          <p:nvPr>
            <p:ph type="sldNum" sz="quarter" idx="12"/>
          </p:nvPr>
        </p:nvSpPr>
        <p:spPr/>
        <p:txBody>
          <a:bodyPr/>
          <a:lstStyle/>
          <a:p>
            <a:fld id="{B6F15528-21DE-4FAA-801E-634DDDAF4B2B}" type="slidenum">
              <a:rPr lang="en-US" smtClean="0"/>
              <a:pPr/>
              <a:t>14</a:t>
            </a:fld>
            <a:endParaRPr lang="en-US"/>
          </a:p>
        </p:txBody>
      </p:sp>
      <p:grpSp>
        <p:nvGrpSpPr>
          <p:cNvPr id="72" name="Group 71">
            <a:extLst>
              <a:ext uri="{FF2B5EF4-FFF2-40B4-BE49-F238E27FC236}">
                <a16:creationId xmlns:a16="http://schemas.microsoft.com/office/drawing/2014/main" id="{250C3900-AAE4-728D-F615-826F5CE13168}"/>
              </a:ext>
            </a:extLst>
          </p:cNvPr>
          <p:cNvGrpSpPr/>
          <p:nvPr/>
        </p:nvGrpSpPr>
        <p:grpSpPr>
          <a:xfrm>
            <a:off x="304800" y="481472"/>
            <a:ext cx="4953000" cy="1804528"/>
            <a:chOff x="304800" y="481472"/>
            <a:chExt cx="4953000" cy="1804528"/>
          </a:xfrm>
        </p:grpSpPr>
        <p:sp>
          <p:nvSpPr>
            <p:cNvPr id="14" name="Oval 13">
              <a:extLst>
                <a:ext uri="{FF2B5EF4-FFF2-40B4-BE49-F238E27FC236}">
                  <a16:creationId xmlns:a16="http://schemas.microsoft.com/office/drawing/2014/main" id="{FA18A913-3CE5-3419-3AE9-E8E7754CD985}"/>
                </a:ext>
              </a:extLst>
            </p:cNvPr>
            <p:cNvSpPr/>
            <p:nvPr/>
          </p:nvSpPr>
          <p:spPr>
            <a:xfrm>
              <a:off x="201942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B4F1935-168D-3396-3A47-CB9ACB09B101}"/>
                </a:ext>
              </a:extLst>
            </p:cNvPr>
            <p:cNvSpPr/>
            <p:nvPr/>
          </p:nvSpPr>
          <p:spPr>
            <a:xfrm>
              <a:off x="217071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3236018-0EE7-B32D-281A-77AA1D8DACF6}"/>
                </a:ext>
              </a:extLst>
            </p:cNvPr>
            <p:cNvSpPr/>
            <p:nvPr/>
          </p:nvSpPr>
          <p:spPr>
            <a:xfrm>
              <a:off x="276835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6DFF48B-5719-2547-968D-8C7CD13A83C4}"/>
                </a:ext>
              </a:extLst>
            </p:cNvPr>
            <p:cNvSpPr/>
            <p:nvPr/>
          </p:nvSpPr>
          <p:spPr>
            <a:xfrm>
              <a:off x="291964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486C00E-6ED3-B25A-0D90-FEA44B4A546E}"/>
                </a:ext>
              </a:extLst>
            </p:cNvPr>
            <p:cNvSpPr/>
            <p:nvPr/>
          </p:nvSpPr>
          <p:spPr>
            <a:xfrm>
              <a:off x="384830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1AC3FE7-A221-72C2-1E5D-08965C584F09}"/>
                </a:ext>
              </a:extLst>
            </p:cNvPr>
            <p:cNvSpPr/>
            <p:nvPr/>
          </p:nvSpPr>
          <p:spPr>
            <a:xfrm>
              <a:off x="399959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A2D9045-4A97-96BD-6433-A31978BEDA7B}"/>
                </a:ext>
              </a:extLst>
            </p:cNvPr>
            <p:cNvSpPr/>
            <p:nvPr/>
          </p:nvSpPr>
          <p:spPr>
            <a:xfrm>
              <a:off x="350631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F2CB82C-A7F3-63D1-55D3-CA05CFED3052}"/>
                </a:ext>
              </a:extLst>
            </p:cNvPr>
            <p:cNvSpPr/>
            <p:nvPr/>
          </p:nvSpPr>
          <p:spPr>
            <a:xfrm>
              <a:off x="365760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071A212-EEA4-35B8-2E4A-5A748A0B7A92}"/>
                </a:ext>
              </a:extLst>
            </p:cNvPr>
            <p:cNvSpPr/>
            <p:nvPr/>
          </p:nvSpPr>
          <p:spPr>
            <a:xfrm>
              <a:off x="3061211"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A28E838-5F0B-5DE4-9869-B124346C76CF}"/>
                </a:ext>
              </a:extLst>
            </p:cNvPr>
            <p:cNvSpPr/>
            <p:nvPr/>
          </p:nvSpPr>
          <p:spPr>
            <a:xfrm>
              <a:off x="3212501"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1ED932B-A76E-34BA-6004-215D898F735E}"/>
                </a:ext>
              </a:extLst>
            </p:cNvPr>
            <p:cNvSpPr/>
            <p:nvPr/>
          </p:nvSpPr>
          <p:spPr>
            <a:xfrm>
              <a:off x="162720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E2D7D78-A3EB-C655-C5A7-744E961737EC}"/>
                </a:ext>
              </a:extLst>
            </p:cNvPr>
            <p:cNvSpPr/>
            <p:nvPr/>
          </p:nvSpPr>
          <p:spPr>
            <a:xfrm>
              <a:off x="177849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A5641BF-CF6B-F9E9-28CF-51418D15F1AF}"/>
                </a:ext>
              </a:extLst>
            </p:cNvPr>
            <p:cNvSpPr/>
            <p:nvPr/>
          </p:nvSpPr>
          <p:spPr>
            <a:xfrm>
              <a:off x="90737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FE111CF-4ED3-A8FA-021A-B1F4994554A1}"/>
                </a:ext>
              </a:extLst>
            </p:cNvPr>
            <p:cNvSpPr/>
            <p:nvPr/>
          </p:nvSpPr>
          <p:spPr>
            <a:xfrm>
              <a:off x="105866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BF503E6-F2B9-B4DD-C17A-F3792663695D}"/>
                </a:ext>
              </a:extLst>
            </p:cNvPr>
            <p:cNvSpPr/>
            <p:nvPr/>
          </p:nvSpPr>
          <p:spPr>
            <a:xfrm>
              <a:off x="129355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3712265-B827-0DBA-0CC1-B44630C8891C}"/>
                </a:ext>
              </a:extLst>
            </p:cNvPr>
            <p:cNvSpPr/>
            <p:nvPr/>
          </p:nvSpPr>
          <p:spPr>
            <a:xfrm>
              <a:off x="144484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B72C57C-4332-7201-D36D-73F4CAF948D2}"/>
                </a:ext>
              </a:extLst>
            </p:cNvPr>
            <p:cNvSpPr/>
            <p:nvPr/>
          </p:nvSpPr>
          <p:spPr>
            <a:xfrm>
              <a:off x="304800" y="481472"/>
              <a:ext cx="4953000" cy="1804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TextBox 70">
            <a:extLst>
              <a:ext uri="{FF2B5EF4-FFF2-40B4-BE49-F238E27FC236}">
                <a16:creationId xmlns:a16="http://schemas.microsoft.com/office/drawing/2014/main" id="{D41D2B9F-BE28-E89B-30BB-B36F47D55EDD}"/>
              </a:ext>
            </a:extLst>
          </p:cNvPr>
          <p:cNvSpPr txBox="1"/>
          <p:nvPr/>
        </p:nvSpPr>
        <p:spPr>
          <a:xfrm>
            <a:off x="296498" y="152400"/>
            <a:ext cx="5727915" cy="369332"/>
          </a:xfrm>
          <a:prstGeom prst="rect">
            <a:avLst/>
          </a:prstGeom>
          <a:noFill/>
        </p:spPr>
        <p:txBody>
          <a:bodyPr wrap="none" rtlCol="0">
            <a:spAutoFit/>
          </a:bodyPr>
          <a:lstStyle/>
          <a:p>
            <a:r>
              <a:rPr lang="en-US" dirty="0"/>
              <a:t>Main Memory (shown: bytes frequently referenced by CPU)</a:t>
            </a:r>
          </a:p>
        </p:txBody>
      </p:sp>
      <p:sp>
        <p:nvSpPr>
          <p:cNvPr id="101" name="TextBox 100">
            <a:extLst>
              <a:ext uri="{FF2B5EF4-FFF2-40B4-BE49-F238E27FC236}">
                <a16:creationId xmlns:a16="http://schemas.microsoft.com/office/drawing/2014/main" id="{0467DEFC-0A55-5961-CFEA-4349F1C21040}"/>
              </a:ext>
            </a:extLst>
          </p:cNvPr>
          <p:cNvSpPr txBox="1"/>
          <p:nvPr/>
        </p:nvSpPr>
        <p:spPr>
          <a:xfrm>
            <a:off x="6562334" y="135785"/>
            <a:ext cx="2523961" cy="646331"/>
          </a:xfrm>
          <a:prstGeom prst="rect">
            <a:avLst/>
          </a:prstGeom>
          <a:noFill/>
        </p:spPr>
        <p:txBody>
          <a:bodyPr wrap="none" rtlCol="0">
            <a:spAutoFit/>
          </a:bodyPr>
          <a:lstStyle/>
          <a:p>
            <a:r>
              <a:rPr lang="en-US" dirty="0"/>
              <a:t>Example:</a:t>
            </a:r>
          </a:p>
          <a:p>
            <a:r>
              <a:rPr lang="en-US" dirty="0"/>
              <a:t>Cache has 256B capacity.</a:t>
            </a:r>
          </a:p>
        </p:txBody>
      </p:sp>
      <p:sp>
        <p:nvSpPr>
          <p:cNvPr id="102" name="TextBox 101">
            <a:extLst>
              <a:ext uri="{FF2B5EF4-FFF2-40B4-BE49-F238E27FC236}">
                <a16:creationId xmlns:a16="http://schemas.microsoft.com/office/drawing/2014/main" id="{CC910A62-6318-FEA6-47C6-72D93FFF84F8}"/>
              </a:ext>
            </a:extLst>
          </p:cNvPr>
          <p:cNvSpPr txBox="1"/>
          <p:nvPr/>
        </p:nvSpPr>
        <p:spPr>
          <a:xfrm>
            <a:off x="6530135" y="2946100"/>
            <a:ext cx="1706493" cy="369332"/>
          </a:xfrm>
          <a:prstGeom prst="rect">
            <a:avLst/>
          </a:prstGeom>
          <a:noFill/>
        </p:spPr>
        <p:txBody>
          <a:bodyPr wrap="none" rtlCol="0">
            <a:spAutoFit/>
          </a:bodyPr>
          <a:lstStyle/>
          <a:p>
            <a:r>
              <a:rPr lang="en-US" dirty="0"/>
              <a:t>Eight 32B blocks</a:t>
            </a:r>
          </a:p>
        </p:txBody>
      </p:sp>
      <p:sp>
        <p:nvSpPr>
          <p:cNvPr id="131" name="TextBox 130">
            <a:extLst>
              <a:ext uri="{FF2B5EF4-FFF2-40B4-BE49-F238E27FC236}">
                <a16:creationId xmlns:a16="http://schemas.microsoft.com/office/drawing/2014/main" id="{F4BAC3D5-A716-0081-A88D-B252AB54F01D}"/>
              </a:ext>
            </a:extLst>
          </p:cNvPr>
          <p:cNvSpPr txBox="1"/>
          <p:nvPr/>
        </p:nvSpPr>
        <p:spPr>
          <a:xfrm>
            <a:off x="6530134" y="4835273"/>
            <a:ext cx="1662186" cy="369332"/>
          </a:xfrm>
          <a:prstGeom prst="rect">
            <a:avLst/>
          </a:prstGeom>
          <a:noFill/>
        </p:spPr>
        <p:txBody>
          <a:bodyPr wrap="none" rtlCol="0">
            <a:spAutoFit/>
          </a:bodyPr>
          <a:lstStyle/>
          <a:p>
            <a:r>
              <a:rPr lang="en-US" dirty="0"/>
              <a:t>Four 64B blocks</a:t>
            </a:r>
          </a:p>
        </p:txBody>
      </p:sp>
      <p:grpSp>
        <p:nvGrpSpPr>
          <p:cNvPr id="106" name="Group 105">
            <a:extLst>
              <a:ext uri="{FF2B5EF4-FFF2-40B4-BE49-F238E27FC236}">
                <a16:creationId xmlns:a16="http://schemas.microsoft.com/office/drawing/2014/main" id="{CE112D2C-0662-493E-541E-7C408DA92C87}"/>
              </a:ext>
            </a:extLst>
          </p:cNvPr>
          <p:cNvGrpSpPr/>
          <p:nvPr/>
        </p:nvGrpSpPr>
        <p:grpSpPr>
          <a:xfrm>
            <a:off x="304800" y="2474593"/>
            <a:ext cx="4953000" cy="1804528"/>
            <a:chOff x="304800" y="481472"/>
            <a:chExt cx="4953000" cy="1804528"/>
          </a:xfrm>
        </p:grpSpPr>
        <p:sp>
          <p:nvSpPr>
            <p:cNvPr id="109" name="Oval 108">
              <a:extLst>
                <a:ext uri="{FF2B5EF4-FFF2-40B4-BE49-F238E27FC236}">
                  <a16:creationId xmlns:a16="http://schemas.microsoft.com/office/drawing/2014/main" id="{B563E18E-4366-6A12-F2C4-5E361659A9B2}"/>
                </a:ext>
              </a:extLst>
            </p:cNvPr>
            <p:cNvSpPr/>
            <p:nvPr/>
          </p:nvSpPr>
          <p:spPr>
            <a:xfrm>
              <a:off x="201942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9E791DDF-4895-DF1F-3771-9EC8BDB2ED68}"/>
                </a:ext>
              </a:extLst>
            </p:cNvPr>
            <p:cNvSpPr/>
            <p:nvPr/>
          </p:nvSpPr>
          <p:spPr>
            <a:xfrm>
              <a:off x="217071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C8CD963-E1DD-0354-A508-8AE479080ECE}"/>
                </a:ext>
              </a:extLst>
            </p:cNvPr>
            <p:cNvSpPr/>
            <p:nvPr/>
          </p:nvSpPr>
          <p:spPr>
            <a:xfrm>
              <a:off x="276835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B60453BC-5ADB-E705-EFD7-11B38968C9DA}"/>
                </a:ext>
              </a:extLst>
            </p:cNvPr>
            <p:cNvSpPr/>
            <p:nvPr/>
          </p:nvSpPr>
          <p:spPr>
            <a:xfrm>
              <a:off x="291964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1BEBA9DC-A84D-DC85-0905-D7252074DFD3}"/>
                </a:ext>
              </a:extLst>
            </p:cNvPr>
            <p:cNvSpPr/>
            <p:nvPr/>
          </p:nvSpPr>
          <p:spPr>
            <a:xfrm>
              <a:off x="384830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7B938DEC-1AAA-8EFF-B654-652047FA3D2B}"/>
                </a:ext>
              </a:extLst>
            </p:cNvPr>
            <p:cNvSpPr/>
            <p:nvPr/>
          </p:nvSpPr>
          <p:spPr>
            <a:xfrm>
              <a:off x="399959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1AA2D9B5-E4B7-F1D2-9C0D-C17859006C84}"/>
                </a:ext>
              </a:extLst>
            </p:cNvPr>
            <p:cNvSpPr/>
            <p:nvPr/>
          </p:nvSpPr>
          <p:spPr>
            <a:xfrm>
              <a:off x="350631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E85B7616-C653-5B00-5B85-693D3BF6CA1F}"/>
                </a:ext>
              </a:extLst>
            </p:cNvPr>
            <p:cNvSpPr/>
            <p:nvPr/>
          </p:nvSpPr>
          <p:spPr>
            <a:xfrm>
              <a:off x="365760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EECB0BD7-9BCF-E80C-293B-322B6DC1EFD7}"/>
                </a:ext>
              </a:extLst>
            </p:cNvPr>
            <p:cNvSpPr/>
            <p:nvPr/>
          </p:nvSpPr>
          <p:spPr>
            <a:xfrm>
              <a:off x="3061211"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981BF097-E15F-46E0-1EEB-183908D20BEC}"/>
                </a:ext>
              </a:extLst>
            </p:cNvPr>
            <p:cNvSpPr/>
            <p:nvPr/>
          </p:nvSpPr>
          <p:spPr>
            <a:xfrm>
              <a:off x="3212501"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2544E776-5D89-4A23-3751-EA35481EBD23}"/>
                </a:ext>
              </a:extLst>
            </p:cNvPr>
            <p:cNvSpPr/>
            <p:nvPr/>
          </p:nvSpPr>
          <p:spPr>
            <a:xfrm>
              <a:off x="162720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ED820E36-FB1B-C6DE-770F-A371B43C1BFB}"/>
                </a:ext>
              </a:extLst>
            </p:cNvPr>
            <p:cNvSpPr/>
            <p:nvPr/>
          </p:nvSpPr>
          <p:spPr>
            <a:xfrm>
              <a:off x="177849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EDC33E65-1B8F-9BB1-03EC-620796DDC5C5}"/>
                </a:ext>
              </a:extLst>
            </p:cNvPr>
            <p:cNvSpPr/>
            <p:nvPr/>
          </p:nvSpPr>
          <p:spPr>
            <a:xfrm>
              <a:off x="90737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3757B899-72F5-5B5F-5976-48C5DB593797}"/>
                </a:ext>
              </a:extLst>
            </p:cNvPr>
            <p:cNvSpPr/>
            <p:nvPr/>
          </p:nvSpPr>
          <p:spPr>
            <a:xfrm>
              <a:off x="105866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91CFD21E-202C-84FC-CE24-9F17871F9678}"/>
                </a:ext>
              </a:extLst>
            </p:cNvPr>
            <p:cNvSpPr/>
            <p:nvPr/>
          </p:nvSpPr>
          <p:spPr>
            <a:xfrm>
              <a:off x="129355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D842CCD7-0682-F06D-2BD5-7293F7B1926B}"/>
                </a:ext>
              </a:extLst>
            </p:cNvPr>
            <p:cNvSpPr/>
            <p:nvPr/>
          </p:nvSpPr>
          <p:spPr>
            <a:xfrm>
              <a:off x="144484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6AD991C8-5E8C-FA61-BAA2-2AF5EB240B00}"/>
                </a:ext>
              </a:extLst>
            </p:cNvPr>
            <p:cNvSpPr/>
            <p:nvPr/>
          </p:nvSpPr>
          <p:spPr>
            <a:xfrm>
              <a:off x="304800" y="481472"/>
              <a:ext cx="4953000" cy="1804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2" name="Group 151">
            <a:extLst>
              <a:ext uri="{FF2B5EF4-FFF2-40B4-BE49-F238E27FC236}">
                <a16:creationId xmlns:a16="http://schemas.microsoft.com/office/drawing/2014/main" id="{DB6F12C7-F999-8BFA-95CC-09A428B51DF2}"/>
              </a:ext>
            </a:extLst>
          </p:cNvPr>
          <p:cNvGrpSpPr/>
          <p:nvPr/>
        </p:nvGrpSpPr>
        <p:grpSpPr>
          <a:xfrm>
            <a:off x="304800" y="4415471"/>
            <a:ext cx="4953000" cy="1804528"/>
            <a:chOff x="304800" y="481472"/>
            <a:chExt cx="4953000" cy="1804528"/>
          </a:xfrm>
        </p:grpSpPr>
        <p:sp>
          <p:nvSpPr>
            <p:cNvPr id="153" name="Oval 152">
              <a:extLst>
                <a:ext uri="{FF2B5EF4-FFF2-40B4-BE49-F238E27FC236}">
                  <a16:creationId xmlns:a16="http://schemas.microsoft.com/office/drawing/2014/main" id="{8D0B8450-E52E-F0BB-70A9-70ED14BD6C40}"/>
                </a:ext>
              </a:extLst>
            </p:cNvPr>
            <p:cNvSpPr/>
            <p:nvPr/>
          </p:nvSpPr>
          <p:spPr>
            <a:xfrm>
              <a:off x="201942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701BE482-A947-3F1E-6C36-9955096F3765}"/>
                </a:ext>
              </a:extLst>
            </p:cNvPr>
            <p:cNvSpPr/>
            <p:nvPr/>
          </p:nvSpPr>
          <p:spPr>
            <a:xfrm>
              <a:off x="217071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41C622F9-12E5-CEDC-A0AE-FE3A3DA74C79}"/>
                </a:ext>
              </a:extLst>
            </p:cNvPr>
            <p:cNvSpPr/>
            <p:nvPr/>
          </p:nvSpPr>
          <p:spPr>
            <a:xfrm>
              <a:off x="276835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1B9769C6-1D87-68FE-99AC-4F439C57B27D}"/>
                </a:ext>
              </a:extLst>
            </p:cNvPr>
            <p:cNvSpPr/>
            <p:nvPr/>
          </p:nvSpPr>
          <p:spPr>
            <a:xfrm>
              <a:off x="291964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325BDA8A-8B52-3B24-964A-A9E58C2483C8}"/>
                </a:ext>
              </a:extLst>
            </p:cNvPr>
            <p:cNvSpPr/>
            <p:nvPr/>
          </p:nvSpPr>
          <p:spPr>
            <a:xfrm>
              <a:off x="384830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2BA835FB-5BD0-D764-D43E-67CB0A050DB7}"/>
                </a:ext>
              </a:extLst>
            </p:cNvPr>
            <p:cNvSpPr/>
            <p:nvPr/>
          </p:nvSpPr>
          <p:spPr>
            <a:xfrm>
              <a:off x="399959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03BBF8ED-AEB0-6FA9-EA7E-BE90A55B0CAA}"/>
                </a:ext>
              </a:extLst>
            </p:cNvPr>
            <p:cNvSpPr/>
            <p:nvPr/>
          </p:nvSpPr>
          <p:spPr>
            <a:xfrm>
              <a:off x="350631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32D714ED-B975-56CC-36A9-8D24E7D44F1C}"/>
                </a:ext>
              </a:extLst>
            </p:cNvPr>
            <p:cNvSpPr/>
            <p:nvPr/>
          </p:nvSpPr>
          <p:spPr>
            <a:xfrm>
              <a:off x="365760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0BE65FD8-2CED-DCFA-7E48-C6813B4DCBCA}"/>
                </a:ext>
              </a:extLst>
            </p:cNvPr>
            <p:cNvSpPr/>
            <p:nvPr/>
          </p:nvSpPr>
          <p:spPr>
            <a:xfrm>
              <a:off x="3061211"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4F77F2E9-9573-4342-4414-B873B1D670BF}"/>
                </a:ext>
              </a:extLst>
            </p:cNvPr>
            <p:cNvSpPr/>
            <p:nvPr/>
          </p:nvSpPr>
          <p:spPr>
            <a:xfrm>
              <a:off x="3212501"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1A2ACF5B-B51F-F5CA-83E2-597B98B6EE1F}"/>
                </a:ext>
              </a:extLst>
            </p:cNvPr>
            <p:cNvSpPr/>
            <p:nvPr/>
          </p:nvSpPr>
          <p:spPr>
            <a:xfrm>
              <a:off x="162720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Oval 163">
              <a:extLst>
                <a:ext uri="{FF2B5EF4-FFF2-40B4-BE49-F238E27FC236}">
                  <a16:creationId xmlns:a16="http://schemas.microsoft.com/office/drawing/2014/main" id="{A318A634-5519-6AFD-0D98-541F9654D2F0}"/>
                </a:ext>
              </a:extLst>
            </p:cNvPr>
            <p:cNvSpPr/>
            <p:nvPr/>
          </p:nvSpPr>
          <p:spPr>
            <a:xfrm>
              <a:off x="177849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A4A3DACF-2887-8EAA-5626-9F1364F85B27}"/>
                </a:ext>
              </a:extLst>
            </p:cNvPr>
            <p:cNvSpPr/>
            <p:nvPr/>
          </p:nvSpPr>
          <p:spPr>
            <a:xfrm>
              <a:off x="90737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14A072AA-0E2B-1E0F-5BDB-5447F3568370}"/>
                </a:ext>
              </a:extLst>
            </p:cNvPr>
            <p:cNvSpPr/>
            <p:nvPr/>
          </p:nvSpPr>
          <p:spPr>
            <a:xfrm>
              <a:off x="105866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3A89F86-16CA-8990-09DA-34281BA76DA9}"/>
                </a:ext>
              </a:extLst>
            </p:cNvPr>
            <p:cNvSpPr/>
            <p:nvPr/>
          </p:nvSpPr>
          <p:spPr>
            <a:xfrm>
              <a:off x="129355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Oval 167">
              <a:extLst>
                <a:ext uri="{FF2B5EF4-FFF2-40B4-BE49-F238E27FC236}">
                  <a16:creationId xmlns:a16="http://schemas.microsoft.com/office/drawing/2014/main" id="{8A082DD8-1F16-0DDC-DD0D-5B3A35142DFB}"/>
                </a:ext>
              </a:extLst>
            </p:cNvPr>
            <p:cNvSpPr/>
            <p:nvPr/>
          </p:nvSpPr>
          <p:spPr>
            <a:xfrm>
              <a:off x="144484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4D2EF101-1F8C-E8C8-E12B-DEB96585EAD8}"/>
                </a:ext>
              </a:extLst>
            </p:cNvPr>
            <p:cNvSpPr/>
            <p:nvPr/>
          </p:nvSpPr>
          <p:spPr>
            <a:xfrm>
              <a:off x="304800" y="481472"/>
              <a:ext cx="4953000" cy="1804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0" name="Rectangle 169">
            <a:extLst>
              <a:ext uri="{FF2B5EF4-FFF2-40B4-BE49-F238E27FC236}">
                <a16:creationId xmlns:a16="http://schemas.microsoft.com/office/drawing/2014/main" id="{16714EEA-A5E5-ACB9-D913-B3B0F17385E5}"/>
              </a:ext>
            </a:extLst>
          </p:cNvPr>
          <p:cNvSpPr/>
          <p:nvPr/>
        </p:nvSpPr>
        <p:spPr>
          <a:xfrm>
            <a:off x="828028" y="2840743"/>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A0810226-3105-91F5-FFA8-199F33FE4EF4}"/>
              </a:ext>
            </a:extLst>
          </p:cNvPr>
          <p:cNvSpPr/>
          <p:nvPr/>
        </p:nvSpPr>
        <p:spPr>
          <a:xfrm>
            <a:off x="1218830" y="2840743"/>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81173451-839F-BE94-47A6-1C0A5DC5368D}"/>
              </a:ext>
            </a:extLst>
          </p:cNvPr>
          <p:cNvSpPr/>
          <p:nvPr/>
        </p:nvSpPr>
        <p:spPr>
          <a:xfrm>
            <a:off x="1536206" y="3445632"/>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DBC6F597-2F73-ED8B-5A9D-6DDE6804D98D}"/>
              </a:ext>
            </a:extLst>
          </p:cNvPr>
          <p:cNvSpPr/>
          <p:nvPr/>
        </p:nvSpPr>
        <p:spPr>
          <a:xfrm>
            <a:off x="1927008" y="3445632"/>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42C16B93-7C58-C108-2C1D-CDF518392635}"/>
              </a:ext>
            </a:extLst>
          </p:cNvPr>
          <p:cNvSpPr/>
          <p:nvPr/>
        </p:nvSpPr>
        <p:spPr>
          <a:xfrm>
            <a:off x="3389421" y="2638499"/>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16173D70-9B06-BCB2-1D6C-23791AF731B1}"/>
              </a:ext>
            </a:extLst>
          </p:cNvPr>
          <p:cNvSpPr/>
          <p:nvPr/>
        </p:nvSpPr>
        <p:spPr>
          <a:xfrm>
            <a:off x="3780223" y="2638499"/>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F63290B3-912A-735E-BDFA-669BB67D1837}"/>
              </a:ext>
            </a:extLst>
          </p:cNvPr>
          <p:cNvSpPr/>
          <p:nvPr/>
        </p:nvSpPr>
        <p:spPr>
          <a:xfrm>
            <a:off x="2651465" y="3589120"/>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4F51D40C-D358-E6F8-5C3C-624A2AD5D953}"/>
              </a:ext>
            </a:extLst>
          </p:cNvPr>
          <p:cNvSpPr/>
          <p:nvPr/>
        </p:nvSpPr>
        <p:spPr>
          <a:xfrm>
            <a:off x="3042267" y="3589120"/>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77003E20-A891-AA4E-990B-01FB55CDF989}"/>
              </a:ext>
            </a:extLst>
          </p:cNvPr>
          <p:cNvSpPr/>
          <p:nvPr/>
        </p:nvSpPr>
        <p:spPr>
          <a:xfrm>
            <a:off x="858380" y="4791722"/>
            <a:ext cx="719831"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F9D186EE-44AC-CF0F-6ED1-A7D1AD5C17DE}"/>
              </a:ext>
            </a:extLst>
          </p:cNvPr>
          <p:cNvSpPr/>
          <p:nvPr/>
        </p:nvSpPr>
        <p:spPr>
          <a:xfrm>
            <a:off x="1562468" y="5382052"/>
            <a:ext cx="719831"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E7AB3796-3190-715A-DC1E-C458CAE94E4D}"/>
              </a:ext>
            </a:extLst>
          </p:cNvPr>
          <p:cNvSpPr/>
          <p:nvPr/>
        </p:nvSpPr>
        <p:spPr>
          <a:xfrm>
            <a:off x="3415683" y="4574783"/>
            <a:ext cx="719831"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BFA3308B-31F3-6BC0-9B08-FDDB3FA79BFD}"/>
              </a:ext>
            </a:extLst>
          </p:cNvPr>
          <p:cNvSpPr/>
          <p:nvPr/>
        </p:nvSpPr>
        <p:spPr>
          <a:xfrm>
            <a:off x="2663671" y="5534452"/>
            <a:ext cx="719831"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a:extLst>
              <a:ext uri="{FF2B5EF4-FFF2-40B4-BE49-F238E27FC236}">
                <a16:creationId xmlns:a16="http://schemas.microsoft.com/office/drawing/2014/main" id="{5CFED735-F63E-E9FC-04D9-85757EB6D74A}"/>
              </a:ext>
            </a:extLst>
          </p:cNvPr>
          <p:cNvSpPr txBox="1"/>
          <p:nvPr/>
        </p:nvSpPr>
        <p:spPr>
          <a:xfrm>
            <a:off x="3886405" y="3274559"/>
            <a:ext cx="1366080" cy="261610"/>
          </a:xfrm>
          <a:prstGeom prst="rect">
            <a:avLst/>
          </a:prstGeom>
          <a:noFill/>
        </p:spPr>
        <p:txBody>
          <a:bodyPr wrap="none" rtlCol="0">
            <a:spAutoFit/>
          </a:bodyPr>
          <a:lstStyle/>
          <a:p>
            <a:r>
              <a:rPr lang="en-US" sz="1100" dirty="0"/>
              <a:t>8 compulsory misses</a:t>
            </a:r>
          </a:p>
        </p:txBody>
      </p:sp>
      <p:sp>
        <p:nvSpPr>
          <p:cNvPr id="183" name="TextBox 182">
            <a:extLst>
              <a:ext uri="{FF2B5EF4-FFF2-40B4-BE49-F238E27FC236}">
                <a16:creationId xmlns:a16="http://schemas.microsoft.com/office/drawing/2014/main" id="{1E3E8983-785D-42DC-A4DB-BDE91B094380}"/>
              </a:ext>
            </a:extLst>
          </p:cNvPr>
          <p:cNvSpPr txBox="1"/>
          <p:nvPr/>
        </p:nvSpPr>
        <p:spPr>
          <a:xfrm>
            <a:off x="3838885" y="5204605"/>
            <a:ext cx="1366080" cy="261610"/>
          </a:xfrm>
          <a:prstGeom prst="rect">
            <a:avLst/>
          </a:prstGeom>
          <a:noFill/>
        </p:spPr>
        <p:txBody>
          <a:bodyPr wrap="none" rtlCol="0">
            <a:spAutoFit/>
          </a:bodyPr>
          <a:lstStyle/>
          <a:p>
            <a:r>
              <a:rPr lang="en-US" sz="1100" dirty="0"/>
              <a:t>4 compulsory misses</a:t>
            </a:r>
          </a:p>
        </p:txBody>
      </p:sp>
    </p:spTree>
    <p:extLst>
      <p:ext uri="{BB962C8B-B14F-4D97-AF65-F5344CB8AC3E}">
        <p14:creationId xmlns:p14="http://schemas.microsoft.com/office/powerpoint/2010/main" val="676802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04CFE24-C85E-0637-0C6E-2463FBDBA7D0}"/>
              </a:ext>
            </a:extLst>
          </p:cNvPr>
          <p:cNvSpPr>
            <a:spLocks noGrp="1"/>
          </p:cNvSpPr>
          <p:nvPr>
            <p:ph type="ftr" sz="quarter" idx="11"/>
          </p:nvPr>
        </p:nvSpPr>
        <p:spPr/>
        <p:txBody>
          <a:bodyPr/>
          <a:lstStyle/>
          <a:p>
            <a:r>
              <a:rPr lang="en-US"/>
              <a:t>ECE 463/563, Microprocessor Architecture, Prof. Eric Rotenberg</a:t>
            </a:r>
          </a:p>
        </p:txBody>
      </p:sp>
      <p:sp>
        <p:nvSpPr>
          <p:cNvPr id="6" name="Slide Number Placeholder 5">
            <a:extLst>
              <a:ext uri="{FF2B5EF4-FFF2-40B4-BE49-F238E27FC236}">
                <a16:creationId xmlns:a16="http://schemas.microsoft.com/office/drawing/2014/main" id="{EA975B85-E240-0E4A-512C-5ECC365972C6}"/>
              </a:ext>
            </a:extLst>
          </p:cNvPr>
          <p:cNvSpPr>
            <a:spLocks noGrp="1"/>
          </p:cNvSpPr>
          <p:nvPr>
            <p:ph type="sldNum" sz="quarter" idx="12"/>
          </p:nvPr>
        </p:nvSpPr>
        <p:spPr/>
        <p:txBody>
          <a:bodyPr/>
          <a:lstStyle/>
          <a:p>
            <a:fld id="{B6F15528-21DE-4FAA-801E-634DDDAF4B2B}" type="slidenum">
              <a:rPr lang="en-US" smtClean="0"/>
              <a:pPr/>
              <a:t>15</a:t>
            </a:fld>
            <a:endParaRPr lang="en-US"/>
          </a:p>
        </p:txBody>
      </p:sp>
      <p:grpSp>
        <p:nvGrpSpPr>
          <p:cNvPr id="72" name="Group 71">
            <a:extLst>
              <a:ext uri="{FF2B5EF4-FFF2-40B4-BE49-F238E27FC236}">
                <a16:creationId xmlns:a16="http://schemas.microsoft.com/office/drawing/2014/main" id="{250C3900-AAE4-728D-F615-826F5CE13168}"/>
              </a:ext>
            </a:extLst>
          </p:cNvPr>
          <p:cNvGrpSpPr/>
          <p:nvPr/>
        </p:nvGrpSpPr>
        <p:grpSpPr>
          <a:xfrm>
            <a:off x="304800" y="481472"/>
            <a:ext cx="4953000" cy="1804528"/>
            <a:chOff x="304800" y="481472"/>
            <a:chExt cx="4953000" cy="1804528"/>
          </a:xfrm>
        </p:grpSpPr>
        <p:sp>
          <p:nvSpPr>
            <p:cNvPr id="14" name="Oval 13">
              <a:extLst>
                <a:ext uri="{FF2B5EF4-FFF2-40B4-BE49-F238E27FC236}">
                  <a16:creationId xmlns:a16="http://schemas.microsoft.com/office/drawing/2014/main" id="{FA18A913-3CE5-3419-3AE9-E8E7754CD985}"/>
                </a:ext>
              </a:extLst>
            </p:cNvPr>
            <p:cNvSpPr/>
            <p:nvPr/>
          </p:nvSpPr>
          <p:spPr>
            <a:xfrm>
              <a:off x="831172" y="19055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B4F1935-168D-3396-3A47-CB9ACB09B101}"/>
                </a:ext>
              </a:extLst>
            </p:cNvPr>
            <p:cNvSpPr/>
            <p:nvPr/>
          </p:nvSpPr>
          <p:spPr>
            <a:xfrm>
              <a:off x="982462" y="19055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3236018-0EE7-B32D-281A-77AA1D8DACF6}"/>
                </a:ext>
              </a:extLst>
            </p:cNvPr>
            <p:cNvSpPr/>
            <p:nvPr/>
          </p:nvSpPr>
          <p:spPr>
            <a:xfrm>
              <a:off x="276835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6DFF48B-5719-2547-968D-8C7CD13A83C4}"/>
                </a:ext>
              </a:extLst>
            </p:cNvPr>
            <p:cNvSpPr/>
            <p:nvPr/>
          </p:nvSpPr>
          <p:spPr>
            <a:xfrm>
              <a:off x="291964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486C00E-6ED3-B25A-0D90-FEA44B4A546E}"/>
                </a:ext>
              </a:extLst>
            </p:cNvPr>
            <p:cNvSpPr/>
            <p:nvPr/>
          </p:nvSpPr>
          <p:spPr>
            <a:xfrm>
              <a:off x="4114800" y="20257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1AC3FE7-A221-72C2-1E5D-08965C584F09}"/>
                </a:ext>
              </a:extLst>
            </p:cNvPr>
            <p:cNvSpPr/>
            <p:nvPr/>
          </p:nvSpPr>
          <p:spPr>
            <a:xfrm>
              <a:off x="4266090" y="20257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A2D9045-4A97-96BD-6433-A31978BEDA7B}"/>
                </a:ext>
              </a:extLst>
            </p:cNvPr>
            <p:cNvSpPr/>
            <p:nvPr/>
          </p:nvSpPr>
          <p:spPr>
            <a:xfrm>
              <a:off x="350631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F2CB82C-A7F3-63D1-55D3-CA05CFED3052}"/>
                </a:ext>
              </a:extLst>
            </p:cNvPr>
            <p:cNvSpPr/>
            <p:nvPr/>
          </p:nvSpPr>
          <p:spPr>
            <a:xfrm>
              <a:off x="365760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2F35E40-8558-6AE8-A143-DEE97FBA20E0}"/>
                </a:ext>
              </a:extLst>
            </p:cNvPr>
            <p:cNvSpPr/>
            <p:nvPr/>
          </p:nvSpPr>
          <p:spPr>
            <a:xfrm>
              <a:off x="4801710" y="139305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70A4FCE-8115-0FC5-DF91-DA70A20E36FE}"/>
                </a:ext>
              </a:extLst>
            </p:cNvPr>
            <p:cNvSpPr/>
            <p:nvPr/>
          </p:nvSpPr>
          <p:spPr>
            <a:xfrm>
              <a:off x="4953000" y="139305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071A212-EEA4-35B8-2E4A-5A748A0B7A92}"/>
                </a:ext>
              </a:extLst>
            </p:cNvPr>
            <p:cNvSpPr/>
            <p:nvPr/>
          </p:nvSpPr>
          <p:spPr>
            <a:xfrm>
              <a:off x="3793354" y="12194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A28E838-5F0B-5DE4-9869-B124346C76CF}"/>
                </a:ext>
              </a:extLst>
            </p:cNvPr>
            <p:cNvSpPr/>
            <p:nvPr/>
          </p:nvSpPr>
          <p:spPr>
            <a:xfrm>
              <a:off x="3944644" y="12194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1ED932B-A76E-34BA-6004-215D898F735E}"/>
                </a:ext>
              </a:extLst>
            </p:cNvPr>
            <p:cNvSpPr/>
            <p:nvPr/>
          </p:nvSpPr>
          <p:spPr>
            <a:xfrm>
              <a:off x="162720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E2D7D78-A3EB-C655-C5A7-744E961737EC}"/>
                </a:ext>
              </a:extLst>
            </p:cNvPr>
            <p:cNvSpPr/>
            <p:nvPr/>
          </p:nvSpPr>
          <p:spPr>
            <a:xfrm>
              <a:off x="177849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A5641BF-CF6B-F9E9-28CF-51418D15F1AF}"/>
                </a:ext>
              </a:extLst>
            </p:cNvPr>
            <p:cNvSpPr/>
            <p:nvPr/>
          </p:nvSpPr>
          <p:spPr>
            <a:xfrm>
              <a:off x="90737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FE111CF-4ED3-A8FA-021A-B1F4994554A1}"/>
                </a:ext>
              </a:extLst>
            </p:cNvPr>
            <p:cNvSpPr/>
            <p:nvPr/>
          </p:nvSpPr>
          <p:spPr>
            <a:xfrm>
              <a:off x="105866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BF503E6-F2B9-B4DD-C17A-F3792663695D}"/>
                </a:ext>
              </a:extLst>
            </p:cNvPr>
            <p:cNvSpPr/>
            <p:nvPr/>
          </p:nvSpPr>
          <p:spPr>
            <a:xfrm>
              <a:off x="129355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3712265-B827-0DBA-0CC1-B44630C8891C}"/>
                </a:ext>
              </a:extLst>
            </p:cNvPr>
            <p:cNvSpPr/>
            <p:nvPr/>
          </p:nvSpPr>
          <p:spPr>
            <a:xfrm>
              <a:off x="144484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B72C57C-4332-7201-D36D-73F4CAF948D2}"/>
                </a:ext>
              </a:extLst>
            </p:cNvPr>
            <p:cNvSpPr/>
            <p:nvPr/>
          </p:nvSpPr>
          <p:spPr>
            <a:xfrm>
              <a:off x="304800" y="481472"/>
              <a:ext cx="4953000" cy="1804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TextBox 70">
            <a:extLst>
              <a:ext uri="{FF2B5EF4-FFF2-40B4-BE49-F238E27FC236}">
                <a16:creationId xmlns:a16="http://schemas.microsoft.com/office/drawing/2014/main" id="{D41D2B9F-BE28-E89B-30BB-B36F47D55EDD}"/>
              </a:ext>
            </a:extLst>
          </p:cNvPr>
          <p:cNvSpPr txBox="1"/>
          <p:nvPr/>
        </p:nvSpPr>
        <p:spPr>
          <a:xfrm>
            <a:off x="296498" y="152400"/>
            <a:ext cx="5727915" cy="369332"/>
          </a:xfrm>
          <a:prstGeom prst="rect">
            <a:avLst/>
          </a:prstGeom>
          <a:noFill/>
        </p:spPr>
        <p:txBody>
          <a:bodyPr wrap="none" rtlCol="0">
            <a:spAutoFit/>
          </a:bodyPr>
          <a:lstStyle/>
          <a:p>
            <a:r>
              <a:rPr lang="en-US" dirty="0"/>
              <a:t>Main Memory (shown: bytes frequently referenced by CPU)</a:t>
            </a:r>
          </a:p>
        </p:txBody>
      </p:sp>
      <p:grpSp>
        <p:nvGrpSpPr>
          <p:cNvPr id="73" name="Group 72">
            <a:extLst>
              <a:ext uri="{FF2B5EF4-FFF2-40B4-BE49-F238E27FC236}">
                <a16:creationId xmlns:a16="http://schemas.microsoft.com/office/drawing/2014/main" id="{98C9BBEE-A815-C8A2-6694-F9FBCB119777}"/>
              </a:ext>
            </a:extLst>
          </p:cNvPr>
          <p:cNvGrpSpPr/>
          <p:nvPr/>
        </p:nvGrpSpPr>
        <p:grpSpPr>
          <a:xfrm>
            <a:off x="304800" y="2427550"/>
            <a:ext cx="4953000" cy="1804528"/>
            <a:chOff x="304800" y="481472"/>
            <a:chExt cx="4953000" cy="1804528"/>
          </a:xfrm>
        </p:grpSpPr>
        <p:sp>
          <p:nvSpPr>
            <p:cNvPr id="74" name="Oval 73">
              <a:extLst>
                <a:ext uri="{FF2B5EF4-FFF2-40B4-BE49-F238E27FC236}">
                  <a16:creationId xmlns:a16="http://schemas.microsoft.com/office/drawing/2014/main" id="{4BB7B88C-7D14-D19E-F865-AB6821CF088A}"/>
                </a:ext>
              </a:extLst>
            </p:cNvPr>
            <p:cNvSpPr/>
            <p:nvPr/>
          </p:nvSpPr>
          <p:spPr>
            <a:xfrm>
              <a:off x="831172" y="19055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38EE1B04-988B-6DE3-5FF0-5CC0DC4DCE40}"/>
                </a:ext>
              </a:extLst>
            </p:cNvPr>
            <p:cNvSpPr/>
            <p:nvPr/>
          </p:nvSpPr>
          <p:spPr>
            <a:xfrm>
              <a:off x="982462" y="19055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9AC2DA9-E0A8-3CD4-678C-24F497D9DD7B}"/>
                </a:ext>
              </a:extLst>
            </p:cNvPr>
            <p:cNvSpPr/>
            <p:nvPr/>
          </p:nvSpPr>
          <p:spPr>
            <a:xfrm>
              <a:off x="790483" y="1829122"/>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EA9D6A7-0B66-D0CD-CAFB-74D178357BAF}"/>
                </a:ext>
              </a:extLst>
            </p:cNvPr>
            <p:cNvSpPr/>
            <p:nvPr/>
          </p:nvSpPr>
          <p:spPr>
            <a:xfrm>
              <a:off x="276835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C784DA37-1D9C-ADFC-56B2-678D30CD6DBA}"/>
                </a:ext>
              </a:extLst>
            </p:cNvPr>
            <p:cNvSpPr/>
            <p:nvPr/>
          </p:nvSpPr>
          <p:spPr>
            <a:xfrm>
              <a:off x="291964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F1D248E-D7B8-DFA9-F13D-EDCE27F495CD}"/>
                </a:ext>
              </a:extLst>
            </p:cNvPr>
            <p:cNvSpPr/>
            <p:nvPr/>
          </p:nvSpPr>
          <p:spPr>
            <a:xfrm>
              <a:off x="2727665" y="1600522"/>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DD62C9E-6D19-A4B3-0459-160D62DDD5F9}"/>
                </a:ext>
              </a:extLst>
            </p:cNvPr>
            <p:cNvSpPr/>
            <p:nvPr/>
          </p:nvSpPr>
          <p:spPr>
            <a:xfrm>
              <a:off x="4114800" y="20257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EAFF3BC6-5828-3AE4-D418-E775FA195A57}"/>
                </a:ext>
              </a:extLst>
            </p:cNvPr>
            <p:cNvSpPr/>
            <p:nvPr/>
          </p:nvSpPr>
          <p:spPr>
            <a:xfrm>
              <a:off x="4266090" y="20257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E5681164-79BC-661B-D985-DB25D8013CDD}"/>
                </a:ext>
              </a:extLst>
            </p:cNvPr>
            <p:cNvSpPr/>
            <p:nvPr/>
          </p:nvSpPr>
          <p:spPr>
            <a:xfrm>
              <a:off x="4074111" y="1949260"/>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2D1C504C-6D4C-70A8-7612-8D7DFDC8F7BC}"/>
                </a:ext>
              </a:extLst>
            </p:cNvPr>
            <p:cNvSpPr/>
            <p:nvPr/>
          </p:nvSpPr>
          <p:spPr>
            <a:xfrm>
              <a:off x="350631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3439067B-3514-B6EB-E5A1-2C6BE2F19B91}"/>
                </a:ext>
              </a:extLst>
            </p:cNvPr>
            <p:cNvSpPr/>
            <p:nvPr/>
          </p:nvSpPr>
          <p:spPr>
            <a:xfrm>
              <a:off x="365760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503F46C5-FC63-8EEE-7796-92659E1C49A6}"/>
                </a:ext>
              </a:extLst>
            </p:cNvPr>
            <p:cNvSpPr/>
            <p:nvPr/>
          </p:nvSpPr>
          <p:spPr>
            <a:xfrm>
              <a:off x="3465621" y="633872"/>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94CF06B9-C49D-2562-A731-EC85F58965F4}"/>
                </a:ext>
              </a:extLst>
            </p:cNvPr>
            <p:cNvSpPr/>
            <p:nvPr/>
          </p:nvSpPr>
          <p:spPr>
            <a:xfrm>
              <a:off x="4801710" y="139305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E59AADE-F3AC-69FC-C2B7-76BEFC509BDB}"/>
                </a:ext>
              </a:extLst>
            </p:cNvPr>
            <p:cNvSpPr/>
            <p:nvPr/>
          </p:nvSpPr>
          <p:spPr>
            <a:xfrm>
              <a:off x="4953000" y="139305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36664D34-2079-76B6-32CD-F65A5BD8659E}"/>
                </a:ext>
              </a:extLst>
            </p:cNvPr>
            <p:cNvSpPr/>
            <p:nvPr/>
          </p:nvSpPr>
          <p:spPr>
            <a:xfrm>
              <a:off x="4761021" y="1316601"/>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AEF4DC5D-4025-23AF-ADF9-F568ED929228}"/>
                </a:ext>
              </a:extLst>
            </p:cNvPr>
            <p:cNvSpPr/>
            <p:nvPr/>
          </p:nvSpPr>
          <p:spPr>
            <a:xfrm>
              <a:off x="3793354" y="12194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2411753-9242-A0A2-9BCD-1CAA6F4C6081}"/>
                </a:ext>
              </a:extLst>
            </p:cNvPr>
            <p:cNvSpPr/>
            <p:nvPr/>
          </p:nvSpPr>
          <p:spPr>
            <a:xfrm>
              <a:off x="3944644" y="12194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EC319AE-9EF8-76E1-326E-26919C5BA60E}"/>
                </a:ext>
              </a:extLst>
            </p:cNvPr>
            <p:cNvSpPr/>
            <p:nvPr/>
          </p:nvSpPr>
          <p:spPr>
            <a:xfrm>
              <a:off x="3752665" y="1143000"/>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7E59B6D-3482-6862-5C42-4273A8F95A46}"/>
                </a:ext>
              </a:extLst>
            </p:cNvPr>
            <p:cNvSpPr/>
            <p:nvPr/>
          </p:nvSpPr>
          <p:spPr>
            <a:xfrm>
              <a:off x="162720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0695AD8E-8CB4-D9D5-B164-E3D0F6712D2E}"/>
                </a:ext>
              </a:extLst>
            </p:cNvPr>
            <p:cNvSpPr/>
            <p:nvPr/>
          </p:nvSpPr>
          <p:spPr>
            <a:xfrm>
              <a:off x="177849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2F82F3A9-18E5-3FBC-BAB6-E55A1396596E}"/>
                </a:ext>
              </a:extLst>
            </p:cNvPr>
            <p:cNvSpPr/>
            <p:nvPr/>
          </p:nvSpPr>
          <p:spPr>
            <a:xfrm>
              <a:off x="1586514" y="1447800"/>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DE44CA9-BA22-4E62-0CE7-559028D930F5}"/>
                </a:ext>
              </a:extLst>
            </p:cNvPr>
            <p:cNvSpPr/>
            <p:nvPr/>
          </p:nvSpPr>
          <p:spPr>
            <a:xfrm>
              <a:off x="90737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ACC468E-DB17-E618-3710-C41FE87BA5D6}"/>
                </a:ext>
              </a:extLst>
            </p:cNvPr>
            <p:cNvSpPr/>
            <p:nvPr/>
          </p:nvSpPr>
          <p:spPr>
            <a:xfrm>
              <a:off x="105866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12F5FABD-CF59-DAB3-4CCF-3B35856BBBD4}"/>
                </a:ext>
              </a:extLst>
            </p:cNvPr>
            <p:cNvSpPr/>
            <p:nvPr/>
          </p:nvSpPr>
          <p:spPr>
            <a:xfrm>
              <a:off x="866683" y="847369"/>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E1D6F7D8-9C74-B65A-9798-875522D04165}"/>
                </a:ext>
              </a:extLst>
            </p:cNvPr>
            <p:cNvSpPr/>
            <p:nvPr/>
          </p:nvSpPr>
          <p:spPr>
            <a:xfrm>
              <a:off x="129355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0B6F9063-1862-9D0D-4F5E-EBFD091317CA}"/>
                </a:ext>
              </a:extLst>
            </p:cNvPr>
            <p:cNvSpPr/>
            <p:nvPr/>
          </p:nvSpPr>
          <p:spPr>
            <a:xfrm>
              <a:off x="144484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1EEAA207-589C-55A6-529E-360C15906273}"/>
                </a:ext>
              </a:extLst>
            </p:cNvPr>
            <p:cNvSpPr/>
            <p:nvPr/>
          </p:nvSpPr>
          <p:spPr>
            <a:xfrm>
              <a:off x="304800" y="481472"/>
              <a:ext cx="4953000" cy="1804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1" name="TextBox 100">
            <a:extLst>
              <a:ext uri="{FF2B5EF4-FFF2-40B4-BE49-F238E27FC236}">
                <a16:creationId xmlns:a16="http://schemas.microsoft.com/office/drawing/2014/main" id="{0467DEFC-0A55-5961-CFEA-4349F1C21040}"/>
              </a:ext>
            </a:extLst>
          </p:cNvPr>
          <p:cNvSpPr txBox="1"/>
          <p:nvPr/>
        </p:nvSpPr>
        <p:spPr>
          <a:xfrm>
            <a:off x="6562334" y="135785"/>
            <a:ext cx="2523961" cy="646331"/>
          </a:xfrm>
          <a:prstGeom prst="rect">
            <a:avLst/>
          </a:prstGeom>
          <a:noFill/>
        </p:spPr>
        <p:txBody>
          <a:bodyPr wrap="none" rtlCol="0">
            <a:spAutoFit/>
          </a:bodyPr>
          <a:lstStyle/>
          <a:p>
            <a:r>
              <a:rPr lang="en-US" dirty="0"/>
              <a:t>Example:</a:t>
            </a:r>
          </a:p>
          <a:p>
            <a:r>
              <a:rPr lang="en-US" dirty="0"/>
              <a:t>Cache has 256B capacity.</a:t>
            </a:r>
          </a:p>
        </p:txBody>
      </p:sp>
      <p:sp>
        <p:nvSpPr>
          <p:cNvPr id="102" name="TextBox 101">
            <a:extLst>
              <a:ext uri="{FF2B5EF4-FFF2-40B4-BE49-F238E27FC236}">
                <a16:creationId xmlns:a16="http://schemas.microsoft.com/office/drawing/2014/main" id="{CC910A62-6318-FEA6-47C6-72D93FFF84F8}"/>
              </a:ext>
            </a:extLst>
          </p:cNvPr>
          <p:cNvSpPr txBox="1"/>
          <p:nvPr/>
        </p:nvSpPr>
        <p:spPr>
          <a:xfrm>
            <a:off x="6530135" y="2946100"/>
            <a:ext cx="1706493" cy="369332"/>
          </a:xfrm>
          <a:prstGeom prst="rect">
            <a:avLst/>
          </a:prstGeom>
          <a:noFill/>
        </p:spPr>
        <p:txBody>
          <a:bodyPr wrap="none" rtlCol="0">
            <a:spAutoFit/>
          </a:bodyPr>
          <a:lstStyle/>
          <a:p>
            <a:r>
              <a:rPr lang="en-US" dirty="0"/>
              <a:t>Eight 32B blocks</a:t>
            </a:r>
          </a:p>
        </p:txBody>
      </p:sp>
      <p:grpSp>
        <p:nvGrpSpPr>
          <p:cNvPr id="103" name="Group 102">
            <a:extLst>
              <a:ext uri="{FF2B5EF4-FFF2-40B4-BE49-F238E27FC236}">
                <a16:creationId xmlns:a16="http://schemas.microsoft.com/office/drawing/2014/main" id="{6A45E372-D77A-1EB2-3B26-38F83CBB5CF4}"/>
              </a:ext>
            </a:extLst>
          </p:cNvPr>
          <p:cNvGrpSpPr/>
          <p:nvPr/>
        </p:nvGrpSpPr>
        <p:grpSpPr>
          <a:xfrm>
            <a:off x="296498" y="4355076"/>
            <a:ext cx="4953000" cy="1804528"/>
            <a:chOff x="304800" y="481472"/>
            <a:chExt cx="4953000" cy="1804528"/>
          </a:xfrm>
        </p:grpSpPr>
        <p:sp>
          <p:nvSpPr>
            <p:cNvPr id="104" name="Oval 103">
              <a:extLst>
                <a:ext uri="{FF2B5EF4-FFF2-40B4-BE49-F238E27FC236}">
                  <a16:creationId xmlns:a16="http://schemas.microsoft.com/office/drawing/2014/main" id="{04A0F746-5980-B100-B1B1-769ED80EA5F7}"/>
                </a:ext>
              </a:extLst>
            </p:cNvPr>
            <p:cNvSpPr/>
            <p:nvPr/>
          </p:nvSpPr>
          <p:spPr>
            <a:xfrm>
              <a:off x="831172" y="19055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6AEF4C43-9638-6017-45D2-788885693F5F}"/>
                </a:ext>
              </a:extLst>
            </p:cNvPr>
            <p:cNvSpPr/>
            <p:nvPr/>
          </p:nvSpPr>
          <p:spPr>
            <a:xfrm>
              <a:off x="982462" y="19055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10F82E9D-1BAC-495E-4D99-C816F1E4F49C}"/>
                </a:ext>
              </a:extLst>
            </p:cNvPr>
            <p:cNvSpPr/>
            <p:nvPr/>
          </p:nvSpPr>
          <p:spPr>
            <a:xfrm>
              <a:off x="276835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327B9214-84EE-D575-2E1D-AF8047BAC4AA}"/>
                </a:ext>
              </a:extLst>
            </p:cNvPr>
            <p:cNvSpPr/>
            <p:nvPr/>
          </p:nvSpPr>
          <p:spPr>
            <a:xfrm>
              <a:off x="291964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D0B7A910-6783-ECA5-679E-9B7271DF2009}"/>
                </a:ext>
              </a:extLst>
            </p:cNvPr>
            <p:cNvSpPr/>
            <p:nvPr/>
          </p:nvSpPr>
          <p:spPr>
            <a:xfrm>
              <a:off x="4114800" y="20257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08691287-2081-E95B-DFDE-5970D98AE60F}"/>
                </a:ext>
              </a:extLst>
            </p:cNvPr>
            <p:cNvSpPr/>
            <p:nvPr/>
          </p:nvSpPr>
          <p:spPr>
            <a:xfrm>
              <a:off x="4266090" y="20257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BECBF1E8-DA04-EA94-2777-0516B72F2CD1}"/>
                </a:ext>
              </a:extLst>
            </p:cNvPr>
            <p:cNvSpPr/>
            <p:nvPr/>
          </p:nvSpPr>
          <p:spPr>
            <a:xfrm>
              <a:off x="4074110" y="1949260"/>
              <a:ext cx="695213"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315D878-52FD-CBFF-47BB-C8174A1EC1FA}"/>
                </a:ext>
              </a:extLst>
            </p:cNvPr>
            <p:cNvSpPr/>
            <p:nvPr/>
          </p:nvSpPr>
          <p:spPr>
            <a:xfrm>
              <a:off x="350631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6D150754-58CD-9A39-B914-C064B89C66E5}"/>
                </a:ext>
              </a:extLst>
            </p:cNvPr>
            <p:cNvSpPr/>
            <p:nvPr/>
          </p:nvSpPr>
          <p:spPr>
            <a:xfrm>
              <a:off x="365760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FAA8E5D3-86C1-28AF-2F8B-801C3D228401}"/>
                </a:ext>
              </a:extLst>
            </p:cNvPr>
            <p:cNvSpPr/>
            <p:nvPr/>
          </p:nvSpPr>
          <p:spPr>
            <a:xfrm>
              <a:off x="4801710" y="139305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8A828A04-FAFF-BD6F-3413-5076330F6BAB}"/>
                </a:ext>
              </a:extLst>
            </p:cNvPr>
            <p:cNvSpPr/>
            <p:nvPr/>
          </p:nvSpPr>
          <p:spPr>
            <a:xfrm>
              <a:off x="4953000" y="139305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D112BF5C-5206-B015-8B13-D21299AF3919}"/>
                </a:ext>
              </a:extLst>
            </p:cNvPr>
            <p:cNvSpPr/>
            <p:nvPr/>
          </p:nvSpPr>
          <p:spPr>
            <a:xfrm>
              <a:off x="3793354" y="12194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B09F2CC9-ADF2-8DEF-1685-2E4114280F03}"/>
                </a:ext>
              </a:extLst>
            </p:cNvPr>
            <p:cNvSpPr/>
            <p:nvPr/>
          </p:nvSpPr>
          <p:spPr>
            <a:xfrm>
              <a:off x="3944644" y="12194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D5FB0072-279B-A1EE-00F2-28A741494F45}"/>
                </a:ext>
              </a:extLst>
            </p:cNvPr>
            <p:cNvSpPr/>
            <p:nvPr/>
          </p:nvSpPr>
          <p:spPr>
            <a:xfrm>
              <a:off x="3752664" y="1143000"/>
              <a:ext cx="715927"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153952F-6C23-E6AB-C811-1E48ADFC2A15}"/>
                </a:ext>
              </a:extLst>
            </p:cNvPr>
            <p:cNvSpPr/>
            <p:nvPr/>
          </p:nvSpPr>
          <p:spPr>
            <a:xfrm>
              <a:off x="162720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30F61DAE-E986-B332-F5D8-6C530E949ECB}"/>
                </a:ext>
              </a:extLst>
            </p:cNvPr>
            <p:cNvSpPr/>
            <p:nvPr/>
          </p:nvSpPr>
          <p:spPr>
            <a:xfrm>
              <a:off x="177849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ADE1ABD2-D169-8965-DA41-BA15811F097D}"/>
                </a:ext>
              </a:extLst>
            </p:cNvPr>
            <p:cNvSpPr/>
            <p:nvPr/>
          </p:nvSpPr>
          <p:spPr>
            <a:xfrm>
              <a:off x="1586513" y="1447800"/>
              <a:ext cx="719832"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7A0E0284-7ADA-7860-631B-CA54A84FB1EA}"/>
                </a:ext>
              </a:extLst>
            </p:cNvPr>
            <p:cNvSpPr/>
            <p:nvPr/>
          </p:nvSpPr>
          <p:spPr>
            <a:xfrm>
              <a:off x="90737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24CC0D46-4908-34BE-4FA0-361DB821A73B}"/>
                </a:ext>
              </a:extLst>
            </p:cNvPr>
            <p:cNvSpPr/>
            <p:nvPr/>
          </p:nvSpPr>
          <p:spPr>
            <a:xfrm>
              <a:off x="105866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10024E70-DF45-6ECF-5CF0-C7B7065994D4}"/>
                </a:ext>
              </a:extLst>
            </p:cNvPr>
            <p:cNvSpPr/>
            <p:nvPr/>
          </p:nvSpPr>
          <p:spPr>
            <a:xfrm>
              <a:off x="866682" y="847369"/>
              <a:ext cx="719831"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4D3015C-80AA-214D-48C7-C3FF8C86848C}"/>
                </a:ext>
              </a:extLst>
            </p:cNvPr>
            <p:cNvSpPr/>
            <p:nvPr/>
          </p:nvSpPr>
          <p:spPr>
            <a:xfrm>
              <a:off x="129355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71C29B83-F45D-923E-8688-91584B49EB2D}"/>
                </a:ext>
              </a:extLst>
            </p:cNvPr>
            <p:cNvSpPr/>
            <p:nvPr/>
          </p:nvSpPr>
          <p:spPr>
            <a:xfrm>
              <a:off x="144484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B828930F-6679-95A6-F926-305AA2669398}"/>
                </a:ext>
              </a:extLst>
            </p:cNvPr>
            <p:cNvSpPr/>
            <p:nvPr/>
          </p:nvSpPr>
          <p:spPr>
            <a:xfrm>
              <a:off x="304800" y="481472"/>
              <a:ext cx="4953000" cy="1804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TextBox 130">
            <a:extLst>
              <a:ext uri="{FF2B5EF4-FFF2-40B4-BE49-F238E27FC236}">
                <a16:creationId xmlns:a16="http://schemas.microsoft.com/office/drawing/2014/main" id="{F4BAC3D5-A716-0081-A88D-B252AB54F01D}"/>
              </a:ext>
            </a:extLst>
          </p:cNvPr>
          <p:cNvSpPr txBox="1"/>
          <p:nvPr/>
        </p:nvSpPr>
        <p:spPr>
          <a:xfrm>
            <a:off x="6530134" y="4835273"/>
            <a:ext cx="1662186" cy="369332"/>
          </a:xfrm>
          <a:prstGeom prst="rect">
            <a:avLst/>
          </a:prstGeom>
          <a:noFill/>
        </p:spPr>
        <p:txBody>
          <a:bodyPr wrap="none" rtlCol="0">
            <a:spAutoFit/>
          </a:bodyPr>
          <a:lstStyle/>
          <a:p>
            <a:r>
              <a:rPr lang="en-US" dirty="0"/>
              <a:t>Four 64B blocks</a:t>
            </a:r>
          </a:p>
        </p:txBody>
      </p:sp>
      <p:cxnSp>
        <p:nvCxnSpPr>
          <p:cNvPr id="133" name="Straight Connector 132">
            <a:extLst>
              <a:ext uri="{FF2B5EF4-FFF2-40B4-BE49-F238E27FC236}">
                <a16:creationId xmlns:a16="http://schemas.microsoft.com/office/drawing/2014/main" id="{DFAFEEE0-E619-FFEE-9128-80E5CD87AE0F}"/>
              </a:ext>
            </a:extLst>
          </p:cNvPr>
          <p:cNvCxnSpPr>
            <a:stCxn id="127" idx="3"/>
          </p:cNvCxnSpPr>
          <p:nvPr/>
        </p:nvCxnSpPr>
        <p:spPr>
          <a:xfrm flipV="1">
            <a:off x="1578211" y="4660129"/>
            <a:ext cx="394481" cy="175144"/>
          </a:xfrm>
          <a:prstGeom prst="line">
            <a:avLst/>
          </a:prstGeom>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6F9B387C-32AB-647C-C9C8-9C926A3ABBF9}"/>
              </a:ext>
            </a:extLst>
          </p:cNvPr>
          <p:cNvSpPr txBox="1"/>
          <p:nvPr/>
        </p:nvSpPr>
        <p:spPr>
          <a:xfrm>
            <a:off x="1522776" y="4437642"/>
            <a:ext cx="1757212" cy="261610"/>
          </a:xfrm>
          <a:prstGeom prst="rect">
            <a:avLst/>
          </a:prstGeom>
          <a:noFill/>
        </p:spPr>
        <p:txBody>
          <a:bodyPr wrap="none" rtlCol="0">
            <a:spAutoFit/>
          </a:bodyPr>
          <a:lstStyle/>
          <a:p>
            <a:r>
              <a:rPr lang="en-US" sz="1100" dirty="0"/>
              <a:t>exploit more spatial locality</a:t>
            </a:r>
          </a:p>
        </p:txBody>
      </p:sp>
      <p:cxnSp>
        <p:nvCxnSpPr>
          <p:cNvPr id="135" name="Straight Connector 134">
            <a:extLst>
              <a:ext uri="{FF2B5EF4-FFF2-40B4-BE49-F238E27FC236}">
                <a16:creationId xmlns:a16="http://schemas.microsoft.com/office/drawing/2014/main" id="{0100EA95-F5BE-36D6-D448-1BC3EDB0FA6B}"/>
              </a:ext>
            </a:extLst>
          </p:cNvPr>
          <p:cNvCxnSpPr>
            <a:cxnSpLocks/>
          </p:cNvCxnSpPr>
          <p:nvPr/>
        </p:nvCxnSpPr>
        <p:spPr>
          <a:xfrm flipV="1">
            <a:off x="2140093" y="4935097"/>
            <a:ext cx="771249" cy="514465"/>
          </a:xfrm>
          <a:prstGeom prst="line">
            <a:avLst/>
          </a:prstGeom>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8A8838CB-FF21-6147-604F-EFA48E5440FF}"/>
              </a:ext>
            </a:extLst>
          </p:cNvPr>
          <p:cNvSpPr txBox="1"/>
          <p:nvPr/>
        </p:nvSpPr>
        <p:spPr>
          <a:xfrm>
            <a:off x="2235237" y="4742442"/>
            <a:ext cx="1757212" cy="261610"/>
          </a:xfrm>
          <a:prstGeom prst="rect">
            <a:avLst/>
          </a:prstGeom>
          <a:noFill/>
        </p:spPr>
        <p:txBody>
          <a:bodyPr wrap="square" rtlCol="0">
            <a:spAutoFit/>
          </a:bodyPr>
          <a:lstStyle/>
          <a:p>
            <a:r>
              <a:rPr lang="en-US" sz="1100" dirty="0"/>
              <a:t>cache pollution</a:t>
            </a:r>
          </a:p>
        </p:txBody>
      </p:sp>
      <p:cxnSp>
        <p:nvCxnSpPr>
          <p:cNvPr id="139" name="Straight Connector 138">
            <a:extLst>
              <a:ext uri="{FF2B5EF4-FFF2-40B4-BE49-F238E27FC236}">
                <a16:creationId xmlns:a16="http://schemas.microsoft.com/office/drawing/2014/main" id="{B03A3EC5-211F-6DF2-BEBC-1B600813440C}"/>
              </a:ext>
            </a:extLst>
          </p:cNvPr>
          <p:cNvCxnSpPr>
            <a:cxnSpLocks/>
          </p:cNvCxnSpPr>
          <p:nvPr/>
        </p:nvCxnSpPr>
        <p:spPr>
          <a:xfrm>
            <a:off x="2919644" y="4949573"/>
            <a:ext cx="1338144" cy="165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8CAFAAE-89EA-87CF-A50E-B2AFCF9B8495}"/>
              </a:ext>
            </a:extLst>
          </p:cNvPr>
          <p:cNvCxnSpPr>
            <a:cxnSpLocks/>
          </p:cNvCxnSpPr>
          <p:nvPr/>
        </p:nvCxnSpPr>
        <p:spPr>
          <a:xfrm flipH="1" flipV="1">
            <a:off x="2929096" y="4956047"/>
            <a:ext cx="1606283" cy="936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156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fontScale="90000"/>
          </a:bodyPr>
          <a:lstStyle/>
          <a:p>
            <a:r>
              <a:rPr lang="en-US" altLang="en-US"/>
              <a:t>Three factors of cache performance</a:t>
            </a:r>
          </a:p>
        </p:txBody>
      </p:sp>
      <p:sp>
        <p:nvSpPr>
          <p:cNvPr id="105475" name="Rectangle 3"/>
          <p:cNvSpPr>
            <a:spLocks noGrp="1" noChangeArrowheads="1"/>
          </p:cNvSpPr>
          <p:nvPr>
            <p:ph type="body" idx="1"/>
          </p:nvPr>
        </p:nvSpPr>
        <p:spPr/>
        <p:txBody>
          <a:bodyPr>
            <a:normAutofit fontScale="62500" lnSpcReduction="20000"/>
          </a:bodyPr>
          <a:lstStyle/>
          <a:p>
            <a:r>
              <a:rPr lang="en-US" altLang="en-US" dirty="0"/>
              <a:t>hit time (HT):</a:t>
            </a:r>
          </a:p>
          <a:p>
            <a:pPr lvl="1"/>
            <a:r>
              <a:rPr lang="en-US" altLang="en-US" dirty="0"/>
              <a:t>The cache access time (in units of seconds), </a:t>
            </a:r>
            <a:r>
              <a:rPr lang="en-US" altLang="en-US" i="1" dirty="0"/>
              <a:t>i.e.</a:t>
            </a:r>
            <a:r>
              <a:rPr lang="en-US" altLang="en-US" dirty="0"/>
              <a:t>, time it takes to search the cache (whether it hits or misses)</a:t>
            </a:r>
          </a:p>
          <a:p>
            <a:pPr lvl="1"/>
            <a:r>
              <a:rPr lang="en-US" altLang="en-US" dirty="0"/>
              <a:t>Depends on cache configuration, circuit level implementation, and technology</a:t>
            </a:r>
          </a:p>
          <a:p>
            <a:r>
              <a:rPr lang="en-US" altLang="en-US" dirty="0"/>
              <a:t>miss rate (MR):</a:t>
            </a:r>
          </a:p>
          <a:p>
            <a:pPr lvl="1"/>
            <a:r>
              <a:rPr lang="en-US" altLang="en-US" dirty="0"/>
              <a:t>The fraction of memory references that miss in the cache:</a:t>
            </a:r>
          </a:p>
          <a:p>
            <a:pPr lvl="2"/>
            <a:r>
              <a:rPr lang="en-US" altLang="en-US" dirty="0"/>
              <a:t>miss rate = number of misses / number of references</a:t>
            </a:r>
          </a:p>
          <a:p>
            <a:pPr lvl="1"/>
            <a:r>
              <a:rPr lang="en-US" altLang="en-US" dirty="0"/>
              <a:t>Depends on cache configuration and the running program’s memory reference stream</a:t>
            </a:r>
          </a:p>
          <a:p>
            <a:r>
              <a:rPr lang="en-US" altLang="en-US" dirty="0"/>
              <a:t>miss penalty (MP):</a:t>
            </a:r>
          </a:p>
          <a:p>
            <a:pPr lvl="1"/>
            <a:r>
              <a:rPr lang="en-US" altLang="en-US" dirty="0"/>
              <a:t>The time it takes to bring a memory block into the cache</a:t>
            </a:r>
          </a:p>
          <a:p>
            <a:pPr lvl="1"/>
            <a:r>
              <a:rPr lang="en-US" altLang="en-US" dirty="0"/>
              <a:t>With one level of cache and a simple memory system, miss penalty is often approximated with a fixed value</a:t>
            </a:r>
          </a:p>
          <a:p>
            <a:pPr lvl="1"/>
            <a:r>
              <a:rPr lang="en-US" altLang="en-US" dirty="0"/>
              <a:t>More generally, different misses perceive different miss penalties due to complex memory hierarchy: multiple levels of cache and a complex memory system. In this case, miss penalty is the average miss penalty.</a:t>
            </a:r>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75994671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ltLang="en-US"/>
              <a:t>Average access time (AAT)</a:t>
            </a:r>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dirty="0"/>
          </a:p>
        </p:txBody>
      </p:sp>
      <p:sp>
        <p:nvSpPr>
          <p:cNvPr id="104451" name="Rectangle 3"/>
          <p:cNvSpPr>
            <a:spLocks noChangeArrowheads="1"/>
          </p:cNvSpPr>
          <p:nvPr/>
        </p:nvSpPr>
        <p:spPr bwMode="auto">
          <a:xfrm>
            <a:off x="152400" y="1447800"/>
            <a:ext cx="8839200" cy="4278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buFontTx/>
              <a:buChar char="•"/>
            </a:pPr>
            <a:r>
              <a:rPr lang="en-US" altLang="en-US" sz="1600" b="0" dirty="0"/>
              <a:t> Memory stall time:</a:t>
            </a:r>
          </a:p>
          <a:p>
            <a:endParaRPr lang="en-US" altLang="en-US" sz="1600" b="0" dirty="0"/>
          </a:p>
          <a:p>
            <a:r>
              <a:rPr lang="en-US" altLang="en-US" sz="1600" b="0" dirty="0"/>
              <a:t>	Memory stall time = Number of misses x Miss penalty</a:t>
            </a:r>
          </a:p>
          <a:p>
            <a:endParaRPr lang="en-US" altLang="en-US" sz="1600" b="0" dirty="0"/>
          </a:p>
          <a:p>
            <a:endParaRPr lang="en-US" altLang="en-US" sz="1600" b="0" dirty="0"/>
          </a:p>
          <a:p>
            <a:pPr>
              <a:buFontTx/>
              <a:buChar char="•"/>
            </a:pPr>
            <a:r>
              <a:rPr lang="en-US" altLang="en-US" sz="1600" b="0" dirty="0"/>
              <a:t> T</a:t>
            </a:r>
            <a:r>
              <a:rPr lang="en-US" altLang="en-US" sz="1600" b="0" dirty="0">
                <a:sym typeface="Wingdings" panose="05000000000000000000" pitchFamily="2" charset="2"/>
              </a:rPr>
              <a:t>otal time </a:t>
            </a:r>
            <a:r>
              <a:rPr lang="en-US" altLang="en-US" sz="1600" b="0" dirty="0"/>
              <a:t>spent on memory references, including both hits and misses:</a:t>
            </a:r>
          </a:p>
          <a:p>
            <a:endParaRPr lang="en-US" altLang="en-US" sz="1600" b="0" dirty="0"/>
          </a:p>
          <a:p>
            <a:r>
              <a:rPr lang="en-US" altLang="en-US" sz="1600" b="0" dirty="0"/>
              <a:t>	Total access time = </a:t>
            </a:r>
            <a:br>
              <a:rPr lang="en-US" altLang="en-US" sz="1600" b="0" dirty="0"/>
            </a:br>
            <a:r>
              <a:rPr lang="en-US" altLang="en-US" sz="1600" b="0" dirty="0"/>
              <a:t>	         (Number of references) x (Hit time) + (Number of misses) x (Miss penalty)</a:t>
            </a:r>
          </a:p>
          <a:p>
            <a:endParaRPr lang="en-US" altLang="en-US" sz="1600" b="0" dirty="0"/>
          </a:p>
          <a:p>
            <a:r>
              <a:rPr lang="en-US" altLang="en-US" sz="1600" b="0" dirty="0"/>
              <a:t>	</a:t>
            </a:r>
          </a:p>
          <a:p>
            <a:pPr>
              <a:buFontTx/>
              <a:buChar char="•"/>
            </a:pPr>
            <a:r>
              <a:rPr lang="en-US" altLang="en-US" sz="1600" b="0" dirty="0"/>
              <a:t> Average access time (AAT) for a single memory reference:</a:t>
            </a:r>
          </a:p>
          <a:p>
            <a:endParaRPr lang="en-US" altLang="en-US" sz="1600" b="0" dirty="0"/>
          </a:p>
          <a:p>
            <a:r>
              <a:rPr lang="en-US" altLang="en-US" sz="1600" b="0" dirty="0"/>
              <a:t>	AAT = Total access time / Number of references</a:t>
            </a:r>
          </a:p>
          <a:p>
            <a:r>
              <a:rPr lang="en-US" altLang="en-US" sz="1600" b="0" dirty="0"/>
              <a:t>	AAT = (Hit time) + (Number of misses / Number of references) x (Miss penalty)</a:t>
            </a:r>
          </a:p>
          <a:p>
            <a:r>
              <a:rPr lang="en-US" altLang="en-US" sz="1600" b="0" dirty="0"/>
              <a:t>	</a:t>
            </a:r>
            <a:r>
              <a:rPr lang="en-US" altLang="en-US" sz="1600" dirty="0"/>
              <a:t>AAT = (Hit time) + (Miss rate) x (Miss penalty)</a:t>
            </a:r>
          </a:p>
          <a:p>
            <a:r>
              <a:rPr lang="en-US" altLang="en-US" sz="1600" dirty="0"/>
              <a:t>	AAT = HT + MR x MP</a:t>
            </a:r>
          </a:p>
        </p:txBody>
      </p:sp>
    </p:spTree>
    <p:extLst>
      <p:ext uri="{BB962C8B-B14F-4D97-AF65-F5344CB8AC3E}">
        <p14:creationId xmlns:p14="http://schemas.microsoft.com/office/powerpoint/2010/main" val="4567565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a:t>Measuring cache performance</a:t>
            </a:r>
          </a:p>
        </p:txBody>
      </p:sp>
      <p:sp>
        <p:nvSpPr>
          <p:cNvPr id="94211" name="Rectangle 3"/>
          <p:cNvSpPr>
            <a:spLocks noGrp="1" noChangeArrowheads="1"/>
          </p:cNvSpPr>
          <p:nvPr>
            <p:ph type="body" idx="1"/>
          </p:nvPr>
        </p:nvSpPr>
        <p:spPr>
          <a:xfrm>
            <a:off x="228600" y="1447800"/>
            <a:ext cx="8743950" cy="1996282"/>
          </a:xfrm>
        </p:spPr>
        <p:txBody>
          <a:bodyPr>
            <a:normAutofit fontScale="62500" lnSpcReduction="20000"/>
          </a:bodyPr>
          <a:lstStyle/>
          <a:p>
            <a:r>
              <a:rPr lang="en-US" altLang="en-US" dirty="0"/>
              <a:t>Run a program and collect a trace of memory references</a:t>
            </a:r>
          </a:p>
          <a:p>
            <a:r>
              <a:rPr lang="en-US" altLang="en-US" dirty="0"/>
              <a:t>Simulate just the control part (</a:t>
            </a:r>
            <a:r>
              <a:rPr lang="en-US" altLang="en-US" i="1" dirty="0"/>
              <a:t>i.e.</a:t>
            </a:r>
            <a:r>
              <a:rPr lang="en-US" altLang="en-US" dirty="0"/>
              <a:t>, metadata) of cache under consideration (metadata: valid bits, dirty bits, tags, LRU or other replacement counters)</a:t>
            </a:r>
          </a:p>
          <a:p>
            <a:r>
              <a:rPr lang="en-US" altLang="en-US" dirty="0"/>
              <a:t>Measure miss rate</a:t>
            </a:r>
          </a:p>
          <a:p>
            <a:pPr lvl="1"/>
            <a:r>
              <a:rPr lang="en-US" altLang="en-US" dirty="0"/>
              <a:t>Can use to estimate Average Access Time (AAT)</a:t>
            </a:r>
          </a:p>
          <a:p>
            <a:r>
              <a:rPr lang="en-US" altLang="en-US" dirty="0"/>
              <a:t>Example below:</a:t>
            </a:r>
          </a:p>
        </p:txBody>
      </p:sp>
      <p:sp>
        <p:nvSpPr>
          <p:cNvPr id="7"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228600" y="5437743"/>
                <a:ext cx="64845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𝐴𝐴𝑇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𝐻𝑇</m:t>
                          </m:r>
                        </m:e>
                        <m:sub>
                          <m:r>
                            <a:rPr lang="en-US" b="0" i="1" smtClean="0">
                              <a:latin typeface="Cambria Math" panose="02040503050406030204" pitchFamily="18" charset="0"/>
                            </a:rPr>
                            <m:t>𝐿</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𝑀𝑅</m:t>
                          </m:r>
                        </m:e>
                        <m:sub>
                          <m:r>
                            <a:rPr lang="en-US" b="0" i="1" smtClean="0">
                              <a:latin typeface="Cambria Math" panose="02040503050406030204" pitchFamily="18" charset="0"/>
                            </a:rPr>
                            <m:t>𝐿</m:t>
                          </m:r>
                          <m:r>
                            <a:rPr lang="en-US" b="0" i="1" smtClean="0">
                              <a:latin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𝑀𝑃</m:t>
                          </m:r>
                        </m:e>
                        <m:sub>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𝑛𝑠</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0.01</m:t>
                          </m:r>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100 </m:t>
                          </m:r>
                          <m:r>
                            <a:rPr lang="en-US" b="0" i="1" smtClean="0">
                              <a:latin typeface="Cambria Math" panose="02040503050406030204" pitchFamily="18" charset="0"/>
                              <a:ea typeface="Cambria Math" panose="02040503050406030204" pitchFamily="18" charset="0"/>
                            </a:rPr>
                            <m:t>𝑛𝑠</m:t>
                          </m:r>
                        </m:e>
                      </m:d>
                      <m:r>
                        <a:rPr lang="en-US" b="0" i="1" smtClean="0">
                          <a:latin typeface="Cambria Math" panose="02040503050406030204" pitchFamily="18" charset="0"/>
                          <a:ea typeface="Cambria Math" panose="02040503050406030204" pitchFamily="18" charset="0"/>
                        </a:rPr>
                        <m:t>=2 </m:t>
                      </m:r>
                      <m:r>
                        <a:rPr lang="en-US" b="0" i="1" smtClean="0">
                          <a:latin typeface="Cambria Math" panose="02040503050406030204" pitchFamily="18" charset="0"/>
                          <a:ea typeface="Cambria Math" panose="02040503050406030204" pitchFamily="18" charset="0"/>
                        </a:rPr>
                        <m:t>𝑛𝑠</m:t>
                      </m:r>
                    </m:oMath>
                  </m:oMathPara>
                </a14:m>
                <a:endParaRPr lang="en-US" b="0" dirty="0">
                  <a:ea typeface="Cambria Math" panose="02040503050406030204" pitchFamily="18"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28600" y="5437743"/>
                <a:ext cx="6484531" cy="369332"/>
              </a:xfrm>
              <a:prstGeom prst="rect">
                <a:avLst/>
              </a:prstGeom>
              <a:blipFill>
                <a:blip r:embed="rId2"/>
                <a:stretch>
                  <a:fillRect/>
                </a:stretch>
              </a:blipFill>
            </p:spPr>
            <p:txBody>
              <a:bodyPr/>
              <a:lstStyle/>
              <a:p>
                <a:r>
                  <a:rPr lang="en-US">
                    <a:noFill/>
                  </a:rPr>
                  <a:t> </a:t>
                </a:r>
              </a:p>
            </p:txBody>
          </p:sp>
        </mc:Fallback>
      </mc:AlternateContent>
      <p:graphicFrame>
        <p:nvGraphicFramePr>
          <p:cNvPr id="8" name="Table 7"/>
          <p:cNvGraphicFramePr>
            <a:graphicFrameLocks noGrp="1"/>
          </p:cNvGraphicFramePr>
          <p:nvPr>
            <p:extLst>
              <p:ext uri="{D42A27DB-BD31-4B8C-83A1-F6EECF244321}">
                <p14:modId xmlns:p14="http://schemas.microsoft.com/office/powerpoint/2010/main" val="1465354393"/>
              </p:ext>
            </p:extLst>
          </p:nvPr>
        </p:nvGraphicFramePr>
        <p:xfrm>
          <a:off x="228600" y="3235960"/>
          <a:ext cx="8743950" cy="2021840"/>
        </p:xfrm>
        <a:graphic>
          <a:graphicData uri="http://schemas.openxmlformats.org/drawingml/2006/table">
            <a:tbl>
              <a:tblPr firstRow="1" bandRow="1">
                <a:tableStyleId>{5C22544A-7EE6-4342-B048-85BDC9FD1C3A}</a:tableStyleId>
              </a:tblPr>
              <a:tblGrid>
                <a:gridCol w="1200150">
                  <a:extLst>
                    <a:ext uri="{9D8B030D-6E8A-4147-A177-3AD203B41FA5}">
                      <a16:colId xmlns:a16="http://schemas.microsoft.com/office/drawing/2014/main" val="1696226946"/>
                    </a:ext>
                  </a:extLst>
                </a:gridCol>
                <a:gridCol w="1905000">
                  <a:extLst>
                    <a:ext uri="{9D8B030D-6E8A-4147-A177-3AD203B41FA5}">
                      <a16:colId xmlns:a16="http://schemas.microsoft.com/office/drawing/2014/main" val="185151918"/>
                    </a:ext>
                  </a:extLst>
                </a:gridCol>
                <a:gridCol w="4495800">
                  <a:extLst>
                    <a:ext uri="{9D8B030D-6E8A-4147-A177-3AD203B41FA5}">
                      <a16:colId xmlns:a16="http://schemas.microsoft.com/office/drawing/2014/main" val="2881571671"/>
                    </a:ext>
                  </a:extLst>
                </a:gridCol>
                <a:gridCol w="1143000">
                  <a:extLst>
                    <a:ext uri="{9D8B030D-6E8A-4147-A177-3AD203B41FA5}">
                      <a16:colId xmlns:a16="http://schemas.microsoft.com/office/drawing/2014/main" val="1840571599"/>
                    </a:ext>
                  </a:extLst>
                </a:gridCol>
              </a:tblGrid>
              <a:tr h="370840">
                <a:tc>
                  <a:txBody>
                    <a:bodyPr/>
                    <a:lstStyle/>
                    <a:p>
                      <a:r>
                        <a:rPr lang="en-US" dirty="0"/>
                        <a:t>parameter</a:t>
                      </a:r>
                    </a:p>
                  </a:txBody>
                  <a:tcPr/>
                </a:tc>
                <a:tc>
                  <a:txBody>
                    <a:bodyPr/>
                    <a:lstStyle/>
                    <a:p>
                      <a:r>
                        <a:rPr lang="en-US" dirty="0"/>
                        <a:t>description</a:t>
                      </a:r>
                    </a:p>
                  </a:txBody>
                  <a:tcPr/>
                </a:tc>
                <a:tc>
                  <a:txBody>
                    <a:bodyPr/>
                    <a:lstStyle/>
                    <a:p>
                      <a:r>
                        <a:rPr lang="en-US" dirty="0"/>
                        <a:t>where gotten from</a:t>
                      </a:r>
                    </a:p>
                  </a:txBody>
                  <a:tcPr/>
                </a:tc>
                <a:tc>
                  <a:txBody>
                    <a:bodyPr/>
                    <a:lstStyle/>
                    <a:p>
                      <a:r>
                        <a:rPr lang="en-US" dirty="0"/>
                        <a:t>example value</a:t>
                      </a:r>
                    </a:p>
                  </a:txBody>
                  <a:tcPr/>
                </a:tc>
                <a:extLst>
                  <a:ext uri="{0D108BD9-81ED-4DB2-BD59-A6C34878D82A}">
                    <a16:rowId xmlns:a16="http://schemas.microsoft.com/office/drawing/2014/main" val="1177596254"/>
                  </a:ext>
                </a:extLst>
              </a:tr>
              <a:tr h="370840">
                <a:tc>
                  <a:txBody>
                    <a:bodyPr/>
                    <a:lstStyle/>
                    <a:p>
                      <a:r>
                        <a:rPr lang="en-US" dirty="0"/>
                        <a:t>HT</a:t>
                      </a:r>
                      <a:r>
                        <a:rPr lang="en-US" baseline="-25000" dirty="0"/>
                        <a:t>L1</a:t>
                      </a:r>
                    </a:p>
                  </a:txBody>
                  <a:tcPr/>
                </a:tc>
                <a:tc>
                  <a:txBody>
                    <a:bodyPr/>
                    <a:lstStyle/>
                    <a:p>
                      <a:r>
                        <a:rPr lang="en-US" dirty="0"/>
                        <a:t>hit time of L1</a:t>
                      </a:r>
                    </a:p>
                  </a:txBody>
                  <a:tcPr/>
                </a:tc>
                <a:tc>
                  <a:txBody>
                    <a:bodyPr/>
                    <a:lstStyle/>
                    <a:p>
                      <a:r>
                        <a:rPr lang="en-US" dirty="0"/>
                        <a:t>circuit design analysis</a:t>
                      </a:r>
                    </a:p>
                  </a:txBody>
                  <a:tcPr/>
                </a:tc>
                <a:tc>
                  <a:txBody>
                    <a:bodyPr/>
                    <a:lstStyle/>
                    <a:p>
                      <a:r>
                        <a:rPr lang="en-US" dirty="0"/>
                        <a:t>1 ns</a:t>
                      </a:r>
                    </a:p>
                  </a:txBody>
                  <a:tcPr/>
                </a:tc>
                <a:extLst>
                  <a:ext uri="{0D108BD9-81ED-4DB2-BD59-A6C34878D82A}">
                    <a16:rowId xmlns:a16="http://schemas.microsoft.com/office/drawing/2014/main" val="3934876685"/>
                  </a:ext>
                </a:extLst>
              </a:tr>
              <a:tr h="370840">
                <a:tc>
                  <a:txBody>
                    <a:bodyPr/>
                    <a:lstStyle/>
                    <a:p>
                      <a:r>
                        <a:rPr lang="en-US" dirty="0"/>
                        <a:t>MR</a:t>
                      </a:r>
                      <a:r>
                        <a:rPr lang="en-US" baseline="-25000" dirty="0"/>
                        <a:t>L1</a:t>
                      </a:r>
                    </a:p>
                  </a:txBody>
                  <a:tcPr/>
                </a:tc>
                <a:tc>
                  <a:txBody>
                    <a:bodyPr/>
                    <a:lstStyle/>
                    <a:p>
                      <a:r>
                        <a:rPr lang="en-US" dirty="0"/>
                        <a:t>miss rate of L1</a:t>
                      </a:r>
                    </a:p>
                  </a:txBody>
                  <a:tcPr/>
                </a:tc>
                <a:tc>
                  <a:txBody>
                    <a:bodyPr/>
                    <a:lstStyle/>
                    <a:p>
                      <a:r>
                        <a:rPr lang="en-US" dirty="0"/>
                        <a:t>computer architecture</a:t>
                      </a:r>
                      <a:r>
                        <a:rPr lang="en-US" baseline="0" dirty="0"/>
                        <a:t> simulator (</a:t>
                      </a:r>
                      <a:r>
                        <a:rPr lang="en-US" i="1" baseline="0" dirty="0"/>
                        <a:t>e.g.</a:t>
                      </a:r>
                      <a:r>
                        <a:rPr lang="en-US" baseline="0" dirty="0"/>
                        <a:t>, </a:t>
                      </a:r>
                      <a:r>
                        <a:rPr lang="en-US" baseline="0" dirty="0" err="1"/>
                        <a:t>Proj</a:t>
                      </a:r>
                      <a:r>
                        <a:rPr lang="en-US" baseline="0" dirty="0"/>
                        <a:t>. 1)</a:t>
                      </a:r>
                      <a:endParaRPr lang="en-US" dirty="0"/>
                    </a:p>
                  </a:txBody>
                  <a:tcPr/>
                </a:tc>
                <a:tc>
                  <a:txBody>
                    <a:bodyPr/>
                    <a:lstStyle/>
                    <a:p>
                      <a:r>
                        <a:rPr lang="en-US" dirty="0"/>
                        <a:t>0.01</a:t>
                      </a:r>
                    </a:p>
                  </a:txBody>
                  <a:tcPr/>
                </a:tc>
                <a:extLst>
                  <a:ext uri="{0D108BD9-81ED-4DB2-BD59-A6C34878D82A}">
                    <a16:rowId xmlns:a16="http://schemas.microsoft.com/office/drawing/2014/main" val="292667953"/>
                  </a:ext>
                </a:extLst>
              </a:tr>
              <a:tr h="370840">
                <a:tc>
                  <a:txBody>
                    <a:bodyPr/>
                    <a:lstStyle/>
                    <a:p>
                      <a:r>
                        <a:rPr lang="en-US" dirty="0"/>
                        <a:t>MP</a:t>
                      </a:r>
                      <a:r>
                        <a:rPr lang="en-US" baseline="-25000" dirty="0"/>
                        <a:t>L1</a:t>
                      </a:r>
                    </a:p>
                  </a:txBody>
                  <a:tcPr/>
                </a:tc>
                <a:tc>
                  <a:txBody>
                    <a:bodyPr/>
                    <a:lstStyle/>
                    <a:p>
                      <a:r>
                        <a:rPr lang="en-US" dirty="0"/>
                        <a:t>miss penalty of L1</a:t>
                      </a:r>
                    </a:p>
                  </a:txBody>
                  <a:tcPr/>
                </a:tc>
                <a:tc>
                  <a:txBody>
                    <a:bodyPr/>
                    <a:lstStyle/>
                    <a:p>
                      <a:r>
                        <a:rPr lang="en-US" dirty="0"/>
                        <a:t>system level analysis of time</a:t>
                      </a:r>
                      <a:r>
                        <a:rPr lang="en-US" baseline="0" dirty="0"/>
                        <a:t> to get a block</a:t>
                      </a:r>
                      <a:br>
                        <a:rPr lang="en-US" baseline="0" dirty="0"/>
                      </a:br>
                      <a:r>
                        <a:rPr lang="en-US" baseline="0" dirty="0"/>
                        <a:t>from main memory</a:t>
                      </a:r>
                      <a:endParaRPr lang="en-US" dirty="0"/>
                    </a:p>
                  </a:txBody>
                  <a:tcPr/>
                </a:tc>
                <a:tc>
                  <a:txBody>
                    <a:bodyPr/>
                    <a:lstStyle/>
                    <a:p>
                      <a:r>
                        <a:rPr lang="en-US" dirty="0"/>
                        <a:t>100 ns</a:t>
                      </a:r>
                    </a:p>
                  </a:txBody>
                  <a:tcPr/>
                </a:tc>
                <a:extLst>
                  <a:ext uri="{0D108BD9-81ED-4DB2-BD59-A6C34878D82A}">
                    <a16:rowId xmlns:a16="http://schemas.microsoft.com/office/drawing/2014/main" val="1133968736"/>
                  </a:ext>
                </a:extLst>
              </a:tr>
            </a:tbl>
          </a:graphicData>
        </a:graphic>
      </p:graphicFrame>
    </p:spTree>
    <p:extLst>
      <p:ext uri="{BB962C8B-B14F-4D97-AF65-F5344CB8AC3E}">
        <p14:creationId xmlns:p14="http://schemas.microsoft.com/office/powerpoint/2010/main" val="114125676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Influence on AAT of:</a:t>
            </a:r>
          </a:p>
        </p:txBody>
      </p:sp>
      <p:sp>
        <p:nvSpPr>
          <p:cNvPr id="3" name="Content Placeholder 2"/>
          <p:cNvSpPr>
            <a:spLocks noGrp="1"/>
          </p:cNvSpPr>
          <p:nvPr>
            <p:ph idx="1"/>
          </p:nvPr>
        </p:nvSpPr>
        <p:spPr/>
        <p:txBody>
          <a:bodyPr/>
          <a:lstStyle/>
          <a:p>
            <a:r>
              <a:rPr lang="en-US" dirty="0"/>
              <a:t>L1 cache’s size</a:t>
            </a:r>
          </a:p>
          <a:p>
            <a:r>
              <a:rPr lang="en-US" dirty="0"/>
              <a:t>L1 cache’s associativity</a:t>
            </a:r>
          </a:p>
          <a:p>
            <a:r>
              <a:rPr lang="en-US" dirty="0"/>
              <a:t>L1 cache’s block size</a:t>
            </a:r>
          </a:p>
          <a:p>
            <a:r>
              <a:rPr lang="en-US" dirty="0"/>
              <a:t>Addition of L2 cache</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extBox 6"/>
          <p:cNvSpPr txBox="1"/>
          <p:nvPr/>
        </p:nvSpPr>
        <p:spPr>
          <a:xfrm>
            <a:off x="1" y="4572000"/>
            <a:ext cx="9144000" cy="369332"/>
          </a:xfrm>
          <a:prstGeom prst="rect">
            <a:avLst/>
          </a:prstGeom>
          <a:solidFill>
            <a:schemeClr val="tx2">
              <a:lumMod val="60000"/>
              <a:lumOff val="40000"/>
            </a:schemeClr>
          </a:solidFill>
        </p:spPr>
        <p:txBody>
          <a:bodyPr wrap="square" rtlCol="0">
            <a:spAutoFit/>
          </a:bodyPr>
          <a:lstStyle/>
          <a:p>
            <a:r>
              <a:rPr lang="en-US" dirty="0">
                <a:solidFill>
                  <a:schemeClr val="bg1"/>
                </a:solidFill>
              </a:rPr>
              <a:t>When you play with the factors above, one or more of HT</a:t>
            </a:r>
            <a:r>
              <a:rPr lang="en-US" baseline="-25000" dirty="0">
                <a:solidFill>
                  <a:schemeClr val="bg1"/>
                </a:solidFill>
              </a:rPr>
              <a:t>L1</a:t>
            </a:r>
            <a:r>
              <a:rPr lang="en-US" dirty="0">
                <a:solidFill>
                  <a:schemeClr val="bg1"/>
                </a:solidFill>
              </a:rPr>
              <a:t>, MR</a:t>
            </a:r>
            <a:r>
              <a:rPr lang="en-US" baseline="-25000" dirty="0">
                <a:solidFill>
                  <a:schemeClr val="bg1"/>
                </a:solidFill>
              </a:rPr>
              <a:t>L1</a:t>
            </a:r>
            <a:r>
              <a:rPr lang="en-US" dirty="0">
                <a:solidFill>
                  <a:schemeClr val="bg1"/>
                </a:solidFill>
              </a:rPr>
              <a:t>, and/or MP</a:t>
            </a:r>
            <a:r>
              <a:rPr lang="en-US" baseline="-25000" dirty="0">
                <a:solidFill>
                  <a:schemeClr val="bg1"/>
                </a:solidFill>
              </a:rPr>
              <a:t>L1</a:t>
            </a:r>
            <a:r>
              <a:rPr lang="en-US" dirty="0">
                <a:solidFill>
                  <a:schemeClr val="bg1"/>
                </a:solidFill>
              </a:rPr>
              <a:t> will be affected.</a:t>
            </a:r>
          </a:p>
        </p:txBody>
      </p:sp>
    </p:spTree>
    <p:extLst>
      <p:ext uri="{BB962C8B-B14F-4D97-AF65-F5344CB8AC3E}">
        <p14:creationId xmlns:p14="http://schemas.microsoft.com/office/powerpoint/2010/main" val="1945663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title"/>
          </p:nvPr>
        </p:nvSpPr>
        <p:spPr/>
        <p:txBody>
          <a:bodyPr>
            <a:normAutofit fontScale="90000"/>
          </a:bodyPr>
          <a:lstStyle/>
          <a:p>
            <a:r>
              <a:rPr lang="en-US" altLang="en-US" dirty="0"/>
              <a:t>Increase L1 cache’s size</a:t>
            </a:r>
            <a:br>
              <a:rPr lang="en-US" altLang="en-US" dirty="0"/>
            </a:br>
            <a:r>
              <a:rPr lang="en-US" altLang="en-US" sz="3600" i="1" dirty="0"/>
              <a:t>keep assoc. fixed and block size fixed</a:t>
            </a:r>
          </a:p>
        </p:txBody>
      </p:sp>
      <p:sp>
        <p:nvSpPr>
          <p:cNvPr id="3077" name="Rectangle 4"/>
          <p:cNvSpPr>
            <a:spLocks noGrp="1" noChangeArrowheads="1"/>
          </p:cNvSpPr>
          <p:nvPr>
            <p:ph type="body" idx="1"/>
          </p:nvPr>
        </p:nvSpPr>
        <p:spPr/>
        <p:txBody>
          <a:bodyPr/>
          <a:lstStyle/>
          <a:p>
            <a:pPr>
              <a:buFont typeface="Arial" panose="020B0604020202020204" pitchFamily="34" charset="0"/>
              <a:buChar char="+"/>
            </a:pPr>
            <a:r>
              <a:rPr lang="en-US" altLang="en-US" dirty="0"/>
              <a:t>Decrease miss rate</a:t>
            </a:r>
          </a:p>
          <a:p>
            <a:pPr>
              <a:buFont typeface="Calibri" panose="020F0502020204030204" pitchFamily="34" charset="0"/>
              <a:buChar char="‒"/>
            </a:pPr>
            <a:r>
              <a:rPr lang="en-US" altLang="en-US" dirty="0"/>
              <a:t>Increase hit time</a:t>
            </a:r>
          </a:p>
        </p:txBody>
      </p:sp>
      <p:sp>
        <p:nvSpPr>
          <p:cNvPr id="21"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sp>
        <p:nvSpPr>
          <p:cNvPr id="3075" name="Rectangle 2"/>
          <p:cNvSpPr>
            <a:spLocks noChangeArrowheads="1"/>
          </p:cNvSpPr>
          <p:nvPr/>
        </p:nvSpPr>
        <p:spPr bwMode="auto">
          <a:xfrm>
            <a:off x="1828800" y="3452813"/>
            <a:ext cx="1524000" cy="16002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3087" name="Line 14"/>
          <p:cNvSpPr>
            <a:spLocks noChangeShapeType="1"/>
          </p:cNvSpPr>
          <p:nvPr/>
        </p:nvSpPr>
        <p:spPr bwMode="auto">
          <a:xfrm>
            <a:off x="1063625" y="3376613"/>
            <a:ext cx="0" cy="1828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8" name="Rectangle 15"/>
          <p:cNvSpPr>
            <a:spLocks noChangeArrowheads="1"/>
          </p:cNvSpPr>
          <p:nvPr/>
        </p:nvSpPr>
        <p:spPr bwMode="auto">
          <a:xfrm>
            <a:off x="104998" y="3908425"/>
            <a:ext cx="9512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600" dirty="0">
                <a:latin typeface="+mn-lt"/>
              </a:rPr>
              <a:t>miss rate</a:t>
            </a:r>
          </a:p>
        </p:txBody>
      </p:sp>
      <p:sp>
        <p:nvSpPr>
          <p:cNvPr id="3089" name="Line 16"/>
          <p:cNvSpPr>
            <a:spLocks noChangeShapeType="1"/>
          </p:cNvSpPr>
          <p:nvPr/>
        </p:nvSpPr>
        <p:spPr bwMode="auto">
          <a:xfrm>
            <a:off x="931863" y="5043488"/>
            <a:ext cx="24971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0" name="Arc 17"/>
          <p:cNvSpPr>
            <a:spLocks/>
          </p:cNvSpPr>
          <p:nvPr/>
        </p:nvSpPr>
        <p:spPr bwMode="auto">
          <a:xfrm>
            <a:off x="1371600" y="3808413"/>
            <a:ext cx="611188" cy="714375"/>
          </a:xfrm>
          <a:custGeom>
            <a:avLst/>
            <a:gdLst>
              <a:gd name="T0" fmla="*/ 607991 w 21600"/>
              <a:gd name="T1" fmla="*/ 714375 h 21648"/>
              <a:gd name="T2" fmla="*/ 0 w 21600"/>
              <a:gd name="T3" fmla="*/ 0 h 21648"/>
              <a:gd name="T4" fmla="*/ 611188 w 21600"/>
              <a:gd name="T5" fmla="*/ 1584 h 21648"/>
              <a:gd name="T6" fmla="*/ 0 60000 65536"/>
              <a:gd name="T7" fmla="*/ 0 60000 65536"/>
              <a:gd name="T8" fmla="*/ 0 60000 65536"/>
            </a:gdLst>
            <a:ahLst/>
            <a:cxnLst>
              <a:cxn ang="T6">
                <a:pos x="T0" y="T1"/>
              </a:cxn>
              <a:cxn ang="T7">
                <a:pos x="T2" y="T3"/>
              </a:cxn>
              <a:cxn ang="T8">
                <a:pos x="T4" y="T5"/>
              </a:cxn>
            </a:cxnLst>
            <a:rect l="0" t="0" r="r" b="b"/>
            <a:pathLst>
              <a:path w="21600" h="21648" fill="none" extrusionOk="0">
                <a:moveTo>
                  <a:pt x="21487" y="21647"/>
                </a:moveTo>
                <a:cubicBezTo>
                  <a:pt x="9601" y="21585"/>
                  <a:pt x="0" y="11933"/>
                  <a:pt x="0" y="48"/>
                </a:cubicBezTo>
                <a:cubicBezTo>
                  <a:pt x="-1" y="32"/>
                  <a:pt x="0" y="16"/>
                  <a:pt x="0" y="0"/>
                </a:cubicBezTo>
              </a:path>
              <a:path w="21600" h="21648" stroke="0" extrusionOk="0">
                <a:moveTo>
                  <a:pt x="21487" y="21647"/>
                </a:moveTo>
                <a:cubicBezTo>
                  <a:pt x="9601" y="21585"/>
                  <a:pt x="0" y="11933"/>
                  <a:pt x="0" y="48"/>
                </a:cubicBezTo>
                <a:cubicBezTo>
                  <a:pt x="-1" y="32"/>
                  <a:pt x="0" y="16"/>
                  <a:pt x="0" y="0"/>
                </a:cubicBezTo>
                <a:lnTo>
                  <a:pt x="21600" y="48"/>
                </a:lnTo>
                <a:lnTo>
                  <a:pt x="21487" y="21647"/>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1" name="Rectangle 18"/>
          <p:cNvSpPr>
            <a:spLocks noChangeArrowheads="1"/>
          </p:cNvSpPr>
          <p:nvPr/>
        </p:nvSpPr>
        <p:spPr bwMode="auto">
          <a:xfrm>
            <a:off x="1725867" y="4216400"/>
            <a:ext cx="1785169" cy="3084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solidFill>
                  <a:schemeClr val="accent2"/>
                </a:solidFill>
                <a:latin typeface="+mn-lt"/>
              </a:rPr>
              <a:t>“diminishing returns”</a:t>
            </a:r>
          </a:p>
        </p:txBody>
      </p:sp>
      <p:sp>
        <p:nvSpPr>
          <p:cNvPr id="3092" name="Line 19"/>
          <p:cNvSpPr>
            <a:spLocks noChangeShapeType="1"/>
          </p:cNvSpPr>
          <p:nvPr/>
        </p:nvSpPr>
        <p:spPr bwMode="auto">
          <a:xfrm>
            <a:off x="1905000" y="4519613"/>
            <a:ext cx="1219200" cy="7620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93" name="Rectangle 20"/>
          <p:cNvSpPr>
            <a:spLocks noChangeArrowheads="1"/>
          </p:cNvSpPr>
          <p:nvPr/>
        </p:nvSpPr>
        <p:spPr bwMode="auto">
          <a:xfrm>
            <a:off x="1584325" y="5029200"/>
            <a:ext cx="1521057"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600" dirty="0">
                <a:latin typeface="+mn-lt"/>
              </a:rPr>
              <a:t>log</a:t>
            </a:r>
            <a:r>
              <a:rPr lang="en-US" altLang="en-US" sz="1600" baseline="-25000" dirty="0">
                <a:latin typeface="+mn-lt"/>
              </a:rPr>
              <a:t>2</a:t>
            </a:r>
            <a:r>
              <a:rPr lang="en-US" altLang="en-US" sz="1600" dirty="0">
                <a:latin typeface="+mn-lt"/>
              </a:rPr>
              <a:t>(cache size)</a:t>
            </a:r>
          </a:p>
        </p:txBody>
      </p:sp>
      <p:cxnSp>
        <p:nvCxnSpPr>
          <p:cNvPr id="3094" name="Straight Connector 2"/>
          <p:cNvCxnSpPr>
            <a:cxnSpLocks noChangeShapeType="1"/>
          </p:cNvCxnSpPr>
          <p:nvPr/>
        </p:nvCxnSpPr>
        <p:spPr bwMode="auto">
          <a:xfrm>
            <a:off x="2362200" y="4595020"/>
            <a:ext cx="1371600" cy="915193"/>
          </a:xfrm>
          <a:prstGeom prst="line">
            <a:avLst/>
          </a:prstGeom>
          <a:noFill/>
          <a:ln w="12700" algn="ctr">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95" name="TextBox 3"/>
          <p:cNvSpPr txBox="1">
            <a:spLocks noChangeArrowheads="1"/>
          </p:cNvSpPr>
          <p:nvPr/>
        </p:nvSpPr>
        <p:spPr bwMode="auto">
          <a:xfrm>
            <a:off x="3709988" y="5129213"/>
            <a:ext cx="494949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600" dirty="0">
                <a:latin typeface="+mn-lt"/>
              </a:rPr>
              <a:t>Small decrease in miss rate in this region may not justify</a:t>
            </a:r>
            <a:br>
              <a:rPr lang="en-US" altLang="en-US" sz="1600" dirty="0">
                <a:latin typeface="+mn-lt"/>
              </a:rPr>
            </a:br>
            <a:r>
              <a:rPr lang="en-US" altLang="en-US" sz="1600" dirty="0">
                <a:latin typeface="+mn-lt"/>
              </a:rPr>
              <a:t>(1) big increase in hit time, and </a:t>
            </a:r>
            <a:br>
              <a:rPr lang="en-US" altLang="en-US" sz="1600" dirty="0">
                <a:latin typeface="+mn-lt"/>
              </a:rPr>
            </a:br>
            <a:r>
              <a:rPr lang="en-US" altLang="en-US" sz="1600" dirty="0">
                <a:latin typeface="+mn-lt"/>
              </a:rPr>
              <a:t>(2) taking chip area away from other units.</a:t>
            </a:r>
          </a:p>
        </p:txBody>
      </p:sp>
      <p:sp>
        <p:nvSpPr>
          <p:cNvPr id="4" name="TextBox 3"/>
          <p:cNvSpPr txBox="1"/>
          <p:nvPr/>
        </p:nvSpPr>
        <p:spPr>
          <a:xfrm>
            <a:off x="4399080" y="1600200"/>
            <a:ext cx="4660704" cy="830997"/>
          </a:xfrm>
          <a:prstGeom prst="rect">
            <a:avLst/>
          </a:prstGeom>
          <a:noFill/>
        </p:spPr>
        <p:txBody>
          <a:bodyPr wrap="square" rtlCol="0">
            <a:spAutoFit/>
          </a:bodyPr>
          <a:lstStyle/>
          <a:p>
            <a:r>
              <a:rPr lang="en-US" sz="1600" i="1" dirty="0"/>
              <a:t>Asymptotically approaches just the compulsory miss rate. At some point, cache size becomes large enough to eliminate capacity and conflict misses.</a:t>
            </a:r>
          </a:p>
        </p:txBody>
      </p:sp>
      <p:cxnSp>
        <p:nvCxnSpPr>
          <p:cNvPr id="6" name="Straight Connector 5"/>
          <p:cNvCxnSpPr>
            <a:endCxn id="4" idx="1"/>
          </p:cNvCxnSpPr>
          <p:nvPr/>
        </p:nvCxnSpPr>
        <p:spPr>
          <a:xfrm>
            <a:off x="4038600" y="1874838"/>
            <a:ext cx="360480" cy="140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709988" y="4648200"/>
            <a:ext cx="0" cy="433387"/>
          </a:xfrm>
          <a:prstGeom prst="straightConnector1">
            <a:avLst/>
          </a:prstGeom>
          <a:ln>
            <a:solidFill>
              <a:schemeClr val="accent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31863" y="4672013"/>
            <a:ext cx="310673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33800" y="4648200"/>
            <a:ext cx="2176686" cy="369332"/>
          </a:xfrm>
          <a:prstGeom prst="rect">
            <a:avLst/>
          </a:prstGeom>
          <a:noFill/>
        </p:spPr>
        <p:txBody>
          <a:bodyPr wrap="none" rtlCol="0">
            <a:spAutoFit/>
          </a:bodyPr>
          <a:lstStyle/>
          <a:p>
            <a:r>
              <a:rPr lang="en-US" dirty="0">
                <a:solidFill>
                  <a:schemeClr val="accent1"/>
                </a:solidFill>
              </a:rPr>
              <a:t>compulsory miss rate</a:t>
            </a:r>
          </a:p>
        </p:txBody>
      </p:sp>
    </p:spTree>
    <p:extLst>
      <p:ext uri="{BB962C8B-B14F-4D97-AF65-F5344CB8AC3E}">
        <p14:creationId xmlns:p14="http://schemas.microsoft.com/office/powerpoint/2010/main" val="385586004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ChangeArrowheads="1"/>
          </p:cNvSpPr>
          <p:nvPr/>
        </p:nvSpPr>
        <p:spPr bwMode="auto">
          <a:xfrm>
            <a:off x="2911475" y="3886200"/>
            <a:ext cx="1524000" cy="16002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12645" name="Rectangle 5"/>
          <p:cNvSpPr>
            <a:spLocks noGrp="1" noChangeArrowheads="1"/>
          </p:cNvSpPr>
          <p:nvPr>
            <p:ph type="title"/>
          </p:nvPr>
        </p:nvSpPr>
        <p:spPr/>
        <p:txBody>
          <a:bodyPr>
            <a:normAutofit fontScale="90000"/>
          </a:bodyPr>
          <a:lstStyle/>
          <a:p>
            <a:r>
              <a:rPr lang="en-US" altLang="en-US" dirty="0"/>
              <a:t>Increase L1 cache’s associativity</a:t>
            </a:r>
            <a:br>
              <a:rPr lang="en-US" altLang="en-US" dirty="0"/>
            </a:br>
            <a:r>
              <a:rPr lang="en-US" altLang="en-US" sz="3600" i="1" dirty="0"/>
              <a:t>keep size fixed and block size fixed</a:t>
            </a:r>
            <a:endParaRPr lang="en-US" altLang="en-US" i="1" dirty="0"/>
          </a:p>
        </p:txBody>
      </p:sp>
      <p:sp>
        <p:nvSpPr>
          <p:cNvPr id="4103" name="Rectangle 6"/>
          <p:cNvSpPr>
            <a:spLocks noGrp="1" noChangeArrowheads="1"/>
          </p:cNvSpPr>
          <p:nvPr>
            <p:ph type="body" idx="1"/>
          </p:nvPr>
        </p:nvSpPr>
        <p:spPr>
          <a:xfrm>
            <a:off x="152400" y="1600200"/>
            <a:ext cx="8839200" cy="2362199"/>
          </a:xfrm>
        </p:spPr>
        <p:txBody>
          <a:bodyPr>
            <a:normAutofit fontScale="77500" lnSpcReduction="20000"/>
          </a:bodyPr>
          <a:lstStyle/>
          <a:p>
            <a:pPr>
              <a:buFont typeface="Arial" panose="020B0604020202020204" pitchFamily="34" charset="0"/>
              <a:buChar char="+"/>
            </a:pPr>
            <a:r>
              <a:rPr lang="en-US" altLang="en-US" dirty="0"/>
              <a:t>In general, for the same cache size and block size, increasing associativity tends to decrease miss rate</a:t>
            </a:r>
          </a:p>
          <a:p>
            <a:pPr lvl="1">
              <a:buFont typeface="Arial" panose="020B0604020202020204" pitchFamily="34" charset="0"/>
              <a:buChar char="•"/>
            </a:pPr>
            <a:r>
              <a:rPr lang="en-US" altLang="en-US" dirty="0"/>
              <a:t>Decrease conflict misses</a:t>
            </a:r>
          </a:p>
          <a:p>
            <a:pPr lvl="1">
              <a:buFont typeface="Arial" panose="020B0604020202020204" pitchFamily="34" charset="0"/>
              <a:buChar char="•"/>
            </a:pPr>
            <a:r>
              <a:rPr lang="en-US" altLang="en-US" dirty="0"/>
              <a:t>Asymptotically approaches just the compulsory + capacity miss rate</a:t>
            </a:r>
          </a:p>
          <a:p>
            <a:pPr>
              <a:buFont typeface="Calibri" panose="020F0502020204030204" pitchFamily="34" charset="0"/>
              <a:buChar char="‒"/>
            </a:pPr>
            <a:r>
              <a:rPr lang="en-US" altLang="en-US" dirty="0"/>
              <a:t>May increase hit time, for the same cache size. Energy per access must also be looked at.</a:t>
            </a:r>
          </a:p>
        </p:txBody>
      </p:sp>
      <p:sp>
        <p:nvSpPr>
          <p:cNvPr id="12"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dirty="0"/>
          </a:p>
        </p:txBody>
      </p:sp>
      <p:sp>
        <p:nvSpPr>
          <p:cNvPr id="4100" name="Line 3"/>
          <p:cNvSpPr>
            <a:spLocks noChangeShapeType="1"/>
          </p:cNvSpPr>
          <p:nvPr/>
        </p:nvSpPr>
        <p:spPr bwMode="auto">
          <a:xfrm>
            <a:off x="2987675" y="4953000"/>
            <a:ext cx="1219200" cy="0"/>
          </a:xfrm>
          <a:prstGeom prst="line">
            <a:avLst/>
          </a:prstGeom>
          <a:noFill/>
          <a:ln w="12700">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1" name="Rectangle 4"/>
          <p:cNvSpPr>
            <a:spLocks noChangeArrowheads="1"/>
          </p:cNvSpPr>
          <p:nvPr/>
        </p:nvSpPr>
        <p:spPr bwMode="auto">
          <a:xfrm>
            <a:off x="3180012" y="4925108"/>
            <a:ext cx="968214" cy="462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dirty="0">
                <a:solidFill>
                  <a:schemeClr val="accent2"/>
                </a:solidFill>
                <a:latin typeface="+mn-lt"/>
              </a:rPr>
              <a:t>diminishing </a:t>
            </a:r>
            <a:br>
              <a:rPr lang="en-US" altLang="en-US" sz="1200" dirty="0">
                <a:solidFill>
                  <a:schemeClr val="accent2"/>
                </a:solidFill>
                <a:latin typeface="+mn-lt"/>
              </a:rPr>
            </a:br>
            <a:r>
              <a:rPr lang="en-US" altLang="en-US" sz="1200" dirty="0">
                <a:solidFill>
                  <a:schemeClr val="accent2"/>
                </a:solidFill>
                <a:latin typeface="+mn-lt"/>
              </a:rPr>
              <a:t>returns</a:t>
            </a:r>
          </a:p>
        </p:txBody>
      </p:sp>
      <p:sp>
        <p:nvSpPr>
          <p:cNvPr id="4104" name="Line 7"/>
          <p:cNvSpPr>
            <a:spLocks noChangeShapeType="1"/>
          </p:cNvSpPr>
          <p:nvPr/>
        </p:nvSpPr>
        <p:spPr bwMode="auto">
          <a:xfrm>
            <a:off x="2146300" y="3810000"/>
            <a:ext cx="0" cy="1828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Rectangle 8"/>
          <p:cNvSpPr>
            <a:spLocks noChangeArrowheads="1"/>
          </p:cNvSpPr>
          <p:nvPr/>
        </p:nvSpPr>
        <p:spPr bwMode="auto">
          <a:xfrm>
            <a:off x="1295400" y="4341813"/>
            <a:ext cx="857799"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latin typeface="+mn-lt"/>
              </a:rPr>
              <a:t>miss rate</a:t>
            </a:r>
          </a:p>
        </p:txBody>
      </p:sp>
      <p:sp>
        <p:nvSpPr>
          <p:cNvPr id="4106" name="Line 9"/>
          <p:cNvSpPr>
            <a:spLocks noChangeShapeType="1"/>
          </p:cNvSpPr>
          <p:nvPr/>
        </p:nvSpPr>
        <p:spPr bwMode="auto">
          <a:xfrm>
            <a:off x="2014538" y="5476875"/>
            <a:ext cx="2497137"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Arc 10"/>
          <p:cNvSpPr>
            <a:spLocks/>
          </p:cNvSpPr>
          <p:nvPr/>
        </p:nvSpPr>
        <p:spPr bwMode="auto">
          <a:xfrm>
            <a:off x="2454275" y="4241800"/>
            <a:ext cx="611188" cy="714375"/>
          </a:xfrm>
          <a:custGeom>
            <a:avLst/>
            <a:gdLst>
              <a:gd name="T0" fmla="*/ 607991 w 21600"/>
              <a:gd name="T1" fmla="*/ 714375 h 21648"/>
              <a:gd name="T2" fmla="*/ 0 w 21600"/>
              <a:gd name="T3" fmla="*/ 0 h 21648"/>
              <a:gd name="T4" fmla="*/ 611188 w 21600"/>
              <a:gd name="T5" fmla="*/ 1584 h 21648"/>
              <a:gd name="T6" fmla="*/ 0 60000 65536"/>
              <a:gd name="T7" fmla="*/ 0 60000 65536"/>
              <a:gd name="T8" fmla="*/ 0 60000 65536"/>
            </a:gdLst>
            <a:ahLst/>
            <a:cxnLst>
              <a:cxn ang="T6">
                <a:pos x="T0" y="T1"/>
              </a:cxn>
              <a:cxn ang="T7">
                <a:pos x="T2" y="T3"/>
              </a:cxn>
              <a:cxn ang="T8">
                <a:pos x="T4" y="T5"/>
              </a:cxn>
            </a:cxnLst>
            <a:rect l="0" t="0" r="r" b="b"/>
            <a:pathLst>
              <a:path w="21600" h="21648" fill="none" extrusionOk="0">
                <a:moveTo>
                  <a:pt x="21487" y="21647"/>
                </a:moveTo>
                <a:cubicBezTo>
                  <a:pt x="9601" y="21585"/>
                  <a:pt x="0" y="11933"/>
                  <a:pt x="0" y="48"/>
                </a:cubicBezTo>
                <a:cubicBezTo>
                  <a:pt x="-1" y="32"/>
                  <a:pt x="0" y="16"/>
                  <a:pt x="0" y="0"/>
                </a:cubicBezTo>
              </a:path>
              <a:path w="21600" h="21648" stroke="0" extrusionOk="0">
                <a:moveTo>
                  <a:pt x="21487" y="21647"/>
                </a:moveTo>
                <a:cubicBezTo>
                  <a:pt x="9601" y="21585"/>
                  <a:pt x="0" y="11933"/>
                  <a:pt x="0" y="48"/>
                </a:cubicBezTo>
                <a:cubicBezTo>
                  <a:pt x="-1" y="32"/>
                  <a:pt x="0" y="16"/>
                  <a:pt x="0" y="0"/>
                </a:cubicBezTo>
                <a:lnTo>
                  <a:pt x="21600" y="48"/>
                </a:lnTo>
                <a:lnTo>
                  <a:pt x="21487" y="21647"/>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Rectangle 11"/>
          <p:cNvSpPr>
            <a:spLocks noChangeArrowheads="1"/>
          </p:cNvSpPr>
          <p:nvPr/>
        </p:nvSpPr>
        <p:spPr bwMode="auto">
          <a:xfrm>
            <a:off x="2667000" y="5494338"/>
            <a:ext cx="1535613"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latin typeface="+mn-lt"/>
              </a:rPr>
              <a:t>log</a:t>
            </a:r>
            <a:r>
              <a:rPr lang="en-US" altLang="en-US" baseline="-25000" dirty="0">
                <a:latin typeface="+mn-lt"/>
              </a:rPr>
              <a:t>2</a:t>
            </a:r>
            <a:r>
              <a:rPr lang="en-US" altLang="en-US" dirty="0">
                <a:latin typeface="+mn-lt"/>
              </a:rPr>
              <a:t>(associativity)</a:t>
            </a:r>
          </a:p>
        </p:txBody>
      </p:sp>
      <p:sp>
        <p:nvSpPr>
          <p:cNvPr id="4109" name="Rectangle 1"/>
          <p:cNvSpPr>
            <a:spLocks noChangeArrowheads="1"/>
          </p:cNvSpPr>
          <p:nvPr/>
        </p:nvSpPr>
        <p:spPr bwMode="auto">
          <a:xfrm>
            <a:off x="4710746" y="3707965"/>
            <a:ext cx="37941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800" dirty="0">
                <a:latin typeface="+mn-lt"/>
              </a:rPr>
              <a:t>4-way or 8-way set-associative is </a:t>
            </a:r>
            <a:br>
              <a:rPr lang="en-US" altLang="en-US" sz="1800" dirty="0">
                <a:latin typeface="+mn-lt"/>
              </a:rPr>
            </a:br>
            <a:r>
              <a:rPr lang="en-US" altLang="en-US" sz="1800" dirty="0">
                <a:latin typeface="+mn-lt"/>
              </a:rPr>
              <a:t>almost equivalent to fully-associative</a:t>
            </a:r>
            <a:br>
              <a:rPr lang="en-US" altLang="en-US" sz="1800" dirty="0">
                <a:latin typeface="+mn-lt"/>
              </a:rPr>
            </a:br>
            <a:r>
              <a:rPr lang="en-US" altLang="en-US" sz="1800" dirty="0">
                <a:latin typeface="+mn-lt"/>
              </a:rPr>
              <a:t>in many cases</a:t>
            </a:r>
          </a:p>
        </p:txBody>
      </p:sp>
      <p:cxnSp>
        <p:nvCxnSpPr>
          <p:cNvPr id="19" name="Straight Connector 18"/>
          <p:cNvCxnSpPr>
            <a:cxnSpLocks/>
          </p:cNvCxnSpPr>
          <p:nvPr/>
        </p:nvCxnSpPr>
        <p:spPr>
          <a:xfrm>
            <a:off x="1678670" y="4976813"/>
            <a:ext cx="310673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4106" idx="1"/>
          </p:cNvCxnSpPr>
          <p:nvPr/>
        </p:nvCxnSpPr>
        <p:spPr>
          <a:xfrm>
            <a:off x="4506801" y="4953000"/>
            <a:ext cx="4874" cy="523876"/>
          </a:xfrm>
          <a:prstGeom prst="straightConnector1">
            <a:avLst/>
          </a:prstGeom>
          <a:ln>
            <a:solidFill>
              <a:schemeClr val="accent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80607" y="5002566"/>
            <a:ext cx="3062826" cy="369332"/>
          </a:xfrm>
          <a:prstGeom prst="rect">
            <a:avLst/>
          </a:prstGeom>
          <a:noFill/>
        </p:spPr>
        <p:txBody>
          <a:bodyPr wrap="none" rtlCol="0">
            <a:spAutoFit/>
          </a:bodyPr>
          <a:lstStyle/>
          <a:p>
            <a:r>
              <a:rPr lang="en-US" dirty="0" err="1">
                <a:solidFill>
                  <a:schemeClr val="accent1"/>
                </a:solidFill>
              </a:rPr>
              <a:t>compulsory+capacity</a:t>
            </a:r>
            <a:r>
              <a:rPr lang="en-US" dirty="0">
                <a:solidFill>
                  <a:schemeClr val="accent1"/>
                </a:solidFill>
              </a:rPr>
              <a:t> miss rate</a:t>
            </a:r>
          </a:p>
        </p:txBody>
      </p:sp>
      <p:sp>
        <p:nvSpPr>
          <p:cNvPr id="4" name="TextBox 3">
            <a:extLst>
              <a:ext uri="{FF2B5EF4-FFF2-40B4-BE49-F238E27FC236}">
                <a16:creationId xmlns:a16="http://schemas.microsoft.com/office/drawing/2014/main" id="{3F660C76-CE3A-E842-BF83-BA0CCFD0ECD5}"/>
              </a:ext>
            </a:extLst>
          </p:cNvPr>
          <p:cNvSpPr txBox="1"/>
          <p:nvPr/>
        </p:nvSpPr>
        <p:spPr>
          <a:xfrm>
            <a:off x="2150045" y="5732329"/>
            <a:ext cx="614271" cy="400110"/>
          </a:xfrm>
          <a:prstGeom prst="rect">
            <a:avLst/>
          </a:prstGeom>
          <a:noFill/>
        </p:spPr>
        <p:txBody>
          <a:bodyPr wrap="none" rtlCol="0">
            <a:spAutoFit/>
          </a:bodyPr>
          <a:lstStyle/>
          <a:p>
            <a:pPr algn="ctr"/>
            <a:r>
              <a:rPr lang="en-US" sz="1000" dirty="0"/>
              <a:t>direct-</a:t>
            </a:r>
            <a:br>
              <a:rPr lang="en-US" sz="1000" dirty="0"/>
            </a:br>
            <a:r>
              <a:rPr lang="en-US" sz="1000" dirty="0"/>
              <a:t>mapped</a:t>
            </a:r>
          </a:p>
        </p:txBody>
      </p:sp>
      <p:sp>
        <p:nvSpPr>
          <p:cNvPr id="5" name="TextBox 4">
            <a:extLst>
              <a:ext uri="{FF2B5EF4-FFF2-40B4-BE49-F238E27FC236}">
                <a16:creationId xmlns:a16="http://schemas.microsoft.com/office/drawing/2014/main" id="{A94677D4-2CB4-614B-F0C8-99AA74D76DAC}"/>
              </a:ext>
            </a:extLst>
          </p:cNvPr>
          <p:cNvSpPr txBox="1"/>
          <p:nvPr/>
        </p:nvSpPr>
        <p:spPr>
          <a:xfrm>
            <a:off x="3961144" y="5732329"/>
            <a:ext cx="498856" cy="400110"/>
          </a:xfrm>
          <a:prstGeom prst="rect">
            <a:avLst/>
          </a:prstGeom>
          <a:noFill/>
        </p:spPr>
        <p:txBody>
          <a:bodyPr wrap="none" rtlCol="0">
            <a:spAutoFit/>
          </a:bodyPr>
          <a:lstStyle/>
          <a:p>
            <a:pPr algn="ctr"/>
            <a:r>
              <a:rPr lang="en-US" sz="1000" dirty="0"/>
              <a:t>fully-</a:t>
            </a:r>
            <a:br>
              <a:rPr lang="en-US" sz="1000" dirty="0"/>
            </a:br>
            <a:r>
              <a:rPr lang="en-US" sz="1000" dirty="0"/>
              <a:t>assoc.</a:t>
            </a:r>
          </a:p>
        </p:txBody>
      </p:sp>
      <p:cxnSp>
        <p:nvCxnSpPr>
          <p:cNvPr id="7" name="Straight Connector 6">
            <a:extLst>
              <a:ext uri="{FF2B5EF4-FFF2-40B4-BE49-F238E27FC236}">
                <a16:creationId xmlns:a16="http://schemas.microsoft.com/office/drawing/2014/main" id="{3746BC9C-D08B-3EA0-2C79-41055BA697F2}"/>
              </a:ext>
            </a:extLst>
          </p:cNvPr>
          <p:cNvCxnSpPr>
            <a:cxnSpLocks/>
            <a:endCxn id="4" idx="0"/>
          </p:cNvCxnSpPr>
          <p:nvPr/>
        </p:nvCxnSpPr>
        <p:spPr>
          <a:xfrm>
            <a:off x="2457180" y="5410200"/>
            <a:ext cx="1" cy="322129"/>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6B6F3E9C-7B3D-D8DB-85F5-2BBB88FD28B6}"/>
              </a:ext>
            </a:extLst>
          </p:cNvPr>
          <p:cNvCxnSpPr>
            <a:cxnSpLocks/>
          </p:cNvCxnSpPr>
          <p:nvPr/>
        </p:nvCxnSpPr>
        <p:spPr>
          <a:xfrm>
            <a:off x="4200197" y="5415242"/>
            <a:ext cx="1" cy="322129"/>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96A5C072-8680-33D9-E127-3CE8A3545D28}"/>
              </a:ext>
            </a:extLst>
          </p:cNvPr>
          <p:cNvCxnSpPr>
            <a:stCxn id="4109" idx="1"/>
          </p:cNvCxnSpPr>
          <p:nvPr/>
        </p:nvCxnSpPr>
        <p:spPr>
          <a:xfrm flipH="1">
            <a:off x="3124200" y="4169630"/>
            <a:ext cx="1586546" cy="707170"/>
          </a:xfrm>
          <a:prstGeom prst="line">
            <a:avLst/>
          </a:prstGeom>
          <a:ln>
            <a:prstDash val="sysDash"/>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35293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type="title"/>
          </p:nvPr>
        </p:nvSpPr>
        <p:spPr/>
        <p:txBody>
          <a:bodyPr>
            <a:normAutofit fontScale="90000"/>
          </a:bodyPr>
          <a:lstStyle/>
          <a:p>
            <a:r>
              <a:rPr lang="en-US" altLang="en-US" dirty="0"/>
              <a:t>Increase L1 cache’s block size</a:t>
            </a:r>
            <a:br>
              <a:rPr lang="en-US" altLang="en-US" dirty="0"/>
            </a:br>
            <a:r>
              <a:rPr lang="en-US" altLang="en-US" sz="3600" i="1" dirty="0"/>
              <a:t>keep size fixed and assoc. fixed</a:t>
            </a:r>
            <a:endParaRPr lang="en-US" altLang="en-US" dirty="0"/>
          </a:p>
        </p:txBody>
      </p:sp>
      <p:sp>
        <p:nvSpPr>
          <p:cNvPr id="5125" name="Rectangle 4"/>
          <p:cNvSpPr>
            <a:spLocks noGrp="1" noChangeArrowheads="1"/>
          </p:cNvSpPr>
          <p:nvPr>
            <p:ph type="body" idx="1"/>
          </p:nvPr>
        </p:nvSpPr>
        <p:spPr>
          <a:xfrm>
            <a:off x="152400" y="1379537"/>
            <a:ext cx="8839200" cy="3344863"/>
          </a:xfrm>
        </p:spPr>
        <p:txBody>
          <a:bodyPr>
            <a:normAutofit fontScale="62500" lnSpcReduction="20000"/>
          </a:bodyPr>
          <a:lstStyle/>
          <a:p>
            <a:pPr>
              <a:buFont typeface="Arial" panose="020B0604020202020204" pitchFamily="34" charset="0"/>
              <a:buChar char="+"/>
            </a:pPr>
            <a:r>
              <a:rPr lang="en-US" altLang="en-US" dirty="0"/>
              <a:t>Miss rate may decrease, up to a point, due to exploiting more spatial locality</a:t>
            </a:r>
          </a:p>
          <a:p>
            <a:pPr lvl="1">
              <a:buFont typeface="Arial" panose="020B0604020202020204" pitchFamily="34" charset="0"/>
              <a:buChar char="•"/>
            </a:pPr>
            <a:r>
              <a:rPr lang="en-US" altLang="en-US" dirty="0"/>
              <a:t>May reduce compulsory misses.  Larger blocks may result in fewer unique blocks as compared to smaller blocks, resulting in fewer compulsory misses.  This is definitely true if the larger blocks tend to encompass multiple of the smaller blocks that we originally had.</a:t>
            </a:r>
          </a:p>
          <a:p>
            <a:pPr>
              <a:buFont typeface="Calibri" panose="020F0502020204030204" pitchFamily="34" charset="0"/>
              <a:buChar char="‒"/>
            </a:pPr>
            <a:r>
              <a:rPr lang="en-US" altLang="en-US" dirty="0"/>
              <a:t>Miss rate may increase after a point, due to cache pollution</a:t>
            </a:r>
          </a:p>
          <a:p>
            <a:pPr lvl="1">
              <a:buFont typeface="Arial" panose="020B0604020202020204" pitchFamily="34" charset="0"/>
              <a:buChar char="•"/>
            </a:pPr>
            <a:r>
              <a:rPr lang="en-US" altLang="en-US" dirty="0"/>
              <a:t>For a fixed cache size, a side-effect of larger blocks is having fewer total blocks in the cache. It’s a trade-off between hits on consecutive bytes (favors fewer, large blocks) and hits on non-consecutive bytes (favors more, small blocks). At some point, you exhaust all the spatial locality and increasing block size further only takes cache space away from useful bytes in other blocks.</a:t>
            </a:r>
          </a:p>
        </p:txBody>
      </p:sp>
      <p:sp>
        <p:nvSpPr>
          <p:cNvPr id="11"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grpSp>
        <p:nvGrpSpPr>
          <p:cNvPr id="4" name="Group 3"/>
          <p:cNvGrpSpPr/>
          <p:nvPr/>
        </p:nvGrpSpPr>
        <p:grpSpPr>
          <a:xfrm>
            <a:off x="1371600" y="4021789"/>
            <a:ext cx="5029200" cy="2352146"/>
            <a:chOff x="1447800" y="3305175"/>
            <a:chExt cx="5029200" cy="2352146"/>
          </a:xfrm>
        </p:grpSpPr>
        <p:sp>
          <p:nvSpPr>
            <p:cNvPr id="5123" name="Rectangle 2"/>
            <p:cNvSpPr>
              <a:spLocks noChangeArrowheads="1"/>
            </p:cNvSpPr>
            <p:nvPr/>
          </p:nvSpPr>
          <p:spPr bwMode="auto">
            <a:xfrm>
              <a:off x="4495800" y="3381375"/>
              <a:ext cx="1752600" cy="193675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a:solidFill>
                  <a:srgbClr val="000000"/>
                </a:solidFill>
              </a:endParaRPr>
            </a:p>
          </p:txBody>
        </p:sp>
        <p:sp>
          <p:nvSpPr>
            <p:cNvPr id="5126" name="Rectangle 5"/>
            <p:cNvSpPr>
              <a:spLocks noChangeArrowheads="1"/>
            </p:cNvSpPr>
            <p:nvPr/>
          </p:nvSpPr>
          <p:spPr bwMode="auto">
            <a:xfrm>
              <a:off x="3794125" y="5318125"/>
              <a:ext cx="1454950"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600" dirty="0">
                  <a:latin typeface="+mn-lt"/>
                </a:rPr>
                <a:t>log</a:t>
              </a:r>
              <a:r>
                <a:rPr lang="en-US" altLang="en-US" sz="1600" baseline="-25000" dirty="0">
                  <a:latin typeface="+mn-lt"/>
                </a:rPr>
                <a:t>2</a:t>
              </a:r>
              <a:r>
                <a:rPr lang="en-US" altLang="en-US" sz="1600" dirty="0">
                  <a:latin typeface="+mn-lt"/>
                </a:rPr>
                <a:t>(block size)</a:t>
              </a:r>
            </a:p>
          </p:txBody>
        </p:sp>
        <p:sp>
          <p:nvSpPr>
            <p:cNvPr id="5127" name="Line 6"/>
            <p:cNvSpPr>
              <a:spLocks noChangeShapeType="1"/>
            </p:cNvSpPr>
            <p:nvPr/>
          </p:nvSpPr>
          <p:spPr bwMode="auto">
            <a:xfrm>
              <a:off x="2362200" y="3305175"/>
              <a:ext cx="0" cy="22336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Rectangle 7"/>
            <p:cNvSpPr>
              <a:spLocks noChangeArrowheads="1"/>
            </p:cNvSpPr>
            <p:nvPr/>
          </p:nvSpPr>
          <p:spPr bwMode="auto">
            <a:xfrm>
              <a:off x="1447800" y="4059238"/>
              <a:ext cx="951286" cy="339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600" dirty="0">
                  <a:latin typeface="+mn-lt"/>
                </a:rPr>
                <a:t>miss rate</a:t>
              </a:r>
            </a:p>
          </p:txBody>
        </p:sp>
        <p:sp>
          <p:nvSpPr>
            <p:cNvPr id="5129" name="Line 8"/>
            <p:cNvSpPr>
              <a:spLocks noChangeShapeType="1"/>
            </p:cNvSpPr>
            <p:nvPr/>
          </p:nvSpPr>
          <p:spPr bwMode="auto">
            <a:xfrm>
              <a:off x="2133600" y="5310188"/>
              <a:ext cx="4343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Rectangle 9"/>
            <p:cNvSpPr>
              <a:spLocks noChangeArrowheads="1"/>
            </p:cNvSpPr>
            <p:nvPr/>
          </p:nvSpPr>
          <p:spPr bwMode="auto">
            <a:xfrm>
              <a:off x="4495800" y="3623204"/>
              <a:ext cx="1662186" cy="3391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600" dirty="0">
                  <a:solidFill>
                    <a:schemeClr val="accent2"/>
                  </a:solidFill>
                  <a:latin typeface="+mn-lt"/>
                </a:rPr>
                <a:t>“cache pollution”</a:t>
              </a:r>
            </a:p>
          </p:txBody>
        </p:sp>
        <p:sp>
          <p:nvSpPr>
            <p:cNvPr id="5131" name="Freeform 10"/>
            <p:cNvSpPr>
              <a:spLocks/>
            </p:cNvSpPr>
            <p:nvPr/>
          </p:nvSpPr>
          <p:spPr bwMode="auto">
            <a:xfrm>
              <a:off x="2667000" y="3762375"/>
              <a:ext cx="3505200" cy="1219200"/>
            </a:xfrm>
            <a:custGeom>
              <a:avLst/>
              <a:gdLst>
                <a:gd name="T0" fmla="*/ 0 w 2208"/>
                <a:gd name="T1" fmla="*/ 0 h 768"/>
                <a:gd name="T2" fmla="*/ 1447800 w 2208"/>
                <a:gd name="T3" fmla="*/ 1066800 h 768"/>
                <a:gd name="T4" fmla="*/ 2590800 w 2208"/>
                <a:gd name="T5" fmla="*/ 914400 h 768"/>
                <a:gd name="T6" fmla="*/ 3505200 w 2208"/>
                <a:gd name="T7" fmla="*/ 0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08" h="768">
                  <a:moveTo>
                    <a:pt x="0" y="0"/>
                  </a:moveTo>
                  <a:cubicBezTo>
                    <a:pt x="320" y="288"/>
                    <a:pt x="640" y="576"/>
                    <a:pt x="912" y="672"/>
                  </a:cubicBezTo>
                  <a:cubicBezTo>
                    <a:pt x="1184" y="768"/>
                    <a:pt x="1416" y="688"/>
                    <a:pt x="1632" y="576"/>
                  </a:cubicBezTo>
                  <a:cubicBezTo>
                    <a:pt x="1848" y="464"/>
                    <a:pt x="2028" y="232"/>
                    <a:pt x="2208" y="0"/>
                  </a:cubicBezTo>
                </a:path>
              </a:pathLst>
            </a:custGeom>
            <a:noFill/>
            <a:ln w="12700" cap="flat" cmpd="sng">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70065326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04CFE24-C85E-0637-0C6E-2463FBDBA7D0}"/>
              </a:ext>
            </a:extLst>
          </p:cNvPr>
          <p:cNvSpPr>
            <a:spLocks noGrp="1"/>
          </p:cNvSpPr>
          <p:nvPr>
            <p:ph type="ftr" sz="quarter" idx="11"/>
          </p:nvPr>
        </p:nvSpPr>
        <p:spPr/>
        <p:txBody>
          <a:bodyPr/>
          <a:lstStyle/>
          <a:p>
            <a:r>
              <a:rPr lang="en-US"/>
              <a:t>ECE 463/563, Microprocessor Architecture, Prof. Eric Rotenberg</a:t>
            </a:r>
          </a:p>
        </p:txBody>
      </p:sp>
      <p:sp>
        <p:nvSpPr>
          <p:cNvPr id="6" name="Slide Number Placeholder 5">
            <a:extLst>
              <a:ext uri="{FF2B5EF4-FFF2-40B4-BE49-F238E27FC236}">
                <a16:creationId xmlns:a16="http://schemas.microsoft.com/office/drawing/2014/main" id="{EA975B85-E240-0E4A-512C-5ECC365972C6}"/>
              </a:ext>
            </a:extLst>
          </p:cNvPr>
          <p:cNvSpPr>
            <a:spLocks noGrp="1"/>
          </p:cNvSpPr>
          <p:nvPr>
            <p:ph type="sldNum" sz="quarter" idx="12"/>
          </p:nvPr>
        </p:nvSpPr>
        <p:spPr/>
        <p:txBody>
          <a:bodyPr/>
          <a:lstStyle/>
          <a:p>
            <a:fld id="{B6F15528-21DE-4FAA-801E-634DDDAF4B2B}" type="slidenum">
              <a:rPr lang="en-US" smtClean="0"/>
              <a:pPr/>
              <a:t>9</a:t>
            </a:fld>
            <a:endParaRPr lang="en-US"/>
          </a:p>
        </p:txBody>
      </p:sp>
      <p:grpSp>
        <p:nvGrpSpPr>
          <p:cNvPr id="72" name="Group 71">
            <a:extLst>
              <a:ext uri="{FF2B5EF4-FFF2-40B4-BE49-F238E27FC236}">
                <a16:creationId xmlns:a16="http://schemas.microsoft.com/office/drawing/2014/main" id="{250C3900-AAE4-728D-F615-826F5CE13168}"/>
              </a:ext>
            </a:extLst>
          </p:cNvPr>
          <p:cNvGrpSpPr/>
          <p:nvPr/>
        </p:nvGrpSpPr>
        <p:grpSpPr>
          <a:xfrm>
            <a:off x="304800" y="530764"/>
            <a:ext cx="4953000" cy="1298036"/>
            <a:chOff x="304800" y="586679"/>
            <a:chExt cx="4953000" cy="1298036"/>
          </a:xfrm>
        </p:grpSpPr>
        <p:sp>
          <p:nvSpPr>
            <p:cNvPr id="14" name="Oval 13">
              <a:extLst>
                <a:ext uri="{FF2B5EF4-FFF2-40B4-BE49-F238E27FC236}">
                  <a16:creationId xmlns:a16="http://schemas.microsoft.com/office/drawing/2014/main" id="{FA18A913-3CE5-3419-3AE9-E8E7754CD985}"/>
                </a:ext>
              </a:extLst>
            </p:cNvPr>
            <p:cNvSpPr/>
            <p:nvPr/>
          </p:nvSpPr>
          <p:spPr>
            <a:xfrm>
              <a:off x="201942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B4F1935-168D-3396-3A47-CB9ACB09B101}"/>
                </a:ext>
              </a:extLst>
            </p:cNvPr>
            <p:cNvSpPr/>
            <p:nvPr/>
          </p:nvSpPr>
          <p:spPr>
            <a:xfrm>
              <a:off x="217071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3236018-0EE7-B32D-281A-77AA1D8DACF6}"/>
                </a:ext>
              </a:extLst>
            </p:cNvPr>
            <p:cNvSpPr/>
            <p:nvPr/>
          </p:nvSpPr>
          <p:spPr>
            <a:xfrm>
              <a:off x="276835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6DFF48B-5719-2547-968D-8C7CD13A83C4}"/>
                </a:ext>
              </a:extLst>
            </p:cNvPr>
            <p:cNvSpPr/>
            <p:nvPr/>
          </p:nvSpPr>
          <p:spPr>
            <a:xfrm>
              <a:off x="291964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486C00E-6ED3-B25A-0D90-FEA44B4A546E}"/>
                </a:ext>
              </a:extLst>
            </p:cNvPr>
            <p:cNvSpPr/>
            <p:nvPr/>
          </p:nvSpPr>
          <p:spPr>
            <a:xfrm>
              <a:off x="384830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1AC3FE7-A221-72C2-1E5D-08965C584F09}"/>
                </a:ext>
              </a:extLst>
            </p:cNvPr>
            <p:cNvSpPr/>
            <p:nvPr/>
          </p:nvSpPr>
          <p:spPr>
            <a:xfrm>
              <a:off x="399959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A2D9045-4A97-96BD-6433-A31978BEDA7B}"/>
                </a:ext>
              </a:extLst>
            </p:cNvPr>
            <p:cNvSpPr/>
            <p:nvPr/>
          </p:nvSpPr>
          <p:spPr>
            <a:xfrm>
              <a:off x="350631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F2CB82C-A7F3-63D1-55D3-CA05CFED3052}"/>
                </a:ext>
              </a:extLst>
            </p:cNvPr>
            <p:cNvSpPr/>
            <p:nvPr/>
          </p:nvSpPr>
          <p:spPr>
            <a:xfrm>
              <a:off x="365760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071A212-EEA4-35B8-2E4A-5A748A0B7A92}"/>
                </a:ext>
              </a:extLst>
            </p:cNvPr>
            <p:cNvSpPr/>
            <p:nvPr/>
          </p:nvSpPr>
          <p:spPr>
            <a:xfrm>
              <a:off x="3061211"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9A28E838-5F0B-5DE4-9869-B124346C76CF}"/>
                </a:ext>
              </a:extLst>
            </p:cNvPr>
            <p:cNvSpPr/>
            <p:nvPr/>
          </p:nvSpPr>
          <p:spPr>
            <a:xfrm>
              <a:off x="3276600"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21ED932B-A76E-34BA-6004-215D898F735E}"/>
                </a:ext>
              </a:extLst>
            </p:cNvPr>
            <p:cNvSpPr/>
            <p:nvPr/>
          </p:nvSpPr>
          <p:spPr>
            <a:xfrm>
              <a:off x="162720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E2D7D78-A3EB-C655-C5A7-744E961737EC}"/>
                </a:ext>
              </a:extLst>
            </p:cNvPr>
            <p:cNvSpPr/>
            <p:nvPr/>
          </p:nvSpPr>
          <p:spPr>
            <a:xfrm>
              <a:off x="177849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A5641BF-CF6B-F9E9-28CF-51418D15F1AF}"/>
                </a:ext>
              </a:extLst>
            </p:cNvPr>
            <p:cNvSpPr/>
            <p:nvPr/>
          </p:nvSpPr>
          <p:spPr>
            <a:xfrm>
              <a:off x="90737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FE111CF-4ED3-A8FA-021A-B1F4994554A1}"/>
                </a:ext>
              </a:extLst>
            </p:cNvPr>
            <p:cNvSpPr/>
            <p:nvPr/>
          </p:nvSpPr>
          <p:spPr>
            <a:xfrm>
              <a:off x="105866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BF503E6-F2B9-B4DD-C17A-F3792663695D}"/>
                </a:ext>
              </a:extLst>
            </p:cNvPr>
            <p:cNvSpPr/>
            <p:nvPr/>
          </p:nvSpPr>
          <p:spPr>
            <a:xfrm>
              <a:off x="129355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3712265-B827-0DBA-0CC1-B44630C8891C}"/>
                </a:ext>
              </a:extLst>
            </p:cNvPr>
            <p:cNvSpPr/>
            <p:nvPr/>
          </p:nvSpPr>
          <p:spPr>
            <a:xfrm>
              <a:off x="144484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B72C57C-4332-7201-D36D-73F4CAF948D2}"/>
                </a:ext>
              </a:extLst>
            </p:cNvPr>
            <p:cNvSpPr/>
            <p:nvPr/>
          </p:nvSpPr>
          <p:spPr>
            <a:xfrm>
              <a:off x="304800" y="586679"/>
              <a:ext cx="4953000" cy="1298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TextBox 70">
            <a:extLst>
              <a:ext uri="{FF2B5EF4-FFF2-40B4-BE49-F238E27FC236}">
                <a16:creationId xmlns:a16="http://schemas.microsoft.com/office/drawing/2014/main" id="{D41D2B9F-BE28-E89B-30BB-B36F47D55EDD}"/>
              </a:ext>
            </a:extLst>
          </p:cNvPr>
          <p:cNvSpPr txBox="1"/>
          <p:nvPr/>
        </p:nvSpPr>
        <p:spPr>
          <a:xfrm>
            <a:off x="296498" y="152400"/>
            <a:ext cx="5727915" cy="369332"/>
          </a:xfrm>
          <a:prstGeom prst="rect">
            <a:avLst/>
          </a:prstGeom>
          <a:noFill/>
        </p:spPr>
        <p:txBody>
          <a:bodyPr wrap="none" rtlCol="0">
            <a:spAutoFit/>
          </a:bodyPr>
          <a:lstStyle/>
          <a:p>
            <a:r>
              <a:rPr lang="en-US" dirty="0"/>
              <a:t>Main Memory (shown: bytes frequently referenced by CPU)</a:t>
            </a:r>
          </a:p>
        </p:txBody>
      </p:sp>
      <p:sp>
        <p:nvSpPr>
          <p:cNvPr id="101" name="TextBox 100">
            <a:extLst>
              <a:ext uri="{FF2B5EF4-FFF2-40B4-BE49-F238E27FC236}">
                <a16:creationId xmlns:a16="http://schemas.microsoft.com/office/drawing/2014/main" id="{0467DEFC-0A55-5961-CFEA-4349F1C21040}"/>
              </a:ext>
            </a:extLst>
          </p:cNvPr>
          <p:cNvSpPr txBox="1"/>
          <p:nvPr/>
        </p:nvSpPr>
        <p:spPr>
          <a:xfrm>
            <a:off x="6562334" y="0"/>
            <a:ext cx="2523961" cy="646331"/>
          </a:xfrm>
          <a:prstGeom prst="rect">
            <a:avLst/>
          </a:prstGeom>
          <a:noFill/>
        </p:spPr>
        <p:txBody>
          <a:bodyPr wrap="none" rtlCol="0">
            <a:spAutoFit/>
          </a:bodyPr>
          <a:lstStyle/>
          <a:p>
            <a:r>
              <a:rPr lang="en-US" dirty="0"/>
              <a:t>Example:</a:t>
            </a:r>
          </a:p>
          <a:p>
            <a:r>
              <a:rPr lang="en-US" dirty="0"/>
              <a:t>Cache has 256B capacity.</a:t>
            </a:r>
          </a:p>
        </p:txBody>
      </p:sp>
      <p:sp>
        <p:nvSpPr>
          <p:cNvPr id="102" name="TextBox 101">
            <a:extLst>
              <a:ext uri="{FF2B5EF4-FFF2-40B4-BE49-F238E27FC236}">
                <a16:creationId xmlns:a16="http://schemas.microsoft.com/office/drawing/2014/main" id="{CC910A62-6318-FEA6-47C6-72D93FFF84F8}"/>
              </a:ext>
            </a:extLst>
          </p:cNvPr>
          <p:cNvSpPr txBox="1"/>
          <p:nvPr/>
        </p:nvSpPr>
        <p:spPr>
          <a:xfrm>
            <a:off x="6530135" y="2262936"/>
            <a:ext cx="1706493" cy="369332"/>
          </a:xfrm>
          <a:prstGeom prst="rect">
            <a:avLst/>
          </a:prstGeom>
          <a:noFill/>
        </p:spPr>
        <p:txBody>
          <a:bodyPr wrap="none" rtlCol="0">
            <a:spAutoFit/>
          </a:bodyPr>
          <a:lstStyle/>
          <a:p>
            <a:r>
              <a:rPr lang="en-US" dirty="0"/>
              <a:t>Eight 32B blocks</a:t>
            </a:r>
          </a:p>
        </p:txBody>
      </p:sp>
      <p:sp>
        <p:nvSpPr>
          <p:cNvPr id="131" name="TextBox 130">
            <a:extLst>
              <a:ext uri="{FF2B5EF4-FFF2-40B4-BE49-F238E27FC236}">
                <a16:creationId xmlns:a16="http://schemas.microsoft.com/office/drawing/2014/main" id="{F4BAC3D5-A716-0081-A88D-B252AB54F01D}"/>
              </a:ext>
            </a:extLst>
          </p:cNvPr>
          <p:cNvSpPr txBox="1"/>
          <p:nvPr/>
        </p:nvSpPr>
        <p:spPr>
          <a:xfrm>
            <a:off x="6530134" y="3587937"/>
            <a:ext cx="1662186" cy="369332"/>
          </a:xfrm>
          <a:prstGeom prst="rect">
            <a:avLst/>
          </a:prstGeom>
          <a:noFill/>
        </p:spPr>
        <p:txBody>
          <a:bodyPr wrap="none" rtlCol="0">
            <a:spAutoFit/>
          </a:bodyPr>
          <a:lstStyle/>
          <a:p>
            <a:r>
              <a:rPr lang="en-US" dirty="0"/>
              <a:t>Four 64B blocks</a:t>
            </a:r>
          </a:p>
        </p:txBody>
      </p:sp>
      <p:sp>
        <p:nvSpPr>
          <p:cNvPr id="170" name="Rectangle 169">
            <a:extLst>
              <a:ext uri="{FF2B5EF4-FFF2-40B4-BE49-F238E27FC236}">
                <a16:creationId xmlns:a16="http://schemas.microsoft.com/office/drawing/2014/main" id="{16714EEA-A5E5-ACB9-D913-B3B0F17385E5}"/>
              </a:ext>
            </a:extLst>
          </p:cNvPr>
          <p:cNvSpPr/>
          <p:nvPr/>
        </p:nvSpPr>
        <p:spPr>
          <a:xfrm>
            <a:off x="828028" y="2157579"/>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A0810226-3105-91F5-FFA8-199F33FE4EF4}"/>
              </a:ext>
            </a:extLst>
          </p:cNvPr>
          <p:cNvSpPr/>
          <p:nvPr/>
        </p:nvSpPr>
        <p:spPr>
          <a:xfrm>
            <a:off x="1218830" y="2157579"/>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81173451-839F-BE94-47A6-1C0A5DC5368D}"/>
              </a:ext>
            </a:extLst>
          </p:cNvPr>
          <p:cNvSpPr/>
          <p:nvPr/>
        </p:nvSpPr>
        <p:spPr>
          <a:xfrm>
            <a:off x="1536206" y="2762468"/>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DBC6F597-2F73-ED8B-5A9D-6DDE6804D98D}"/>
              </a:ext>
            </a:extLst>
          </p:cNvPr>
          <p:cNvSpPr/>
          <p:nvPr/>
        </p:nvSpPr>
        <p:spPr>
          <a:xfrm>
            <a:off x="1927008" y="2762468"/>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42C16B93-7C58-C108-2C1D-CDF518392635}"/>
              </a:ext>
            </a:extLst>
          </p:cNvPr>
          <p:cNvSpPr/>
          <p:nvPr/>
        </p:nvSpPr>
        <p:spPr>
          <a:xfrm>
            <a:off x="3389421" y="1955335"/>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16173D70-9B06-BCB2-1D6C-23791AF731B1}"/>
              </a:ext>
            </a:extLst>
          </p:cNvPr>
          <p:cNvSpPr/>
          <p:nvPr/>
        </p:nvSpPr>
        <p:spPr>
          <a:xfrm>
            <a:off x="3780223" y="1955335"/>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F63290B3-912A-735E-BDFA-669BB67D1837}"/>
              </a:ext>
            </a:extLst>
          </p:cNvPr>
          <p:cNvSpPr/>
          <p:nvPr/>
        </p:nvSpPr>
        <p:spPr>
          <a:xfrm>
            <a:off x="2651465" y="2905956"/>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4F51D40C-D358-E6F8-5C3C-624A2AD5D953}"/>
              </a:ext>
            </a:extLst>
          </p:cNvPr>
          <p:cNvSpPr/>
          <p:nvPr/>
        </p:nvSpPr>
        <p:spPr>
          <a:xfrm>
            <a:off x="3042267" y="2905956"/>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77003E20-A891-AA4E-990B-01FB55CDF989}"/>
              </a:ext>
            </a:extLst>
          </p:cNvPr>
          <p:cNvSpPr/>
          <p:nvPr/>
        </p:nvSpPr>
        <p:spPr>
          <a:xfrm>
            <a:off x="858380" y="3544386"/>
            <a:ext cx="719831"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F9D186EE-44AC-CF0F-6ED1-A7D1AD5C17DE}"/>
              </a:ext>
            </a:extLst>
          </p:cNvPr>
          <p:cNvSpPr/>
          <p:nvPr/>
        </p:nvSpPr>
        <p:spPr>
          <a:xfrm>
            <a:off x="1562468" y="4134716"/>
            <a:ext cx="719831"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E7AB3796-3190-715A-DC1E-C458CAE94E4D}"/>
              </a:ext>
            </a:extLst>
          </p:cNvPr>
          <p:cNvSpPr/>
          <p:nvPr/>
        </p:nvSpPr>
        <p:spPr>
          <a:xfrm>
            <a:off x="3415683" y="3327447"/>
            <a:ext cx="719831"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BFA3308B-31F3-6BC0-9B08-FDDB3FA79BFD}"/>
              </a:ext>
            </a:extLst>
          </p:cNvPr>
          <p:cNvSpPr/>
          <p:nvPr/>
        </p:nvSpPr>
        <p:spPr>
          <a:xfrm>
            <a:off x="2663671" y="4287116"/>
            <a:ext cx="719831"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TextBox 181">
            <a:extLst>
              <a:ext uri="{FF2B5EF4-FFF2-40B4-BE49-F238E27FC236}">
                <a16:creationId xmlns:a16="http://schemas.microsoft.com/office/drawing/2014/main" id="{5CFED735-F63E-E9FC-04D9-85757EB6D74A}"/>
              </a:ext>
            </a:extLst>
          </p:cNvPr>
          <p:cNvSpPr txBox="1"/>
          <p:nvPr/>
        </p:nvSpPr>
        <p:spPr>
          <a:xfrm>
            <a:off x="3886405" y="2591395"/>
            <a:ext cx="1366080" cy="261610"/>
          </a:xfrm>
          <a:prstGeom prst="rect">
            <a:avLst/>
          </a:prstGeom>
          <a:noFill/>
        </p:spPr>
        <p:txBody>
          <a:bodyPr wrap="none" rtlCol="0">
            <a:spAutoFit/>
          </a:bodyPr>
          <a:lstStyle/>
          <a:p>
            <a:r>
              <a:rPr lang="en-US" sz="1100" dirty="0"/>
              <a:t>8 compulsory misses</a:t>
            </a:r>
          </a:p>
        </p:txBody>
      </p:sp>
      <p:sp>
        <p:nvSpPr>
          <p:cNvPr id="183" name="TextBox 182">
            <a:extLst>
              <a:ext uri="{FF2B5EF4-FFF2-40B4-BE49-F238E27FC236}">
                <a16:creationId xmlns:a16="http://schemas.microsoft.com/office/drawing/2014/main" id="{1E3E8983-785D-42DC-A4DB-BDE91B094380}"/>
              </a:ext>
            </a:extLst>
          </p:cNvPr>
          <p:cNvSpPr txBox="1"/>
          <p:nvPr/>
        </p:nvSpPr>
        <p:spPr>
          <a:xfrm>
            <a:off x="3838885" y="3957269"/>
            <a:ext cx="1366080" cy="261610"/>
          </a:xfrm>
          <a:prstGeom prst="rect">
            <a:avLst/>
          </a:prstGeom>
          <a:noFill/>
        </p:spPr>
        <p:txBody>
          <a:bodyPr wrap="none" rtlCol="0">
            <a:spAutoFit/>
          </a:bodyPr>
          <a:lstStyle/>
          <a:p>
            <a:r>
              <a:rPr lang="en-US" sz="1100" dirty="0"/>
              <a:t>4 compulsory misses</a:t>
            </a:r>
          </a:p>
        </p:txBody>
      </p:sp>
      <p:grpSp>
        <p:nvGrpSpPr>
          <p:cNvPr id="2" name="Group 1">
            <a:extLst>
              <a:ext uri="{FF2B5EF4-FFF2-40B4-BE49-F238E27FC236}">
                <a16:creationId xmlns:a16="http://schemas.microsoft.com/office/drawing/2014/main" id="{91233194-956E-0245-385E-A4AAC6A74FDD}"/>
              </a:ext>
            </a:extLst>
          </p:cNvPr>
          <p:cNvGrpSpPr/>
          <p:nvPr/>
        </p:nvGrpSpPr>
        <p:grpSpPr>
          <a:xfrm>
            <a:off x="304800" y="1905000"/>
            <a:ext cx="4953000" cy="1298036"/>
            <a:chOff x="304800" y="586679"/>
            <a:chExt cx="4953000" cy="1298036"/>
          </a:xfrm>
        </p:grpSpPr>
        <p:sp>
          <p:nvSpPr>
            <p:cNvPr id="3" name="Oval 2">
              <a:extLst>
                <a:ext uri="{FF2B5EF4-FFF2-40B4-BE49-F238E27FC236}">
                  <a16:creationId xmlns:a16="http://schemas.microsoft.com/office/drawing/2014/main" id="{050777D9-7428-A45B-9F6C-B02C75387C20}"/>
                </a:ext>
              </a:extLst>
            </p:cNvPr>
            <p:cNvSpPr/>
            <p:nvPr/>
          </p:nvSpPr>
          <p:spPr>
            <a:xfrm>
              <a:off x="201942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3AA7842-2649-DD75-9098-A54BFB78E89A}"/>
                </a:ext>
              </a:extLst>
            </p:cNvPr>
            <p:cNvSpPr/>
            <p:nvPr/>
          </p:nvSpPr>
          <p:spPr>
            <a:xfrm>
              <a:off x="217071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5E7580D-2935-F03B-D273-815DA3CDD247}"/>
                </a:ext>
              </a:extLst>
            </p:cNvPr>
            <p:cNvSpPr/>
            <p:nvPr/>
          </p:nvSpPr>
          <p:spPr>
            <a:xfrm>
              <a:off x="276835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86FCA0E-D0BB-4EF8-70A5-45374E16B854}"/>
                </a:ext>
              </a:extLst>
            </p:cNvPr>
            <p:cNvSpPr/>
            <p:nvPr/>
          </p:nvSpPr>
          <p:spPr>
            <a:xfrm>
              <a:off x="291964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3CAE78D-9452-85FB-62B1-85F425E94008}"/>
                </a:ext>
              </a:extLst>
            </p:cNvPr>
            <p:cNvSpPr/>
            <p:nvPr/>
          </p:nvSpPr>
          <p:spPr>
            <a:xfrm>
              <a:off x="384830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B83D206-D37E-97C7-B617-3089C711544B}"/>
                </a:ext>
              </a:extLst>
            </p:cNvPr>
            <p:cNvSpPr/>
            <p:nvPr/>
          </p:nvSpPr>
          <p:spPr>
            <a:xfrm>
              <a:off x="399959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82B1BA0-F25D-89F1-ED9E-BB43F939A253}"/>
                </a:ext>
              </a:extLst>
            </p:cNvPr>
            <p:cNvSpPr/>
            <p:nvPr/>
          </p:nvSpPr>
          <p:spPr>
            <a:xfrm>
              <a:off x="350631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515903C-3631-6031-8BEC-8A5135C324E8}"/>
                </a:ext>
              </a:extLst>
            </p:cNvPr>
            <p:cNvSpPr/>
            <p:nvPr/>
          </p:nvSpPr>
          <p:spPr>
            <a:xfrm>
              <a:off x="365760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EAB27C9-C4AC-1AEC-7790-1492E57813AA}"/>
                </a:ext>
              </a:extLst>
            </p:cNvPr>
            <p:cNvSpPr/>
            <p:nvPr/>
          </p:nvSpPr>
          <p:spPr>
            <a:xfrm>
              <a:off x="3061211"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B23FBB4-360E-1F79-17D8-7070E9463EC1}"/>
                </a:ext>
              </a:extLst>
            </p:cNvPr>
            <p:cNvSpPr/>
            <p:nvPr/>
          </p:nvSpPr>
          <p:spPr>
            <a:xfrm>
              <a:off x="3212501"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F8F6E-E600-0DCD-CA7F-EAC2754ABEA0}"/>
                </a:ext>
              </a:extLst>
            </p:cNvPr>
            <p:cNvSpPr/>
            <p:nvPr/>
          </p:nvSpPr>
          <p:spPr>
            <a:xfrm>
              <a:off x="162720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2F79117-466B-8897-9CEA-7E8BEB3C32D3}"/>
                </a:ext>
              </a:extLst>
            </p:cNvPr>
            <p:cNvSpPr/>
            <p:nvPr/>
          </p:nvSpPr>
          <p:spPr>
            <a:xfrm>
              <a:off x="177849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2EE4B1D-4AF2-6D29-9C78-B7C981EB844D}"/>
                </a:ext>
              </a:extLst>
            </p:cNvPr>
            <p:cNvSpPr/>
            <p:nvPr/>
          </p:nvSpPr>
          <p:spPr>
            <a:xfrm>
              <a:off x="90737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3852A92-E85E-CF33-410F-6F0AAF7C22BC}"/>
                </a:ext>
              </a:extLst>
            </p:cNvPr>
            <p:cNvSpPr/>
            <p:nvPr/>
          </p:nvSpPr>
          <p:spPr>
            <a:xfrm>
              <a:off x="105866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2EA02D0-EB64-C6EB-FB5E-7F9CEB161BF7}"/>
                </a:ext>
              </a:extLst>
            </p:cNvPr>
            <p:cNvSpPr/>
            <p:nvPr/>
          </p:nvSpPr>
          <p:spPr>
            <a:xfrm>
              <a:off x="129355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219B62F-A6C9-4D47-BEA7-1E9205218F04}"/>
                </a:ext>
              </a:extLst>
            </p:cNvPr>
            <p:cNvSpPr/>
            <p:nvPr/>
          </p:nvSpPr>
          <p:spPr>
            <a:xfrm>
              <a:off x="144484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8AD7557-F57D-53C0-D52B-18F817A818F8}"/>
                </a:ext>
              </a:extLst>
            </p:cNvPr>
            <p:cNvSpPr/>
            <p:nvPr/>
          </p:nvSpPr>
          <p:spPr>
            <a:xfrm>
              <a:off x="304800" y="586679"/>
              <a:ext cx="4953000" cy="1298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ECED1442-C73F-F984-FAB1-D109D5D69A97}"/>
              </a:ext>
            </a:extLst>
          </p:cNvPr>
          <p:cNvGrpSpPr/>
          <p:nvPr/>
        </p:nvGrpSpPr>
        <p:grpSpPr>
          <a:xfrm>
            <a:off x="304800" y="3276600"/>
            <a:ext cx="4953000" cy="1298036"/>
            <a:chOff x="304800" y="586679"/>
            <a:chExt cx="4953000" cy="1298036"/>
          </a:xfrm>
        </p:grpSpPr>
        <p:sp>
          <p:nvSpPr>
            <p:cNvPr id="25" name="Oval 24">
              <a:extLst>
                <a:ext uri="{FF2B5EF4-FFF2-40B4-BE49-F238E27FC236}">
                  <a16:creationId xmlns:a16="http://schemas.microsoft.com/office/drawing/2014/main" id="{F58FC644-2C0E-FE05-BD8A-CC772BEE1A99}"/>
                </a:ext>
              </a:extLst>
            </p:cNvPr>
            <p:cNvSpPr/>
            <p:nvPr/>
          </p:nvSpPr>
          <p:spPr>
            <a:xfrm>
              <a:off x="201942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34DC30C-6B6B-9B69-C575-67FBE3EEBE50}"/>
                </a:ext>
              </a:extLst>
            </p:cNvPr>
            <p:cNvSpPr/>
            <p:nvPr/>
          </p:nvSpPr>
          <p:spPr>
            <a:xfrm>
              <a:off x="217071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B2B5586-C702-EF80-B62A-7E4FBBACC625}"/>
                </a:ext>
              </a:extLst>
            </p:cNvPr>
            <p:cNvSpPr/>
            <p:nvPr/>
          </p:nvSpPr>
          <p:spPr>
            <a:xfrm>
              <a:off x="276835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5BFBE4C-0649-77DC-4FF9-81964819B923}"/>
                </a:ext>
              </a:extLst>
            </p:cNvPr>
            <p:cNvSpPr/>
            <p:nvPr/>
          </p:nvSpPr>
          <p:spPr>
            <a:xfrm>
              <a:off x="291964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2FA1D1D-076A-CDA1-E456-FECE36F856E7}"/>
                </a:ext>
              </a:extLst>
            </p:cNvPr>
            <p:cNvSpPr/>
            <p:nvPr/>
          </p:nvSpPr>
          <p:spPr>
            <a:xfrm>
              <a:off x="384830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120E9AE-9D4C-DFBC-05D1-33FCF6F4ABB4}"/>
                </a:ext>
              </a:extLst>
            </p:cNvPr>
            <p:cNvSpPr/>
            <p:nvPr/>
          </p:nvSpPr>
          <p:spPr>
            <a:xfrm>
              <a:off x="399959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E024943-C049-8F64-77A2-DFB15D73316C}"/>
                </a:ext>
              </a:extLst>
            </p:cNvPr>
            <p:cNvSpPr/>
            <p:nvPr/>
          </p:nvSpPr>
          <p:spPr>
            <a:xfrm>
              <a:off x="350631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8A41F93-FC5E-098C-13BD-7A3634C03639}"/>
                </a:ext>
              </a:extLst>
            </p:cNvPr>
            <p:cNvSpPr/>
            <p:nvPr/>
          </p:nvSpPr>
          <p:spPr>
            <a:xfrm>
              <a:off x="365760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922ADDD8-F093-13D2-2389-49F0FBB9E74B}"/>
                </a:ext>
              </a:extLst>
            </p:cNvPr>
            <p:cNvSpPr/>
            <p:nvPr/>
          </p:nvSpPr>
          <p:spPr>
            <a:xfrm>
              <a:off x="3061211"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7A36603-CFE0-A988-4222-E177F77F7D92}"/>
                </a:ext>
              </a:extLst>
            </p:cNvPr>
            <p:cNvSpPr/>
            <p:nvPr/>
          </p:nvSpPr>
          <p:spPr>
            <a:xfrm>
              <a:off x="3212501"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353EBC2-861D-9107-B5C5-AAB54545F3FC}"/>
                </a:ext>
              </a:extLst>
            </p:cNvPr>
            <p:cNvSpPr/>
            <p:nvPr/>
          </p:nvSpPr>
          <p:spPr>
            <a:xfrm>
              <a:off x="162720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EEC5CF0-815D-1275-C579-639C1B0BAD92}"/>
                </a:ext>
              </a:extLst>
            </p:cNvPr>
            <p:cNvSpPr/>
            <p:nvPr/>
          </p:nvSpPr>
          <p:spPr>
            <a:xfrm>
              <a:off x="177849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99772BD6-B92E-1982-FD68-4EC436905BDC}"/>
                </a:ext>
              </a:extLst>
            </p:cNvPr>
            <p:cNvSpPr/>
            <p:nvPr/>
          </p:nvSpPr>
          <p:spPr>
            <a:xfrm>
              <a:off x="90737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E0B9059-F2AE-E508-38BE-A33BA67F106B}"/>
                </a:ext>
              </a:extLst>
            </p:cNvPr>
            <p:cNvSpPr/>
            <p:nvPr/>
          </p:nvSpPr>
          <p:spPr>
            <a:xfrm>
              <a:off x="105866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2187DD7-D53E-2024-EA7B-31FA2323BC8B}"/>
                </a:ext>
              </a:extLst>
            </p:cNvPr>
            <p:cNvSpPr/>
            <p:nvPr/>
          </p:nvSpPr>
          <p:spPr>
            <a:xfrm>
              <a:off x="129355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DBB4192-D323-62BA-634B-FAF2008670C6}"/>
                </a:ext>
              </a:extLst>
            </p:cNvPr>
            <p:cNvSpPr/>
            <p:nvPr/>
          </p:nvSpPr>
          <p:spPr>
            <a:xfrm>
              <a:off x="144484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879F485-24E9-D34A-9D8F-AE5BA05F96CB}"/>
                </a:ext>
              </a:extLst>
            </p:cNvPr>
            <p:cNvSpPr/>
            <p:nvPr/>
          </p:nvSpPr>
          <p:spPr>
            <a:xfrm>
              <a:off x="304800" y="586679"/>
              <a:ext cx="4953000" cy="1298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8B9F4085-E18F-F01F-97A2-90FB3D81195D}"/>
              </a:ext>
            </a:extLst>
          </p:cNvPr>
          <p:cNvGrpSpPr/>
          <p:nvPr/>
        </p:nvGrpSpPr>
        <p:grpSpPr>
          <a:xfrm>
            <a:off x="828028" y="782789"/>
            <a:ext cx="761738" cy="230464"/>
            <a:chOff x="6186530" y="1542996"/>
            <a:chExt cx="761738" cy="230464"/>
          </a:xfrm>
        </p:grpSpPr>
        <p:sp>
          <p:nvSpPr>
            <p:cNvPr id="57" name="Rectangle 56">
              <a:extLst>
                <a:ext uri="{FF2B5EF4-FFF2-40B4-BE49-F238E27FC236}">
                  <a16:creationId xmlns:a16="http://schemas.microsoft.com/office/drawing/2014/main" id="{DF24682E-3C32-CB98-9E0F-7C89EF7DB2D0}"/>
                </a:ext>
              </a:extLst>
            </p:cNvPr>
            <p:cNvSpPr/>
            <p:nvPr/>
          </p:nvSpPr>
          <p:spPr>
            <a:xfrm>
              <a:off x="6186530" y="1544860"/>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C27373E-2527-658F-AD59-137082BC88F0}"/>
                </a:ext>
              </a:extLst>
            </p:cNvPr>
            <p:cNvSpPr/>
            <p:nvPr/>
          </p:nvSpPr>
          <p:spPr>
            <a:xfrm>
              <a:off x="6367066" y="1543928"/>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E511BDA-EA53-2DD9-52A3-5596BD023F9A}"/>
                </a:ext>
              </a:extLst>
            </p:cNvPr>
            <p:cNvSpPr/>
            <p:nvPr/>
          </p:nvSpPr>
          <p:spPr>
            <a:xfrm>
              <a:off x="6561640" y="1543928"/>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5DB82ED-30B2-4789-DFAA-BB9FCAE72925}"/>
                </a:ext>
              </a:extLst>
            </p:cNvPr>
            <p:cNvSpPr/>
            <p:nvPr/>
          </p:nvSpPr>
          <p:spPr>
            <a:xfrm>
              <a:off x="6756244" y="1542996"/>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242EC612-B51D-DC3B-D126-0A628C7EC491}"/>
              </a:ext>
            </a:extLst>
          </p:cNvPr>
          <p:cNvGrpSpPr/>
          <p:nvPr/>
        </p:nvGrpSpPr>
        <p:grpSpPr>
          <a:xfrm>
            <a:off x="1554077" y="1371160"/>
            <a:ext cx="761738" cy="230464"/>
            <a:chOff x="6186530" y="1542996"/>
            <a:chExt cx="761738" cy="230464"/>
          </a:xfrm>
        </p:grpSpPr>
        <p:sp>
          <p:nvSpPr>
            <p:cNvPr id="63" name="Rectangle 62">
              <a:extLst>
                <a:ext uri="{FF2B5EF4-FFF2-40B4-BE49-F238E27FC236}">
                  <a16:creationId xmlns:a16="http://schemas.microsoft.com/office/drawing/2014/main" id="{0E2ADF1E-093A-CB55-315B-296722F10FC4}"/>
                </a:ext>
              </a:extLst>
            </p:cNvPr>
            <p:cNvSpPr/>
            <p:nvPr/>
          </p:nvSpPr>
          <p:spPr>
            <a:xfrm>
              <a:off x="6186530" y="1544860"/>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4F4CF76C-5682-3FED-A173-59815D3C906F}"/>
                </a:ext>
              </a:extLst>
            </p:cNvPr>
            <p:cNvSpPr/>
            <p:nvPr/>
          </p:nvSpPr>
          <p:spPr>
            <a:xfrm>
              <a:off x="6367066" y="1543928"/>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9DF00536-3435-4D4F-D884-444B927EFEE5}"/>
                </a:ext>
              </a:extLst>
            </p:cNvPr>
            <p:cNvSpPr/>
            <p:nvPr/>
          </p:nvSpPr>
          <p:spPr>
            <a:xfrm>
              <a:off x="6561640" y="1543928"/>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BEA4EC6D-0B10-DFA5-F9A5-E6BA3064AAF0}"/>
                </a:ext>
              </a:extLst>
            </p:cNvPr>
            <p:cNvSpPr/>
            <p:nvPr/>
          </p:nvSpPr>
          <p:spPr>
            <a:xfrm>
              <a:off x="6756244" y="1542996"/>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66969629-34FB-02D5-A270-03ED2518D072}"/>
              </a:ext>
            </a:extLst>
          </p:cNvPr>
          <p:cNvGrpSpPr/>
          <p:nvPr/>
        </p:nvGrpSpPr>
        <p:grpSpPr>
          <a:xfrm>
            <a:off x="3428445" y="572067"/>
            <a:ext cx="761738" cy="230464"/>
            <a:chOff x="6186530" y="1542996"/>
            <a:chExt cx="761738" cy="230464"/>
          </a:xfrm>
        </p:grpSpPr>
        <p:sp>
          <p:nvSpPr>
            <p:cNvPr id="68" name="Rectangle 67">
              <a:extLst>
                <a:ext uri="{FF2B5EF4-FFF2-40B4-BE49-F238E27FC236}">
                  <a16:creationId xmlns:a16="http://schemas.microsoft.com/office/drawing/2014/main" id="{05588D6F-EFE6-D30E-316E-96A0630DFC1A}"/>
                </a:ext>
              </a:extLst>
            </p:cNvPr>
            <p:cNvSpPr/>
            <p:nvPr/>
          </p:nvSpPr>
          <p:spPr>
            <a:xfrm>
              <a:off x="6186530" y="1544860"/>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E4A178F-B88D-58FD-97D8-65642EAF1E9D}"/>
                </a:ext>
              </a:extLst>
            </p:cNvPr>
            <p:cNvSpPr/>
            <p:nvPr/>
          </p:nvSpPr>
          <p:spPr>
            <a:xfrm>
              <a:off x="6367066" y="1543928"/>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710FC33B-9526-3891-18DD-7F3B7FFE2B79}"/>
                </a:ext>
              </a:extLst>
            </p:cNvPr>
            <p:cNvSpPr/>
            <p:nvPr/>
          </p:nvSpPr>
          <p:spPr>
            <a:xfrm>
              <a:off x="6561640" y="1543928"/>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08B1FC3-06E3-409A-D3BF-E4B7A7458345}"/>
                </a:ext>
              </a:extLst>
            </p:cNvPr>
            <p:cNvSpPr/>
            <p:nvPr/>
          </p:nvSpPr>
          <p:spPr>
            <a:xfrm>
              <a:off x="6756244" y="1542996"/>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A142A697-EE1C-85A6-4667-794A828E0B10}"/>
              </a:ext>
            </a:extLst>
          </p:cNvPr>
          <p:cNvGrpSpPr/>
          <p:nvPr/>
        </p:nvGrpSpPr>
        <p:grpSpPr>
          <a:xfrm>
            <a:off x="2680342" y="1554113"/>
            <a:ext cx="761738" cy="230464"/>
            <a:chOff x="6186530" y="1542996"/>
            <a:chExt cx="761738" cy="230464"/>
          </a:xfrm>
        </p:grpSpPr>
        <p:sp>
          <p:nvSpPr>
            <p:cNvPr id="76" name="Rectangle 75">
              <a:extLst>
                <a:ext uri="{FF2B5EF4-FFF2-40B4-BE49-F238E27FC236}">
                  <a16:creationId xmlns:a16="http://schemas.microsoft.com/office/drawing/2014/main" id="{91DD1F45-738E-7208-4AA7-609FC21FF1A2}"/>
                </a:ext>
              </a:extLst>
            </p:cNvPr>
            <p:cNvSpPr/>
            <p:nvPr/>
          </p:nvSpPr>
          <p:spPr>
            <a:xfrm>
              <a:off x="6186530" y="1544860"/>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B70BB163-1CA5-9683-7DA0-6047CFC0128A}"/>
                </a:ext>
              </a:extLst>
            </p:cNvPr>
            <p:cNvSpPr/>
            <p:nvPr/>
          </p:nvSpPr>
          <p:spPr>
            <a:xfrm>
              <a:off x="6367066" y="1543928"/>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D121E3B-3DDC-B40E-7EE5-8B9C9B93C896}"/>
                </a:ext>
              </a:extLst>
            </p:cNvPr>
            <p:cNvSpPr/>
            <p:nvPr/>
          </p:nvSpPr>
          <p:spPr>
            <a:xfrm>
              <a:off x="6561640" y="1543928"/>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0A02E937-5F24-EB7F-E387-E8F614325EAC}"/>
                </a:ext>
              </a:extLst>
            </p:cNvPr>
            <p:cNvSpPr/>
            <p:nvPr/>
          </p:nvSpPr>
          <p:spPr>
            <a:xfrm>
              <a:off x="6756244" y="1542996"/>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0" name="TextBox 79">
            <a:extLst>
              <a:ext uri="{FF2B5EF4-FFF2-40B4-BE49-F238E27FC236}">
                <a16:creationId xmlns:a16="http://schemas.microsoft.com/office/drawing/2014/main" id="{223474BC-C5C5-F383-1BCD-D5263D9876E8}"/>
              </a:ext>
            </a:extLst>
          </p:cNvPr>
          <p:cNvSpPr txBox="1"/>
          <p:nvPr/>
        </p:nvSpPr>
        <p:spPr>
          <a:xfrm>
            <a:off x="6507980" y="937935"/>
            <a:ext cx="1921616" cy="369332"/>
          </a:xfrm>
          <a:prstGeom prst="rect">
            <a:avLst/>
          </a:prstGeom>
          <a:noFill/>
        </p:spPr>
        <p:txBody>
          <a:bodyPr wrap="none" rtlCol="0">
            <a:spAutoFit/>
          </a:bodyPr>
          <a:lstStyle/>
          <a:p>
            <a:r>
              <a:rPr lang="en-US" dirty="0"/>
              <a:t>Sixteen 16B blocks</a:t>
            </a:r>
          </a:p>
        </p:txBody>
      </p:sp>
      <p:sp>
        <p:nvSpPr>
          <p:cNvPr id="81" name="TextBox 80">
            <a:extLst>
              <a:ext uri="{FF2B5EF4-FFF2-40B4-BE49-F238E27FC236}">
                <a16:creationId xmlns:a16="http://schemas.microsoft.com/office/drawing/2014/main" id="{41E6FFC2-4E0B-9238-70DF-90C54D40A399}"/>
              </a:ext>
            </a:extLst>
          </p:cNvPr>
          <p:cNvSpPr txBox="1"/>
          <p:nvPr/>
        </p:nvSpPr>
        <p:spPr>
          <a:xfrm>
            <a:off x="3810000" y="1167953"/>
            <a:ext cx="1438214" cy="261610"/>
          </a:xfrm>
          <a:prstGeom prst="rect">
            <a:avLst/>
          </a:prstGeom>
          <a:noFill/>
        </p:spPr>
        <p:txBody>
          <a:bodyPr wrap="none" rtlCol="0">
            <a:spAutoFit/>
          </a:bodyPr>
          <a:lstStyle/>
          <a:p>
            <a:r>
              <a:rPr lang="en-US" sz="1100" dirty="0"/>
              <a:t>16 compulsory misses</a:t>
            </a:r>
          </a:p>
        </p:txBody>
      </p:sp>
      <p:sp>
        <p:nvSpPr>
          <p:cNvPr id="82" name="Rectangle 81">
            <a:extLst>
              <a:ext uri="{FF2B5EF4-FFF2-40B4-BE49-F238E27FC236}">
                <a16:creationId xmlns:a16="http://schemas.microsoft.com/office/drawing/2014/main" id="{B391E69A-C8FF-4AD2-3F26-8E6F34F566E5}"/>
              </a:ext>
            </a:extLst>
          </p:cNvPr>
          <p:cNvSpPr/>
          <p:nvPr/>
        </p:nvSpPr>
        <p:spPr>
          <a:xfrm>
            <a:off x="7287369" y="1328766"/>
            <a:ext cx="192024"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01BF545A-0D82-D84D-7007-E4E75E1AE2F9}"/>
              </a:ext>
            </a:extLst>
          </p:cNvPr>
          <p:cNvSpPr txBox="1"/>
          <p:nvPr/>
        </p:nvSpPr>
        <p:spPr>
          <a:xfrm>
            <a:off x="7154808" y="1499453"/>
            <a:ext cx="465192" cy="307777"/>
          </a:xfrm>
          <a:prstGeom prst="rect">
            <a:avLst/>
          </a:prstGeom>
          <a:noFill/>
        </p:spPr>
        <p:txBody>
          <a:bodyPr wrap="none" rtlCol="0">
            <a:spAutoFit/>
          </a:bodyPr>
          <a:lstStyle/>
          <a:p>
            <a:r>
              <a:rPr lang="en-US" sz="1400" dirty="0"/>
              <a:t>16B</a:t>
            </a:r>
          </a:p>
        </p:txBody>
      </p:sp>
      <p:sp>
        <p:nvSpPr>
          <p:cNvPr id="84" name="Rectangle 83">
            <a:extLst>
              <a:ext uri="{FF2B5EF4-FFF2-40B4-BE49-F238E27FC236}">
                <a16:creationId xmlns:a16="http://schemas.microsoft.com/office/drawing/2014/main" id="{3D34DB32-0BCB-0DAD-5D40-088EFB95B97E}"/>
              </a:ext>
            </a:extLst>
          </p:cNvPr>
          <p:cNvSpPr/>
          <p:nvPr/>
        </p:nvSpPr>
        <p:spPr>
          <a:xfrm>
            <a:off x="7216506" y="2607900"/>
            <a:ext cx="386178"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8C90435A-93CC-661B-F127-1BACF6A3D5F9}"/>
              </a:ext>
            </a:extLst>
          </p:cNvPr>
          <p:cNvSpPr txBox="1"/>
          <p:nvPr/>
        </p:nvSpPr>
        <p:spPr>
          <a:xfrm>
            <a:off x="7165628" y="2802355"/>
            <a:ext cx="465192" cy="307777"/>
          </a:xfrm>
          <a:prstGeom prst="rect">
            <a:avLst/>
          </a:prstGeom>
          <a:noFill/>
        </p:spPr>
        <p:txBody>
          <a:bodyPr wrap="none" rtlCol="0">
            <a:spAutoFit/>
          </a:bodyPr>
          <a:lstStyle/>
          <a:p>
            <a:r>
              <a:rPr lang="en-US" sz="1400" dirty="0"/>
              <a:t>32B</a:t>
            </a:r>
          </a:p>
        </p:txBody>
      </p:sp>
      <p:sp>
        <p:nvSpPr>
          <p:cNvPr id="86" name="Rectangle 85">
            <a:extLst>
              <a:ext uri="{FF2B5EF4-FFF2-40B4-BE49-F238E27FC236}">
                <a16:creationId xmlns:a16="http://schemas.microsoft.com/office/drawing/2014/main" id="{87C19274-3329-4D35-67AB-D9099EFE0D9E}"/>
              </a:ext>
            </a:extLst>
          </p:cNvPr>
          <p:cNvSpPr/>
          <p:nvPr/>
        </p:nvSpPr>
        <p:spPr>
          <a:xfrm>
            <a:off x="7090888" y="3956447"/>
            <a:ext cx="719831"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68B8B893-8333-470E-D450-FB4EF1C5EDFC}"/>
              </a:ext>
            </a:extLst>
          </p:cNvPr>
          <p:cNvSpPr txBox="1"/>
          <p:nvPr/>
        </p:nvSpPr>
        <p:spPr>
          <a:xfrm>
            <a:off x="7216506" y="4114800"/>
            <a:ext cx="465192" cy="307777"/>
          </a:xfrm>
          <a:prstGeom prst="rect">
            <a:avLst/>
          </a:prstGeom>
          <a:noFill/>
        </p:spPr>
        <p:txBody>
          <a:bodyPr wrap="none" rtlCol="0">
            <a:spAutoFit/>
          </a:bodyPr>
          <a:lstStyle/>
          <a:p>
            <a:r>
              <a:rPr lang="en-US" sz="1400" dirty="0"/>
              <a:t>64B</a:t>
            </a:r>
          </a:p>
        </p:txBody>
      </p:sp>
      <p:grpSp>
        <p:nvGrpSpPr>
          <p:cNvPr id="88" name="Group 87">
            <a:extLst>
              <a:ext uri="{FF2B5EF4-FFF2-40B4-BE49-F238E27FC236}">
                <a16:creationId xmlns:a16="http://schemas.microsoft.com/office/drawing/2014/main" id="{5E89B7F0-2547-A99D-1D81-FCE841D87D03}"/>
              </a:ext>
            </a:extLst>
          </p:cNvPr>
          <p:cNvGrpSpPr/>
          <p:nvPr/>
        </p:nvGrpSpPr>
        <p:grpSpPr>
          <a:xfrm>
            <a:off x="304800" y="4645564"/>
            <a:ext cx="4953000" cy="1298036"/>
            <a:chOff x="304800" y="586679"/>
            <a:chExt cx="4953000" cy="1298036"/>
          </a:xfrm>
        </p:grpSpPr>
        <p:sp>
          <p:nvSpPr>
            <p:cNvPr id="89" name="Oval 88">
              <a:extLst>
                <a:ext uri="{FF2B5EF4-FFF2-40B4-BE49-F238E27FC236}">
                  <a16:creationId xmlns:a16="http://schemas.microsoft.com/office/drawing/2014/main" id="{5F7CBB14-E025-FFCF-8EB6-873DE2D820F7}"/>
                </a:ext>
              </a:extLst>
            </p:cNvPr>
            <p:cNvSpPr/>
            <p:nvPr/>
          </p:nvSpPr>
          <p:spPr>
            <a:xfrm>
              <a:off x="201942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D27A25D7-C598-DEB3-E160-7753A7D5ED37}"/>
                </a:ext>
              </a:extLst>
            </p:cNvPr>
            <p:cNvSpPr/>
            <p:nvPr/>
          </p:nvSpPr>
          <p:spPr>
            <a:xfrm>
              <a:off x="2170710"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BDCEBA8-9E8C-E7CD-CB2F-855FB050F1B3}"/>
                </a:ext>
              </a:extLst>
            </p:cNvPr>
            <p:cNvSpPr/>
            <p:nvPr/>
          </p:nvSpPr>
          <p:spPr>
            <a:xfrm>
              <a:off x="276835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E76FD905-EDBA-BAB8-0F40-AFBEBF550E27}"/>
                </a:ext>
              </a:extLst>
            </p:cNvPr>
            <p:cNvSpPr/>
            <p:nvPr/>
          </p:nvSpPr>
          <p:spPr>
            <a:xfrm>
              <a:off x="2919644"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4EE4D9D6-9921-F60E-B10C-420A4AAE2261}"/>
                </a:ext>
              </a:extLst>
            </p:cNvPr>
            <p:cNvSpPr/>
            <p:nvPr/>
          </p:nvSpPr>
          <p:spPr>
            <a:xfrm>
              <a:off x="384830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1F1B03A0-7800-1B8D-C85B-5CEB382E9417}"/>
                </a:ext>
              </a:extLst>
            </p:cNvPr>
            <p:cNvSpPr/>
            <p:nvPr/>
          </p:nvSpPr>
          <p:spPr>
            <a:xfrm>
              <a:off x="3999595" y="716984"/>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E37D3E5-2F87-70AD-F91D-788ADE1B4888}"/>
                </a:ext>
              </a:extLst>
            </p:cNvPr>
            <p:cNvSpPr/>
            <p:nvPr/>
          </p:nvSpPr>
          <p:spPr>
            <a:xfrm>
              <a:off x="350631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0449BF5-63AE-76E1-7E7F-1FE7D6C7CD5B}"/>
                </a:ext>
              </a:extLst>
            </p:cNvPr>
            <p:cNvSpPr/>
            <p:nvPr/>
          </p:nvSpPr>
          <p:spPr>
            <a:xfrm>
              <a:off x="3657600" y="7103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EA9CBE0E-CFA3-02D4-3662-9683796ECAB3}"/>
                </a:ext>
              </a:extLst>
            </p:cNvPr>
            <p:cNvSpPr/>
            <p:nvPr/>
          </p:nvSpPr>
          <p:spPr>
            <a:xfrm>
              <a:off x="3061211"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72A14CDC-EA97-6C0E-9AC4-FCFEE9ECB4C6}"/>
                </a:ext>
              </a:extLst>
            </p:cNvPr>
            <p:cNvSpPr/>
            <p:nvPr/>
          </p:nvSpPr>
          <p:spPr>
            <a:xfrm>
              <a:off x="3276600" y="16769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28A00A6F-CD6B-FE1C-5A53-FFDC2DC06D77}"/>
                </a:ext>
              </a:extLst>
            </p:cNvPr>
            <p:cNvSpPr/>
            <p:nvPr/>
          </p:nvSpPr>
          <p:spPr>
            <a:xfrm>
              <a:off x="162720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97D4330-700E-001C-4811-7ECB0EA757B6}"/>
                </a:ext>
              </a:extLst>
            </p:cNvPr>
            <p:cNvSpPr/>
            <p:nvPr/>
          </p:nvSpPr>
          <p:spPr>
            <a:xfrm>
              <a:off x="1778493" y="152425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9A003AAF-324F-B951-E189-04B90AA4FA95}"/>
                </a:ext>
              </a:extLst>
            </p:cNvPr>
            <p:cNvSpPr/>
            <p:nvPr/>
          </p:nvSpPr>
          <p:spPr>
            <a:xfrm>
              <a:off x="90737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429F15C4-4B37-2F80-D01F-5D076D2D14B7}"/>
                </a:ext>
              </a:extLst>
            </p:cNvPr>
            <p:cNvSpPr/>
            <p:nvPr/>
          </p:nvSpPr>
          <p:spPr>
            <a:xfrm>
              <a:off x="1058662"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1A3FD17F-256B-6D93-90DD-59E5CC41C3AC}"/>
                </a:ext>
              </a:extLst>
            </p:cNvPr>
            <p:cNvSpPr/>
            <p:nvPr/>
          </p:nvSpPr>
          <p:spPr>
            <a:xfrm>
              <a:off x="129355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DE63F5FD-3A02-03CB-B046-39CDD14C5440}"/>
                </a:ext>
              </a:extLst>
            </p:cNvPr>
            <p:cNvSpPr/>
            <p:nvPr/>
          </p:nvSpPr>
          <p:spPr>
            <a:xfrm>
              <a:off x="1444840" y="92382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415FFDD5-C06B-8BD6-2771-A4AC0BCB87A4}"/>
                </a:ext>
              </a:extLst>
            </p:cNvPr>
            <p:cNvSpPr/>
            <p:nvPr/>
          </p:nvSpPr>
          <p:spPr>
            <a:xfrm>
              <a:off x="304800" y="586679"/>
              <a:ext cx="4953000" cy="12980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TextBox 109">
            <a:extLst>
              <a:ext uri="{FF2B5EF4-FFF2-40B4-BE49-F238E27FC236}">
                <a16:creationId xmlns:a16="http://schemas.microsoft.com/office/drawing/2014/main" id="{E1B049DC-15CC-CBF1-C94B-C392A7A04D60}"/>
              </a:ext>
            </a:extLst>
          </p:cNvPr>
          <p:cNvSpPr txBox="1"/>
          <p:nvPr/>
        </p:nvSpPr>
        <p:spPr>
          <a:xfrm>
            <a:off x="6530134" y="4882754"/>
            <a:ext cx="1740092" cy="369332"/>
          </a:xfrm>
          <a:prstGeom prst="rect">
            <a:avLst/>
          </a:prstGeom>
          <a:noFill/>
        </p:spPr>
        <p:txBody>
          <a:bodyPr wrap="none" rtlCol="0">
            <a:spAutoFit/>
          </a:bodyPr>
          <a:lstStyle/>
          <a:p>
            <a:r>
              <a:rPr lang="en-US" dirty="0"/>
              <a:t>Two 128B blocks</a:t>
            </a:r>
          </a:p>
        </p:txBody>
      </p:sp>
      <p:sp>
        <p:nvSpPr>
          <p:cNvPr id="111" name="TextBox 110">
            <a:extLst>
              <a:ext uri="{FF2B5EF4-FFF2-40B4-BE49-F238E27FC236}">
                <a16:creationId xmlns:a16="http://schemas.microsoft.com/office/drawing/2014/main" id="{47650292-A5C5-B31F-0B25-BC1BB81CF886}"/>
              </a:ext>
            </a:extLst>
          </p:cNvPr>
          <p:cNvSpPr txBox="1"/>
          <p:nvPr/>
        </p:nvSpPr>
        <p:spPr>
          <a:xfrm>
            <a:off x="4791038" y="5033037"/>
            <a:ext cx="1366080" cy="261610"/>
          </a:xfrm>
          <a:prstGeom prst="rect">
            <a:avLst/>
          </a:prstGeom>
          <a:solidFill>
            <a:schemeClr val="bg1"/>
          </a:solidFill>
        </p:spPr>
        <p:txBody>
          <a:bodyPr wrap="none" rtlCol="0">
            <a:spAutoFit/>
          </a:bodyPr>
          <a:lstStyle/>
          <a:p>
            <a:r>
              <a:rPr lang="en-US" sz="1100" dirty="0"/>
              <a:t>4 compulsory misses</a:t>
            </a:r>
          </a:p>
        </p:txBody>
      </p:sp>
      <p:sp>
        <p:nvSpPr>
          <p:cNvPr id="112" name="Rectangle 111">
            <a:extLst>
              <a:ext uri="{FF2B5EF4-FFF2-40B4-BE49-F238E27FC236}">
                <a16:creationId xmlns:a16="http://schemas.microsoft.com/office/drawing/2014/main" id="{80F4B5F9-8D6D-2C5E-4B86-D1EE1E4E58A5}"/>
              </a:ext>
            </a:extLst>
          </p:cNvPr>
          <p:cNvSpPr/>
          <p:nvPr/>
        </p:nvSpPr>
        <p:spPr>
          <a:xfrm>
            <a:off x="6746412" y="5251085"/>
            <a:ext cx="1444752"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A68611A7-5215-2FB6-C9D1-FBED00EF200B}"/>
              </a:ext>
            </a:extLst>
          </p:cNvPr>
          <p:cNvSpPr txBox="1"/>
          <p:nvPr/>
        </p:nvSpPr>
        <p:spPr>
          <a:xfrm>
            <a:off x="7216506" y="5409617"/>
            <a:ext cx="556563" cy="307777"/>
          </a:xfrm>
          <a:prstGeom prst="rect">
            <a:avLst/>
          </a:prstGeom>
          <a:noFill/>
        </p:spPr>
        <p:txBody>
          <a:bodyPr wrap="none" rtlCol="0">
            <a:spAutoFit/>
          </a:bodyPr>
          <a:lstStyle/>
          <a:p>
            <a:r>
              <a:rPr lang="en-US" sz="1400" dirty="0"/>
              <a:t>128B</a:t>
            </a:r>
          </a:p>
        </p:txBody>
      </p:sp>
      <p:sp>
        <p:nvSpPr>
          <p:cNvPr id="114" name="Rectangle 113">
            <a:extLst>
              <a:ext uri="{FF2B5EF4-FFF2-40B4-BE49-F238E27FC236}">
                <a16:creationId xmlns:a16="http://schemas.microsoft.com/office/drawing/2014/main" id="{A330FA73-F0A1-60C7-3B48-5E9E81863BDC}"/>
              </a:ext>
            </a:extLst>
          </p:cNvPr>
          <p:cNvSpPr/>
          <p:nvPr/>
        </p:nvSpPr>
        <p:spPr>
          <a:xfrm>
            <a:off x="828028" y="4906507"/>
            <a:ext cx="1444752"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EA2BC444-7D34-B51C-6EC2-E1E456F278ED}"/>
              </a:ext>
            </a:extLst>
          </p:cNvPr>
          <p:cNvSpPr/>
          <p:nvPr/>
        </p:nvSpPr>
        <p:spPr>
          <a:xfrm>
            <a:off x="2698502" y="5667227"/>
            <a:ext cx="1444752" cy="228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Connector 116">
            <a:extLst>
              <a:ext uri="{FF2B5EF4-FFF2-40B4-BE49-F238E27FC236}">
                <a16:creationId xmlns:a16="http://schemas.microsoft.com/office/drawing/2014/main" id="{5118F76C-B26A-C552-414F-A1D33B9F9BA8}"/>
              </a:ext>
            </a:extLst>
          </p:cNvPr>
          <p:cNvCxnSpPr>
            <a:cxnSpLocks/>
            <a:stCxn id="119" idx="0"/>
          </p:cNvCxnSpPr>
          <p:nvPr/>
        </p:nvCxnSpPr>
        <p:spPr>
          <a:xfrm flipV="1">
            <a:off x="2565214" y="5769506"/>
            <a:ext cx="1235791" cy="427425"/>
          </a:xfrm>
          <a:prstGeom prst="line">
            <a:avLst/>
          </a:prstGeom>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BE6CE9D4-C1F2-67B9-FDA4-F95C96B49B4B}"/>
              </a:ext>
            </a:extLst>
          </p:cNvPr>
          <p:cNvSpPr txBox="1"/>
          <p:nvPr/>
        </p:nvSpPr>
        <p:spPr>
          <a:xfrm>
            <a:off x="2006227" y="6196931"/>
            <a:ext cx="1117973" cy="261610"/>
          </a:xfrm>
          <a:prstGeom prst="rect">
            <a:avLst/>
          </a:prstGeom>
          <a:noFill/>
        </p:spPr>
        <p:txBody>
          <a:bodyPr wrap="square" rtlCol="0">
            <a:spAutoFit/>
          </a:bodyPr>
          <a:lstStyle/>
          <a:p>
            <a:r>
              <a:rPr lang="en-US" sz="1100" dirty="0"/>
              <a:t>cache pollution</a:t>
            </a:r>
          </a:p>
        </p:txBody>
      </p:sp>
      <p:cxnSp>
        <p:nvCxnSpPr>
          <p:cNvPr id="120" name="Straight Connector 119">
            <a:extLst>
              <a:ext uri="{FF2B5EF4-FFF2-40B4-BE49-F238E27FC236}">
                <a16:creationId xmlns:a16="http://schemas.microsoft.com/office/drawing/2014/main" id="{E0A5C3EA-89ED-13B9-3977-FB731D700914}"/>
              </a:ext>
            </a:extLst>
          </p:cNvPr>
          <p:cNvCxnSpPr>
            <a:cxnSpLocks/>
            <a:stCxn id="119" idx="0"/>
          </p:cNvCxnSpPr>
          <p:nvPr/>
        </p:nvCxnSpPr>
        <p:spPr>
          <a:xfrm flipH="1" flipV="1">
            <a:off x="2004266" y="4982707"/>
            <a:ext cx="560948" cy="1214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BDF3D0D9-4928-5010-7CE5-ECAA0B315DA3}"/>
              </a:ext>
            </a:extLst>
          </p:cNvPr>
          <p:cNvCxnSpPr>
            <a:cxnSpLocks/>
            <a:stCxn id="119" idx="0"/>
          </p:cNvCxnSpPr>
          <p:nvPr/>
        </p:nvCxnSpPr>
        <p:spPr>
          <a:xfrm flipH="1" flipV="1">
            <a:off x="1199980" y="5637130"/>
            <a:ext cx="1365234" cy="559801"/>
          </a:xfrm>
          <a:prstGeom prst="line">
            <a:avLst/>
          </a:prstGeom>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3D904C7C-7F48-7775-4704-DF1E2BD9EE70}"/>
              </a:ext>
            </a:extLst>
          </p:cNvPr>
          <p:cNvSpPr txBox="1"/>
          <p:nvPr/>
        </p:nvSpPr>
        <p:spPr>
          <a:xfrm>
            <a:off x="4660203" y="5331386"/>
            <a:ext cx="1643399" cy="430887"/>
          </a:xfrm>
          <a:prstGeom prst="rect">
            <a:avLst/>
          </a:prstGeom>
          <a:solidFill>
            <a:schemeClr val="bg1"/>
          </a:solidFill>
        </p:spPr>
        <p:txBody>
          <a:bodyPr wrap="none" rtlCol="0">
            <a:spAutoFit/>
          </a:bodyPr>
          <a:lstStyle/>
          <a:p>
            <a:r>
              <a:rPr lang="en-US" sz="1100" dirty="0"/>
              <a:t>Many capacity misses: </a:t>
            </a:r>
            <a:br>
              <a:rPr lang="en-US" sz="1100" dirty="0"/>
            </a:br>
            <a:r>
              <a:rPr lang="en-US" sz="1100" dirty="0"/>
              <a:t>can’t fit four 128B blocks.</a:t>
            </a:r>
          </a:p>
        </p:txBody>
      </p:sp>
      <p:cxnSp>
        <p:nvCxnSpPr>
          <p:cNvPr id="139" name="Straight Connector 138">
            <a:extLst>
              <a:ext uri="{FF2B5EF4-FFF2-40B4-BE49-F238E27FC236}">
                <a16:creationId xmlns:a16="http://schemas.microsoft.com/office/drawing/2014/main" id="{AFC08EB8-1D03-3E47-5D26-AC374D1892F2}"/>
              </a:ext>
            </a:extLst>
          </p:cNvPr>
          <p:cNvCxnSpPr>
            <a:cxnSpLocks/>
            <a:stCxn id="119" idx="0"/>
          </p:cNvCxnSpPr>
          <p:nvPr/>
        </p:nvCxnSpPr>
        <p:spPr>
          <a:xfrm flipV="1">
            <a:off x="2565214" y="4813885"/>
            <a:ext cx="1963893" cy="1383046"/>
          </a:xfrm>
          <a:prstGeom prst="line">
            <a:avLst/>
          </a:prstGeom>
        </p:spPr>
        <p:style>
          <a:lnRef idx="1">
            <a:schemeClr val="accent1"/>
          </a:lnRef>
          <a:fillRef idx="0">
            <a:schemeClr val="accent1"/>
          </a:fillRef>
          <a:effectRef idx="0">
            <a:schemeClr val="accent1"/>
          </a:effectRef>
          <a:fontRef idx="minor">
            <a:schemeClr val="tx1"/>
          </a:fontRef>
        </p:style>
      </p:cxnSp>
      <p:sp>
        <p:nvSpPr>
          <p:cNvPr id="185" name="Star: 5 Points 184">
            <a:extLst>
              <a:ext uri="{FF2B5EF4-FFF2-40B4-BE49-F238E27FC236}">
                <a16:creationId xmlns:a16="http://schemas.microsoft.com/office/drawing/2014/main" id="{2C1EACF2-4152-E049-25D5-3CA8207D2140}"/>
              </a:ext>
            </a:extLst>
          </p:cNvPr>
          <p:cNvSpPr/>
          <p:nvPr/>
        </p:nvSpPr>
        <p:spPr>
          <a:xfrm>
            <a:off x="8363322" y="3760867"/>
            <a:ext cx="375728" cy="406869"/>
          </a:xfrm>
          <a:prstGeom prst="star5">
            <a:avLst/>
          </a:prstGeom>
          <a:solidFill>
            <a:srgbClr val="FFFF00"/>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185">
            <a:extLst>
              <a:ext uri="{FF2B5EF4-FFF2-40B4-BE49-F238E27FC236}">
                <a16:creationId xmlns:a16="http://schemas.microsoft.com/office/drawing/2014/main" id="{157012CD-227C-2DE7-C055-164A9DB1EA97}"/>
              </a:ext>
            </a:extLst>
          </p:cNvPr>
          <p:cNvSpPr txBox="1"/>
          <p:nvPr/>
        </p:nvSpPr>
        <p:spPr>
          <a:xfrm>
            <a:off x="7773069" y="4222567"/>
            <a:ext cx="1451038" cy="430887"/>
          </a:xfrm>
          <a:prstGeom prst="rect">
            <a:avLst/>
          </a:prstGeom>
          <a:noFill/>
        </p:spPr>
        <p:txBody>
          <a:bodyPr wrap="none" rtlCol="0">
            <a:spAutoFit/>
          </a:bodyPr>
          <a:lstStyle/>
          <a:p>
            <a:r>
              <a:rPr lang="en-US" sz="1100" dirty="0"/>
              <a:t>Best block size for this</a:t>
            </a:r>
            <a:br>
              <a:rPr lang="en-US" sz="1100" dirty="0"/>
            </a:br>
            <a:r>
              <a:rPr lang="en-US" sz="1100" dirty="0"/>
              <a:t>reference pattern.</a:t>
            </a:r>
          </a:p>
        </p:txBody>
      </p:sp>
      <p:sp>
        <p:nvSpPr>
          <p:cNvPr id="187" name="Rectangle 186">
            <a:extLst>
              <a:ext uri="{FF2B5EF4-FFF2-40B4-BE49-F238E27FC236}">
                <a16:creationId xmlns:a16="http://schemas.microsoft.com/office/drawing/2014/main" id="{E8BEC739-B340-A0FC-9173-3989129115BF}"/>
              </a:ext>
            </a:extLst>
          </p:cNvPr>
          <p:cNvSpPr/>
          <p:nvPr/>
        </p:nvSpPr>
        <p:spPr>
          <a:xfrm>
            <a:off x="3426959" y="4678554"/>
            <a:ext cx="1444752" cy="2286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3988CC45-89B0-6DDE-8267-FCEB503601B0}"/>
              </a:ext>
            </a:extLst>
          </p:cNvPr>
          <p:cNvSpPr/>
          <p:nvPr/>
        </p:nvSpPr>
        <p:spPr>
          <a:xfrm>
            <a:off x="882632" y="5507260"/>
            <a:ext cx="1444752" cy="22860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569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4585</TotalTime>
  <Words>1463</Words>
  <Application>Microsoft Office PowerPoint</Application>
  <PresentationFormat>On-screen Show (4:3)</PresentationFormat>
  <Paragraphs>225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Cambria Math</vt:lpstr>
      <vt:lpstr>Courier New</vt:lpstr>
      <vt:lpstr>Wingdings</vt:lpstr>
      <vt:lpstr>Office Theme</vt:lpstr>
      <vt:lpstr>ECE 463/563 Microprocessor Architecture</vt:lpstr>
      <vt:lpstr>Three factors of cache performance</vt:lpstr>
      <vt:lpstr>Average access time (AAT)</vt:lpstr>
      <vt:lpstr>Measuring cache performance</vt:lpstr>
      <vt:lpstr>Influence on AAT of:</vt:lpstr>
      <vt:lpstr>Increase L1 cache’s size keep assoc. fixed and block size fixed</vt:lpstr>
      <vt:lpstr>Increase L1 cache’s associativity keep size fixed and block size fixed</vt:lpstr>
      <vt:lpstr>Increase L1 cache’s block size keep size fixed and assoc. fixed</vt:lpstr>
      <vt:lpstr>PowerPoint Presentation</vt:lpstr>
      <vt:lpstr>Motivation for adding an L2 cache</vt:lpstr>
      <vt:lpstr>Add L2 cache</vt:lpstr>
      <vt:lpstr>Add L2 cache (cont.): Example</vt:lpstr>
      <vt:lpstr>Old Slides for Backup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Rotenberg</dc:creator>
  <cp:lastModifiedBy>Eric Rotenberg</cp:lastModifiedBy>
  <cp:revision>600</cp:revision>
  <dcterms:created xsi:type="dcterms:W3CDTF">2006-08-16T00:00:00Z</dcterms:created>
  <dcterms:modified xsi:type="dcterms:W3CDTF">2024-09-18T13:50:52Z</dcterms:modified>
</cp:coreProperties>
</file>