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8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6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503D-4671-4834-95D3-5FBA33181F9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87C8-1B16-447E-88E6-F4FDDC376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Rotenberg</a:t>
            </a:r>
          </a:p>
          <a:p>
            <a:r>
              <a:rPr lang="en-US" dirty="0"/>
              <a:t>Simulation Example: </a:t>
            </a:r>
            <a:br>
              <a:rPr lang="en-US" dirty="0"/>
            </a:br>
            <a:r>
              <a:rPr lang="en-US" dirty="0"/>
              <a:t>L1 + L2 cache, both with WBWA write policy.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529" y="5257800"/>
            <a:ext cx="1183178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Manually simulate the address trace on the following memory hierarchy. Initially, the cache(s) are empty (no valid blocks in cache(s)). </a:t>
            </a:r>
            <a:r>
              <a:rPr lang="en-US" b="1" dirty="0">
                <a:solidFill>
                  <a:schemeClr val="bg1"/>
                </a:solidFill>
              </a:rPr>
              <a:t>Evictions are always performed before bringing in blocks (important detail if simulating multiple levels of cache)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48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05381"/>
              </p:ext>
            </p:extLst>
          </p:nvPr>
        </p:nvGraphicFramePr>
        <p:xfrm>
          <a:off x="374073" y="3024043"/>
          <a:ext cx="1061258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72457920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714039623"/>
                    </a:ext>
                  </a:extLst>
                </a:gridCol>
                <a:gridCol w="2168004">
                  <a:extLst>
                    <a:ext uri="{9D8B030D-6E8A-4147-A177-3AD203B41FA5}">
                      <a16:colId xmlns:a16="http://schemas.microsoft.com/office/drawing/2014/main" val="138785915"/>
                    </a:ext>
                  </a:extLst>
                </a:gridCol>
                <a:gridCol w="1139671">
                  <a:extLst>
                    <a:ext uri="{9D8B030D-6E8A-4147-A177-3AD203B41FA5}">
                      <a16:colId xmlns:a16="http://schemas.microsoft.com/office/drawing/2014/main" val="3457963262"/>
                    </a:ext>
                  </a:extLst>
                </a:gridCol>
                <a:gridCol w="1183504">
                  <a:extLst>
                    <a:ext uri="{9D8B030D-6E8A-4147-A177-3AD203B41FA5}">
                      <a16:colId xmlns:a16="http://schemas.microsoft.com/office/drawing/2014/main" val="457901696"/>
                    </a:ext>
                  </a:extLst>
                </a:gridCol>
                <a:gridCol w="2235507">
                  <a:extLst>
                    <a:ext uri="{9D8B030D-6E8A-4147-A177-3AD203B41FA5}">
                      <a16:colId xmlns:a16="http://schemas.microsoft.com/office/drawing/2014/main" val="1792518166"/>
                    </a:ext>
                  </a:extLst>
                </a:gridCol>
                <a:gridCol w="1198115">
                  <a:extLst>
                    <a:ext uri="{9D8B030D-6E8A-4147-A177-3AD203B41FA5}">
                      <a16:colId xmlns:a16="http://schemas.microsoft.com/office/drawing/2014/main" val="228368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</a:t>
                      </a:r>
                      <a:br>
                        <a:rPr lang="en-US" dirty="0"/>
                      </a:br>
                      <a:r>
                        <a:rPr lang="en-US" dirty="0"/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(hex)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|| block</a:t>
                      </a:r>
                      <a:r>
                        <a:rPr lang="en-US" baseline="0" dirty="0"/>
                        <a:t> offset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  <a:br>
                        <a:rPr lang="en-US" dirty="0"/>
                      </a:br>
                      <a:r>
                        <a:rPr lang="en-US" dirty="0"/>
                        <a:t>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r>
                        <a:rPr lang="en-US" baseline="0" dirty="0"/>
                        <a:t>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(hex)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|| block</a:t>
                      </a:r>
                      <a:r>
                        <a:rPr lang="en-US" baseline="0" dirty="0"/>
                        <a:t> offset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  <a:br>
                        <a:rPr lang="en-US" dirty="0"/>
                      </a:br>
                      <a:r>
                        <a:rPr lang="en-US" dirty="0"/>
                        <a:t>(hex)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9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10001AC4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2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10002AC2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8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10003AC6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10003AC7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10101100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2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0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9888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70519"/>
              </p:ext>
            </p:extLst>
          </p:nvPr>
        </p:nvGraphicFramePr>
        <p:xfrm>
          <a:off x="1283855" y="345589"/>
          <a:ext cx="87606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82">
                  <a:extLst>
                    <a:ext uri="{9D8B030D-6E8A-4147-A177-3AD203B41FA5}">
                      <a16:colId xmlns:a16="http://schemas.microsoft.com/office/drawing/2014/main" val="2573141708"/>
                    </a:ext>
                  </a:extLst>
                </a:gridCol>
                <a:gridCol w="899391">
                  <a:extLst>
                    <a:ext uri="{9D8B030D-6E8A-4147-A177-3AD203B41FA5}">
                      <a16:colId xmlns:a16="http://schemas.microsoft.com/office/drawing/2014/main" val="2702800080"/>
                    </a:ext>
                  </a:extLst>
                </a:gridCol>
                <a:gridCol w="1982354">
                  <a:extLst>
                    <a:ext uri="{9D8B030D-6E8A-4147-A177-3AD203B41FA5}">
                      <a16:colId xmlns:a16="http://schemas.microsoft.com/office/drawing/2014/main" val="82429434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1944606013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2335425193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246598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3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(direct</a:t>
                      </a:r>
                      <a:r>
                        <a:rPr lang="en-US" baseline="0" dirty="0"/>
                        <a:t>-</a:t>
                      </a:r>
                      <a:r>
                        <a:rPr lang="en-US" dirty="0"/>
                        <a:t>mapped)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0" dirty="0"/>
                        <a:t> KB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WBWA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409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795" y="1580703"/>
                <a:ext cx="5451364" cy="13387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L1 # sets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𝐴𝑆𝑆𝑂𝐶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𝐵𝐿𝑂𝐶𝐾𝑆𝐼𝑍𝐸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L1 # index bits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(L1 # sets)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(16) = 4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L1 # block offset bits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(L1_BLOCKSIZE)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(16) = 4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L1 # tag bits = 32-4-4 = 24 (top 6 nibbles of address)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5" y="1580703"/>
                <a:ext cx="5451364" cy="1338764"/>
              </a:xfrm>
              <a:prstGeom prst="rect">
                <a:avLst/>
              </a:prstGeom>
              <a:blipFill>
                <a:blip r:embed="rId2"/>
                <a:stretch>
                  <a:fillRect l="-781" b="-58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58155" y="1580703"/>
                <a:ext cx="5958426" cy="13735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L2 # sets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𝑆𝐼𝑍𝐸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𝐴𝑆𝑆𝑂𝐶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𝐵𝐿𝑂𝐶𝐾𝑆𝐼𝑍𝐸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L2 # index bits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(L2 # sets)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(256) = 8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L2 # block offset bits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(L2_BLOCKSIZE) = log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(16) = 4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L1 # tag bits = 32-8-4 = 20 (top 5 nibbles of address)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55" y="1580703"/>
                <a:ext cx="5958426" cy="1373518"/>
              </a:xfrm>
              <a:prstGeom prst="rect">
                <a:avLst/>
              </a:prstGeom>
              <a:blipFill>
                <a:blip r:embed="rId3"/>
                <a:stretch>
                  <a:fillRect l="-817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7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92585"/>
              </p:ext>
            </p:extLst>
          </p:nvPr>
        </p:nvGraphicFramePr>
        <p:xfrm>
          <a:off x="205508" y="5679611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23341"/>
              </p:ext>
            </p:extLst>
          </p:nvPr>
        </p:nvGraphicFramePr>
        <p:xfrm>
          <a:off x="205509" y="4488129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083"/>
            <a:ext cx="6197603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CPU issues write request to L1: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10001AC4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write request (tag=10001A, index=C)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write miss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issues read request to L2: r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request (tag=10001, index=AC)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miss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issues read request to MEM: r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MEM read request (block 10001AC)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installs the block (tag=10001, index=AC,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updates LRU info of set 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returns the block to L1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installs the block (tag=10001A, index=C,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performs the CPU’s write and sets dirty bit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76851"/>
              </p:ext>
            </p:extLst>
          </p:nvPr>
        </p:nvGraphicFramePr>
        <p:xfrm>
          <a:off x="7050024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1939"/>
              </p:ext>
            </p:extLst>
          </p:nvPr>
        </p:nvGraphicFramePr>
        <p:xfrm>
          <a:off x="7050024" y="4488129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35218" y="475929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3888" y="475929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❷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88674" y="99079"/>
            <a:ext cx="5726072" cy="1169552"/>
            <a:chOff x="6388674" y="99079"/>
            <a:chExt cx="5726072" cy="1169552"/>
          </a:xfrm>
        </p:grpSpPr>
        <p:sp>
          <p:nvSpPr>
            <p:cNvPr id="20" name="TextBox 19"/>
            <p:cNvSpPr txBox="1"/>
            <p:nvPr/>
          </p:nvSpPr>
          <p:spPr>
            <a:xfrm>
              <a:off x="6388674" y="99080"/>
              <a:ext cx="1759905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L1 reads: 0</a:t>
              </a:r>
            </a:p>
            <a:p>
              <a:r>
                <a:rPr lang="en-US" sz="1400" dirty="0"/>
                <a:t>L1 read misses: 0</a:t>
              </a:r>
            </a:p>
            <a:p>
              <a:r>
                <a:rPr lang="en-US" sz="1400" dirty="0"/>
                <a:t>L1 writes: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L1 write misses: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L1 </a:t>
              </a:r>
              <a:r>
                <a:rPr lang="en-US" sz="1400" dirty="0" err="1"/>
                <a:t>writebacks</a:t>
              </a:r>
              <a:r>
                <a:rPr lang="en-US" sz="1400" dirty="0"/>
                <a:t> to L2: 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21565" y="99079"/>
              <a:ext cx="2017452" cy="11695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L2 reads: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L2 read misses: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L2 writes: 0</a:t>
              </a:r>
            </a:p>
            <a:p>
              <a:r>
                <a:rPr lang="en-US" sz="1400" dirty="0"/>
                <a:t>L2 write misses: 0</a:t>
              </a:r>
            </a:p>
            <a:p>
              <a:r>
                <a:rPr lang="en-US" sz="1400" dirty="0"/>
                <a:t>L2 </a:t>
              </a:r>
              <a:r>
                <a:rPr lang="en-US" sz="1400" dirty="0" err="1"/>
                <a:t>writebacks</a:t>
              </a:r>
              <a:r>
                <a:rPr lang="en-US" sz="1400" dirty="0"/>
                <a:t> to MEM: 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10946" y="367204"/>
              <a:ext cx="1703800" cy="3077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Total MEM traffic: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  <a:r>
                <a:rPr lang="en-US" sz="1400" dirty="0"/>
                <a:t>  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8259728" y="4713437"/>
            <a:ext cx="2017452" cy="5515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73966" y="4436438"/>
            <a:ext cx="256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L1 copy now dirty (differs) </a:t>
            </a:r>
            <a:r>
              <a:rPr lang="en-US" sz="1200" dirty="0" err="1"/>
              <a:t>wrt</a:t>
            </a:r>
            <a:r>
              <a:rPr lang="en-US" sz="1200" dirty="0"/>
              <a:t> L2 copy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0551618" y="5542025"/>
            <a:ext cx="296051" cy="968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79902" y="5319867"/>
            <a:ext cx="2440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L2 copy clean (same) </a:t>
            </a:r>
            <a:r>
              <a:rPr lang="en-US" sz="1200" dirty="0" err="1"/>
              <a:t>wrt</a:t>
            </a:r>
            <a:r>
              <a:rPr lang="en-US" sz="1200" dirty="0"/>
              <a:t> MEM copy</a:t>
            </a:r>
          </a:p>
        </p:txBody>
      </p:sp>
    </p:spTree>
    <p:extLst>
      <p:ext uri="{BB962C8B-B14F-4D97-AF65-F5344CB8AC3E}">
        <p14:creationId xmlns:p14="http://schemas.microsoft.com/office/powerpoint/2010/main" val="41460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57804"/>
              </p:ext>
            </p:extLst>
          </p:nvPr>
        </p:nvGraphicFramePr>
        <p:xfrm>
          <a:off x="210312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05317"/>
              </p:ext>
            </p:extLst>
          </p:nvPr>
        </p:nvGraphicFramePr>
        <p:xfrm>
          <a:off x="210312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-3773"/>
            <a:ext cx="623454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CPU issues read request to L1: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10002AC2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read request (tag=10002A, index=C)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read miss, dirty victim block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issues write request to L2: w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write request (tag=10001, index=AC)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write hit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updates LRU info of set 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performs L1’s write and sets dirty bit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issues read request to L2: r 10002AC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request (tag=10002, index=AC)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miss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issues read request to MEM: r 10002AC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MEM read request (block 10002AC)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installs the block (tag=10002, index=AC,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updates LRU info of set 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returns the block to L1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installs the block (tag=10002A, index=C,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returns the requested byte(s) to CPU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64417"/>
              </p:ext>
            </p:extLst>
          </p:nvPr>
        </p:nvGraphicFramePr>
        <p:xfrm>
          <a:off x="7053530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85357"/>
              </p:ext>
            </p:extLst>
          </p:nvPr>
        </p:nvGraphicFramePr>
        <p:xfrm>
          <a:off x="7053531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32909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5641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❹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76528"/>
              </p:ext>
            </p:extLst>
          </p:nvPr>
        </p:nvGraphicFramePr>
        <p:xfrm>
          <a:off x="7053530" y="27447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29503"/>
              </p:ext>
            </p:extLst>
          </p:nvPr>
        </p:nvGraphicFramePr>
        <p:xfrm>
          <a:off x="7053531" y="15560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535641" y="18303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❸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388674" y="99079"/>
            <a:ext cx="5726072" cy="1169552"/>
            <a:chOff x="6388674" y="99079"/>
            <a:chExt cx="5726072" cy="1169552"/>
          </a:xfrm>
        </p:grpSpPr>
        <p:sp>
          <p:nvSpPr>
            <p:cNvPr id="18" name="TextBox 17"/>
            <p:cNvSpPr txBox="1"/>
            <p:nvPr/>
          </p:nvSpPr>
          <p:spPr>
            <a:xfrm>
              <a:off x="6388674" y="99080"/>
              <a:ext cx="1759905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L1 reads: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L1 read misses: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L1 writes: 1</a:t>
              </a:r>
            </a:p>
            <a:p>
              <a:r>
                <a:rPr lang="en-US" sz="1400" dirty="0"/>
                <a:t>L1 write misses: 1</a:t>
              </a:r>
            </a:p>
            <a:p>
              <a:r>
                <a:rPr lang="en-US" sz="1400" dirty="0"/>
                <a:t>L1 </a:t>
              </a:r>
              <a:r>
                <a:rPr lang="en-US" sz="1400" dirty="0" err="1"/>
                <a:t>writebacks</a:t>
              </a:r>
              <a:r>
                <a:rPr lang="en-US" sz="1400" dirty="0"/>
                <a:t> to L2: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21565" y="99079"/>
              <a:ext cx="2017452" cy="11695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L2 reads: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/>
                <a:t>L2 read misses: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/>
                <a:t>L2 writes: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/>
                <a:t>L2 write misses: 0</a:t>
              </a:r>
            </a:p>
            <a:p>
              <a:r>
                <a:rPr lang="en-US" sz="1400" dirty="0"/>
                <a:t>L2 </a:t>
              </a:r>
              <a:r>
                <a:rPr lang="en-US" sz="1400" dirty="0" err="1"/>
                <a:t>writebacks</a:t>
              </a:r>
              <a:r>
                <a:rPr lang="en-US" sz="1400" dirty="0"/>
                <a:t> to MEM: 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10946" y="367204"/>
              <a:ext cx="1703800" cy="3077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Total MEM traffic: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  <a:r>
                <a:rPr lang="en-US" sz="1400" dirty="0"/>
                <a:t> 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4890655" y="674981"/>
            <a:ext cx="498763" cy="11553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89418" y="10839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❸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321565" y="1813698"/>
            <a:ext cx="2017452" cy="5515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35803" y="1536699"/>
            <a:ext cx="255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L1 copy now clean (same) </a:t>
            </a:r>
            <a:r>
              <a:rPr lang="en-US" sz="1200" dirty="0" err="1"/>
              <a:t>wrt</a:t>
            </a:r>
            <a:r>
              <a:rPr lang="en-US" sz="1200" dirty="0"/>
              <a:t> L2 copy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0630436" y="2568141"/>
            <a:ext cx="296051" cy="968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3185" y="2345983"/>
            <a:ext cx="2760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L2 copy now dirty (differs) </a:t>
            </a:r>
            <a:r>
              <a:rPr lang="en-US" sz="1200" dirty="0" err="1"/>
              <a:t>wrt</a:t>
            </a:r>
            <a:r>
              <a:rPr lang="en-US" sz="1200" dirty="0"/>
              <a:t> MEM copy</a:t>
            </a:r>
          </a:p>
        </p:txBody>
      </p:sp>
    </p:spTree>
    <p:extLst>
      <p:ext uri="{BB962C8B-B14F-4D97-AF65-F5344CB8AC3E}">
        <p14:creationId xmlns:p14="http://schemas.microsoft.com/office/powerpoint/2010/main" val="29815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773"/>
            <a:ext cx="6234545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CPU issues read request to L1: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10003AC6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read request (tag=10003A, index=C)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read miss, clean victim block 10002AC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issues read request to L2: r 10003AC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request (tag=10003, index=AC)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read miss, dirty victim block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issues write request to MEM: w 10001AC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MEM write request (block 10001AC)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issues read request to MEM: r 10003AC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MEM read request (block 10003AC)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installs the block (tag=10003, index=AC,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updates LRU info of set 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L2 returns the block to L1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installs the block (tag=10003A, index=C, clean)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returns the requested byte(s) to CPU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7431"/>
              </p:ext>
            </p:extLst>
          </p:nvPr>
        </p:nvGraphicFramePr>
        <p:xfrm>
          <a:off x="210312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12354"/>
              </p:ext>
            </p:extLst>
          </p:nvPr>
        </p:nvGraphicFramePr>
        <p:xfrm>
          <a:off x="210312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29584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❹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92327"/>
              </p:ext>
            </p:extLst>
          </p:nvPr>
        </p:nvGraphicFramePr>
        <p:xfrm>
          <a:off x="7050024" y="2743200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05542"/>
              </p:ext>
            </p:extLst>
          </p:nvPr>
        </p:nvGraphicFramePr>
        <p:xfrm>
          <a:off x="7050024" y="1554480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533888" y="18288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❺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0110"/>
              </p:ext>
            </p:extLst>
          </p:nvPr>
        </p:nvGraphicFramePr>
        <p:xfrm>
          <a:off x="7050024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88627"/>
              </p:ext>
            </p:extLst>
          </p:nvPr>
        </p:nvGraphicFramePr>
        <p:xfrm>
          <a:off x="7050024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533888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❻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88674" y="99079"/>
            <a:ext cx="5726072" cy="1169552"/>
            <a:chOff x="6388674" y="99079"/>
            <a:chExt cx="5726072" cy="1169552"/>
          </a:xfrm>
        </p:grpSpPr>
        <p:sp>
          <p:nvSpPr>
            <p:cNvPr id="24" name="TextBox 23"/>
            <p:cNvSpPr txBox="1"/>
            <p:nvPr/>
          </p:nvSpPr>
          <p:spPr>
            <a:xfrm>
              <a:off x="6388674" y="99080"/>
              <a:ext cx="1759905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L1 reads: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/>
                <a:t>L1 read misses: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/>
                <a:t>L1 writes: 1</a:t>
              </a:r>
            </a:p>
            <a:p>
              <a:r>
                <a:rPr lang="en-US" sz="1400" dirty="0"/>
                <a:t>L1 write misses: 1</a:t>
              </a:r>
            </a:p>
            <a:p>
              <a:r>
                <a:rPr lang="en-US" sz="1400" dirty="0"/>
                <a:t>L1 </a:t>
              </a:r>
              <a:r>
                <a:rPr lang="en-US" sz="1400" dirty="0" err="1"/>
                <a:t>writebacks</a:t>
              </a:r>
              <a:r>
                <a:rPr lang="en-US" sz="1400" dirty="0"/>
                <a:t> to L2: 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21565" y="99079"/>
              <a:ext cx="2017452" cy="11695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L2 reads: </a:t>
              </a:r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/>
                <a:t>L2 read misses: </a:t>
              </a:r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/>
                <a:t>L2 writes: 1</a:t>
              </a:r>
            </a:p>
            <a:p>
              <a:r>
                <a:rPr lang="en-US" sz="1400" dirty="0"/>
                <a:t>L2 write misses: 0</a:t>
              </a:r>
            </a:p>
            <a:p>
              <a:r>
                <a:rPr lang="en-US" sz="1400" dirty="0"/>
                <a:t>L2 </a:t>
              </a:r>
              <a:r>
                <a:rPr lang="en-US" sz="1400" dirty="0" err="1"/>
                <a:t>writebacks</a:t>
              </a:r>
              <a:r>
                <a:rPr lang="en-US" sz="1400" dirty="0"/>
                <a:t> to MEM: </a:t>
              </a: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10946" y="367204"/>
              <a:ext cx="1703800" cy="3077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Total MEM traffic: </a:t>
              </a:r>
              <a:r>
                <a:rPr lang="en-US" sz="1400" dirty="0">
                  <a:solidFill>
                    <a:srgbClr val="FF0000"/>
                  </a:solidFill>
                </a:rPr>
                <a:t>4</a:t>
              </a:r>
              <a:r>
                <a:rPr lang="en-US" sz="1400" dirty="0"/>
                <a:t> 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V="1">
            <a:off x="10630436" y="2568141"/>
            <a:ext cx="296051" cy="968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23185" y="2345983"/>
            <a:ext cx="274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L2 copy now clean (same) </a:t>
            </a:r>
            <a:r>
              <a:rPr lang="en-US" sz="1200" dirty="0" err="1"/>
              <a:t>wrt</a:t>
            </a:r>
            <a:r>
              <a:rPr lang="en-US" sz="1200" dirty="0"/>
              <a:t> MEM copy</a:t>
            </a:r>
          </a:p>
        </p:txBody>
      </p:sp>
      <p:sp>
        <p:nvSpPr>
          <p:cNvPr id="29" name="Right Brace 28"/>
          <p:cNvSpPr/>
          <p:nvPr/>
        </p:nvSpPr>
        <p:spPr>
          <a:xfrm>
            <a:off x="5056884" y="1268630"/>
            <a:ext cx="249382" cy="463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93420" y="131555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❺</a:t>
            </a:r>
          </a:p>
        </p:txBody>
      </p:sp>
    </p:spTree>
    <p:extLst>
      <p:ext uri="{BB962C8B-B14F-4D97-AF65-F5344CB8AC3E}">
        <p14:creationId xmlns:p14="http://schemas.microsoft.com/office/powerpoint/2010/main" val="306260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773"/>
            <a:ext cx="6234545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CPU issues write request to L1: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10003AC7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write request (tag=10003A, index=C)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write hit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L1 performs the CPU’s write and sets dirty bit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90287"/>
              </p:ext>
            </p:extLst>
          </p:nvPr>
        </p:nvGraphicFramePr>
        <p:xfrm>
          <a:off x="210312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89216"/>
              </p:ext>
            </p:extLst>
          </p:nvPr>
        </p:nvGraphicFramePr>
        <p:xfrm>
          <a:off x="210312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29584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❻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78481"/>
              </p:ext>
            </p:extLst>
          </p:nvPr>
        </p:nvGraphicFramePr>
        <p:xfrm>
          <a:off x="7050024" y="5678424"/>
          <a:ext cx="50476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50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39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59726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999427">
                  <a:extLst>
                    <a:ext uri="{9D8B030D-6E8A-4147-A177-3AD203B41FA5}">
                      <a16:colId xmlns:a16="http://schemas.microsoft.com/office/drawing/2014/main" val="149316986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6918349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1670476224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0389003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88046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cache 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076023"/>
              </p:ext>
            </p:extLst>
          </p:nvPr>
        </p:nvGraphicFramePr>
        <p:xfrm>
          <a:off x="7050024" y="4489704"/>
          <a:ext cx="24014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27">
                  <a:extLst>
                    <a:ext uri="{9D8B030D-6E8A-4147-A177-3AD203B41FA5}">
                      <a16:colId xmlns:a16="http://schemas.microsoft.com/office/drawing/2014/main" val="680970946"/>
                    </a:ext>
                  </a:extLst>
                </a:gridCol>
                <a:gridCol w="387928">
                  <a:extLst>
                    <a:ext uri="{9D8B030D-6E8A-4147-A177-3AD203B41FA5}">
                      <a16:colId xmlns:a16="http://schemas.microsoft.com/office/drawing/2014/main" val="4241428511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28546187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6031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cache contents</a:t>
                      </a:r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7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#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48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10003A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858172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533888" y="476402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❼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388674" y="99079"/>
            <a:ext cx="5726072" cy="1169552"/>
            <a:chOff x="6388674" y="99079"/>
            <a:chExt cx="5726072" cy="1169552"/>
          </a:xfrm>
        </p:grpSpPr>
        <p:sp>
          <p:nvSpPr>
            <p:cNvPr id="27" name="TextBox 26"/>
            <p:cNvSpPr txBox="1"/>
            <p:nvPr/>
          </p:nvSpPr>
          <p:spPr>
            <a:xfrm>
              <a:off x="6388674" y="99080"/>
              <a:ext cx="1759905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L1 reads: 2</a:t>
              </a:r>
            </a:p>
            <a:p>
              <a:r>
                <a:rPr lang="en-US" sz="1400" dirty="0"/>
                <a:t>L1 read misses: 2</a:t>
              </a:r>
            </a:p>
            <a:p>
              <a:r>
                <a:rPr lang="en-US" sz="1400" dirty="0"/>
                <a:t>L1 writes: </a:t>
              </a: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/>
                <a:t>L1 write misses: 1</a:t>
              </a:r>
            </a:p>
            <a:p>
              <a:r>
                <a:rPr lang="en-US" sz="1400" dirty="0"/>
                <a:t>L1 </a:t>
              </a:r>
              <a:r>
                <a:rPr lang="en-US" sz="1400" dirty="0" err="1"/>
                <a:t>writebacks</a:t>
              </a:r>
              <a:r>
                <a:rPr lang="en-US" sz="1400" dirty="0"/>
                <a:t> to L2: 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21565" y="99079"/>
              <a:ext cx="2017452" cy="11695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L2 reads: 3</a:t>
              </a:r>
            </a:p>
            <a:p>
              <a:r>
                <a:rPr lang="en-US" sz="1400" dirty="0"/>
                <a:t>L2 read misses: 3</a:t>
              </a:r>
            </a:p>
            <a:p>
              <a:r>
                <a:rPr lang="en-US" sz="1400" dirty="0"/>
                <a:t>L2 writes: 1</a:t>
              </a:r>
            </a:p>
            <a:p>
              <a:r>
                <a:rPr lang="en-US" sz="1400" dirty="0"/>
                <a:t>L2 write misses: 0</a:t>
              </a:r>
            </a:p>
            <a:p>
              <a:r>
                <a:rPr lang="en-US" sz="1400" dirty="0"/>
                <a:t>L2 </a:t>
              </a:r>
              <a:r>
                <a:rPr lang="en-US" sz="1400" dirty="0" err="1"/>
                <a:t>writebacks</a:t>
              </a:r>
              <a:r>
                <a:rPr lang="en-US" sz="1400" dirty="0"/>
                <a:t> to MEM: 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0946" y="367204"/>
              <a:ext cx="1703800" cy="3077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Total MEM traffic: 4 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8259728" y="4713437"/>
            <a:ext cx="2017452" cy="55159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73966" y="4436438"/>
            <a:ext cx="2565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L1 copy now dirty (differs) </a:t>
            </a:r>
            <a:r>
              <a:rPr lang="en-US" sz="1200" dirty="0" err="1"/>
              <a:t>wrt</a:t>
            </a:r>
            <a:r>
              <a:rPr lang="en-US" sz="1200" dirty="0"/>
              <a:t> L2 copy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0551618" y="5542025"/>
            <a:ext cx="296051" cy="9684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55207" y="5319867"/>
            <a:ext cx="2692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L2 copy still clean (same) </a:t>
            </a:r>
            <a:r>
              <a:rPr lang="en-US" sz="1200" dirty="0" err="1"/>
              <a:t>wrt</a:t>
            </a:r>
            <a:r>
              <a:rPr lang="en-US" sz="1200" dirty="0"/>
              <a:t> MEM copy</a:t>
            </a:r>
          </a:p>
        </p:txBody>
      </p:sp>
    </p:spTree>
    <p:extLst>
      <p:ext uri="{BB962C8B-B14F-4D97-AF65-F5344CB8AC3E}">
        <p14:creationId xmlns:p14="http://schemas.microsoft.com/office/powerpoint/2010/main" val="26456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1427</Words>
  <Application>Microsoft Office PowerPoint</Application>
  <PresentationFormat>Widescreen</PresentationFormat>
  <Paragraphs>460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Theme</vt:lpstr>
      <vt:lpstr>ECE 463/563 Microprocessor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463/563 Fall’20</dc:title>
  <dc:creator>Eric Rotenberg</dc:creator>
  <cp:lastModifiedBy>Eric Rotenberg</cp:lastModifiedBy>
  <cp:revision>35</cp:revision>
  <dcterms:created xsi:type="dcterms:W3CDTF">2020-08-23T23:41:58Z</dcterms:created>
  <dcterms:modified xsi:type="dcterms:W3CDTF">2023-09-11T00:42:10Z</dcterms:modified>
</cp:coreProperties>
</file>