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95" r:id="rId2"/>
    <p:sldId id="503" r:id="rId3"/>
    <p:sldId id="504" r:id="rId4"/>
    <p:sldId id="505" r:id="rId5"/>
    <p:sldId id="506" r:id="rId6"/>
    <p:sldId id="507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381000"/>
            <a:ext cx="7162800" cy="59436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463/521</a:t>
            </a:r>
            <a:br>
              <a:rPr lang="en-US" dirty="0" smtClean="0"/>
            </a:br>
            <a:r>
              <a:rPr lang="en-US" dirty="0" smtClean="0"/>
              <a:t>Fall `20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Basic Cache Operation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Summary: decoding the address</a:t>
            </a:r>
            <a:endParaRPr lang="en-US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Cache is normally specified as follows:</a:t>
            </a:r>
          </a:p>
          <a:p>
            <a:pPr lvl="1"/>
            <a:r>
              <a:rPr lang="en-US" altLang="en-US" dirty="0" smtClean="0"/>
              <a:t>{SIZE, ASSOC, BLOCKSIZE}</a:t>
            </a:r>
          </a:p>
          <a:p>
            <a:pPr lvl="2"/>
            <a:r>
              <a:rPr lang="en-US" altLang="en-US" dirty="0" smtClean="0"/>
              <a:t>SIZE: total bytes of data storage</a:t>
            </a:r>
          </a:p>
          <a:p>
            <a:pPr lvl="3"/>
            <a:r>
              <a:rPr lang="en-US" altLang="en-US" dirty="0" smtClean="0"/>
              <a:t>Does NOT include “metadata”, aka control bits: valid bit, dirty bit, tag, replacement counters, coherence bits,</a:t>
            </a:r>
            <a:r>
              <a:rPr lang="en-US" altLang="en-US" i="1" dirty="0" smtClean="0"/>
              <a:t> etc</a:t>
            </a:r>
            <a:r>
              <a:rPr lang="en-US" altLang="en-US" dirty="0" smtClean="0"/>
              <a:t>.</a:t>
            </a:r>
          </a:p>
          <a:p>
            <a:pPr lvl="2"/>
            <a:r>
              <a:rPr lang="en-US" altLang="en-US" dirty="0" smtClean="0"/>
              <a:t>ASSOC: associativity (# of blocks in a set)</a:t>
            </a:r>
          </a:p>
          <a:p>
            <a:pPr lvl="2"/>
            <a:r>
              <a:rPr lang="en-US" altLang="en-US" dirty="0" smtClean="0"/>
              <a:t>BLOCKSIZE: size of cache block in bytes</a:t>
            </a:r>
          </a:p>
          <a:p>
            <a:pPr lvl="1"/>
            <a:r>
              <a:rPr lang="en-US" altLang="en-US" dirty="0" smtClean="0"/>
              <a:t>Question: how do we decode the address?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REMEMBER the following equation (derivation next slide)</a:t>
            </a:r>
          </a:p>
          <a:p>
            <a:pPr lvl="2"/>
            <a:endParaRPr lang="en-US" altLang="en-US" dirty="0" smtClean="0"/>
          </a:p>
          <a:p>
            <a:pPr lvl="1"/>
            <a:r>
              <a:rPr lang="en-US" altLang="en-US" dirty="0" smtClean="0"/>
              <a:t>Then compute size of each address field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Rotenberg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981200" y="3810000"/>
            <a:ext cx="2514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4495800" y="38100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6096000" y="3810000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3048000" y="3810000"/>
            <a:ext cx="449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tag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5029200" y="3810000"/>
            <a:ext cx="646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index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6019800" y="3810000"/>
            <a:ext cx="1176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block offset</a:t>
            </a:r>
          </a:p>
        </p:txBody>
      </p:sp>
      <p:sp>
        <p:nvSpPr>
          <p:cNvPr id="108554" name="Line 10"/>
          <p:cNvSpPr>
            <a:spLocks noChangeShapeType="1"/>
          </p:cNvSpPr>
          <p:nvPr/>
        </p:nvSpPr>
        <p:spPr bwMode="auto">
          <a:xfrm>
            <a:off x="1981200" y="42672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4495800" y="42672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>
            <a:off x="6096000" y="4267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3124200" y="42672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5181600" y="42672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?</a:t>
            </a:r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6477000" y="4267200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?</a:t>
            </a:r>
          </a:p>
        </p:txBody>
      </p:sp>
      <p:graphicFrame>
        <p:nvGraphicFramePr>
          <p:cNvPr id="1085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961396"/>
              </p:ext>
            </p:extLst>
          </p:nvPr>
        </p:nvGraphicFramePr>
        <p:xfrm>
          <a:off x="3213100" y="4843463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3" imgW="1968480" imgH="393480" progId="Equation.3">
                  <p:embed/>
                </p:oleObj>
              </mc:Choice>
              <mc:Fallback>
                <p:oleObj name="Equation" r:id="rId3" imgW="1968480" imgH="393480" progId="Equation.3">
                  <p:embed/>
                  <p:pic>
                    <p:nvPicPr>
                      <p:cNvPr id="1085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843463"/>
                        <a:ext cx="1968500" cy="3937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2057400" y="5575300"/>
            <a:ext cx="2514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2" name="Rectangle 18"/>
          <p:cNvSpPr>
            <a:spLocks noChangeArrowheads="1"/>
          </p:cNvSpPr>
          <p:nvPr/>
        </p:nvSpPr>
        <p:spPr bwMode="auto">
          <a:xfrm>
            <a:off x="4572000" y="55753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6172200" y="5575300"/>
            <a:ext cx="1143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3124200" y="5575300"/>
            <a:ext cx="449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tag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5105400" y="5575300"/>
            <a:ext cx="646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index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6096000" y="5575300"/>
            <a:ext cx="1176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block offset</a:t>
            </a:r>
          </a:p>
        </p:txBody>
      </p:sp>
      <p:sp>
        <p:nvSpPr>
          <p:cNvPr id="108567" name="Line 23"/>
          <p:cNvSpPr>
            <a:spLocks noChangeShapeType="1"/>
          </p:cNvSpPr>
          <p:nvPr/>
        </p:nvSpPr>
        <p:spPr bwMode="auto">
          <a:xfrm>
            <a:off x="2057400" y="60325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Line 24"/>
          <p:cNvSpPr>
            <a:spLocks noChangeShapeType="1"/>
          </p:cNvSpPr>
          <p:nvPr/>
        </p:nvSpPr>
        <p:spPr bwMode="auto">
          <a:xfrm>
            <a:off x="4572000" y="60325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9" name="Line 25"/>
          <p:cNvSpPr>
            <a:spLocks noChangeShapeType="1"/>
          </p:cNvSpPr>
          <p:nvPr/>
        </p:nvSpPr>
        <p:spPr bwMode="auto">
          <a:xfrm>
            <a:off x="6172200" y="60325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85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922625"/>
              </p:ext>
            </p:extLst>
          </p:nvPr>
        </p:nvGraphicFramePr>
        <p:xfrm>
          <a:off x="6400800" y="6108700"/>
          <a:ext cx="1231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5" imgW="1231560" imgH="215640" progId="Equation.3">
                  <p:embed/>
                </p:oleObj>
              </mc:Choice>
              <mc:Fallback>
                <p:oleObj name="Equation" r:id="rId5" imgW="1231560" imgH="215640" progId="Equation.3">
                  <p:embed/>
                  <p:pic>
                    <p:nvPicPr>
                      <p:cNvPr id="1085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108700"/>
                        <a:ext cx="12319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564568"/>
              </p:ext>
            </p:extLst>
          </p:nvPr>
        </p:nvGraphicFramePr>
        <p:xfrm>
          <a:off x="4965700" y="6108700"/>
          <a:ext cx="749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7" imgW="749160" imgH="215640" progId="Equation.3">
                  <p:embed/>
                </p:oleObj>
              </mc:Choice>
              <mc:Fallback>
                <p:oleObj name="Equation" r:id="rId7" imgW="749160" imgH="215640" progId="Equation.3">
                  <p:embed/>
                  <p:pic>
                    <p:nvPicPr>
                      <p:cNvPr id="1085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6108700"/>
                        <a:ext cx="749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138843"/>
              </p:ext>
            </p:extLst>
          </p:nvPr>
        </p:nvGraphicFramePr>
        <p:xfrm>
          <a:off x="1066800" y="6108700"/>
          <a:ext cx="30861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9" imgW="3085920" imgH="215640" progId="Equation.3">
                  <p:embed/>
                </p:oleObj>
              </mc:Choice>
              <mc:Fallback>
                <p:oleObj name="Equation" r:id="rId9" imgW="3085920" imgH="215640" progId="Equation.3">
                  <p:embed/>
                  <p:pic>
                    <p:nvPicPr>
                      <p:cNvPr id="1085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108700"/>
                        <a:ext cx="30861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687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Derivation: # sets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725636"/>
              </p:ext>
            </p:extLst>
          </p:nvPr>
        </p:nvGraphicFramePr>
        <p:xfrm>
          <a:off x="914400" y="1447800"/>
          <a:ext cx="73152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3608">
                  <a:extLst>
                    <a:ext uri="{9D8B030D-6E8A-4147-A177-3AD203B41FA5}">
                      <a16:colId xmlns:a16="http://schemas.microsoft.com/office/drawing/2014/main" val="2908902461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3150199036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val="3702524912"/>
                    </a:ext>
                  </a:extLst>
                </a:gridCol>
                <a:gridCol w="1293845">
                  <a:extLst>
                    <a:ext uri="{9D8B030D-6E8A-4147-A177-3AD203B41FA5}">
                      <a16:colId xmlns:a16="http://schemas.microsoft.com/office/drawing/2014/main" val="3339110695"/>
                    </a:ext>
                  </a:extLst>
                </a:gridCol>
                <a:gridCol w="622041">
                  <a:extLst>
                    <a:ext uri="{9D8B030D-6E8A-4147-A177-3AD203B41FA5}">
                      <a16:colId xmlns:a16="http://schemas.microsoft.com/office/drawing/2014/main" val="673543625"/>
                    </a:ext>
                  </a:extLst>
                </a:gridCol>
                <a:gridCol w="1368490">
                  <a:extLst>
                    <a:ext uri="{9D8B030D-6E8A-4147-A177-3AD203B41FA5}">
                      <a16:colId xmlns:a16="http://schemas.microsoft.com/office/drawing/2014/main" val="57634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way 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way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way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way (ASSOC-1)</a:t>
                      </a:r>
                      <a:endParaRPr lang="en-US" sz="1800" dirty="0"/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37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46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15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91692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8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 (#sets-1)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block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23486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04026" y="4252779"/>
            <a:ext cx="6612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bytes of data storage = (# sets) x (# blocks/set) x (# bytes/block)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otal bytes of data storage = (# sets) x (# ways) x (# bytes/block)</a:t>
            </a:r>
          </a:p>
          <a:p>
            <a:endParaRPr lang="en-US" dirty="0"/>
          </a:p>
          <a:p>
            <a:r>
              <a:rPr lang="en-US" dirty="0" smtClean="0"/>
              <a:t>                                        SIZE = (# sets) x (ASSOC) x (BLOCKSIZE)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334000" y="4576273"/>
            <a:ext cx="76200" cy="33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5137458" y="5105400"/>
            <a:ext cx="120342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400800" y="5105400"/>
            <a:ext cx="152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5105400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903392"/>
              </p:ext>
            </p:extLst>
          </p:nvPr>
        </p:nvGraphicFramePr>
        <p:xfrm>
          <a:off x="3587750" y="5822950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968480" imgH="393480" progId="Equation.3">
                  <p:embed/>
                </p:oleObj>
              </mc:Choice>
              <mc:Fallback>
                <p:oleObj name="Equation" r:id="rId3" imgW="1968480" imgH="393480" progId="Equation.3">
                  <p:embed/>
                  <p:pic>
                    <p:nvPicPr>
                      <p:cNvPr id="1085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5822950"/>
                        <a:ext cx="1968500" cy="3937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292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types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Every cache can be classed as a particular “N-way set-associative cache”</a:t>
            </a:r>
          </a:p>
          <a:p>
            <a:r>
              <a:rPr lang="en-US" dirty="0" smtClean="0"/>
              <a:t>Direct-mapped and fully-associative caches are just extremes</a:t>
            </a:r>
          </a:p>
          <a:p>
            <a:r>
              <a:rPr lang="en-US" dirty="0" smtClean="0"/>
              <a:t>Direct-mapped</a:t>
            </a:r>
          </a:p>
          <a:p>
            <a:pPr lvl="1"/>
            <a:r>
              <a:rPr lang="en-US" dirty="0" smtClean="0"/>
              <a:t>Any cache with only 1 way is a direct-mapped cache.</a:t>
            </a:r>
          </a:p>
          <a:p>
            <a:pPr lvl="1"/>
            <a:r>
              <a:rPr lang="en-US" dirty="0" smtClean="0"/>
              <a:t>A direct-mapped cache is the same as a 1-way set-associative </a:t>
            </a:r>
            <a:r>
              <a:rPr lang="en-US" dirty="0" smtClean="0"/>
              <a:t>cache.</a:t>
            </a:r>
            <a:endParaRPr lang="en-US" dirty="0" smtClean="0"/>
          </a:p>
          <a:p>
            <a:r>
              <a:rPr lang="en-US" dirty="0" smtClean="0"/>
              <a:t>Fully-associative</a:t>
            </a:r>
          </a:p>
          <a:p>
            <a:pPr lvl="1"/>
            <a:r>
              <a:rPr lang="en-US" dirty="0" smtClean="0"/>
              <a:t>Any cache with only 1 set is a fully-associative cache.</a:t>
            </a:r>
          </a:p>
          <a:p>
            <a:pPr lvl="1"/>
            <a:r>
              <a:rPr lang="en-US" dirty="0" smtClean="0"/>
              <a:t>A fully-associative </a:t>
            </a:r>
            <a:r>
              <a:rPr lang="en-US" dirty="0" smtClean="0"/>
              <a:t>cache is </a:t>
            </a:r>
            <a:r>
              <a:rPr lang="en-US" dirty="0" smtClean="0"/>
              <a:t>the same </a:t>
            </a:r>
            <a:r>
              <a:rPr lang="en-US" dirty="0" smtClean="0"/>
              <a:t>as an N-way set-associative cache with only 1 set containing N blocks.</a:t>
            </a:r>
          </a:p>
        </p:txBody>
      </p:sp>
    </p:spTree>
    <p:extLst>
      <p:ext uri="{BB962C8B-B14F-4D97-AF65-F5344CB8AC3E}">
        <p14:creationId xmlns:p14="http://schemas.microsoft.com/office/powerpoint/2010/main" val="41915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00"/>
            <a:ext cx="8193232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 picture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N-way </a:t>
            </a:r>
            <a:r>
              <a:rPr lang="en-US" dirty="0" smtClean="0"/>
              <a:t>set-associative cache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62594" y="2569379"/>
          <a:ext cx="5486401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06">
                  <a:extLst>
                    <a:ext uri="{9D8B030D-6E8A-4147-A177-3AD203B41FA5}">
                      <a16:colId xmlns:a16="http://schemas.microsoft.com/office/drawing/2014/main" val="721720920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720473004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826247236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3187846725"/>
                    </a:ext>
                  </a:extLst>
                </a:gridCol>
                <a:gridCol w="466531">
                  <a:extLst>
                    <a:ext uri="{9D8B030D-6E8A-4147-A177-3AD203B41FA5}">
                      <a16:colId xmlns:a16="http://schemas.microsoft.com/office/drawing/2014/main" val="3732690876"/>
                    </a:ext>
                  </a:extLst>
                </a:gridCol>
                <a:gridCol w="1026368">
                  <a:extLst>
                    <a:ext uri="{9D8B030D-6E8A-4147-A177-3AD203B41FA5}">
                      <a16:colId xmlns:a16="http://schemas.microsoft.com/office/drawing/2014/main" val="310696176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way 0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way 1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way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way (N-1)</a:t>
                      </a:r>
                      <a:endParaRPr lang="en-US" sz="1400" dirty="0"/>
                    </a:p>
                  </a:txBody>
                  <a:tcPr marL="0" marR="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1976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 0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4168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 1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835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 2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075479"/>
                  </a:ext>
                </a:extLst>
              </a:tr>
              <a:tr h="27813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96648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 (#sets-1)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5435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870362" y="3475769"/>
            <a:ext cx="384464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93" y="3139911"/>
            <a:ext cx="162538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Index a set using the</a:t>
            </a:r>
            <a:br>
              <a:rPr lang="en-US" sz="1350" dirty="0"/>
            </a:br>
            <a:r>
              <a:rPr lang="en-US" sz="1350" dirty="0"/>
              <a:t>index bits of the </a:t>
            </a:r>
            <a:br>
              <a:rPr lang="en-US" sz="1350" dirty="0"/>
            </a:br>
            <a:r>
              <a:rPr lang="en-US" sz="1350" dirty="0"/>
              <a:t>block address.</a:t>
            </a:r>
            <a:endParaRPr lang="en-US" sz="13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51118" y="2311977"/>
            <a:ext cx="3460173" cy="99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0564" y="2000584"/>
            <a:ext cx="4525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Associatively search for the block among N ways of the set.</a:t>
            </a:r>
            <a:endParaRPr lang="en-US" sz="135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74371" y="1792597"/>
            <a:ext cx="6253763" cy="3880800"/>
            <a:chOff x="3699161" y="1247129"/>
            <a:chExt cx="8338351" cy="5174400"/>
          </a:xfrm>
        </p:grpSpPr>
        <p:grpSp>
          <p:nvGrpSpPr>
            <p:cNvPr id="3" name="Group 2"/>
            <p:cNvGrpSpPr/>
            <p:nvPr/>
          </p:nvGrpSpPr>
          <p:grpSpPr>
            <a:xfrm>
              <a:off x="3699161" y="2147901"/>
              <a:ext cx="8338351" cy="4273628"/>
              <a:chOff x="1787236" y="1690688"/>
              <a:chExt cx="8338351" cy="427362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008909" y="1690688"/>
                <a:ext cx="1731818" cy="26873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7" name="Straight Connector 6"/>
              <p:cNvCxnSpPr>
                <a:stCxn id="5" idx="2"/>
              </p:cNvCxnSpPr>
              <p:nvPr/>
            </p:nvCxnSpPr>
            <p:spPr>
              <a:xfrm flipH="1">
                <a:off x="2867891" y="4378036"/>
                <a:ext cx="6927" cy="6234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1787236" y="5010208"/>
                <a:ext cx="8338351" cy="954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Direct-mapped cache is one extreme where there is only 1 way.  Once a set is indexed</a:t>
                </a:r>
                <a:br>
                  <a:rPr lang="en-US" sz="1350" dirty="0"/>
                </a:br>
                <a:r>
                  <a:rPr lang="en-US" sz="1350" dirty="0"/>
                  <a:t>using the index bits from the block address, there is no need to search among multiple</a:t>
                </a:r>
                <a:br>
                  <a:rPr lang="en-US" sz="1350" dirty="0"/>
                </a:br>
                <a:r>
                  <a:rPr lang="en-US" sz="1350" dirty="0"/>
                  <a:t>blocks within the set because there is only 1 block in the set.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764534" y="1247129"/>
              <a:ext cx="605293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50" dirty="0">
                  <a:solidFill>
                    <a:srgbClr val="FF0000"/>
                  </a:solidFill>
                </a:rPr>
                <a:t>X</a:t>
              </a:r>
              <a:endParaRPr lang="en-US" sz="40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62594" y="2569379"/>
          <a:ext cx="5486401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706">
                  <a:extLst>
                    <a:ext uri="{9D8B030D-6E8A-4147-A177-3AD203B41FA5}">
                      <a16:colId xmlns:a16="http://schemas.microsoft.com/office/drawing/2014/main" val="721720920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720473004"/>
                    </a:ext>
                  </a:extLst>
                </a:gridCol>
                <a:gridCol w="1007706">
                  <a:extLst>
                    <a:ext uri="{9D8B030D-6E8A-4147-A177-3AD203B41FA5}">
                      <a16:colId xmlns:a16="http://schemas.microsoft.com/office/drawing/2014/main" val="2826247236"/>
                    </a:ext>
                  </a:extLst>
                </a:gridCol>
                <a:gridCol w="970384">
                  <a:extLst>
                    <a:ext uri="{9D8B030D-6E8A-4147-A177-3AD203B41FA5}">
                      <a16:colId xmlns:a16="http://schemas.microsoft.com/office/drawing/2014/main" val="3187846725"/>
                    </a:ext>
                  </a:extLst>
                </a:gridCol>
                <a:gridCol w="466531">
                  <a:extLst>
                    <a:ext uri="{9D8B030D-6E8A-4147-A177-3AD203B41FA5}">
                      <a16:colId xmlns:a16="http://schemas.microsoft.com/office/drawing/2014/main" val="3732690876"/>
                    </a:ext>
                  </a:extLst>
                </a:gridCol>
                <a:gridCol w="1026368">
                  <a:extLst>
                    <a:ext uri="{9D8B030D-6E8A-4147-A177-3AD203B41FA5}">
                      <a16:colId xmlns:a16="http://schemas.microsoft.com/office/drawing/2014/main" val="3106961765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way 0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way 1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way</a:t>
                      </a:r>
                      <a:r>
                        <a:rPr lang="en-US" sz="1400" baseline="0" dirty="0" smtClean="0"/>
                        <a:t> 2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way (N-1)</a:t>
                      </a:r>
                      <a:endParaRPr lang="en-US" sz="1400" dirty="0"/>
                    </a:p>
                  </a:txBody>
                  <a:tcPr marL="0" marR="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19767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 0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...</a:t>
                      </a:r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41687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 1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8835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 2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8075479"/>
                  </a:ext>
                </a:extLst>
              </a:tr>
              <a:tr h="27813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96648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set (#sets-1)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block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54359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870362" y="3475769"/>
            <a:ext cx="384464" cy="10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93" y="3139911"/>
            <a:ext cx="162538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Index a set using the</a:t>
            </a:r>
            <a:br>
              <a:rPr lang="en-US" sz="1350" dirty="0"/>
            </a:br>
            <a:r>
              <a:rPr lang="en-US" sz="1350" dirty="0"/>
              <a:t>index bits of the </a:t>
            </a:r>
            <a:br>
              <a:rPr lang="en-US" sz="1350" dirty="0"/>
            </a:br>
            <a:r>
              <a:rPr lang="en-US" sz="1350" dirty="0"/>
              <a:t>block address.</a:t>
            </a:r>
            <a:endParaRPr lang="en-US" sz="13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751118" y="2311977"/>
            <a:ext cx="3460173" cy="99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70564" y="2000584"/>
            <a:ext cx="45252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Associatively search for the block among N ways of the set.</a:t>
            </a:r>
            <a:endParaRPr lang="en-US" sz="1350" dirty="0"/>
          </a:p>
        </p:txBody>
      </p:sp>
      <p:grpSp>
        <p:nvGrpSpPr>
          <p:cNvPr id="10" name="Group 9"/>
          <p:cNvGrpSpPr/>
          <p:nvPr/>
        </p:nvGrpSpPr>
        <p:grpSpPr>
          <a:xfrm>
            <a:off x="863539" y="2766036"/>
            <a:ext cx="7637005" cy="3067027"/>
            <a:chOff x="1151385" y="2545048"/>
            <a:chExt cx="10182673" cy="4089369"/>
          </a:xfrm>
        </p:grpSpPr>
        <p:sp>
          <p:nvSpPr>
            <p:cNvPr id="5" name="Rectangle 4"/>
            <p:cNvSpPr/>
            <p:nvPr/>
          </p:nvSpPr>
          <p:spPr>
            <a:xfrm>
              <a:off x="3117273" y="2545048"/>
              <a:ext cx="7204361" cy="5080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10185139" y="3029101"/>
              <a:ext cx="20780" cy="23742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582" y="5403310"/>
              <a:ext cx="7327476" cy="1231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Fully-associative cache is one extreme where there is only 1 set. </a:t>
              </a:r>
              <a:br>
                <a:rPr lang="en-US" sz="1350" dirty="0"/>
              </a:br>
              <a:r>
                <a:rPr lang="en-US" sz="1350" dirty="0"/>
                <a:t>There are no index bits within the block address because there is only 1 set:</a:t>
              </a:r>
              <a:br>
                <a:rPr lang="en-US" sz="1350" dirty="0"/>
              </a:br>
              <a:r>
                <a:rPr lang="en-US" sz="1350" dirty="0"/>
                <a:t>log</a:t>
              </a:r>
              <a:r>
                <a:rPr lang="en-US" sz="1350" baseline="-25000" dirty="0"/>
                <a:t>2</a:t>
              </a:r>
              <a:r>
                <a:rPr lang="en-US" sz="1350" dirty="0"/>
                <a:t>(1 set) = 0 index bits.  Must associatively search the entire set, </a:t>
              </a:r>
              <a:r>
                <a:rPr lang="en-US" sz="1350" i="1" dirty="0"/>
                <a:t>i.e.</a:t>
              </a:r>
              <a:r>
                <a:rPr lang="en-US" sz="1350" dirty="0"/>
                <a:t>, </a:t>
              </a:r>
              <a:br>
                <a:rPr lang="en-US" sz="1350" dirty="0"/>
              </a:br>
              <a:r>
                <a:rPr lang="en-US" sz="1350" dirty="0"/>
                <a:t>must associatively search the entire cache, for the block.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51385" y="3029101"/>
              <a:ext cx="605293" cy="954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50" dirty="0">
                  <a:solidFill>
                    <a:srgbClr val="FF0000"/>
                  </a:solidFill>
                </a:rPr>
                <a:t>X</a:t>
              </a:r>
              <a:endParaRPr lang="en-US" sz="405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28650" y="381000"/>
            <a:ext cx="8193232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Generic picture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N-way </a:t>
            </a:r>
            <a:r>
              <a:rPr lang="en-US" dirty="0" smtClean="0"/>
              <a:t>set-associative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8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990" name="Group 374"/>
          <p:cNvGraphicFramePr>
            <a:graphicFrameLocks noGrp="1"/>
          </p:cNvGraphicFramePr>
          <p:nvPr>
            <p:ph/>
          </p:nvPr>
        </p:nvGraphicFramePr>
        <p:xfrm>
          <a:off x="1143000" y="1651000"/>
          <a:ext cx="2971800" cy="453542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01566453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4758414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19982271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byte #0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00…00000000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426436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byte #1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00…00000001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425635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byte #2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00…00000010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988458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00…00000011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398791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00…00000100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1096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00…00000101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781417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00…00000110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92819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00…00000111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3303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00…00001000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512746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00…00001001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297955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00…00001010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726509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00…00001011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49753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00…00001100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936718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59455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271397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byte #(2</a:t>
                      </a:r>
                      <a:r>
                        <a:rPr kumimoji="0" lang="en-US" altLang="en-US" sz="1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11…11111111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582560"/>
                  </a:ext>
                </a:extLst>
              </a:tr>
            </a:tbl>
          </a:graphicData>
        </a:graphic>
      </p:graphicFrame>
      <p:sp>
        <p:nvSpPr>
          <p:cNvPr id="111978" name="Line 362"/>
          <p:cNvSpPr>
            <a:spLocks noChangeShapeType="1"/>
          </p:cNvSpPr>
          <p:nvPr/>
        </p:nvSpPr>
        <p:spPr bwMode="auto">
          <a:xfrm>
            <a:off x="2590800" y="15875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80" name="Text Box 364"/>
          <p:cNvSpPr txBox="1">
            <a:spLocks noChangeArrowheads="1"/>
          </p:cNvSpPr>
          <p:nvPr/>
        </p:nvSpPr>
        <p:spPr bwMode="auto">
          <a:xfrm>
            <a:off x="2425700" y="1282700"/>
            <a:ext cx="1384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32-bit address</a:t>
            </a:r>
          </a:p>
        </p:txBody>
      </p:sp>
      <p:sp>
        <p:nvSpPr>
          <p:cNvPr id="111981" name="Line 365"/>
          <p:cNvSpPr>
            <a:spLocks noChangeShapeType="1"/>
          </p:cNvSpPr>
          <p:nvPr/>
        </p:nvSpPr>
        <p:spPr bwMode="auto">
          <a:xfrm>
            <a:off x="914400" y="16637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82" name="Text Box 366"/>
          <p:cNvSpPr txBox="1">
            <a:spLocks noChangeArrowheads="1"/>
          </p:cNvSpPr>
          <p:nvPr/>
        </p:nvSpPr>
        <p:spPr bwMode="auto">
          <a:xfrm>
            <a:off x="-6350" y="3949700"/>
            <a:ext cx="920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32</a:t>
            </a:r>
            <a:r>
              <a:rPr lang="en-US" altLang="en-US"/>
              <a:t> bytes</a:t>
            </a:r>
          </a:p>
        </p:txBody>
      </p:sp>
      <p:sp>
        <p:nvSpPr>
          <p:cNvPr id="111985" name="Line 369"/>
          <p:cNvSpPr>
            <a:spLocks noChangeShapeType="1"/>
          </p:cNvSpPr>
          <p:nvPr/>
        </p:nvSpPr>
        <p:spPr bwMode="auto">
          <a:xfrm flipV="1">
            <a:off x="3962400" y="1663700"/>
            <a:ext cx="914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86" name="Text Box 370"/>
          <p:cNvSpPr txBox="1">
            <a:spLocks noChangeArrowheads="1"/>
          </p:cNvSpPr>
          <p:nvPr/>
        </p:nvSpPr>
        <p:spPr bwMode="auto">
          <a:xfrm>
            <a:off x="4848225" y="1511300"/>
            <a:ext cx="1323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byte of data</a:t>
            </a:r>
          </a:p>
        </p:txBody>
      </p:sp>
      <p:sp>
        <p:nvSpPr>
          <p:cNvPr id="111991" name="Text Box 375"/>
          <p:cNvSpPr txBox="1">
            <a:spLocks noChangeArrowheads="1"/>
          </p:cNvSpPr>
          <p:nvPr/>
        </p:nvSpPr>
        <p:spPr bwMode="auto">
          <a:xfrm>
            <a:off x="76200" y="381000"/>
            <a:ext cx="984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MAIN</a:t>
            </a:r>
          </a:p>
          <a:p>
            <a:r>
              <a:rPr lang="en-US" altLang="en-US"/>
              <a:t>MEMORY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995" name="Group 331"/>
          <p:cNvGraphicFramePr>
            <a:graphicFrameLocks noGrp="1"/>
          </p:cNvGraphicFramePr>
          <p:nvPr>
            <p:ph/>
          </p:nvPr>
        </p:nvGraphicFramePr>
        <p:xfrm>
          <a:off x="1143000" y="1651000"/>
          <a:ext cx="4572000" cy="453542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75785228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2502204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51917027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11599123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3855254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1341884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665998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7905226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4332879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45231105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604577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52650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00…00010xxx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656924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565655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83017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00…00101xxx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082984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00…00110xxx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106868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8195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00…01000xxx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189401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701560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747451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20402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123738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493685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66488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11…11111xxx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199361"/>
                  </a:ext>
                </a:extLst>
              </a:tr>
            </a:tbl>
          </a:graphicData>
        </a:graphic>
      </p:graphicFrame>
      <p:sp>
        <p:nvSpPr>
          <p:cNvPr id="113753" name="Line 89"/>
          <p:cNvSpPr>
            <a:spLocks noChangeShapeType="1"/>
          </p:cNvSpPr>
          <p:nvPr/>
        </p:nvSpPr>
        <p:spPr bwMode="auto">
          <a:xfrm>
            <a:off x="2590800" y="762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54" name="Text Box 90"/>
          <p:cNvSpPr txBox="1">
            <a:spLocks noChangeArrowheads="1"/>
          </p:cNvSpPr>
          <p:nvPr/>
        </p:nvSpPr>
        <p:spPr bwMode="auto">
          <a:xfrm>
            <a:off x="2425700" y="457200"/>
            <a:ext cx="1384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32-bit address</a:t>
            </a:r>
          </a:p>
        </p:txBody>
      </p:sp>
      <p:sp>
        <p:nvSpPr>
          <p:cNvPr id="113755" name="Line 91"/>
          <p:cNvSpPr>
            <a:spLocks noChangeShapeType="1"/>
          </p:cNvSpPr>
          <p:nvPr/>
        </p:nvSpPr>
        <p:spPr bwMode="auto">
          <a:xfrm>
            <a:off x="914400" y="1663700"/>
            <a:ext cx="0" cy="449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56" name="Text Box 92"/>
          <p:cNvSpPr txBox="1">
            <a:spLocks noChangeArrowheads="1"/>
          </p:cNvSpPr>
          <p:nvPr/>
        </p:nvSpPr>
        <p:spPr bwMode="auto">
          <a:xfrm>
            <a:off x="-6350" y="3949700"/>
            <a:ext cx="920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  <a:r>
              <a:rPr lang="en-US" altLang="en-US" baseline="30000"/>
              <a:t>32</a:t>
            </a:r>
            <a:r>
              <a:rPr lang="en-US" altLang="en-US"/>
              <a:t> bytes</a:t>
            </a:r>
          </a:p>
        </p:txBody>
      </p:sp>
      <p:sp>
        <p:nvSpPr>
          <p:cNvPr id="113759" name="Text Box 95"/>
          <p:cNvSpPr txBox="1">
            <a:spLocks noChangeArrowheads="1"/>
          </p:cNvSpPr>
          <p:nvPr/>
        </p:nvSpPr>
        <p:spPr bwMode="auto">
          <a:xfrm>
            <a:off x="4191000" y="304800"/>
            <a:ext cx="1604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block = 8 bytes</a:t>
            </a:r>
          </a:p>
        </p:txBody>
      </p:sp>
      <p:sp>
        <p:nvSpPr>
          <p:cNvPr id="113764" name="Text Box 100"/>
          <p:cNvSpPr txBox="1">
            <a:spLocks noChangeArrowheads="1"/>
          </p:cNvSpPr>
          <p:nvPr/>
        </p:nvSpPr>
        <p:spPr bwMode="auto">
          <a:xfrm>
            <a:off x="0" y="4343400"/>
            <a:ext cx="1878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(2</a:t>
            </a:r>
            <a:r>
              <a:rPr lang="en-US" altLang="en-US" baseline="30000"/>
              <a:t>29</a:t>
            </a:r>
            <a:r>
              <a:rPr lang="en-US" altLang="en-US"/>
              <a:t> memory blocks)</a:t>
            </a:r>
          </a:p>
        </p:txBody>
      </p:sp>
      <p:sp>
        <p:nvSpPr>
          <p:cNvPr id="113996" name="Text Box 332"/>
          <p:cNvSpPr txBox="1">
            <a:spLocks noChangeArrowheads="1"/>
          </p:cNvSpPr>
          <p:nvPr/>
        </p:nvSpPr>
        <p:spPr bwMode="auto">
          <a:xfrm rot="-2901987">
            <a:off x="3798887" y="130651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000</a:t>
            </a:r>
          </a:p>
        </p:txBody>
      </p:sp>
      <p:sp>
        <p:nvSpPr>
          <p:cNvPr id="113997" name="Text Box 333"/>
          <p:cNvSpPr txBox="1">
            <a:spLocks noChangeArrowheads="1"/>
          </p:cNvSpPr>
          <p:nvPr/>
        </p:nvSpPr>
        <p:spPr bwMode="auto">
          <a:xfrm rot="-2901987">
            <a:off x="40274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001</a:t>
            </a:r>
          </a:p>
        </p:txBody>
      </p:sp>
      <p:sp>
        <p:nvSpPr>
          <p:cNvPr id="113998" name="Text Box 334"/>
          <p:cNvSpPr txBox="1">
            <a:spLocks noChangeArrowheads="1"/>
          </p:cNvSpPr>
          <p:nvPr/>
        </p:nvSpPr>
        <p:spPr bwMode="auto">
          <a:xfrm rot="-2901987">
            <a:off x="42560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010</a:t>
            </a:r>
          </a:p>
        </p:txBody>
      </p:sp>
      <p:sp>
        <p:nvSpPr>
          <p:cNvPr id="113999" name="Text Box 335"/>
          <p:cNvSpPr txBox="1">
            <a:spLocks noChangeArrowheads="1"/>
          </p:cNvSpPr>
          <p:nvPr/>
        </p:nvSpPr>
        <p:spPr bwMode="auto">
          <a:xfrm rot="-2901987">
            <a:off x="44846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011</a:t>
            </a:r>
          </a:p>
        </p:txBody>
      </p:sp>
      <p:sp>
        <p:nvSpPr>
          <p:cNvPr id="114000" name="Text Box 336"/>
          <p:cNvSpPr txBox="1">
            <a:spLocks noChangeArrowheads="1"/>
          </p:cNvSpPr>
          <p:nvPr/>
        </p:nvSpPr>
        <p:spPr bwMode="auto">
          <a:xfrm rot="-2901987">
            <a:off x="47132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100</a:t>
            </a:r>
          </a:p>
        </p:txBody>
      </p:sp>
      <p:sp>
        <p:nvSpPr>
          <p:cNvPr id="114001" name="Text Box 337"/>
          <p:cNvSpPr txBox="1">
            <a:spLocks noChangeArrowheads="1"/>
          </p:cNvSpPr>
          <p:nvPr/>
        </p:nvSpPr>
        <p:spPr bwMode="auto">
          <a:xfrm rot="-2901987">
            <a:off x="49418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114002" name="Text Box 338"/>
          <p:cNvSpPr txBox="1">
            <a:spLocks noChangeArrowheads="1"/>
          </p:cNvSpPr>
          <p:nvPr/>
        </p:nvSpPr>
        <p:spPr bwMode="auto">
          <a:xfrm rot="-2901987">
            <a:off x="51704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110</a:t>
            </a:r>
          </a:p>
        </p:txBody>
      </p:sp>
      <p:sp>
        <p:nvSpPr>
          <p:cNvPr id="114003" name="Text Box 339"/>
          <p:cNvSpPr txBox="1">
            <a:spLocks noChangeArrowheads="1"/>
          </p:cNvSpPr>
          <p:nvPr/>
        </p:nvSpPr>
        <p:spPr bwMode="auto">
          <a:xfrm rot="-2901987">
            <a:off x="53990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111</a:t>
            </a:r>
          </a:p>
        </p:txBody>
      </p:sp>
      <p:sp>
        <p:nvSpPr>
          <p:cNvPr id="114004" name="AutoShape 340"/>
          <p:cNvSpPr>
            <a:spLocks/>
          </p:cNvSpPr>
          <p:nvPr/>
        </p:nvSpPr>
        <p:spPr bwMode="auto">
          <a:xfrm rot="5400000">
            <a:off x="4762500" y="-2667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012" name="Group 348"/>
          <p:cNvGrpSpPr>
            <a:grpSpLocks/>
          </p:cNvGrpSpPr>
          <p:nvPr/>
        </p:nvGrpSpPr>
        <p:grpSpPr bwMode="auto">
          <a:xfrm>
            <a:off x="3295652" y="777875"/>
            <a:ext cx="604838" cy="1127125"/>
            <a:chOff x="2076" y="490"/>
            <a:chExt cx="381" cy="710"/>
          </a:xfrm>
        </p:grpSpPr>
        <p:sp>
          <p:nvSpPr>
            <p:cNvPr id="114006" name="Rectangle 342"/>
            <p:cNvSpPr>
              <a:spLocks noChangeArrowheads="1"/>
            </p:cNvSpPr>
            <p:nvPr/>
          </p:nvSpPr>
          <p:spPr bwMode="auto">
            <a:xfrm>
              <a:off x="2190" y="768"/>
              <a:ext cx="200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07" name="Text Box 343"/>
            <p:cNvSpPr txBox="1">
              <a:spLocks noChangeArrowheads="1"/>
            </p:cNvSpPr>
            <p:nvPr/>
          </p:nvSpPr>
          <p:spPr bwMode="auto">
            <a:xfrm>
              <a:off x="2076" y="490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block</a:t>
              </a:r>
            </a:p>
            <a:p>
              <a:r>
                <a:rPr lang="en-US" altLang="en-US" sz="1400" dirty="0"/>
                <a:t>offset</a:t>
              </a:r>
            </a:p>
          </p:txBody>
        </p:sp>
      </p:grpSp>
      <p:grpSp>
        <p:nvGrpSpPr>
          <p:cNvPr id="114014" name="Group 350"/>
          <p:cNvGrpSpPr>
            <a:grpSpLocks/>
          </p:cNvGrpSpPr>
          <p:nvPr/>
        </p:nvGrpSpPr>
        <p:grpSpPr bwMode="auto">
          <a:xfrm>
            <a:off x="2514600" y="774700"/>
            <a:ext cx="969963" cy="1128713"/>
            <a:chOff x="1584" y="488"/>
            <a:chExt cx="611" cy="711"/>
          </a:xfrm>
        </p:grpSpPr>
        <p:sp>
          <p:nvSpPr>
            <p:cNvPr id="114008" name="Rectangle 344"/>
            <p:cNvSpPr>
              <a:spLocks noChangeArrowheads="1"/>
            </p:cNvSpPr>
            <p:nvPr/>
          </p:nvSpPr>
          <p:spPr bwMode="auto">
            <a:xfrm>
              <a:off x="1613" y="768"/>
              <a:ext cx="582" cy="4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009" name="Text Box 345"/>
            <p:cNvSpPr txBox="1">
              <a:spLocks noChangeArrowheads="1"/>
            </p:cNvSpPr>
            <p:nvPr/>
          </p:nvSpPr>
          <p:spPr bwMode="auto">
            <a:xfrm>
              <a:off x="1584" y="488"/>
              <a:ext cx="47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 dirty="0"/>
                <a:t>block</a:t>
              </a:r>
            </a:p>
            <a:p>
              <a:r>
                <a:rPr lang="en-US" altLang="en-US" sz="1400" dirty="0"/>
                <a:t>address</a:t>
              </a:r>
            </a:p>
          </p:txBody>
        </p:sp>
      </p:grpSp>
      <p:sp>
        <p:nvSpPr>
          <p:cNvPr id="114011" name="Rectangle 347"/>
          <p:cNvSpPr>
            <a:spLocks noChangeArrowheads="1"/>
          </p:cNvSpPr>
          <p:nvPr/>
        </p:nvSpPr>
        <p:spPr bwMode="auto">
          <a:xfrm>
            <a:off x="6400800" y="1676400"/>
            <a:ext cx="2590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Block offset</a:t>
            </a:r>
          </a:p>
          <a:p>
            <a:pPr lvl="1"/>
            <a:r>
              <a:rPr lang="en-US" altLang="en-US" sz="1200"/>
              <a:t>Low-order bits of address that specify a byte within the block</a:t>
            </a:r>
          </a:p>
          <a:p>
            <a:pPr lvl="1"/>
            <a:r>
              <a:rPr lang="en-US" altLang="en-US" sz="1200"/>
              <a:t>Since cache is managed at granularity of blocks, </a:t>
            </a:r>
            <a:r>
              <a:rPr lang="en-US" altLang="en-US" sz="1200" i="1"/>
              <a:t>the block offset bits are irrelevant for determining hit or miss</a:t>
            </a:r>
          </a:p>
        </p:txBody>
      </p:sp>
      <p:sp>
        <p:nvSpPr>
          <p:cNvPr id="114015" name="Text Box 351"/>
          <p:cNvSpPr txBox="1">
            <a:spLocks noChangeArrowheads="1"/>
          </p:cNvSpPr>
          <p:nvPr/>
        </p:nvSpPr>
        <p:spPr bwMode="auto">
          <a:xfrm>
            <a:off x="76200" y="381000"/>
            <a:ext cx="984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MAIN</a:t>
            </a:r>
          </a:p>
          <a:p>
            <a:r>
              <a:rPr lang="en-US" altLang="en-US"/>
              <a:t>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1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Group 2"/>
          <p:cNvGraphicFramePr>
            <a:graphicFrameLocks noGrp="1"/>
          </p:cNvGraphicFramePr>
          <p:nvPr>
            <p:ph/>
          </p:nvPr>
        </p:nvGraphicFramePr>
        <p:xfrm>
          <a:off x="76200" y="1651000"/>
          <a:ext cx="4572000" cy="453542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33631249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4020844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2319886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4443581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7661553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56864674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210164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6875671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4614952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60701493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75251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210019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00…00010xxx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30115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947630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56543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00…00101xxx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7952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00…00110xxx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851465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80891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00…01000xxx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92437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469550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561537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978588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166289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127704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187216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11…11111xxx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859415"/>
                  </a:ext>
                </a:extLst>
              </a:tr>
            </a:tbl>
          </a:graphicData>
        </a:graphic>
      </p:graphicFrame>
      <p:sp>
        <p:nvSpPr>
          <p:cNvPr id="120016" name="Line 208"/>
          <p:cNvSpPr>
            <a:spLocks noChangeShapeType="1"/>
          </p:cNvSpPr>
          <p:nvPr/>
        </p:nvSpPr>
        <p:spPr bwMode="auto">
          <a:xfrm>
            <a:off x="1524000" y="762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017" name="Text Box 209"/>
          <p:cNvSpPr txBox="1">
            <a:spLocks noChangeArrowheads="1"/>
          </p:cNvSpPr>
          <p:nvPr/>
        </p:nvSpPr>
        <p:spPr bwMode="auto">
          <a:xfrm>
            <a:off x="1358900" y="457200"/>
            <a:ext cx="1384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32-bit address</a:t>
            </a:r>
          </a:p>
        </p:txBody>
      </p:sp>
      <p:sp>
        <p:nvSpPr>
          <p:cNvPr id="120018" name="Text Box 210"/>
          <p:cNvSpPr txBox="1">
            <a:spLocks noChangeArrowheads="1"/>
          </p:cNvSpPr>
          <p:nvPr/>
        </p:nvSpPr>
        <p:spPr bwMode="auto">
          <a:xfrm>
            <a:off x="76200" y="381000"/>
            <a:ext cx="984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MAIN</a:t>
            </a:r>
          </a:p>
          <a:p>
            <a:r>
              <a:rPr lang="en-US" altLang="en-US"/>
              <a:t>MEMORY</a:t>
            </a:r>
          </a:p>
        </p:txBody>
      </p:sp>
      <p:sp>
        <p:nvSpPr>
          <p:cNvPr id="120019" name="Text Box 211"/>
          <p:cNvSpPr txBox="1">
            <a:spLocks noChangeArrowheads="1"/>
          </p:cNvSpPr>
          <p:nvPr/>
        </p:nvSpPr>
        <p:spPr bwMode="auto">
          <a:xfrm>
            <a:off x="3124200" y="304800"/>
            <a:ext cx="1604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block = 8 bytes</a:t>
            </a:r>
          </a:p>
        </p:txBody>
      </p:sp>
      <p:sp>
        <p:nvSpPr>
          <p:cNvPr id="120020" name="Text Box 212"/>
          <p:cNvSpPr txBox="1">
            <a:spLocks noChangeArrowheads="1"/>
          </p:cNvSpPr>
          <p:nvPr/>
        </p:nvSpPr>
        <p:spPr bwMode="auto">
          <a:xfrm rot="-2901987">
            <a:off x="2732087" y="130651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000</a:t>
            </a:r>
          </a:p>
        </p:txBody>
      </p:sp>
      <p:sp>
        <p:nvSpPr>
          <p:cNvPr id="120021" name="Text Box 213"/>
          <p:cNvSpPr txBox="1">
            <a:spLocks noChangeArrowheads="1"/>
          </p:cNvSpPr>
          <p:nvPr/>
        </p:nvSpPr>
        <p:spPr bwMode="auto">
          <a:xfrm rot="-2901987">
            <a:off x="29606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001</a:t>
            </a:r>
          </a:p>
        </p:txBody>
      </p:sp>
      <p:sp>
        <p:nvSpPr>
          <p:cNvPr id="120022" name="Text Box 214"/>
          <p:cNvSpPr txBox="1">
            <a:spLocks noChangeArrowheads="1"/>
          </p:cNvSpPr>
          <p:nvPr/>
        </p:nvSpPr>
        <p:spPr bwMode="auto">
          <a:xfrm rot="-2901987">
            <a:off x="31892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010</a:t>
            </a:r>
          </a:p>
        </p:txBody>
      </p:sp>
      <p:sp>
        <p:nvSpPr>
          <p:cNvPr id="120023" name="Text Box 215"/>
          <p:cNvSpPr txBox="1">
            <a:spLocks noChangeArrowheads="1"/>
          </p:cNvSpPr>
          <p:nvPr/>
        </p:nvSpPr>
        <p:spPr bwMode="auto">
          <a:xfrm rot="-2901987">
            <a:off x="34178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011</a:t>
            </a:r>
          </a:p>
        </p:txBody>
      </p:sp>
      <p:sp>
        <p:nvSpPr>
          <p:cNvPr id="120024" name="Text Box 216"/>
          <p:cNvSpPr txBox="1">
            <a:spLocks noChangeArrowheads="1"/>
          </p:cNvSpPr>
          <p:nvPr/>
        </p:nvSpPr>
        <p:spPr bwMode="auto">
          <a:xfrm rot="-2901987">
            <a:off x="36464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100</a:t>
            </a:r>
          </a:p>
        </p:txBody>
      </p:sp>
      <p:sp>
        <p:nvSpPr>
          <p:cNvPr id="120025" name="Text Box 217"/>
          <p:cNvSpPr txBox="1">
            <a:spLocks noChangeArrowheads="1"/>
          </p:cNvSpPr>
          <p:nvPr/>
        </p:nvSpPr>
        <p:spPr bwMode="auto">
          <a:xfrm rot="-2901987">
            <a:off x="38750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120026" name="Text Box 218"/>
          <p:cNvSpPr txBox="1">
            <a:spLocks noChangeArrowheads="1"/>
          </p:cNvSpPr>
          <p:nvPr/>
        </p:nvSpPr>
        <p:spPr bwMode="auto">
          <a:xfrm rot="-2901987">
            <a:off x="41036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110</a:t>
            </a:r>
          </a:p>
        </p:txBody>
      </p:sp>
      <p:sp>
        <p:nvSpPr>
          <p:cNvPr id="120027" name="Text Box 219"/>
          <p:cNvSpPr txBox="1">
            <a:spLocks noChangeArrowheads="1"/>
          </p:cNvSpPr>
          <p:nvPr/>
        </p:nvSpPr>
        <p:spPr bwMode="auto">
          <a:xfrm rot="-2901987">
            <a:off x="43322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111</a:t>
            </a:r>
          </a:p>
        </p:txBody>
      </p:sp>
      <p:sp>
        <p:nvSpPr>
          <p:cNvPr id="120028" name="AutoShape 220"/>
          <p:cNvSpPr>
            <a:spLocks/>
          </p:cNvSpPr>
          <p:nvPr/>
        </p:nvSpPr>
        <p:spPr bwMode="auto">
          <a:xfrm rot="5400000">
            <a:off x="3695700" y="-2667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29" name="Rectangle 221"/>
          <p:cNvSpPr>
            <a:spLocks noChangeArrowheads="1"/>
          </p:cNvSpPr>
          <p:nvPr/>
        </p:nvSpPr>
        <p:spPr bwMode="auto">
          <a:xfrm>
            <a:off x="2409825" y="1219200"/>
            <a:ext cx="3175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30" name="Text Box 222"/>
          <p:cNvSpPr txBox="1">
            <a:spLocks noChangeArrowheads="1"/>
          </p:cNvSpPr>
          <p:nvPr/>
        </p:nvSpPr>
        <p:spPr bwMode="auto">
          <a:xfrm>
            <a:off x="2333625" y="777875"/>
            <a:ext cx="604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block</a:t>
            </a:r>
          </a:p>
          <a:p>
            <a:r>
              <a:rPr lang="en-US" altLang="en-US" sz="1400"/>
              <a:t>offset</a:t>
            </a:r>
          </a:p>
        </p:txBody>
      </p:sp>
      <p:sp>
        <p:nvSpPr>
          <p:cNvPr id="120031" name="Rectangle 223"/>
          <p:cNvSpPr>
            <a:spLocks noChangeArrowheads="1"/>
          </p:cNvSpPr>
          <p:nvPr/>
        </p:nvSpPr>
        <p:spPr bwMode="auto">
          <a:xfrm>
            <a:off x="1493838" y="1219200"/>
            <a:ext cx="923925" cy="684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032" name="Text Box 224"/>
          <p:cNvSpPr txBox="1">
            <a:spLocks noChangeArrowheads="1"/>
          </p:cNvSpPr>
          <p:nvPr/>
        </p:nvSpPr>
        <p:spPr bwMode="auto">
          <a:xfrm>
            <a:off x="1552575" y="774700"/>
            <a:ext cx="751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block</a:t>
            </a:r>
          </a:p>
          <a:p>
            <a:r>
              <a:rPr lang="en-US" altLang="en-US" sz="1400" dirty="0"/>
              <a:t>address</a:t>
            </a:r>
          </a:p>
        </p:txBody>
      </p:sp>
      <p:sp>
        <p:nvSpPr>
          <p:cNvPr id="120033" name="Text Box 225"/>
          <p:cNvSpPr txBox="1">
            <a:spLocks noChangeArrowheads="1"/>
          </p:cNvSpPr>
          <p:nvPr/>
        </p:nvSpPr>
        <p:spPr bwMode="auto">
          <a:xfrm>
            <a:off x="7086600" y="381000"/>
            <a:ext cx="817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CACHE</a:t>
            </a:r>
          </a:p>
        </p:txBody>
      </p:sp>
      <p:graphicFrame>
        <p:nvGraphicFramePr>
          <p:cNvPr id="120034" name="Group 226"/>
          <p:cNvGraphicFramePr>
            <a:graphicFrameLocks noGrp="1"/>
          </p:cNvGraphicFramePr>
          <p:nvPr/>
        </p:nvGraphicFramePr>
        <p:xfrm>
          <a:off x="5105400" y="2819400"/>
          <a:ext cx="3886200" cy="113385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41518429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0125368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0716292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38100969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3880357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06270689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0115993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3018307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8259918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5572940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557059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987718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393345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23682"/>
                  </a:ext>
                </a:extLst>
              </a:tr>
            </a:tbl>
          </a:graphicData>
        </a:graphic>
      </p:graphicFrame>
      <p:sp>
        <p:nvSpPr>
          <p:cNvPr id="120109" name="Text Box 301"/>
          <p:cNvSpPr txBox="1">
            <a:spLocks noChangeArrowheads="1"/>
          </p:cNvSpPr>
          <p:nvPr/>
        </p:nvSpPr>
        <p:spPr bwMode="auto">
          <a:xfrm>
            <a:off x="6689725" y="849313"/>
            <a:ext cx="2133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Example:</a:t>
            </a:r>
          </a:p>
          <a:p>
            <a:pPr>
              <a:buFontTx/>
              <a:buChar char="•"/>
            </a:pPr>
            <a:r>
              <a:rPr lang="en-US" altLang="en-US"/>
              <a:t> SIZE = 32 bytes</a:t>
            </a:r>
          </a:p>
          <a:p>
            <a:pPr>
              <a:buFontTx/>
              <a:buChar char="•"/>
            </a:pPr>
            <a:r>
              <a:rPr lang="en-US" altLang="en-US"/>
              <a:t> BLOCKSIZE = 8 bytes</a:t>
            </a:r>
          </a:p>
          <a:p>
            <a:pPr>
              <a:buFontTx/>
              <a:buChar char="•"/>
            </a:pPr>
            <a:r>
              <a:rPr lang="en-US" altLang="en-US"/>
              <a:t> 1 block per cache set</a:t>
            </a:r>
          </a:p>
        </p:txBody>
      </p:sp>
      <p:sp>
        <p:nvSpPr>
          <p:cNvPr id="120110" name="Line 302"/>
          <p:cNvSpPr>
            <a:spLocks noChangeShapeType="1"/>
          </p:cNvSpPr>
          <p:nvPr/>
        </p:nvSpPr>
        <p:spPr bwMode="auto">
          <a:xfrm flipV="1">
            <a:off x="2408238" y="876300"/>
            <a:ext cx="7937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Group 2"/>
          <p:cNvGraphicFramePr>
            <a:graphicFrameLocks noGrp="1"/>
          </p:cNvGraphicFramePr>
          <p:nvPr>
            <p:ph/>
          </p:nvPr>
        </p:nvGraphicFramePr>
        <p:xfrm>
          <a:off x="76200" y="1651000"/>
          <a:ext cx="4572000" cy="453542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9364539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650142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564254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6093770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9838436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9047462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77962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7712328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65098217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68771398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16400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087030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00…00010xxx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38342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911426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32336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00…00101xxx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65661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00…00110xxx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823817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26246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00…01000xxx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499051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45554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510556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172740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40295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0892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94063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11…11111xxx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331653"/>
                  </a:ext>
                </a:extLst>
              </a:tr>
            </a:tbl>
          </a:graphicData>
        </a:graphic>
      </p:graphicFrame>
      <p:sp>
        <p:nvSpPr>
          <p:cNvPr id="114896" name="Line 208"/>
          <p:cNvSpPr>
            <a:spLocks noChangeShapeType="1"/>
          </p:cNvSpPr>
          <p:nvPr/>
        </p:nvSpPr>
        <p:spPr bwMode="auto">
          <a:xfrm>
            <a:off x="1524000" y="762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897" name="Text Box 209"/>
          <p:cNvSpPr txBox="1">
            <a:spLocks noChangeArrowheads="1"/>
          </p:cNvSpPr>
          <p:nvPr/>
        </p:nvSpPr>
        <p:spPr bwMode="auto">
          <a:xfrm>
            <a:off x="1358900" y="457200"/>
            <a:ext cx="1384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32-bit address</a:t>
            </a:r>
          </a:p>
        </p:txBody>
      </p:sp>
      <p:sp>
        <p:nvSpPr>
          <p:cNvPr id="114900" name="Text Box 212"/>
          <p:cNvSpPr txBox="1">
            <a:spLocks noChangeArrowheads="1"/>
          </p:cNvSpPr>
          <p:nvPr/>
        </p:nvSpPr>
        <p:spPr bwMode="auto">
          <a:xfrm>
            <a:off x="76200" y="381000"/>
            <a:ext cx="984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MAIN</a:t>
            </a:r>
          </a:p>
          <a:p>
            <a:r>
              <a:rPr lang="en-US" altLang="en-US"/>
              <a:t>MEMORY</a:t>
            </a:r>
          </a:p>
        </p:txBody>
      </p:sp>
      <p:sp>
        <p:nvSpPr>
          <p:cNvPr id="114901" name="Text Box 213"/>
          <p:cNvSpPr txBox="1">
            <a:spLocks noChangeArrowheads="1"/>
          </p:cNvSpPr>
          <p:nvPr/>
        </p:nvSpPr>
        <p:spPr bwMode="auto">
          <a:xfrm>
            <a:off x="3124200" y="304800"/>
            <a:ext cx="1604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block = 8 bytes</a:t>
            </a:r>
          </a:p>
        </p:txBody>
      </p:sp>
      <p:sp>
        <p:nvSpPr>
          <p:cNvPr id="114903" name="Text Box 215"/>
          <p:cNvSpPr txBox="1">
            <a:spLocks noChangeArrowheads="1"/>
          </p:cNvSpPr>
          <p:nvPr/>
        </p:nvSpPr>
        <p:spPr bwMode="auto">
          <a:xfrm rot="-2901987">
            <a:off x="2732087" y="130651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000</a:t>
            </a:r>
          </a:p>
        </p:txBody>
      </p:sp>
      <p:sp>
        <p:nvSpPr>
          <p:cNvPr id="114904" name="Text Box 216"/>
          <p:cNvSpPr txBox="1">
            <a:spLocks noChangeArrowheads="1"/>
          </p:cNvSpPr>
          <p:nvPr/>
        </p:nvSpPr>
        <p:spPr bwMode="auto">
          <a:xfrm rot="-2901987">
            <a:off x="29606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001</a:t>
            </a:r>
          </a:p>
        </p:txBody>
      </p:sp>
      <p:sp>
        <p:nvSpPr>
          <p:cNvPr id="114905" name="Text Box 217"/>
          <p:cNvSpPr txBox="1">
            <a:spLocks noChangeArrowheads="1"/>
          </p:cNvSpPr>
          <p:nvPr/>
        </p:nvSpPr>
        <p:spPr bwMode="auto">
          <a:xfrm rot="-2901987">
            <a:off x="31892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010</a:t>
            </a:r>
          </a:p>
        </p:txBody>
      </p:sp>
      <p:sp>
        <p:nvSpPr>
          <p:cNvPr id="114906" name="Text Box 218"/>
          <p:cNvSpPr txBox="1">
            <a:spLocks noChangeArrowheads="1"/>
          </p:cNvSpPr>
          <p:nvPr/>
        </p:nvSpPr>
        <p:spPr bwMode="auto">
          <a:xfrm rot="-2901987">
            <a:off x="34178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011</a:t>
            </a:r>
          </a:p>
        </p:txBody>
      </p:sp>
      <p:sp>
        <p:nvSpPr>
          <p:cNvPr id="114907" name="Text Box 219"/>
          <p:cNvSpPr txBox="1">
            <a:spLocks noChangeArrowheads="1"/>
          </p:cNvSpPr>
          <p:nvPr/>
        </p:nvSpPr>
        <p:spPr bwMode="auto">
          <a:xfrm rot="-2901987">
            <a:off x="36464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100</a:t>
            </a:r>
          </a:p>
        </p:txBody>
      </p:sp>
      <p:sp>
        <p:nvSpPr>
          <p:cNvPr id="114908" name="Text Box 220"/>
          <p:cNvSpPr txBox="1">
            <a:spLocks noChangeArrowheads="1"/>
          </p:cNvSpPr>
          <p:nvPr/>
        </p:nvSpPr>
        <p:spPr bwMode="auto">
          <a:xfrm rot="-2901987">
            <a:off x="38750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114909" name="Text Box 221"/>
          <p:cNvSpPr txBox="1">
            <a:spLocks noChangeArrowheads="1"/>
          </p:cNvSpPr>
          <p:nvPr/>
        </p:nvSpPr>
        <p:spPr bwMode="auto">
          <a:xfrm rot="-2901987">
            <a:off x="41036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110</a:t>
            </a:r>
          </a:p>
        </p:txBody>
      </p:sp>
      <p:sp>
        <p:nvSpPr>
          <p:cNvPr id="114910" name="Text Box 222"/>
          <p:cNvSpPr txBox="1">
            <a:spLocks noChangeArrowheads="1"/>
          </p:cNvSpPr>
          <p:nvPr/>
        </p:nvSpPr>
        <p:spPr bwMode="auto">
          <a:xfrm rot="-2901987">
            <a:off x="43322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111</a:t>
            </a:r>
          </a:p>
        </p:txBody>
      </p:sp>
      <p:sp>
        <p:nvSpPr>
          <p:cNvPr id="114911" name="AutoShape 223"/>
          <p:cNvSpPr>
            <a:spLocks/>
          </p:cNvSpPr>
          <p:nvPr/>
        </p:nvSpPr>
        <p:spPr bwMode="auto">
          <a:xfrm rot="5400000">
            <a:off x="3695700" y="-2667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912" name="Rectangle 224"/>
          <p:cNvSpPr>
            <a:spLocks noChangeArrowheads="1"/>
          </p:cNvSpPr>
          <p:nvPr/>
        </p:nvSpPr>
        <p:spPr bwMode="auto">
          <a:xfrm>
            <a:off x="2409825" y="1219200"/>
            <a:ext cx="3175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913" name="Text Box 225"/>
          <p:cNvSpPr txBox="1">
            <a:spLocks noChangeArrowheads="1"/>
          </p:cNvSpPr>
          <p:nvPr/>
        </p:nvSpPr>
        <p:spPr bwMode="auto">
          <a:xfrm>
            <a:off x="2333625" y="777875"/>
            <a:ext cx="604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block</a:t>
            </a:r>
          </a:p>
          <a:p>
            <a:r>
              <a:rPr lang="en-US" altLang="en-US" sz="1400"/>
              <a:t>offset</a:t>
            </a:r>
          </a:p>
        </p:txBody>
      </p:sp>
      <p:sp>
        <p:nvSpPr>
          <p:cNvPr id="114914" name="Rectangle 226"/>
          <p:cNvSpPr>
            <a:spLocks noChangeArrowheads="1"/>
          </p:cNvSpPr>
          <p:nvPr/>
        </p:nvSpPr>
        <p:spPr bwMode="auto">
          <a:xfrm>
            <a:off x="1493838" y="1219200"/>
            <a:ext cx="923925" cy="684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915" name="Text Box 227"/>
          <p:cNvSpPr txBox="1">
            <a:spLocks noChangeArrowheads="1"/>
          </p:cNvSpPr>
          <p:nvPr/>
        </p:nvSpPr>
        <p:spPr bwMode="auto">
          <a:xfrm>
            <a:off x="1552575" y="774700"/>
            <a:ext cx="751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 smtClean="0"/>
              <a:t>block</a:t>
            </a:r>
            <a:br>
              <a:rPr lang="en-US" altLang="en-US" sz="1400" dirty="0" smtClean="0"/>
            </a:br>
            <a:r>
              <a:rPr lang="en-US" altLang="en-US" sz="1400" dirty="0" smtClean="0"/>
              <a:t>address</a:t>
            </a:r>
            <a:endParaRPr lang="en-US" altLang="en-US" sz="1400" dirty="0"/>
          </a:p>
        </p:txBody>
      </p:sp>
      <p:sp>
        <p:nvSpPr>
          <p:cNvPr id="114916" name="Text Box 228"/>
          <p:cNvSpPr txBox="1">
            <a:spLocks noChangeArrowheads="1"/>
          </p:cNvSpPr>
          <p:nvPr/>
        </p:nvSpPr>
        <p:spPr bwMode="auto">
          <a:xfrm>
            <a:off x="7086600" y="381000"/>
            <a:ext cx="817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CACHE</a:t>
            </a:r>
          </a:p>
        </p:txBody>
      </p:sp>
      <p:graphicFrame>
        <p:nvGraphicFramePr>
          <p:cNvPr id="115556" name="Group 868"/>
          <p:cNvGraphicFramePr>
            <a:graphicFrameLocks noGrp="1"/>
          </p:cNvGraphicFramePr>
          <p:nvPr/>
        </p:nvGraphicFramePr>
        <p:xfrm>
          <a:off x="5105400" y="2819400"/>
          <a:ext cx="3886200" cy="113385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6118745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9961448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89861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667430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5187910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331341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8039177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978979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36757206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2515412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86874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26870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851515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461681"/>
                  </a:ext>
                </a:extLst>
              </a:tr>
            </a:tbl>
          </a:graphicData>
        </a:graphic>
      </p:graphicFrame>
      <p:sp>
        <p:nvSpPr>
          <p:cNvPr id="115557" name="Line 869"/>
          <p:cNvSpPr>
            <a:spLocks noChangeShapeType="1"/>
          </p:cNvSpPr>
          <p:nvPr/>
        </p:nvSpPr>
        <p:spPr bwMode="auto">
          <a:xfrm>
            <a:off x="4648200" y="1752600"/>
            <a:ext cx="25146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58" name="Line 870"/>
          <p:cNvSpPr>
            <a:spLocks noChangeShapeType="1"/>
          </p:cNvSpPr>
          <p:nvPr/>
        </p:nvSpPr>
        <p:spPr bwMode="auto">
          <a:xfrm>
            <a:off x="4648200" y="2057400"/>
            <a:ext cx="25146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59" name="Line 871"/>
          <p:cNvSpPr>
            <a:spLocks noChangeShapeType="1"/>
          </p:cNvSpPr>
          <p:nvPr/>
        </p:nvSpPr>
        <p:spPr bwMode="auto">
          <a:xfrm>
            <a:off x="4648200" y="2286000"/>
            <a:ext cx="25146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60" name="Line 872"/>
          <p:cNvSpPr>
            <a:spLocks noChangeShapeType="1"/>
          </p:cNvSpPr>
          <p:nvPr/>
        </p:nvSpPr>
        <p:spPr bwMode="auto">
          <a:xfrm>
            <a:off x="4648200" y="2590800"/>
            <a:ext cx="25146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61" name="Line 873"/>
          <p:cNvSpPr>
            <a:spLocks noChangeShapeType="1"/>
          </p:cNvSpPr>
          <p:nvPr/>
        </p:nvSpPr>
        <p:spPr bwMode="auto">
          <a:xfrm>
            <a:off x="4648200" y="2895600"/>
            <a:ext cx="25146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62" name="Line 874"/>
          <p:cNvSpPr>
            <a:spLocks noChangeShapeType="1"/>
          </p:cNvSpPr>
          <p:nvPr/>
        </p:nvSpPr>
        <p:spPr bwMode="auto">
          <a:xfrm>
            <a:off x="4648200" y="3200400"/>
            <a:ext cx="25146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63" name="Line 875"/>
          <p:cNvSpPr>
            <a:spLocks noChangeShapeType="1"/>
          </p:cNvSpPr>
          <p:nvPr/>
        </p:nvSpPr>
        <p:spPr bwMode="auto">
          <a:xfrm>
            <a:off x="4648200" y="3429000"/>
            <a:ext cx="25146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64" name="Line 876"/>
          <p:cNvSpPr>
            <a:spLocks noChangeShapeType="1"/>
          </p:cNvSpPr>
          <p:nvPr/>
        </p:nvSpPr>
        <p:spPr bwMode="auto">
          <a:xfrm>
            <a:off x="4648200" y="3733800"/>
            <a:ext cx="25146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5580" name="Group 892"/>
          <p:cNvGrpSpPr>
            <a:grpSpLocks/>
          </p:cNvGrpSpPr>
          <p:nvPr/>
        </p:nvGrpSpPr>
        <p:grpSpPr bwMode="auto">
          <a:xfrm>
            <a:off x="2182813" y="1174751"/>
            <a:ext cx="307975" cy="730250"/>
            <a:chOff x="1375" y="740"/>
            <a:chExt cx="194" cy="460"/>
          </a:xfrm>
        </p:grpSpPr>
        <p:sp>
          <p:nvSpPr>
            <p:cNvPr id="115569" name="Rectangle 881"/>
            <p:cNvSpPr>
              <a:spLocks noChangeArrowheads="1"/>
            </p:cNvSpPr>
            <p:nvPr/>
          </p:nvSpPr>
          <p:spPr bwMode="auto">
            <a:xfrm>
              <a:off x="1399" y="768"/>
              <a:ext cx="126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5571" name="Text Box 883"/>
            <p:cNvSpPr txBox="1">
              <a:spLocks noChangeArrowheads="1"/>
            </p:cNvSpPr>
            <p:nvPr/>
          </p:nvSpPr>
          <p:spPr bwMode="auto">
            <a:xfrm rot="16200000">
              <a:off x="1289" y="826"/>
              <a:ext cx="3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index</a:t>
              </a:r>
            </a:p>
          </p:txBody>
        </p:sp>
      </p:grpSp>
      <p:sp>
        <p:nvSpPr>
          <p:cNvPr id="115572" name="Line 884"/>
          <p:cNvSpPr>
            <a:spLocks noChangeShapeType="1"/>
          </p:cNvSpPr>
          <p:nvPr/>
        </p:nvSpPr>
        <p:spPr bwMode="auto">
          <a:xfrm flipV="1">
            <a:off x="2408238" y="876300"/>
            <a:ext cx="7937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579" name="Rectangle 891"/>
          <p:cNvSpPr>
            <a:spLocks noChangeArrowheads="1"/>
          </p:cNvSpPr>
          <p:nvPr/>
        </p:nvSpPr>
        <p:spPr bwMode="auto">
          <a:xfrm>
            <a:off x="6137275" y="4210050"/>
            <a:ext cx="2590800" cy="216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Index</a:t>
            </a:r>
          </a:p>
          <a:p>
            <a:pPr lvl="1"/>
            <a:r>
              <a:rPr lang="en-US" altLang="en-US" sz="1200"/>
              <a:t>Low-order bits of block address indicate which cache set the block will be placed in and where it will be searched for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9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Group 2"/>
          <p:cNvGraphicFramePr>
            <a:graphicFrameLocks noGrp="1"/>
          </p:cNvGraphicFramePr>
          <p:nvPr>
            <p:ph/>
          </p:nvPr>
        </p:nvGraphicFramePr>
        <p:xfrm>
          <a:off x="76200" y="1651000"/>
          <a:ext cx="4572000" cy="4535424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50757408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975912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2212001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4773454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1614191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5140141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0230926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6003135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26273793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925965016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53801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00…00001xxx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12545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mem. block #2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00…00010xxx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026902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00…00011xxx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114291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05414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00…00101xxx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53296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00…00110xxx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245824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00…00111xxx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343214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00…01000xxx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699101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1212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30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76978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404276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523777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482714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11…11111xxx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50760"/>
                  </a:ext>
                </a:extLst>
              </a:tr>
            </a:tbl>
          </a:graphicData>
        </a:graphic>
      </p:graphicFrame>
      <p:sp>
        <p:nvSpPr>
          <p:cNvPr id="118992" name="Line 208"/>
          <p:cNvSpPr>
            <a:spLocks noChangeShapeType="1"/>
          </p:cNvSpPr>
          <p:nvPr/>
        </p:nvSpPr>
        <p:spPr bwMode="auto">
          <a:xfrm>
            <a:off x="1524000" y="762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993" name="Text Box 209"/>
          <p:cNvSpPr txBox="1">
            <a:spLocks noChangeArrowheads="1"/>
          </p:cNvSpPr>
          <p:nvPr/>
        </p:nvSpPr>
        <p:spPr bwMode="auto">
          <a:xfrm>
            <a:off x="1358900" y="457200"/>
            <a:ext cx="1384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32-bit address</a:t>
            </a:r>
          </a:p>
        </p:txBody>
      </p:sp>
      <p:sp>
        <p:nvSpPr>
          <p:cNvPr id="118994" name="Text Box 210"/>
          <p:cNvSpPr txBox="1">
            <a:spLocks noChangeArrowheads="1"/>
          </p:cNvSpPr>
          <p:nvPr/>
        </p:nvSpPr>
        <p:spPr bwMode="auto">
          <a:xfrm>
            <a:off x="76200" y="381000"/>
            <a:ext cx="9842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MAIN</a:t>
            </a:r>
          </a:p>
          <a:p>
            <a:r>
              <a:rPr lang="en-US" altLang="en-US"/>
              <a:t>MEMORY</a:t>
            </a:r>
          </a:p>
        </p:txBody>
      </p:sp>
      <p:sp>
        <p:nvSpPr>
          <p:cNvPr id="118995" name="Text Box 211"/>
          <p:cNvSpPr txBox="1">
            <a:spLocks noChangeArrowheads="1"/>
          </p:cNvSpPr>
          <p:nvPr/>
        </p:nvSpPr>
        <p:spPr bwMode="auto">
          <a:xfrm>
            <a:off x="3124200" y="304800"/>
            <a:ext cx="1604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 block = 8 bytes</a:t>
            </a:r>
          </a:p>
        </p:txBody>
      </p:sp>
      <p:sp>
        <p:nvSpPr>
          <p:cNvPr id="118996" name="Text Box 212"/>
          <p:cNvSpPr txBox="1">
            <a:spLocks noChangeArrowheads="1"/>
          </p:cNvSpPr>
          <p:nvPr/>
        </p:nvSpPr>
        <p:spPr bwMode="auto">
          <a:xfrm rot="-2901987">
            <a:off x="2732087" y="1306513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000</a:t>
            </a:r>
          </a:p>
        </p:txBody>
      </p:sp>
      <p:sp>
        <p:nvSpPr>
          <p:cNvPr id="118997" name="Text Box 213"/>
          <p:cNvSpPr txBox="1">
            <a:spLocks noChangeArrowheads="1"/>
          </p:cNvSpPr>
          <p:nvPr/>
        </p:nvSpPr>
        <p:spPr bwMode="auto">
          <a:xfrm rot="-2901987">
            <a:off x="29606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001</a:t>
            </a:r>
          </a:p>
        </p:txBody>
      </p:sp>
      <p:sp>
        <p:nvSpPr>
          <p:cNvPr id="118998" name="Text Box 214"/>
          <p:cNvSpPr txBox="1">
            <a:spLocks noChangeArrowheads="1"/>
          </p:cNvSpPr>
          <p:nvPr/>
        </p:nvSpPr>
        <p:spPr bwMode="auto">
          <a:xfrm rot="-2901987">
            <a:off x="31892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010</a:t>
            </a:r>
          </a:p>
        </p:txBody>
      </p:sp>
      <p:sp>
        <p:nvSpPr>
          <p:cNvPr id="118999" name="Text Box 215"/>
          <p:cNvSpPr txBox="1">
            <a:spLocks noChangeArrowheads="1"/>
          </p:cNvSpPr>
          <p:nvPr/>
        </p:nvSpPr>
        <p:spPr bwMode="auto">
          <a:xfrm rot="-2901987">
            <a:off x="34178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011</a:t>
            </a:r>
          </a:p>
        </p:txBody>
      </p:sp>
      <p:sp>
        <p:nvSpPr>
          <p:cNvPr id="119000" name="Text Box 216"/>
          <p:cNvSpPr txBox="1">
            <a:spLocks noChangeArrowheads="1"/>
          </p:cNvSpPr>
          <p:nvPr/>
        </p:nvSpPr>
        <p:spPr bwMode="auto">
          <a:xfrm rot="-2901987">
            <a:off x="36464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100</a:t>
            </a:r>
          </a:p>
        </p:txBody>
      </p:sp>
      <p:sp>
        <p:nvSpPr>
          <p:cNvPr id="119001" name="Text Box 217"/>
          <p:cNvSpPr txBox="1">
            <a:spLocks noChangeArrowheads="1"/>
          </p:cNvSpPr>
          <p:nvPr/>
        </p:nvSpPr>
        <p:spPr bwMode="auto">
          <a:xfrm rot="-2901987">
            <a:off x="38750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101</a:t>
            </a:r>
          </a:p>
        </p:txBody>
      </p:sp>
      <p:sp>
        <p:nvSpPr>
          <p:cNvPr id="119002" name="Text Box 218"/>
          <p:cNvSpPr txBox="1">
            <a:spLocks noChangeArrowheads="1"/>
          </p:cNvSpPr>
          <p:nvPr/>
        </p:nvSpPr>
        <p:spPr bwMode="auto">
          <a:xfrm rot="-2901987">
            <a:off x="41036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110</a:t>
            </a:r>
          </a:p>
        </p:txBody>
      </p:sp>
      <p:sp>
        <p:nvSpPr>
          <p:cNvPr id="119003" name="Text Box 219"/>
          <p:cNvSpPr txBox="1">
            <a:spLocks noChangeArrowheads="1"/>
          </p:cNvSpPr>
          <p:nvPr/>
        </p:nvSpPr>
        <p:spPr bwMode="auto">
          <a:xfrm rot="-2901987">
            <a:off x="4332287" y="1304926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111</a:t>
            </a:r>
          </a:p>
        </p:txBody>
      </p:sp>
      <p:sp>
        <p:nvSpPr>
          <p:cNvPr id="119004" name="AutoShape 220"/>
          <p:cNvSpPr>
            <a:spLocks/>
          </p:cNvSpPr>
          <p:nvPr/>
        </p:nvSpPr>
        <p:spPr bwMode="auto">
          <a:xfrm rot="5400000">
            <a:off x="3695700" y="-2667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005" name="Rectangle 221"/>
          <p:cNvSpPr>
            <a:spLocks noChangeArrowheads="1"/>
          </p:cNvSpPr>
          <p:nvPr/>
        </p:nvSpPr>
        <p:spPr bwMode="auto">
          <a:xfrm>
            <a:off x="2409825" y="1219200"/>
            <a:ext cx="3175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006" name="Text Box 222"/>
          <p:cNvSpPr txBox="1">
            <a:spLocks noChangeArrowheads="1"/>
          </p:cNvSpPr>
          <p:nvPr/>
        </p:nvSpPr>
        <p:spPr bwMode="auto">
          <a:xfrm>
            <a:off x="2333625" y="777875"/>
            <a:ext cx="604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block</a:t>
            </a:r>
          </a:p>
          <a:p>
            <a:r>
              <a:rPr lang="en-US" altLang="en-US" sz="1400" dirty="0"/>
              <a:t>offset</a:t>
            </a:r>
          </a:p>
        </p:txBody>
      </p:sp>
      <p:sp>
        <p:nvSpPr>
          <p:cNvPr id="119007" name="Rectangle 223"/>
          <p:cNvSpPr>
            <a:spLocks noChangeArrowheads="1"/>
          </p:cNvSpPr>
          <p:nvPr/>
        </p:nvSpPr>
        <p:spPr bwMode="auto">
          <a:xfrm>
            <a:off x="1493838" y="1219200"/>
            <a:ext cx="923925" cy="6842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008" name="Text Box 224"/>
          <p:cNvSpPr txBox="1">
            <a:spLocks noChangeArrowheads="1"/>
          </p:cNvSpPr>
          <p:nvPr/>
        </p:nvSpPr>
        <p:spPr bwMode="auto">
          <a:xfrm>
            <a:off x="1552575" y="774700"/>
            <a:ext cx="751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block</a:t>
            </a:r>
          </a:p>
          <a:p>
            <a:r>
              <a:rPr lang="en-US" altLang="en-US" sz="1400" dirty="0"/>
              <a:t>address</a:t>
            </a:r>
          </a:p>
        </p:txBody>
      </p:sp>
      <p:sp>
        <p:nvSpPr>
          <p:cNvPr id="119009" name="Text Box 225"/>
          <p:cNvSpPr txBox="1">
            <a:spLocks noChangeArrowheads="1"/>
          </p:cNvSpPr>
          <p:nvPr/>
        </p:nvSpPr>
        <p:spPr bwMode="auto">
          <a:xfrm>
            <a:off x="7086600" y="381000"/>
            <a:ext cx="817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CACHE</a:t>
            </a:r>
          </a:p>
        </p:txBody>
      </p:sp>
      <p:graphicFrame>
        <p:nvGraphicFramePr>
          <p:cNvPr id="119010" name="Group 226"/>
          <p:cNvGraphicFramePr>
            <a:graphicFrameLocks noGrp="1"/>
          </p:cNvGraphicFramePr>
          <p:nvPr/>
        </p:nvGraphicFramePr>
        <p:xfrm>
          <a:off x="5105400" y="2819400"/>
          <a:ext cx="3886200" cy="113385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151671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3676167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0978897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5059862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07410442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76107313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83912870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203698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5633607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879977042"/>
                    </a:ext>
                  </a:extLst>
                </a:gridCol>
              </a:tblGrid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660115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457007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073353"/>
                  </a:ext>
                </a:extLst>
              </a:tr>
              <a:tr h="2032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cache set #3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628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25730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anose="05050102010706020507" pitchFamily="18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7716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2288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870283"/>
                  </a:ext>
                </a:extLst>
              </a:tr>
            </a:tbl>
          </a:graphicData>
        </a:graphic>
      </p:graphicFrame>
      <p:sp>
        <p:nvSpPr>
          <p:cNvPr id="119073" name="Line 289"/>
          <p:cNvSpPr>
            <a:spLocks noChangeShapeType="1"/>
          </p:cNvSpPr>
          <p:nvPr/>
        </p:nvSpPr>
        <p:spPr bwMode="auto">
          <a:xfrm>
            <a:off x="4648200" y="1752600"/>
            <a:ext cx="25146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074" name="Line 290"/>
          <p:cNvSpPr>
            <a:spLocks noChangeShapeType="1"/>
          </p:cNvSpPr>
          <p:nvPr/>
        </p:nvSpPr>
        <p:spPr bwMode="auto">
          <a:xfrm>
            <a:off x="4648200" y="2057400"/>
            <a:ext cx="25146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075" name="Line 291"/>
          <p:cNvSpPr>
            <a:spLocks noChangeShapeType="1"/>
          </p:cNvSpPr>
          <p:nvPr/>
        </p:nvSpPr>
        <p:spPr bwMode="auto">
          <a:xfrm>
            <a:off x="4648200" y="2286000"/>
            <a:ext cx="25146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076" name="Line 292"/>
          <p:cNvSpPr>
            <a:spLocks noChangeShapeType="1"/>
          </p:cNvSpPr>
          <p:nvPr/>
        </p:nvSpPr>
        <p:spPr bwMode="auto">
          <a:xfrm>
            <a:off x="4648200" y="2590800"/>
            <a:ext cx="251460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077" name="Line 293"/>
          <p:cNvSpPr>
            <a:spLocks noChangeShapeType="1"/>
          </p:cNvSpPr>
          <p:nvPr/>
        </p:nvSpPr>
        <p:spPr bwMode="auto">
          <a:xfrm>
            <a:off x="4648200" y="2895600"/>
            <a:ext cx="25146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078" name="Line 294"/>
          <p:cNvSpPr>
            <a:spLocks noChangeShapeType="1"/>
          </p:cNvSpPr>
          <p:nvPr/>
        </p:nvSpPr>
        <p:spPr bwMode="auto">
          <a:xfrm>
            <a:off x="4648200" y="3200400"/>
            <a:ext cx="25146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079" name="Line 295"/>
          <p:cNvSpPr>
            <a:spLocks noChangeShapeType="1"/>
          </p:cNvSpPr>
          <p:nvPr/>
        </p:nvSpPr>
        <p:spPr bwMode="auto">
          <a:xfrm>
            <a:off x="4648200" y="3429000"/>
            <a:ext cx="25146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080" name="Line 296"/>
          <p:cNvSpPr>
            <a:spLocks noChangeShapeType="1"/>
          </p:cNvSpPr>
          <p:nvPr/>
        </p:nvSpPr>
        <p:spPr bwMode="auto">
          <a:xfrm>
            <a:off x="4648200" y="3733800"/>
            <a:ext cx="25146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081" name="Rectangle 297"/>
          <p:cNvSpPr>
            <a:spLocks noChangeArrowheads="1"/>
          </p:cNvSpPr>
          <p:nvPr/>
        </p:nvSpPr>
        <p:spPr bwMode="auto">
          <a:xfrm>
            <a:off x="2220913" y="1219200"/>
            <a:ext cx="200025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082" name="Text Box 298"/>
          <p:cNvSpPr txBox="1">
            <a:spLocks noChangeArrowheads="1"/>
          </p:cNvSpPr>
          <p:nvPr/>
        </p:nvSpPr>
        <p:spPr bwMode="auto">
          <a:xfrm>
            <a:off x="1673225" y="1320800"/>
            <a:ext cx="4149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tag</a:t>
            </a:r>
          </a:p>
        </p:txBody>
      </p:sp>
      <p:sp>
        <p:nvSpPr>
          <p:cNvPr id="119083" name="Text Box 299"/>
          <p:cNvSpPr txBox="1">
            <a:spLocks noChangeArrowheads="1"/>
          </p:cNvSpPr>
          <p:nvPr/>
        </p:nvSpPr>
        <p:spPr bwMode="auto">
          <a:xfrm rot="16200000">
            <a:off x="2047827" y="1310580"/>
            <a:ext cx="5811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/>
              <a:t>index</a:t>
            </a:r>
          </a:p>
        </p:txBody>
      </p:sp>
      <p:sp>
        <p:nvSpPr>
          <p:cNvPr id="119084" name="Line 300"/>
          <p:cNvSpPr>
            <a:spLocks noChangeShapeType="1"/>
          </p:cNvSpPr>
          <p:nvPr/>
        </p:nvSpPr>
        <p:spPr bwMode="auto">
          <a:xfrm flipV="1">
            <a:off x="2408238" y="876300"/>
            <a:ext cx="7937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9097" name="Group 313"/>
          <p:cNvGrpSpPr>
            <a:grpSpLocks/>
          </p:cNvGrpSpPr>
          <p:nvPr/>
        </p:nvGrpSpPr>
        <p:grpSpPr bwMode="auto">
          <a:xfrm>
            <a:off x="6375400" y="2816225"/>
            <a:ext cx="2001838" cy="1158875"/>
            <a:chOff x="4016" y="1774"/>
            <a:chExt cx="1261" cy="730"/>
          </a:xfrm>
        </p:grpSpPr>
        <p:sp>
          <p:nvSpPr>
            <p:cNvPr id="119085" name="Rectangle 301"/>
            <p:cNvSpPr>
              <a:spLocks noChangeArrowheads="1"/>
            </p:cNvSpPr>
            <p:nvPr/>
          </p:nvSpPr>
          <p:spPr bwMode="auto">
            <a:xfrm>
              <a:off x="4017" y="1774"/>
              <a:ext cx="462" cy="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86" name="Rectangle 302"/>
            <p:cNvSpPr>
              <a:spLocks noChangeArrowheads="1"/>
            </p:cNvSpPr>
            <p:nvPr/>
          </p:nvSpPr>
          <p:spPr bwMode="auto">
            <a:xfrm>
              <a:off x="4017" y="1960"/>
              <a:ext cx="462" cy="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87" name="Rectangle 303"/>
            <p:cNvSpPr>
              <a:spLocks noChangeArrowheads="1"/>
            </p:cNvSpPr>
            <p:nvPr/>
          </p:nvSpPr>
          <p:spPr bwMode="auto">
            <a:xfrm>
              <a:off x="4016" y="2143"/>
              <a:ext cx="462" cy="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88" name="Rectangle 304"/>
            <p:cNvSpPr>
              <a:spLocks noChangeArrowheads="1"/>
            </p:cNvSpPr>
            <p:nvPr/>
          </p:nvSpPr>
          <p:spPr bwMode="auto">
            <a:xfrm>
              <a:off x="4016" y="2327"/>
              <a:ext cx="462" cy="17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089" name="Text Box 305"/>
            <p:cNvSpPr txBox="1">
              <a:spLocks noChangeArrowheads="1"/>
            </p:cNvSpPr>
            <p:nvPr/>
          </p:nvSpPr>
          <p:spPr bwMode="auto">
            <a:xfrm>
              <a:off x="4092" y="2309"/>
              <a:ext cx="28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tag</a:t>
              </a:r>
            </a:p>
          </p:txBody>
        </p:sp>
        <p:sp>
          <p:nvSpPr>
            <p:cNvPr id="119090" name="Text Box 306"/>
            <p:cNvSpPr txBox="1">
              <a:spLocks noChangeArrowheads="1"/>
            </p:cNvSpPr>
            <p:nvPr/>
          </p:nvSpPr>
          <p:spPr bwMode="auto">
            <a:xfrm>
              <a:off x="4932" y="2312"/>
              <a:ext cx="34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data</a:t>
              </a:r>
            </a:p>
          </p:txBody>
        </p:sp>
      </p:grpSp>
      <p:sp>
        <p:nvSpPr>
          <p:cNvPr id="119091" name="Rectangle 307"/>
          <p:cNvSpPr>
            <a:spLocks noChangeArrowheads="1"/>
          </p:cNvSpPr>
          <p:nvPr/>
        </p:nvSpPr>
        <p:spPr bwMode="auto">
          <a:xfrm>
            <a:off x="4945063" y="4210050"/>
            <a:ext cx="4011612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/>
              <a:t>Tag</a:t>
            </a:r>
          </a:p>
          <a:p>
            <a:pPr lvl="1"/>
            <a:r>
              <a:rPr lang="en-US" altLang="en-US" sz="1200"/>
              <a:t>Many memory blocks have the same index, i.e., they map to the same cache set</a:t>
            </a:r>
          </a:p>
          <a:p>
            <a:pPr lvl="1"/>
            <a:r>
              <a:rPr lang="en-US" altLang="en-US" sz="1200"/>
              <a:t>High-order bits of block address differentiate memory blocks that map to the same cache set</a:t>
            </a:r>
          </a:p>
          <a:p>
            <a:pPr lvl="1"/>
            <a:r>
              <a:rPr lang="en-US" altLang="en-US" sz="1200"/>
              <a:t>Record the tag alongside the cached memory block, to identify which memory block is cached in the set</a:t>
            </a:r>
          </a:p>
        </p:txBody>
      </p:sp>
      <p:grpSp>
        <p:nvGrpSpPr>
          <p:cNvPr id="119098" name="Group 314"/>
          <p:cNvGrpSpPr>
            <a:grpSpLocks/>
          </p:cNvGrpSpPr>
          <p:nvPr/>
        </p:nvGrpSpPr>
        <p:grpSpPr bwMode="auto">
          <a:xfrm>
            <a:off x="6192838" y="2811463"/>
            <a:ext cx="139700" cy="1155700"/>
            <a:chOff x="3901" y="1771"/>
            <a:chExt cx="88" cy="728"/>
          </a:xfrm>
        </p:grpSpPr>
        <p:sp>
          <p:nvSpPr>
            <p:cNvPr id="119093" name="Rectangle 309"/>
            <p:cNvSpPr>
              <a:spLocks noChangeArrowheads="1"/>
            </p:cNvSpPr>
            <p:nvPr/>
          </p:nvSpPr>
          <p:spPr bwMode="auto">
            <a:xfrm>
              <a:off x="3903" y="1771"/>
              <a:ext cx="86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19094" name="Rectangle 310"/>
            <p:cNvSpPr>
              <a:spLocks noChangeArrowheads="1"/>
            </p:cNvSpPr>
            <p:nvPr/>
          </p:nvSpPr>
          <p:spPr bwMode="auto">
            <a:xfrm>
              <a:off x="3903" y="1962"/>
              <a:ext cx="86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19095" name="Rectangle 311"/>
            <p:cNvSpPr>
              <a:spLocks noChangeArrowheads="1"/>
            </p:cNvSpPr>
            <p:nvPr/>
          </p:nvSpPr>
          <p:spPr bwMode="auto">
            <a:xfrm>
              <a:off x="3902" y="2146"/>
              <a:ext cx="86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119096" name="Rectangle 312"/>
            <p:cNvSpPr>
              <a:spLocks noChangeArrowheads="1"/>
            </p:cNvSpPr>
            <p:nvPr/>
          </p:nvSpPr>
          <p:spPr bwMode="auto">
            <a:xfrm>
              <a:off x="3901" y="2326"/>
              <a:ext cx="86" cy="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82" grpId="0"/>
      <p:bldP spid="1190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A direct-mapped cache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Rotenberg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288925" y="982663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31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5089525" y="9826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3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5241925" y="9826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2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6232525" y="9826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0</a:t>
            </a: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463550" y="1225550"/>
            <a:ext cx="27305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tag</a:t>
            </a: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5340350" y="1225550"/>
            <a:ext cx="1130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block</a:t>
            </a:r>
          </a:p>
          <a:p>
            <a:pPr algn="ctr"/>
            <a:r>
              <a:rPr lang="en-US" altLang="en-US" sz="1000"/>
              <a:t>offset</a:t>
            </a: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3206750" y="1225550"/>
            <a:ext cx="2120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index</a:t>
            </a: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2955925" y="9826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6</a:t>
            </a: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3184525" y="9826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5</a:t>
            </a:r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4114800" y="1524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2422525" y="6019800"/>
            <a:ext cx="777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en-US" sz="1000"/>
              <a:t>hit/miss</a:t>
            </a:r>
          </a:p>
        </p:txBody>
      </p:sp>
      <p:sp>
        <p:nvSpPr>
          <p:cNvPr id="105486" name="AutoShape 14"/>
          <p:cNvSpPr>
            <a:spLocks noChangeArrowheads="1"/>
          </p:cNvSpPr>
          <p:nvPr/>
        </p:nvSpPr>
        <p:spPr bwMode="auto">
          <a:xfrm rot="-5400000" flipH="1" flipV="1">
            <a:off x="82550" y="3206750"/>
            <a:ext cx="2959100" cy="368300"/>
          </a:xfrm>
          <a:custGeom>
            <a:avLst/>
            <a:gdLst>
              <a:gd name="G0" fmla="+- 2483 0 0"/>
              <a:gd name="G1" fmla="+- 21600 0 2483"/>
              <a:gd name="G2" fmla="*/ 2483 1 2"/>
              <a:gd name="G3" fmla="+- 21600 0 G2"/>
              <a:gd name="G4" fmla="+/ 2483 21600 2"/>
              <a:gd name="G5" fmla="+/ G1 0 2"/>
              <a:gd name="G6" fmla="*/ 21600 21600 2483"/>
              <a:gd name="G7" fmla="*/ G6 1 2"/>
              <a:gd name="G8" fmla="+- 21600 0 G7"/>
              <a:gd name="G9" fmla="*/ 21600 1 2"/>
              <a:gd name="G10" fmla="+- 2483 0 G9"/>
              <a:gd name="G11" fmla="?: G10 G8 0"/>
              <a:gd name="G12" fmla="?: G10 G7 21600"/>
              <a:gd name="T0" fmla="*/ 20358 w 21600"/>
              <a:gd name="T1" fmla="*/ 10800 h 21600"/>
              <a:gd name="T2" fmla="*/ 10800 w 21600"/>
              <a:gd name="T3" fmla="*/ 21600 h 21600"/>
              <a:gd name="T4" fmla="*/ 1242 w 21600"/>
              <a:gd name="T5" fmla="*/ 10800 h 21600"/>
              <a:gd name="T6" fmla="*/ 10800 w 21600"/>
              <a:gd name="T7" fmla="*/ 0 h 21600"/>
              <a:gd name="T8" fmla="*/ 3042 w 21600"/>
              <a:gd name="T9" fmla="*/ 3042 h 21600"/>
              <a:gd name="T10" fmla="*/ 18558 w 21600"/>
              <a:gd name="T11" fmla="*/ 1855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83" y="21600"/>
                </a:lnTo>
                <a:lnTo>
                  <a:pt x="1911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5" tIns="46038" rIns="92075" bIns="46038" anchor="ctr"/>
          <a:lstStyle/>
          <a:p>
            <a:pPr algn="ctr"/>
            <a:r>
              <a:rPr lang="en-US" altLang="en-US" sz="1000"/>
              <a:t>row</a:t>
            </a:r>
          </a:p>
          <a:p>
            <a:pPr algn="ctr"/>
            <a:r>
              <a:rPr lang="en-US" altLang="en-US" sz="1000"/>
              <a:t>dec</a:t>
            </a: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3663950" y="4806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4197350" y="4806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4730750" y="4806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5264150" y="4806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2139950" y="4806950"/>
            <a:ext cx="1282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492" name="Group 20"/>
          <p:cNvGrpSpPr>
            <a:grpSpLocks/>
          </p:cNvGrpSpPr>
          <p:nvPr/>
        </p:nvGrpSpPr>
        <p:grpSpPr bwMode="auto">
          <a:xfrm>
            <a:off x="1752600" y="2520950"/>
            <a:ext cx="4032250" cy="292100"/>
            <a:chOff x="1104" y="1588"/>
            <a:chExt cx="2540" cy="184"/>
          </a:xfrm>
        </p:grpSpPr>
        <p:sp>
          <p:nvSpPr>
            <p:cNvPr id="105493" name="Rectangle 21"/>
            <p:cNvSpPr>
              <a:spLocks noChangeArrowheads="1"/>
            </p:cNvSpPr>
            <p:nvPr/>
          </p:nvSpPr>
          <p:spPr bwMode="auto">
            <a:xfrm>
              <a:off x="2308" y="158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4" name="Rectangle 22"/>
            <p:cNvSpPr>
              <a:spLocks noChangeArrowheads="1"/>
            </p:cNvSpPr>
            <p:nvPr/>
          </p:nvSpPr>
          <p:spPr bwMode="auto">
            <a:xfrm>
              <a:off x="2644" y="158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5" name="Rectangle 23"/>
            <p:cNvSpPr>
              <a:spLocks noChangeArrowheads="1"/>
            </p:cNvSpPr>
            <p:nvPr/>
          </p:nvSpPr>
          <p:spPr bwMode="auto">
            <a:xfrm>
              <a:off x="2980" y="158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6" name="Rectangle 24"/>
            <p:cNvSpPr>
              <a:spLocks noChangeArrowheads="1"/>
            </p:cNvSpPr>
            <p:nvPr/>
          </p:nvSpPr>
          <p:spPr bwMode="auto">
            <a:xfrm>
              <a:off x="3316" y="158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7" name="Rectangle 25"/>
            <p:cNvSpPr>
              <a:spLocks noChangeArrowheads="1"/>
            </p:cNvSpPr>
            <p:nvPr/>
          </p:nvSpPr>
          <p:spPr bwMode="auto">
            <a:xfrm>
              <a:off x="1348" y="1588"/>
              <a:ext cx="80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8" name="Line 26"/>
            <p:cNvSpPr>
              <a:spLocks noChangeShapeType="1"/>
            </p:cNvSpPr>
            <p:nvPr/>
          </p:nvSpPr>
          <p:spPr bwMode="auto">
            <a:xfrm>
              <a:off x="1104" y="16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99" name="Line 27"/>
            <p:cNvSpPr>
              <a:spLocks noChangeShapeType="1"/>
            </p:cNvSpPr>
            <p:nvPr/>
          </p:nvSpPr>
          <p:spPr bwMode="auto">
            <a:xfrm>
              <a:off x="2160" y="168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00" name="Group 28"/>
          <p:cNvGrpSpPr>
            <a:grpSpLocks/>
          </p:cNvGrpSpPr>
          <p:nvPr/>
        </p:nvGrpSpPr>
        <p:grpSpPr bwMode="auto">
          <a:xfrm>
            <a:off x="1752600" y="2825750"/>
            <a:ext cx="4032250" cy="292100"/>
            <a:chOff x="1104" y="1780"/>
            <a:chExt cx="2540" cy="184"/>
          </a:xfrm>
        </p:grpSpPr>
        <p:sp>
          <p:nvSpPr>
            <p:cNvPr id="105501" name="Rectangle 29"/>
            <p:cNvSpPr>
              <a:spLocks noChangeArrowheads="1"/>
            </p:cNvSpPr>
            <p:nvPr/>
          </p:nvSpPr>
          <p:spPr bwMode="auto">
            <a:xfrm>
              <a:off x="2308" y="178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2" name="Rectangle 30"/>
            <p:cNvSpPr>
              <a:spLocks noChangeArrowheads="1"/>
            </p:cNvSpPr>
            <p:nvPr/>
          </p:nvSpPr>
          <p:spPr bwMode="auto">
            <a:xfrm>
              <a:off x="2644" y="178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3" name="Rectangle 31"/>
            <p:cNvSpPr>
              <a:spLocks noChangeArrowheads="1"/>
            </p:cNvSpPr>
            <p:nvPr/>
          </p:nvSpPr>
          <p:spPr bwMode="auto">
            <a:xfrm>
              <a:off x="2980" y="178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4" name="Rectangle 32"/>
            <p:cNvSpPr>
              <a:spLocks noChangeArrowheads="1"/>
            </p:cNvSpPr>
            <p:nvPr/>
          </p:nvSpPr>
          <p:spPr bwMode="auto">
            <a:xfrm>
              <a:off x="3316" y="178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5" name="Rectangle 33"/>
            <p:cNvSpPr>
              <a:spLocks noChangeArrowheads="1"/>
            </p:cNvSpPr>
            <p:nvPr/>
          </p:nvSpPr>
          <p:spPr bwMode="auto">
            <a:xfrm>
              <a:off x="1348" y="1780"/>
              <a:ext cx="80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6" name="Line 34"/>
            <p:cNvSpPr>
              <a:spLocks noChangeShapeType="1"/>
            </p:cNvSpPr>
            <p:nvPr/>
          </p:nvSpPr>
          <p:spPr bwMode="auto">
            <a:xfrm>
              <a:off x="1104" y="187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07" name="Line 35"/>
            <p:cNvSpPr>
              <a:spLocks noChangeShapeType="1"/>
            </p:cNvSpPr>
            <p:nvPr/>
          </p:nvSpPr>
          <p:spPr bwMode="auto">
            <a:xfrm>
              <a:off x="2160" y="187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08" name="Group 36"/>
          <p:cNvGrpSpPr>
            <a:grpSpLocks/>
          </p:cNvGrpSpPr>
          <p:nvPr/>
        </p:nvGrpSpPr>
        <p:grpSpPr bwMode="auto">
          <a:xfrm>
            <a:off x="1752600" y="3130550"/>
            <a:ext cx="4032250" cy="292100"/>
            <a:chOff x="1104" y="1972"/>
            <a:chExt cx="2540" cy="184"/>
          </a:xfrm>
        </p:grpSpPr>
        <p:sp>
          <p:nvSpPr>
            <p:cNvPr id="105509" name="Rectangle 37"/>
            <p:cNvSpPr>
              <a:spLocks noChangeArrowheads="1"/>
            </p:cNvSpPr>
            <p:nvPr/>
          </p:nvSpPr>
          <p:spPr bwMode="auto">
            <a:xfrm>
              <a:off x="2308" y="1972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0" name="Rectangle 38"/>
            <p:cNvSpPr>
              <a:spLocks noChangeArrowheads="1"/>
            </p:cNvSpPr>
            <p:nvPr/>
          </p:nvSpPr>
          <p:spPr bwMode="auto">
            <a:xfrm>
              <a:off x="2644" y="1972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1" name="Rectangle 39"/>
            <p:cNvSpPr>
              <a:spLocks noChangeArrowheads="1"/>
            </p:cNvSpPr>
            <p:nvPr/>
          </p:nvSpPr>
          <p:spPr bwMode="auto">
            <a:xfrm>
              <a:off x="2980" y="1972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2" name="Rectangle 40"/>
            <p:cNvSpPr>
              <a:spLocks noChangeArrowheads="1"/>
            </p:cNvSpPr>
            <p:nvPr/>
          </p:nvSpPr>
          <p:spPr bwMode="auto">
            <a:xfrm>
              <a:off x="3316" y="1972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3" name="Rectangle 41"/>
            <p:cNvSpPr>
              <a:spLocks noChangeArrowheads="1"/>
            </p:cNvSpPr>
            <p:nvPr/>
          </p:nvSpPr>
          <p:spPr bwMode="auto">
            <a:xfrm>
              <a:off x="1348" y="1972"/>
              <a:ext cx="80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4" name="Line 42"/>
            <p:cNvSpPr>
              <a:spLocks noChangeShapeType="1"/>
            </p:cNvSpPr>
            <p:nvPr/>
          </p:nvSpPr>
          <p:spPr bwMode="auto">
            <a:xfrm>
              <a:off x="1104" y="206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5" name="Line 43"/>
            <p:cNvSpPr>
              <a:spLocks noChangeShapeType="1"/>
            </p:cNvSpPr>
            <p:nvPr/>
          </p:nvSpPr>
          <p:spPr bwMode="auto">
            <a:xfrm>
              <a:off x="2160" y="206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16" name="Group 44"/>
          <p:cNvGrpSpPr>
            <a:grpSpLocks/>
          </p:cNvGrpSpPr>
          <p:nvPr/>
        </p:nvGrpSpPr>
        <p:grpSpPr bwMode="auto">
          <a:xfrm>
            <a:off x="1752600" y="3435350"/>
            <a:ext cx="4032250" cy="292100"/>
            <a:chOff x="1104" y="2164"/>
            <a:chExt cx="2540" cy="184"/>
          </a:xfrm>
        </p:grpSpPr>
        <p:sp>
          <p:nvSpPr>
            <p:cNvPr id="105517" name="Rectangle 45"/>
            <p:cNvSpPr>
              <a:spLocks noChangeArrowheads="1"/>
            </p:cNvSpPr>
            <p:nvPr/>
          </p:nvSpPr>
          <p:spPr bwMode="auto">
            <a:xfrm>
              <a:off x="2308" y="2164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8" name="Rectangle 46"/>
            <p:cNvSpPr>
              <a:spLocks noChangeArrowheads="1"/>
            </p:cNvSpPr>
            <p:nvPr/>
          </p:nvSpPr>
          <p:spPr bwMode="auto">
            <a:xfrm>
              <a:off x="2644" y="2164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19" name="Rectangle 47"/>
            <p:cNvSpPr>
              <a:spLocks noChangeArrowheads="1"/>
            </p:cNvSpPr>
            <p:nvPr/>
          </p:nvSpPr>
          <p:spPr bwMode="auto">
            <a:xfrm>
              <a:off x="2980" y="2164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0" name="Rectangle 48"/>
            <p:cNvSpPr>
              <a:spLocks noChangeArrowheads="1"/>
            </p:cNvSpPr>
            <p:nvPr/>
          </p:nvSpPr>
          <p:spPr bwMode="auto">
            <a:xfrm>
              <a:off x="3316" y="2164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1" name="Rectangle 49"/>
            <p:cNvSpPr>
              <a:spLocks noChangeArrowheads="1"/>
            </p:cNvSpPr>
            <p:nvPr/>
          </p:nvSpPr>
          <p:spPr bwMode="auto">
            <a:xfrm>
              <a:off x="1348" y="2164"/>
              <a:ext cx="80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2" name="Line 50"/>
            <p:cNvSpPr>
              <a:spLocks noChangeShapeType="1"/>
            </p:cNvSpPr>
            <p:nvPr/>
          </p:nvSpPr>
          <p:spPr bwMode="auto">
            <a:xfrm>
              <a:off x="1104" y="225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3" name="Line 51"/>
            <p:cNvSpPr>
              <a:spLocks noChangeShapeType="1"/>
            </p:cNvSpPr>
            <p:nvPr/>
          </p:nvSpPr>
          <p:spPr bwMode="auto">
            <a:xfrm>
              <a:off x="2160" y="225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24" name="Group 52"/>
          <p:cNvGrpSpPr>
            <a:grpSpLocks/>
          </p:cNvGrpSpPr>
          <p:nvPr/>
        </p:nvGrpSpPr>
        <p:grpSpPr bwMode="auto">
          <a:xfrm>
            <a:off x="1752600" y="3740150"/>
            <a:ext cx="4032250" cy="292100"/>
            <a:chOff x="1104" y="2356"/>
            <a:chExt cx="2540" cy="184"/>
          </a:xfrm>
        </p:grpSpPr>
        <p:sp>
          <p:nvSpPr>
            <p:cNvPr id="105525" name="Rectangle 53"/>
            <p:cNvSpPr>
              <a:spLocks noChangeArrowheads="1"/>
            </p:cNvSpPr>
            <p:nvPr/>
          </p:nvSpPr>
          <p:spPr bwMode="auto">
            <a:xfrm>
              <a:off x="2308" y="2356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6" name="Rectangle 54"/>
            <p:cNvSpPr>
              <a:spLocks noChangeArrowheads="1"/>
            </p:cNvSpPr>
            <p:nvPr/>
          </p:nvSpPr>
          <p:spPr bwMode="auto">
            <a:xfrm>
              <a:off x="2644" y="2356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7" name="Rectangle 55"/>
            <p:cNvSpPr>
              <a:spLocks noChangeArrowheads="1"/>
            </p:cNvSpPr>
            <p:nvPr/>
          </p:nvSpPr>
          <p:spPr bwMode="auto">
            <a:xfrm>
              <a:off x="2980" y="2356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8" name="Rectangle 56"/>
            <p:cNvSpPr>
              <a:spLocks noChangeArrowheads="1"/>
            </p:cNvSpPr>
            <p:nvPr/>
          </p:nvSpPr>
          <p:spPr bwMode="auto">
            <a:xfrm>
              <a:off x="3316" y="2356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29" name="Rectangle 57"/>
            <p:cNvSpPr>
              <a:spLocks noChangeArrowheads="1"/>
            </p:cNvSpPr>
            <p:nvPr/>
          </p:nvSpPr>
          <p:spPr bwMode="auto">
            <a:xfrm>
              <a:off x="1348" y="2356"/>
              <a:ext cx="80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30" name="Line 58"/>
            <p:cNvSpPr>
              <a:spLocks noChangeShapeType="1"/>
            </p:cNvSpPr>
            <p:nvPr/>
          </p:nvSpPr>
          <p:spPr bwMode="auto">
            <a:xfrm>
              <a:off x="1104" y="24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31" name="Line 59"/>
            <p:cNvSpPr>
              <a:spLocks noChangeShapeType="1"/>
            </p:cNvSpPr>
            <p:nvPr/>
          </p:nvSpPr>
          <p:spPr bwMode="auto">
            <a:xfrm>
              <a:off x="2160" y="24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32" name="Group 60"/>
          <p:cNvGrpSpPr>
            <a:grpSpLocks/>
          </p:cNvGrpSpPr>
          <p:nvPr/>
        </p:nvGrpSpPr>
        <p:grpSpPr bwMode="auto">
          <a:xfrm>
            <a:off x="1752600" y="4044950"/>
            <a:ext cx="4032250" cy="292100"/>
            <a:chOff x="1104" y="2548"/>
            <a:chExt cx="2540" cy="184"/>
          </a:xfrm>
        </p:grpSpPr>
        <p:sp>
          <p:nvSpPr>
            <p:cNvPr id="105533" name="Rectangle 61"/>
            <p:cNvSpPr>
              <a:spLocks noChangeArrowheads="1"/>
            </p:cNvSpPr>
            <p:nvPr/>
          </p:nvSpPr>
          <p:spPr bwMode="auto">
            <a:xfrm>
              <a:off x="2308" y="254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34" name="Rectangle 62"/>
            <p:cNvSpPr>
              <a:spLocks noChangeArrowheads="1"/>
            </p:cNvSpPr>
            <p:nvPr/>
          </p:nvSpPr>
          <p:spPr bwMode="auto">
            <a:xfrm>
              <a:off x="2644" y="254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35" name="Rectangle 63"/>
            <p:cNvSpPr>
              <a:spLocks noChangeArrowheads="1"/>
            </p:cNvSpPr>
            <p:nvPr/>
          </p:nvSpPr>
          <p:spPr bwMode="auto">
            <a:xfrm>
              <a:off x="2980" y="254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36" name="Rectangle 64"/>
            <p:cNvSpPr>
              <a:spLocks noChangeArrowheads="1"/>
            </p:cNvSpPr>
            <p:nvPr/>
          </p:nvSpPr>
          <p:spPr bwMode="auto">
            <a:xfrm>
              <a:off x="3316" y="2548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37" name="Rectangle 65"/>
            <p:cNvSpPr>
              <a:spLocks noChangeArrowheads="1"/>
            </p:cNvSpPr>
            <p:nvPr/>
          </p:nvSpPr>
          <p:spPr bwMode="auto">
            <a:xfrm>
              <a:off x="1348" y="2548"/>
              <a:ext cx="80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38" name="Line 66"/>
            <p:cNvSpPr>
              <a:spLocks noChangeShapeType="1"/>
            </p:cNvSpPr>
            <p:nvPr/>
          </p:nvSpPr>
          <p:spPr bwMode="auto">
            <a:xfrm>
              <a:off x="1104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39" name="Line 67"/>
            <p:cNvSpPr>
              <a:spLocks noChangeShapeType="1"/>
            </p:cNvSpPr>
            <p:nvPr/>
          </p:nvSpPr>
          <p:spPr bwMode="auto">
            <a:xfrm>
              <a:off x="2160" y="264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540" name="Group 68"/>
          <p:cNvGrpSpPr>
            <a:grpSpLocks/>
          </p:cNvGrpSpPr>
          <p:nvPr/>
        </p:nvGrpSpPr>
        <p:grpSpPr bwMode="auto">
          <a:xfrm>
            <a:off x="1752600" y="4349750"/>
            <a:ext cx="4032250" cy="292100"/>
            <a:chOff x="1104" y="2740"/>
            <a:chExt cx="2540" cy="184"/>
          </a:xfrm>
        </p:grpSpPr>
        <p:sp>
          <p:nvSpPr>
            <p:cNvPr id="105541" name="Rectangle 69"/>
            <p:cNvSpPr>
              <a:spLocks noChangeArrowheads="1"/>
            </p:cNvSpPr>
            <p:nvPr/>
          </p:nvSpPr>
          <p:spPr bwMode="auto">
            <a:xfrm>
              <a:off x="2308" y="274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42" name="Rectangle 70"/>
            <p:cNvSpPr>
              <a:spLocks noChangeArrowheads="1"/>
            </p:cNvSpPr>
            <p:nvPr/>
          </p:nvSpPr>
          <p:spPr bwMode="auto">
            <a:xfrm>
              <a:off x="2644" y="274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43" name="Rectangle 71"/>
            <p:cNvSpPr>
              <a:spLocks noChangeArrowheads="1"/>
            </p:cNvSpPr>
            <p:nvPr/>
          </p:nvSpPr>
          <p:spPr bwMode="auto">
            <a:xfrm>
              <a:off x="2980" y="274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44" name="Rectangle 72"/>
            <p:cNvSpPr>
              <a:spLocks noChangeArrowheads="1"/>
            </p:cNvSpPr>
            <p:nvPr/>
          </p:nvSpPr>
          <p:spPr bwMode="auto">
            <a:xfrm>
              <a:off x="3316" y="274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45" name="Rectangle 73"/>
            <p:cNvSpPr>
              <a:spLocks noChangeArrowheads="1"/>
            </p:cNvSpPr>
            <p:nvPr/>
          </p:nvSpPr>
          <p:spPr bwMode="auto">
            <a:xfrm>
              <a:off x="1348" y="2740"/>
              <a:ext cx="80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46" name="Line 74"/>
            <p:cNvSpPr>
              <a:spLocks noChangeShapeType="1"/>
            </p:cNvSpPr>
            <p:nvPr/>
          </p:nvSpPr>
          <p:spPr bwMode="auto">
            <a:xfrm>
              <a:off x="1104" y="283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47" name="Line 75"/>
            <p:cNvSpPr>
              <a:spLocks noChangeShapeType="1"/>
            </p:cNvSpPr>
            <p:nvPr/>
          </p:nvSpPr>
          <p:spPr bwMode="auto">
            <a:xfrm>
              <a:off x="2160" y="283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548" name="Line 76"/>
          <p:cNvSpPr>
            <a:spLocks noChangeShapeType="1"/>
          </p:cNvSpPr>
          <p:nvPr/>
        </p:nvSpPr>
        <p:spPr bwMode="auto">
          <a:xfrm flipH="1">
            <a:off x="1600200" y="16764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49" name="Line 77"/>
          <p:cNvSpPr>
            <a:spLocks noChangeShapeType="1"/>
          </p:cNvSpPr>
          <p:nvPr/>
        </p:nvSpPr>
        <p:spPr bwMode="auto">
          <a:xfrm>
            <a:off x="1600200" y="1676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50" name="Rectangle 78"/>
          <p:cNvSpPr>
            <a:spLocks noChangeArrowheads="1"/>
          </p:cNvSpPr>
          <p:nvPr/>
        </p:nvSpPr>
        <p:spPr bwMode="auto">
          <a:xfrm>
            <a:off x="2139950" y="5264150"/>
            <a:ext cx="12827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=?</a:t>
            </a:r>
          </a:p>
        </p:txBody>
      </p:sp>
      <p:sp>
        <p:nvSpPr>
          <p:cNvPr id="105551" name="Line 79"/>
          <p:cNvSpPr>
            <a:spLocks noChangeShapeType="1"/>
          </p:cNvSpPr>
          <p:nvPr/>
        </p:nvSpPr>
        <p:spPr bwMode="auto">
          <a:xfrm>
            <a:off x="27432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52" name="Line 80"/>
          <p:cNvSpPr>
            <a:spLocks noChangeShapeType="1"/>
          </p:cNvSpPr>
          <p:nvPr/>
        </p:nvSpPr>
        <p:spPr bwMode="auto">
          <a:xfrm>
            <a:off x="2743200" y="4648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53" name="Line 81"/>
          <p:cNvSpPr>
            <a:spLocks noChangeShapeType="1"/>
          </p:cNvSpPr>
          <p:nvPr/>
        </p:nvSpPr>
        <p:spPr bwMode="auto">
          <a:xfrm>
            <a:off x="2133600" y="1981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54" name="Line 82"/>
          <p:cNvSpPr>
            <a:spLocks noChangeShapeType="1"/>
          </p:cNvSpPr>
          <p:nvPr/>
        </p:nvSpPr>
        <p:spPr bwMode="auto">
          <a:xfrm>
            <a:off x="2133600" y="2057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55" name="Line 83"/>
          <p:cNvSpPr>
            <a:spLocks noChangeShapeType="1"/>
          </p:cNvSpPr>
          <p:nvPr/>
        </p:nvSpPr>
        <p:spPr bwMode="auto">
          <a:xfrm>
            <a:off x="3429000" y="1981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56" name="Rectangle 84"/>
          <p:cNvSpPr>
            <a:spLocks noChangeArrowheads="1"/>
          </p:cNvSpPr>
          <p:nvPr/>
        </p:nvSpPr>
        <p:spPr bwMode="auto">
          <a:xfrm>
            <a:off x="2422525" y="1820863"/>
            <a:ext cx="895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tag (26 bits)</a:t>
            </a:r>
          </a:p>
        </p:txBody>
      </p:sp>
      <p:sp>
        <p:nvSpPr>
          <p:cNvPr id="105557" name="Rectangle 85"/>
          <p:cNvSpPr>
            <a:spLocks noChangeArrowheads="1"/>
          </p:cNvSpPr>
          <p:nvPr/>
        </p:nvSpPr>
        <p:spPr bwMode="auto">
          <a:xfrm>
            <a:off x="5241925" y="1820863"/>
            <a:ext cx="11445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blocks (8 bytes)</a:t>
            </a:r>
          </a:p>
        </p:txBody>
      </p:sp>
      <p:sp>
        <p:nvSpPr>
          <p:cNvPr id="105558" name="Rectangle 86"/>
          <p:cNvSpPr>
            <a:spLocks noChangeArrowheads="1"/>
          </p:cNvSpPr>
          <p:nvPr/>
        </p:nvSpPr>
        <p:spPr bwMode="auto">
          <a:xfrm>
            <a:off x="5795963" y="2520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59" name="Rectangle 87"/>
          <p:cNvSpPr>
            <a:spLocks noChangeArrowheads="1"/>
          </p:cNvSpPr>
          <p:nvPr/>
        </p:nvSpPr>
        <p:spPr bwMode="auto">
          <a:xfrm>
            <a:off x="6329363" y="2520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0" name="Rectangle 88"/>
          <p:cNvSpPr>
            <a:spLocks noChangeArrowheads="1"/>
          </p:cNvSpPr>
          <p:nvPr/>
        </p:nvSpPr>
        <p:spPr bwMode="auto">
          <a:xfrm>
            <a:off x="6862763" y="2520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1" name="Rectangle 89"/>
          <p:cNvSpPr>
            <a:spLocks noChangeArrowheads="1"/>
          </p:cNvSpPr>
          <p:nvPr/>
        </p:nvSpPr>
        <p:spPr bwMode="auto">
          <a:xfrm>
            <a:off x="7396163" y="2520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2" name="Rectangle 90"/>
          <p:cNvSpPr>
            <a:spLocks noChangeArrowheads="1"/>
          </p:cNvSpPr>
          <p:nvPr/>
        </p:nvSpPr>
        <p:spPr bwMode="auto">
          <a:xfrm>
            <a:off x="5795963" y="28257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3" name="Rectangle 91"/>
          <p:cNvSpPr>
            <a:spLocks noChangeArrowheads="1"/>
          </p:cNvSpPr>
          <p:nvPr/>
        </p:nvSpPr>
        <p:spPr bwMode="auto">
          <a:xfrm>
            <a:off x="6329363" y="28257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4" name="Rectangle 92"/>
          <p:cNvSpPr>
            <a:spLocks noChangeArrowheads="1"/>
          </p:cNvSpPr>
          <p:nvPr/>
        </p:nvSpPr>
        <p:spPr bwMode="auto">
          <a:xfrm>
            <a:off x="6862763" y="28257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5" name="Rectangle 93"/>
          <p:cNvSpPr>
            <a:spLocks noChangeArrowheads="1"/>
          </p:cNvSpPr>
          <p:nvPr/>
        </p:nvSpPr>
        <p:spPr bwMode="auto">
          <a:xfrm>
            <a:off x="7396163" y="28257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6" name="Rectangle 94"/>
          <p:cNvSpPr>
            <a:spLocks noChangeArrowheads="1"/>
          </p:cNvSpPr>
          <p:nvPr/>
        </p:nvSpPr>
        <p:spPr bwMode="auto">
          <a:xfrm>
            <a:off x="5795963" y="31305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7" name="Rectangle 95"/>
          <p:cNvSpPr>
            <a:spLocks noChangeArrowheads="1"/>
          </p:cNvSpPr>
          <p:nvPr/>
        </p:nvSpPr>
        <p:spPr bwMode="auto">
          <a:xfrm>
            <a:off x="6329363" y="31305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8" name="Rectangle 96"/>
          <p:cNvSpPr>
            <a:spLocks noChangeArrowheads="1"/>
          </p:cNvSpPr>
          <p:nvPr/>
        </p:nvSpPr>
        <p:spPr bwMode="auto">
          <a:xfrm>
            <a:off x="6862763" y="31305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69" name="Rectangle 97"/>
          <p:cNvSpPr>
            <a:spLocks noChangeArrowheads="1"/>
          </p:cNvSpPr>
          <p:nvPr/>
        </p:nvSpPr>
        <p:spPr bwMode="auto">
          <a:xfrm>
            <a:off x="7396163" y="31305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70" name="Rectangle 98"/>
          <p:cNvSpPr>
            <a:spLocks noChangeArrowheads="1"/>
          </p:cNvSpPr>
          <p:nvPr/>
        </p:nvSpPr>
        <p:spPr bwMode="auto">
          <a:xfrm>
            <a:off x="5795963" y="34353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71" name="Rectangle 99"/>
          <p:cNvSpPr>
            <a:spLocks noChangeArrowheads="1"/>
          </p:cNvSpPr>
          <p:nvPr/>
        </p:nvSpPr>
        <p:spPr bwMode="auto">
          <a:xfrm>
            <a:off x="6329363" y="34353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72" name="Rectangle 100"/>
          <p:cNvSpPr>
            <a:spLocks noChangeArrowheads="1"/>
          </p:cNvSpPr>
          <p:nvPr/>
        </p:nvSpPr>
        <p:spPr bwMode="auto">
          <a:xfrm>
            <a:off x="6862763" y="34353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73" name="Rectangle 101"/>
          <p:cNvSpPr>
            <a:spLocks noChangeArrowheads="1"/>
          </p:cNvSpPr>
          <p:nvPr/>
        </p:nvSpPr>
        <p:spPr bwMode="auto">
          <a:xfrm>
            <a:off x="7396163" y="34353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74" name="Rectangle 102"/>
          <p:cNvSpPr>
            <a:spLocks noChangeArrowheads="1"/>
          </p:cNvSpPr>
          <p:nvPr/>
        </p:nvSpPr>
        <p:spPr bwMode="auto">
          <a:xfrm>
            <a:off x="5795963" y="37401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75" name="Rectangle 103"/>
          <p:cNvSpPr>
            <a:spLocks noChangeArrowheads="1"/>
          </p:cNvSpPr>
          <p:nvPr/>
        </p:nvSpPr>
        <p:spPr bwMode="auto">
          <a:xfrm>
            <a:off x="6329363" y="37401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76" name="Rectangle 104"/>
          <p:cNvSpPr>
            <a:spLocks noChangeArrowheads="1"/>
          </p:cNvSpPr>
          <p:nvPr/>
        </p:nvSpPr>
        <p:spPr bwMode="auto">
          <a:xfrm>
            <a:off x="6862763" y="37401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77" name="Rectangle 105"/>
          <p:cNvSpPr>
            <a:spLocks noChangeArrowheads="1"/>
          </p:cNvSpPr>
          <p:nvPr/>
        </p:nvSpPr>
        <p:spPr bwMode="auto">
          <a:xfrm>
            <a:off x="7396163" y="37401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78" name="Rectangle 106"/>
          <p:cNvSpPr>
            <a:spLocks noChangeArrowheads="1"/>
          </p:cNvSpPr>
          <p:nvPr/>
        </p:nvSpPr>
        <p:spPr bwMode="auto">
          <a:xfrm>
            <a:off x="5795963" y="4044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79" name="Rectangle 107"/>
          <p:cNvSpPr>
            <a:spLocks noChangeArrowheads="1"/>
          </p:cNvSpPr>
          <p:nvPr/>
        </p:nvSpPr>
        <p:spPr bwMode="auto">
          <a:xfrm>
            <a:off x="6329363" y="4044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80" name="Rectangle 108"/>
          <p:cNvSpPr>
            <a:spLocks noChangeArrowheads="1"/>
          </p:cNvSpPr>
          <p:nvPr/>
        </p:nvSpPr>
        <p:spPr bwMode="auto">
          <a:xfrm>
            <a:off x="6862763" y="4044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81" name="Rectangle 109"/>
          <p:cNvSpPr>
            <a:spLocks noChangeArrowheads="1"/>
          </p:cNvSpPr>
          <p:nvPr/>
        </p:nvSpPr>
        <p:spPr bwMode="auto">
          <a:xfrm>
            <a:off x="7396163" y="4044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82" name="Rectangle 110"/>
          <p:cNvSpPr>
            <a:spLocks noChangeArrowheads="1"/>
          </p:cNvSpPr>
          <p:nvPr/>
        </p:nvSpPr>
        <p:spPr bwMode="auto">
          <a:xfrm>
            <a:off x="5795963" y="43497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83" name="Rectangle 111"/>
          <p:cNvSpPr>
            <a:spLocks noChangeArrowheads="1"/>
          </p:cNvSpPr>
          <p:nvPr/>
        </p:nvSpPr>
        <p:spPr bwMode="auto">
          <a:xfrm>
            <a:off x="6329363" y="43497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84" name="Rectangle 112"/>
          <p:cNvSpPr>
            <a:spLocks noChangeArrowheads="1"/>
          </p:cNvSpPr>
          <p:nvPr/>
        </p:nvSpPr>
        <p:spPr bwMode="auto">
          <a:xfrm>
            <a:off x="6862763" y="43497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85" name="Rectangle 113"/>
          <p:cNvSpPr>
            <a:spLocks noChangeArrowheads="1"/>
          </p:cNvSpPr>
          <p:nvPr/>
        </p:nvSpPr>
        <p:spPr bwMode="auto">
          <a:xfrm>
            <a:off x="7396163" y="43497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86" name="Rectangle 114"/>
          <p:cNvSpPr>
            <a:spLocks noChangeArrowheads="1"/>
          </p:cNvSpPr>
          <p:nvPr/>
        </p:nvSpPr>
        <p:spPr bwMode="auto">
          <a:xfrm>
            <a:off x="5795963" y="4806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87" name="Rectangle 115"/>
          <p:cNvSpPr>
            <a:spLocks noChangeArrowheads="1"/>
          </p:cNvSpPr>
          <p:nvPr/>
        </p:nvSpPr>
        <p:spPr bwMode="auto">
          <a:xfrm>
            <a:off x="6329363" y="4806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88" name="Rectangle 116"/>
          <p:cNvSpPr>
            <a:spLocks noChangeArrowheads="1"/>
          </p:cNvSpPr>
          <p:nvPr/>
        </p:nvSpPr>
        <p:spPr bwMode="auto">
          <a:xfrm>
            <a:off x="6862763" y="4806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89" name="Rectangle 117"/>
          <p:cNvSpPr>
            <a:spLocks noChangeArrowheads="1"/>
          </p:cNvSpPr>
          <p:nvPr/>
        </p:nvSpPr>
        <p:spPr bwMode="auto">
          <a:xfrm>
            <a:off x="7396163" y="48069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90" name="AutoShape 118"/>
          <p:cNvSpPr>
            <a:spLocks noChangeArrowheads="1"/>
          </p:cNvSpPr>
          <p:nvPr/>
        </p:nvSpPr>
        <p:spPr bwMode="auto">
          <a:xfrm rot="10800000" flipH="1" flipV="1">
            <a:off x="3663950" y="5264150"/>
            <a:ext cx="4254500" cy="368300"/>
          </a:xfrm>
          <a:custGeom>
            <a:avLst/>
            <a:gdLst>
              <a:gd name="G0" fmla="+- 2483 0 0"/>
              <a:gd name="G1" fmla="+- 21600 0 2483"/>
              <a:gd name="G2" fmla="*/ 2483 1 2"/>
              <a:gd name="G3" fmla="+- 21600 0 G2"/>
              <a:gd name="G4" fmla="+/ 2483 21600 2"/>
              <a:gd name="G5" fmla="+/ G1 0 2"/>
              <a:gd name="G6" fmla="*/ 21600 21600 2483"/>
              <a:gd name="G7" fmla="*/ G6 1 2"/>
              <a:gd name="G8" fmla="+- 21600 0 G7"/>
              <a:gd name="G9" fmla="*/ 21600 1 2"/>
              <a:gd name="G10" fmla="+- 2483 0 G9"/>
              <a:gd name="G11" fmla="?: G10 G8 0"/>
              <a:gd name="G12" fmla="?: G10 G7 21600"/>
              <a:gd name="T0" fmla="*/ 20358 w 21600"/>
              <a:gd name="T1" fmla="*/ 10800 h 21600"/>
              <a:gd name="T2" fmla="*/ 10800 w 21600"/>
              <a:gd name="T3" fmla="*/ 21600 h 21600"/>
              <a:gd name="T4" fmla="*/ 1242 w 21600"/>
              <a:gd name="T5" fmla="*/ 10800 h 21600"/>
              <a:gd name="T6" fmla="*/ 10800 w 21600"/>
              <a:gd name="T7" fmla="*/ 0 h 21600"/>
              <a:gd name="T8" fmla="*/ 3042 w 21600"/>
              <a:gd name="T9" fmla="*/ 3042 h 21600"/>
              <a:gd name="T10" fmla="*/ 18558 w 21600"/>
              <a:gd name="T11" fmla="*/ 1855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83" y="21600"/>
                </a:lnTo>
                <a:lnTo>
                  <a:pt x="1911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91" name="Rectangle 119"/>
          <p:cNvSpPr>
            <a:spLocks noChangeArrowheads="1"/>
          </p:cNvSpPr>
          <p:nvPr/>
        </p:nvSpPr>
        <p:spPr bwMode="auto">
          <a:xfrm>
            <a:off x="5165725" y="5326063"/>
            <a:ext cx="1263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word select (mux)</a:t>
            </a:r>
          </a:p>
        </p:txBody>
      </p:sp>
      <p:sp>
        <p:nvSpPr>
          <p:cNvPr id="105592" name="Line 120"/>
          <p:cNvSpPr>
            <a:spLocks noChangeShapeType="1"/>
          </p:cNvSpPr>
          <p:nvPr/>
        </p:nvSpPr>
        <p:spPr bwMode="auto">
          <a:xfrm>
            <a:off x="3124200" y="1676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93" name="Line 121"/>
          <p:cNvSpPr>
            <a:spLocks noChangeShapeType="1"/>
          </p:cNvSpPr>
          <p:nvPr/>
        </p:nvSpPr>
        <p:spPr bwMode="auto">
          <a:xfrm>
            <a:off x="914400" y="152400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94" name="Line 122"/>
          <p:cNvSpPr>
            <a:spLocks noChangeShapeType="1"/>
          </p:cNvSpPr>
          <p:nvPr/>
        </p:nvSpPr>
        <p:spPr bwMode="auto">
          <a:xfrm>
            <a:off x="914400" y="5486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95" name="Line 123"/>
          <p:cNvSpPr>
            <a:spLocks noChangeShapeType="1"/>
          </p:cNvSpPr>
          <p:nvPr/>
        </p:nvSpPr>
        <p:spPr bwMode="auto">
          <a:xfrm>
            <a:off x="5867400" y="1524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96" name="Line 124"/>
          <p:cNvSpPr>
            <a:spLocks noChangeShapeType="1"/>
          </p:cNvSpPr>
          <p:nvPr/>
        </p:nvSpPr>
        <p:spPr bwMode="auto">
          <a:xfrm>
            <a:off x="5867400" y="17526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97" name="Line 125"/>
          <p:cNvSpPr>
            <a:spLocks noChangeShapeType="1"/>
          </p:cNvSpPr>
          <p:nvPr/>
        </p:nvSpPr>
        <p:spPr bwMode="auto">
          <a:xfrm>
            <a:off x="8458200" y="1752600"/>
            <a:ext cx="0" cy="3733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98" name="Line 126"/>
          <p:cNvSpPr>
            <a:spLocks noChangeShapeType="1"/>
          </p:cNvSpPr>
          <p:nvPr/>
        </p:nvSpPr>
        <p:spPr bwMode="auto">
          <a:xfrm flipH="1">
            <a:off x="76962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599" name="Line 127"/>
          <p:cNvSpPr>
            <a:spLocks noChangeShapeType="1"/>
          </p:cNvSpPr>
          <p:nvPr/>
        </p:nvSpPr>
        <p:spPr bwMode="auto">
          <a:xfrm>
            <a:off x="5867400" y="5638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00" name="Rectangle 128"/>
          <p:cNvSpPr>
            <a:spLocks noChangeArrowheads="1"/>
          </p:cNvSpPr>
          <p:nvPr/>
        </p:nvSpPr>
        <p:spPr bwMode="auto">
          <a:xfrm>
            <a:off x="5643563" y="60261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01" name="Rectangle 129"/>
          <p:cNvSpPr>
            <a:spLocks noChangeArrowheads="1"/>
          </p:cNvSpPr>
          <p:nvPr/>
        </p:nvSpPr>
        <p:spPr bwMode="auto">
          <a:xfrm>
            <a:off x="6613525" y="1211263"/>
            <a:ext cx="473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MAR</a:t>
            </a:r>
          </a:p>
        </p:txBody>
      </p:sp>
      <p:sp>
        <p:nvSpPr>
          <p:cNvPr id="105602" name="Rectangle 130"/>
          <p:cNvSpPr>
            <a:spLocks noChangeArrowheads="1"/>
          </p:cNvSpPr>
          <p:nvPr/>
        </p:nvSpPr>
        <p:spPr bwMode="auto">
          <a:xfrm>
            <a:off x="6384925" y="6011863"/>
            <a:ext cx="473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MDR</a:t>
            </a:r>
          </a:p>
        </p:txBody>
      </p:sp>
      <p:grpSp>
        <p:nvGrpSpPr>
          <p:cNvPr id="105603" name="Group 131"/>
          <p:cNvGrpSpPr>
            <a:grpSpLocks/>
          </p:cNvGrpSpPr>
          <p:nvPr/>
        </p:nvGrpSpPr>
        <p:grpSpPr bwMode="auto">
          <a:xfrm>
            <a:off x="1752600" y="2216150"/>
            <a:ext cx="4032250" cy="292100"/>
            <a:chOff x="1104" y="1396"/>
            <a:chExt cx="2540" cy="184"/>
          </a:xfrm>
        </p:grpSpPr>
        <p:sp>
          <p:nvSpPr>
            <p:cNvPr id="105604" name="Rectangle 132"/>
            <p:cNvSpPr>
              <a:spLocks noChangeArrowheads="1"/>
            </p:cNvSpPr>
            <p:nvPr/>
          </p:nvSpPr>
          <p:spPr bwMode="auto">
            <a:xfrm>
              <a:off x="2308" y="1396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5" name="Rectangle 133"/>
            <p:cNvSpPr>
              <a:spLocks noChangeArrowheads="1"/>
            </p:cNvSpPr>
            <p:nvPr/>
          </p:nvSpPr>
          <p:spPr bwMode="auto">
            <a:xfrm>
              <a:off x="2644" y="1396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6" name="Rectangle 134"/>
            <p:cNvSpPr>
              <a:spLocks noChangeArrowheads="1"/>
            </p:cNvSpPr>
            <p:nvPr/>
          </p:nvSpPr>
          <p:spPr bwMode="auto">
            <a:xfrm>
              <a:off x="2980" y="1396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7" name="Rectangle 135"/>
            <p:cNvSpPr>
              <a:spLocks noChangeArrowheads="1"/>
            </p:cNvSpPr>
            <p:nvPr/>
          </p:nvSpPr>
          <p:spPr bwMode="auto">
            <a:xfrm>
              <a:off x="3316" y="1396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8" name="Rectangle 136"/>
            <p:cNvSpPr>
              <a:spLocks noChangeArrowheads="1"/>
            </p:cNvSpPr>
            <p:nvPr/>
          </p:nvSpPr>
          <p:spPr bwMode="auto">
            <a:xfrm>
              <a:off x="1348" y="1396"/>
              <a:ext cx="80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09" name="Line 137"/>
            <p:cNvSpPr>
              <a:spLocks noChangeShapeType="1"/>
            </p:cNvSpPr>
            <p:nvPr/>
          </p:nvSpPr>
          <p:spPr bwMode="auto">
            <a:xfrm>
              <a:off x="1104" y="148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10" name="Line 138"/>
            <p:cNvSpPr>
              <a:spLocks noChangeShapeType="1"/>
            </p:cNvSpPr>
            <p:nvPr/>
          </p:nvSpPr>
          <p:spPr bwMode="auto">
            <a:xfrm>
              <a:off x="2160" y="148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611" name="Rectangle 139"/>
          <p:cNvSpPr>
            <a:spLocks noChangeArrowheads="1"/>
          </p:cNvSpPr>
          <p:nvPr/>
        </p:nvSpPr>
        <p:spPr bwMode="auto">
          <a:xfrm>
            <a:off x="5795963" y="22161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12" name="Rectangle 140"/>
          <p:cNvSpPr>
            <a:spLocks noChangeArrowheads="1"/>
          </p:cNvSpPr>
          <p:nvPr/>
        </p:nvSpPr>
        <p:spPr bwMode="auto">
          <a:xfrm>
            <a:off x="6329363" y="22161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13" name="Rectangle 141"/>
          <p:cNvSpPr>
            <a:spLocks noChangeArrowheads="1"/>
          </p:cNvSpPr>
          <p:nvPr/>
        </p:nvSpPr>
        <p:spPr bwMode="auto">
          <a:xfrm>
            <a:off x="6862763" y="22161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14" name="Rectangle 142"/>
          <p:cNvSpPr>
            <a:spLocks noChangeArrowheads="1"/>
          </p:cNvSpPr>
          <p:nvPr/>
        </p:nvSpPr>
        <p:spPr bwMode="auto">
          <a:xfrm>
            <a:off x="7396163" y="221615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15" name="WordArt 143"/>
          <p:cNvSpPr>
            <a:spLocks noChangeArrowheads="1" noChangeShapeType="1" noTextEdit="1"/>
          </p:cNvSpPr>
          <p:nvPr/>
        </p:nvSpPr>
        <p:spPr bwMode="auto">
          <a:xfrm>
            <a:off x="2362200" y="2971800"/>
            <a:ext cx="7620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71431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TAG STORE</a:t>
            </a:r>
          </a:p>
        </p:txBody>
      </p:sp>
      <p:sp>
        <p:nvSpPr>
          <p:cNvPr id="105616" name="WordArt 144"/>
          <p:cNvSpPr>
            <a:spLocks noChangeArrowheads="1" noChangeShapeType="1" noTextEdit="1"/>
          </p:cNvSpPr>
          <p:nvPr/>
        </p:nvSpPr>
        <p:spPr bwMode="auto">
          <a:xfrm>
            <a:off x="5181600" y="2971800"/>
            <a:ext cx="7620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71431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DATA STORE</a:t>
            </a:r>
          </a:p>
        </p:txBody>
      </p:sp>
      <p:sp>
        <p:nvSpPr>
          <p:cNvPr id="105617" name="WordArt 145"/>
          <p:cNvSpPr>
            <a:spLocks noChangeArrowheads="1" noChangeShapeType="1" noTextEdit="1"/>
          </p:cNvSpPr>
          <p:nvPr/>
        </p:nvSpPr>
        <p:spPr bwMode="auto">
          <a:xfrm>
            <a:off x="5257800" y="4876800"/>
            <a:ext cx="1295400" cy="152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LATCH</a:t>
            </a:r>
          </a:p>
        </p:txBody>
      </p:sp>
      <p:sp>
        <p:nvSpPr>
          <p:cNvPr id="105618" name="WordArt 146"/>
          <p:cNvSpPr>
            <a:spLocks noChangeArrowheads="1" noChangeShapeType="1" noTextEdit="1"/>
          </p:cNvSpPr>
          <p:nvPr/>
        </p:nvSpPr>
        <p:spPr bwMode="auto">
          <a:xfrm>
            <a:off x="2209800" y="4876800"/>
            <a:ext cx="1143000" cy="152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en-US" sz="8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LATCH</a:t>
            </a:r>
          </a:p>
        </p:txBody>
      </p:sp>
      <p:sp>
        <p:nvSpPr>
          <p:cNvPr id="105619" name="AutoShape 147"/>
          <p:cNvSpPr>
            <a:spLocks noChangeArrowheads="1"/>
          </p:cNvSpPr>
          <p:nvPr/>
        </p:nvSpPr>
        <p:spPr bwMode="auto">
          <a:xfrm>
            <a:off x="3581400" y="2133600"/>
            <a:ext cx="4419600" cy="457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20" name="Line 148"/>
          <p:cNvSpPr>
            <a:spLocks noChangeShapeType="1"/>
          </p:cNvSpPr>
          <p:nvPr/>
        </p:nvSpPr>
        <p:spPr bwMode="auto">
          <a:xfrm flipV="1">
            <a:off x="6188075" y="1905000"/>
            <a:ext cx="441325" cy="246063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21" name="Text Box 149"/>
          <p:cNvSpPr txBox="1">
            <a:spLocks noChangeArrowheads="1"/>
          </p:cNvSpPr>
          <p:nvPr/>
        </p:nvSpPr>
        <p:spPr bwMode="auto">
          <a:xfrm>
            <a:off x="6553200" y="1752600"/>
            <a:ext cx="1295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i="1">
                <a:solidFill>
                  <a:schemeClr val="accent2"/>
                </a:solidFill>
              </a:rPr>
              <a:t>set (holds 1 block)</a:t>
            </a:r>
          </a:p>
        </p:txBody>
      </p:sp>
      <p:sp>
        <p:nvSpPr>
          <p:cNvPr id="105622" name="Text Box 150"/>
          <p:cNvSpPr txBox="1">
            <a:spLocks noChangeArrowheads="1"/>
          </p:cNvSpPr>
          <p:nvPr/>
        </p:nvSpPr>
        <p:spPr bwMode="auto">
          <a:xfrm>
            <a:off x="2193925" y="1277938"/>
            <a:ext cx="409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(26)</a:t>
            </a:r>
          </a:p>
        </p:txBody>
      </p:sp>
      <p:sp>
        <p:nvSpPr>
          <p:cNvPr id="105623" name="Text Box 151"/>
          <p:cNvSpPr txBox="1">
            <a:spLocks noChangeArrowheads="1"/>
          </p:cNvSpPr>
          <p:nvPr/>
        </p:nvSpPr>
        <p:spPr bwMode="auto">
          <a:xfrm>
            <a:off x="4632325" y="1277938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(3)</a:t>
            </a:r>
          </a:p>
        </p:txBody>
      </p:sp>
      <p:sp>
        <p:nvSpPr>
          <p:cNvPr id="105624" name="Text Box 152"/>
          <p:cNvSpPr txBox="1">
            <a:spLocks noChangeArrowheads="1"/>
          </p:cNvSpPr>
          <p:nvPr/>
        </p:nvSpPr>
        <p:spPr bwMode="auto">
          <a:xfrm>
            <a:off x="6172200" y="1266825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409151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6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54037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A (2-way) set-associative cache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17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Rotenberg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6498" name="Line 2"/>
          <p:cNvSpPr>
            <a:spLocks noChangeShapeType="1"/>
          </p:cNvSpPr>
          <p:nvPr/>
        </p:nvSpPr>
        <p:spPr bwMode="auto">
          <a:xfrm flipH="1">
            <a:off x="6629400" y="5029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499" name="AutoShape 3"/>
          <p:cNvSpPr>
            <a:spLocks noChangeArrowheads="1"/>
          </p:cNvSpPr>
          <p:nvPr/>
        </p:nvSpPr>
        <p:spPr bwMode="auto">
          <a:xfrm rot="10800000" flipH="1" flipV="1">
            <a:off x="4267200" y="4876800"/>
            <a:ext cx="2971800" cy="368300"/>
          </a:xfrm>
          <a:custGeom>
            <a:avLst/>
            <a:gdLst>
              <a:gd name="G0" fmla="+- 1492 0 0"/>
              <a:gd name="G1" fmla="+- 21600 0 1492"/>
              <a:gd name="G2" fmla="*/ 1492 1 2"/>
              <a:gd name="G3" fmla="+- 21600 0 G2"/>
              <a:gd name="G4" fmla="+/ 1492 21600 2"/>
              <a:gd name="G5" fmla="+/ G1 0 2"/>
              <a:gd name="G6" fmla="*/ 21600 21600 1492"/>
              <a:gd name="G7" fmla="*/ G6 1 2"/>
              <a:gd name="G8" fmla="+- 21600 0 G7"/>
              <a:gd name="G9" fmla="*/ 21600 1 2"/>
              <a:gd name="G10" fmla="+- 1492 0 G9"/>
              <a:gd name="G11" fmla="?: G10 G8 0"/>
              <a:gd name="G12" fmla="?: G10 G7 21600"/>
              <a:gd name="T0" fmla="*/ 20854 w 21600"/>
              <a:gd name="T1" fmla="*/ 10800 h 21600"/>
              <a:gd name="T2" fmla="*/ 10800 w 21600"/>
              <a:gd name="T3" fmla="*/ 21600 h 21600"/>
              <a:gd name="T4" fmla="*/ 746 w 21600"/>
              <a:gd name="T5" fmla="*/ 10800 h 21600"/>
              <a:gd name="T6" fmla="*/ 10800 w 21600"/>
              <a:gd name="T7" fmla="*/ 0 h 21600"/>
              <a:gd name="T8" fmla="*/ 2546 w 21600"/>
              <a:gd name="T9" fmla="*/ 2546 h 21600"/>
              <a:gd name="T10" fmla="*/ 19054 w 21600"/>
              <a:gd name="T11" fmla="*/ 190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492" y="21600"/>
                </a:lnTo>
                <a:lnTo>
                  <a:pt x="2010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5486400" y="548640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V="1">
            <a:off x="2667000" y="4267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2667000" y="4267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2286000" y="4114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4" name="Line 8"/>
          <p:cNvSpPr>
            <a:spLocks noChangeShapeType="1"/>
          </p:cNvSpPr>
          <p:nvPr/>
        </p:nvSpPr>
        <p:spPr bwMode="auto">
          <a:xfrm>
            <a:off x="5486400" y="26670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5486400" y="28956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5486400" y="31242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Line 11"/>
          <p:cNvSpPr>
            <a:spLocks noChangeShapeType="1"/>
          </p:cNvSpPr>
          <p:nvPr/>
        </p:nvSpPr>
        <p:spPr bwMode="auto">
          <a:xfrm>
            <a:off x="5486400" y="33528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8" name="Line 12"/>
          <p:cNvSpPr>
            <a:spLocks noChangeShapeType="1"/>
          </p:cNvSpPr>
          <p:nvPr/>
        </p:nvSpPr>
        <p:spPr bwMode="auto">
          <a:xfrm>
            <a:off x="1524000" y="26670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9" name="Line 13"/>
          <p:cNvSpPr>
            <a:spLocks noChangeShapeType="1"/>
          </p:cNvSpPr>
          <p:nvPr/>
        </p:nvSpPr>
        <p:spPr bwMode="auto">
          <a:xfrm>
            <a:off x="1524000" y="28956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Line 14"/>
          <p:cNvSpPr>
            <a:spLocks noChangeShapeType="1"/>
          </p:cNvSpPr>
          <p:nvPr/>
        </p:nvSpPr>
        <p:spPr bwMode="auto">
          <a:xfrm>
            <a:off x="1524000" y="31242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Line 15"/>
          <p:cNvSpPr>
            <a:spLocks noChangeShapeType="1"/>
          </p:cNvSpPr>
          <p:nvPr/>
        </p:nvSpPr>
        <p:spPr bwMode="auto">
          <a:xfrm>
            <a:off x="1524000" y="33528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16"/>
          <p:cNvSpPr>
            <a:spLocks noChangeShapeType="1"/>
          </p:cNvSpPr>
          <p:nvPr/>
        </p:nvSpPr>
        <p:spPr bwMode="auto">
          <a:xfrm>
            <a:off x="2362200" y="26670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17"/>
          <p:cNvSpPr>
            <a:spLocks noChangeShapeType="1"/>
          </p:cNvSpPr>
          <p:nvPr/>
        </p:nvSpPr>
        <p:spPr bwMode="auto">
          <a:xfrm>
            <a:off x="2362200" y="28956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Line 18"/>
          <p:cNvSpPr>
            <a:spLocks noChangeShapeType="1"/>
          </p:cNvSpPr>
          <p:nvPr/>
        </p:nvSpPr>
        <p:spPr bwMode="auto">
          <a:xfrm>
            <a:off x="2362200" y="31242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Line 19"/>
          <p:cNvSpPr>
            <a:spLocks noChangeShapeType="1"/>
          </p:cNvSpPr>
          <p:nvPr/>
        </p:nvSpPr>
        <p:spPr bwMode="auto">
          <a:xfrm>
            <a:off x="2362200" y="33528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593725" y="830263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31</a:t>
            </a:r>
          </a:p>
        </p:txBody>
      </p:sp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5394325" y="8302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3</a:t>
            </a:r>
          </a:p>
        </p:txBody>
      </p:sp>
      <p:sp>
        <p:nvSpPr>
          <p:cNvPr id="106519" name="Rectangle 23"/>
          <p:cNvSpPr>
            <a:spLocks noChangeArrowheads="1"/>
          </p:cNvSpPr>
          <p:nvPr/>
        </p:nvSpPr>
        <p:spPr bwMode="auto">
          <a:xfrm>
            <a:off x="5546725" y="8302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2</a:t>
            </a:r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6537325" y="8302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0</a:t>
            </a:r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768350" y="1073150"/>
            <a:ext cx="27305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tag</a:t>
            </a:r>
          </a:p>
        </p:txBody>
      </p:sp>
      <p:sp>
        <p:nvSpPr>
          <p:cNvPr id="106522" name="Rectangle 26"/>
          <p:cNvSpPr>
            <a:spLocks noChangeArrowheads="1"/>
          </p:cNvSpPr>
          <p:nvPr/>
        </p:nvSpPr>
        <p:spPr bwMode="auto">
          <a:xfrm>
            <a:off x="5645150" y="1073150"/>
            <a:ext cx="1130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block</a:t>
            </a:r>
          </a:p>
          <a:p>
            <a:pPr algn="ctr"/>
            <a:r>
              <a:rPr lang="en-US" altLang="en-US" sz="1000"/>
              <a:t>offset</a:t>
            </a:r>
          </a:p>
        </p:txBody>
      </p:sp>
      <p:sp>
        <p:nvSpPr>
          <p:cNvPr id="106523" name="Rectangle 27"/>
          <p:cNvSpPr>
            <a:spLocks noChangeArrowheads="1"/>
          </p:cNvSpPr>
          <p:nvPr/>
        </p:nvSpPr>
        <p:spPr bwMode="auto">
          <a:xfrm>
            <a:off x="3511550" y="1073150"/>
            <a:ext cx="2120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index</a:t>
            </a:r>
          </a:p>
        </p:txBody>
      </p:sp>
      <p:sp>
        <p:nvSpPr>
          <p:cNvPr id="106524" name="Rectangle 28"/>
          <p:cNvSpPr>
            <a:spLocks noChangeArrowheads="1"/>
          </p:cNvSpPr>
          <p:nvPr/>
        </p:nvSpPr>
        <p:spPr bwMode="auto">
          <a:xfrm>
            <a:off x="3260725" y="8302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5</a:t>
            </a:r>
          </a:p>
        </p:txBody>
      </p:sp>
      <p:sp>
        <p:nvSpPr>
          <p:cNvPr id="106525" name="Rectangle 29"/>
          <p:cNvSpPr>
            <a:spLocks noChangeArrowheads="1"/>
          </p:cNvSpPr>
          <p:nvPr/>
        </p:nvSpPr>
        <p:spPr bwMode="auto">
          <a:xfrm>
            <a:off x="3489325" y="83026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4</a:t>
            </a:r>
          </a:p>
        </p:txBody>
      </p:sp>
      <p:sp>
        <p:nvSpPr>
          <p:cNvPr id="106526" name="Line 30"/>
          <p:cNvSpPr>
            <a:spLocks noChangeShapeType="1"/>
          </p:cNvSpPr>
          <p:nvPr/>
        </p:nvSpPr>
        <p:spPr bwMode="auto">
          <a:xfrm>
            <a:off x="4495800" y="1371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7" name="Line 31"/>
          <p:cNvSpPr>
            <a:spLocks noChangeShapeType="1"/>
          </p:cNvSpPr>
          <p:nvPr/>
        </p:nvSpPr>
        <p:spPr bwMode="auto">
          <a:xfrm>
            <a:off x="533400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8" name="Rectangle 32"/>
          <p:cNvSpPr>
            <a:spLocks noChangeArrowheads="1"/>
          </p:cNvSpPr>
          <p:nvPr/>
        </p:nvSpPr>
        <p:spPr bwMode="auto">
          <a:xfrm>
            <a:off x="762000" y="2133600"/>
            <a:ext cx="895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tag (27 bits)</a:t>
            </a:r>
          </a:p>
        </p:txBody>
      </p:sp>
      <p:sp>
        <p:nvSpPr>
          <p:cNvPr id="106529" name="Rectangle 33"/>
          <p:cNvSpPr>
            <a:spLocks noChangeArrowheads="1"/>
          </p:cNvSpPr>
          <p:nvPr/>
        </p:nvSpPr>
        <p:spPr bwMode="auto">
          <a:xfrm>
            <a:off x="6705600" y="2209800"/>
            <a:ext cx="11398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blocks (8 bytes)</a:t>
            </a:r>
          </a:p>
        </p:txBody>
      </p:sp>
      <p:sp>
        <p:nvSpPr>
          <p:cNvPr id="106530" name="AutoShape 34"/>
          <p:cNvSpPr>
            <a:spLocks noChangeArrowheads="1"/>
          </p:cNvSpPr>
          <p:nvPr/>
        </p:nvSpPr>
        <p:spPr bwMode="auto">
          <a:xfrm rot="10800000" flipH="1" flipV="1">
            <a:off x="2514600" y="3962400"/>
            <a:ext cx="6172200" cy="368300"/>
          </a:xfrm>
          <a:custGeom>
            <a:avLst/>
            <a:gdLst>
              <a:gd name="G0" fmla="+- 1616 0 0"/>
              <a:gd name="G1" fmla="+- 21600 0 1616"/>
              <a:gd name="G2" fmla="*/ 1616 1 2"/>
              <a:gd name="G3" fmla="+- 21600 0 G2"/>
              <a:gd name="G4" fmla="+/ 1616 21600 2"/>
              <a:gd name="G5" fmla="+/ G1 0 2"/>
              <a:gd name="G6" fmla="*/ 21600 21600 1616"/>
              <a:gd name="G7" fmla="*/ G6 1 2"/>
              <a:gd name="G8" fmla="+- 21600 0 G7"/>
              <a:gd name="G9" fmla="*/ 21600 1 2"/>
              <a:gd name="G10" fmla="+- 1616 0 G9"/>
              <a:gd name="G11" fmla="?: G10 G8 0"/>
              <a:gd name="G12" fmla="?: G10 G7 21600"/>
              <a:gd name="T0" fmla="*/ 20792 w 21600"/>
              <a:gd name="T1" fmla="*/ 10800 h 21600"/>
              <a:gd name="T2" fmla="*/ 10800 w 21600"/>
              <a:gd name="T3" fmla="*/ 21600 h 21600"/>
              <a:gd name="T4" fmla="*/ 808 w 21600"/>
              <a:gd name="T5" fmla="*/ 10800 h 21600"/>
              <a:gd name="T6" fmla="*/ 10800 w 21600"/>
              <a:gd name="T7" fmla="*/ 0 h 21600"/>
              <a:gd name="T8" fmla="*/ 2608 w 21600"/>
              <a:gd name="T9" fmla="*/ 2608 h 21600"/>
              <a:gd name="T10" fmla="*/ 18992 w 21600"/>
              <a:gd name="T11" fmla="*/ 1899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616" y="21600"/>
                </a:lnTo>
                <a:lnTo>
                  <a:pt x="19984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1" name="Rectangle 35"/>
          <p:cNvSpPr>
            <a:spLocks noChangeArrowheads="1"/>
          </p:cNvSpPr>
          <p:nvPr/>
        </p:nvSpPr>
        <p:spPr bwMode="auto">
          <a:xfrm>
            <a:off x="5029200" y="4953000"/>
            <a:ext cx="1260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word select (mux)</a:t>
            </a:r>
          </a:p>
        </p:txBody>
      </p:sp>
      <p:sp>
        <p:nvSpPr>
          <p:cNvPr id="106532" name="Line 36"/>
          <p:cNvSpPr>
            <a:spLocks noChangeShapeType="1"/>
          </p:cNvSpPr>
          <p:nvPr/>
        </p:nvSpPr>
        <p:spPr bwMode="auto">
          <a:xfrm>
            <a:off x="1066800" y="44196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>
            <a:off x="6172200" y="1371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4" name="Line 38"/>
          <p:cNvSpPr>
            <a:spLocks noChangeShapeType="1"/>
          </p:cNvSpPr>
          <p:nvPr/>
        </p:nvSpPr>
        <p:spPr bwMode="auto">
          <a:xfrm>
            <a:off x="6172200" y="16002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5" name="Line 39"/>
          <p:cNvSpPr>
            <a:spLocks noChangeShapeType="1"/>
          </p:cNvSpPr>
          <p:nvPr/>
        </p:nvSpPr>
        <p:spPr bwMode="auto">
          <a:xfrm>
            <a:off x="8991600" y="1600200"/>
            <a:ext cx="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6" name="Rectangle 40"/>
          <p:cNvSpPr>
            <a:spLocks noChangeArrowheads="1"/>
          </p:cNvSpPr>
          <p:nvPr/>
        </p:nvSpPr>
        <p:spPr bwMode="auto">
          <a:xfrm>
            <a:off x="6918325" y="1058863"/>
            <a:ext cx="473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MAR</a:t>
            </a:r>
          </a:p>
        </p:txBody>
      </p:sp>
      <p:sp>
        <p:nvSpPr>
          <p:cNvPr id="106537" name="Rectangle 41"/>
          <p:cNvSpPr>
            <a:spLocks noChangeArrowheads="1"/>
          </p:cNvSpPr>
          <p:nvPr/>
        </p:nvSpPr>
        <p:spPr bwMode="auto">
          <a:xfrm>
            <a:off x="5486400" y="5486400"/>
            <a:ext cx="4746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MDR</a:t>
            </a:r>
          </a:p>
        </p:txBody>
      </p:sp>
      <p:sp>
        <p:nvSpPr>
          <p:cNvPr id="106538" name="Line 42"/>
          <p:cNvSpPr>
            <a:spLocks noChangeShapeType="1"/>
          </p:cNvSpPr>
          <p:nvPr/>
        </p:nvSpPr>
        <p:spPr bwMode="auto">
          <a:xfrm>
            <a:off x="1066800" y="4191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9" name="Rectangle 43"/>
          <p:cNvSpPr>
            <a:spLocks noChangeArrowheads="1"/>
          </p:cNvSpPr>
          <p:nvPr/>
        </p:nvSpPr>
        <p:spPr bwMode="auto">
          <a:xfrm>
            <a:off x="4876800" y="4038600"/>
            <a:ext cx="12874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block select (mux)</a:t>
            </a:r>
          </a:p>
        </p:txBody>
      </p:sp>
      <p:sp>
        <p:nvSpPr>
          <p:cNvPr id="106540" name="Line 44"/>
          <p:cNvSpPr>
            <a:spLocks noChangeShapeType="1"/>
          </p:cNvSpPr>
          <p:nvPr/>
        </p:nvSpPr>
        <p:spPr bwMode="auto">
          <a:xfrm>
            <a:off x="533400" y="2057400"/>
            <a:ext cx="396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1" name="Rectangle 45"/>
          <p:cNvSpPr>
            <a:spLocks noChangeArrowheads="1"/>
          </p:cNvSpPr>
          <p:nvPr/>
        </p:nvSpPr>
        <p:spPr bwMode="auto">
          <a:xfrm>
            <a:off x="457200" y="4876800"/>
            <a:ext cx="4665663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Notes: this cache is the </a:t>
            </a:r>
            <a:r>
              <a:rPr lang="en-US" altLang="en-US" sz="1200" u="sng"/>
              <a:t>same size</a:t>
            </a:r>
            <a:r>
              <a:rPr lang="en-US" altLang="en-US" sz="1200"/>
              <a:t> as</a:t>
            </a:r>
          </a:p>
          <a:p>
            <a:r>
              <a:rPr lang="en-US" altLang="en-US" sz="1200"/>
              <a:t>the (previous) direct-mapped cache, but</a:t>
            </a:r>
          </a:p>
          <a:p>
            <a:r>
              <a:rPr lang="en-US" altLang="en-US" sz="1200"/>
              <a:t>the index field is 1 bit shorter (2 bits total)</a:t>
            </a:r>
          </a:p>
          <a:p>
            <a:endParaRPr lang="en-US" altLang="en-US" sz="1200"/>
          </a:p>
          <a:p>
            <a:r>
              <a:rPr lang="en-US" altLang="en-US" sz="1200"/>
              <a:t>A direct-mapped cache is really a 1-way set-associative cache</a:t>
            </a:r>
          </a:p>
        </p:txBody>
      </p:sp>
      <p:sp>
        <p:nvSpPr>
          <p:cNvPr id="106542" name="Line 46"/>
          <p:cNvSpPr>
            <a:spLocks noChangeShapeType="1"/>
          </p:cNvSpPr>
          <p:nvPr/>
        </p:nvSpPr>
        <p:spPr bwMode="auto">
          <a:xfrm>
            <a:off x="838200" y="1371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3" name="Line 47"/>
          <p:cNvSpPr>
            <a:spLocks noChangeShapeType="1"/>
          </p:cNvSpPr>
          <p:nvPr/>
        </p:nvSpPr>
        <p:spPr bwMode="auto">
          <a:xfrm flipH="1">
            <a:off x="304800" y="1600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4" name="Line 48"/>
          <p:cNvSpPr>
            <a:spLocks noChangeShapeType="1"/>
          </p:cNvSpPr>
          <p:nvPr/>
        </p:nvSpPr>
        <p:spPr bwMode="auto">
          <a:xfrm>
            <a:off x="304800" y="1600200"/>
            <a:ext cx="0" cy="2514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5" name="AutoShape 49"/>
          <p:cNvSpPr>
            <a:spLocks noChangeArrowheads="1"/>
          </p:cNvSpPr>
          <p:nvPr/>
        </p:nvSpPr>
        <p:spPr bwMode="auto">
          <a:xfrm rot="-5400000" flipH="1" flipV="1">
            <a:off x="38100" y="2857500"/>
            <a:ext cx="990600" cy="304800"/>
          </a:xfrm>
          <a:custGeom>
            <a:avLst/>
            <a:gdLst>
              <a:gd name="G0" fmla="+- 2483 0 0"/>
              <a:gd name="G1" fmla="+- 21600 0 2483"/>
              <a:gd name="G2" fmla="*/ 2483 1 2"/>
              <a:gd name="G3" fmla="+- 21600 0 G2"/>
              <a:gd name="G4" fmla="+/ 2483 21600 2"/>
              <a:gd name="G5" fmla="+/ G1 0 2"/>
              <a:gd name="G6" fmla="*/ 21600 21600 2483"/>
              <a:gd name="G7" fmla="*/ G6 1 2"/>
              <a:gd name="G8" fmla="+- 21600 0 G7"/>
              <a:gd name="G9" fmla="*/ 21600 1 2"/>
              <a:gd name="G10" fmla="+- 2483 0 G9"/>
              <a:gd name="G11" fmla="?: G10 G8 0"/>
              <a:gd name="G12" fmla="?: G10 G7 21600"/>
              <a:gd name="T0" fmla="*/ 20358 w 21600"/>
              <a:gd name="T1" fmla="*/ 10800 h 21600"/>
              <a:gd name="T2" fmla="*/ 10800 w 21600"/>
              <a:gd name="T3" fmla="*/ 21600 h 21600"/>
              <a:gd name="T4" fmla="*/ 1242 w 21600"/>
              <a:gd name="T5" fmla="*/ 10800 h 21600"/>
              <a:gd name="T6" fmla="*/ 10800 w 21600"/>
              <a:gd name="T7" fmla="*/ 0 h 21600"/>
              <a:gd name="T8" fmla="*/ 3042 w 21600"/>
              <a:gd name="T9" fmla="*/ 3042 h 21600"/>
              <a:gd name="T10" fmla="*/ 18558 w 21600"/>
              <a:gd name="T11" fmla="*/ 1855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83" y="21600"/>
                </a:lnTo>
                <a:lnTo>
                  <a:pt x="1911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lIns="92075" tIns="46038" rIns="92075" bIns="46038" anchor="ctr"/>
          <a:lstStyle/>
          <a:p>
            <a:pPr algn="ctr"/>
            <a:r>
              <a:rPr lang="en-US" altLang="en-US" sz="1000"/>
              <a:t>row</a:t>
            </a:r>
          </a:p>
          <a:p>
            <a:pPr algn="ctr"/>
            <a:r>
              <a:rPr lang="en-US" altLang="en-US" sz="1000"/>
              <a:t>dec</a:t>
            </a:r>
          </a:p>
        </p:txBody>
      </p:sp>
      <p:sp>
        <p:nvSpPr>
          <p:cNvPr id="106546" name="Rectangle 50"/>
          <p:cNvSpPr>
            <a:spLocks noChangeArrowheads="1"/>
          </p:cNvSpPr>
          <p:nvPr/>
        </p:nvSpPr>
        <p:spPr bwMode="auto">
          <a:xfrm>
            <a:off x="25146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7" name="Line 51"/>
          <p:cNvSpPr>
            <a:spLocks noChangeShapeType="1"/>
          </p:cNvSpPr>
          <p:nvPr/>
        </p:nvSpPr>
        <p:spPr bwMode="auto">
          <a:xfrm>
            <a:off x="838200" y="2362200"/>
            <a:ext cx="0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8" name="Line 52"/>
          <p:cNvSpPr>
            <a:spLocks noChangeShapeType="1"/>
          </p:cNvSpPr>
          <p:nvPr/>
        </p:nvSpPr>
        <p:spPr bwMode="auto">
          <a:xfrm>
            <a:off x="1524000" y="2362200"/>
            <a:ext cx="0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9" name="Rectangle 53"/>
          <p:cNvSpPr>
            <a:spLocks noChangeArrowheads="1"/>
          </p:cNvSpPr>
          <p:nvPr/>
        </p:nvSpPr>
        <p:spPr bwMode="auto">
          <a:xfrm>
            <a:off x="25146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0" name="Rectangle 54"/>
          <p:cNvSpPr>
            <a:spLocks noChangeArrowheads="1"/>
          </p:cNvSpPr>
          <p:nvPr/>
        </p:nvSpPr>
        <p:spPr bwMode="auto">
          <a:xfrm>
            <a:off x="25146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1" name="Rectangle 55"/>
          <p:cNvSpPr>
            <a:spLocks noChangeArrowheads="1"/>
          </p:cNvSpPr>
          <p:nvPr/>
        </p:nvSpPr>
        <p:spPr bwMode="auto">
          <a:xfrm>
            <a:off x="25146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2" name="Rectangle 56"/>
          <p:cNvSpPr>
            <a:spLocks noChangeArrowheads="1"/>
          </p:cNvSpPr>
          <p:nvPr/>
        </p:nvSpPr>
        <p:spPr bwMode="auto">
          <a:xfrm>
            <a:off x="28956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3" name="Rectangle 57"/>
          <p:cNvSpPr>
            <a:spLocks noChangeArrowheads="1"/>
          </p:cNvSpPr>
          <p:nvPr/>
        </p:nvSpPr>
        <p:spPr bwMode="auto">
          <a:xfrm>
            <a:off x="28956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4" name="Rectangle 58"/>
          <p:cNvSpPr>
            <a:spLocks noChangeArrowheads="1"/>
          </p:cNvSpPr>
          <p:nvPr/>
        </p:nvSpPr>
        <p:spPr bwMode="auto">
          <a:xfrm>
            <a:off x="28956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5" name="Rectangle 59"/>
          <p:cNvSpPr>
            <a:spLocks noChangeArrowheads="1"/>
          </p:cNvSpPr>
          <p:nvPr/>
        </p:nvSpPr>
        <p:spPr bwMode="auto">
          <a:xfrm>
            <a:off x="28956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6" name="Rectangle 60"/>
          <p:cNvSpPr>
            <a:spLocks noChangeArrowheads="1"/>
          </p:cNvSpPr>
          <p:nvPr/>
        </p:nvSpPr>
        <p:spPr bwMode="auto">
          <a:xfrm>
            <a:off x="32766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7" name="Rectangle 61"/>
          <p:cNvSpPr>
            <a:spLocks noChangeArrowheads="1"/>
          </p:cNvSpPr>
          <p:nvPr/>
        </p:nvSpPr>
        <p:spPr bwMode="auto">
          <a:xfrm>
            <a:off x="32766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8" name="Rectangle 62"/>
          <p:cNvSpPr>
            <a:spLocks noChangeArrowheads="1"/>
          </p:cNvSpPr>
          <p:nvPr/>
        </p:nvSpPr>
        <p:spPr bwMode="auto">
          <a:xfrm>
            <a:off x="32766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59" name="Rectangle 63"/>
          <p:cNvSpPr>
            <a:spLocks noChangeArrowheads="1"/>
          </p:cNvSpPr>
          <p:nvPr/>
        </p:nvSpPr>
        <p:spPr bwMode="auto">
          <a:xfrm>
            <a:off x="32766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60" name="Rectangle 64"/>
          <p:cNvSpPr>
            <a:spLocks noChangeArrowheads="1"/>
          </p:cNvSpPr>
          <p:nvPr/>
        </p:nvSpPr>
        <p:spPr bwMode="auto">
          <a:xfrm>
            <a:off x="36576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61" name="Rectangle 65"/>
          <p:cNvSpPr>
            <a:spLocks noChangeArrowheads="1"/>
          </p:cNvSpPr>
          <p:nvPr/>
        </p:nvSpPr>
        <p:spPr bwMode="auto">
          <a:xfrm>
            <a:off x="36576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62" name="Rectangle 66"/>
          <p:cNvSpPr>
            <a:spLocks noChangeArrowheads="1"/>
          </p:cNvSpPr>
          <p:nvPr/>
        </p:nvSpPr>
        <p:spPr bwMode="auto">
          <a:xfrm>
            <a:off x="36576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63" name="Rectangle 67"/>
          <p:cNvSpPr>
            <a:spLocks noChangeArrowheads="1"/>
          </p:cNvSpPr>
          <p:nvPr/>
        </p:nvSpPr>
        <p:spPr bwMode="auto">
          <a:xfrm>
            <a:off x="36576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64" name="Rectangle 68"/>
          <p:cNvSpPr>
            <a:spLocks noChangeArrowheads="1"/>
          </p:cNvSpPr>
          <p:nvPr/>
        </p:nvSpPr>
        <p:spPr bwMode="auto">
          <a:xfrm>
            <a:off x="40386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65" name="Rectangle 69"/>
          <p:cNvSpPr>
            <a:spLocks noChangeArrowheads="1"/>
          </p:cNvSpPr>
          <p:nvPr/>
        </p:nvSpPr>
        <p:spPr bwMode="auto">
          <a:xfrm>
            <a:off x="40386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66" name="Rectangle 70"/>
          <p:cNvSpPr>
            <a:spLocks noChangeArrowheads="1"/>
          </p:cNvSpPr>
          <p:nvPr/>
        </p:nvSpPr>
        <p:spPr bwMode="auto">
          <a:xfrm>
            <a:off x="40386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67" name="Rectangle 71"/>
          <p:cNvSpPr>
            <a:spLocks noChangeArrowheads="1"/>
          </p:cNvSpPr>
          <p:nvPr/>
        </p:nvSpPr>
        <p:spPr bwMode="auto">
          <a:xfrm>
            <a:off x="40386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68" name="Rectangle 72"/>
          <p:cNvSpPr>
            <a:spLocks noChangeArrowheads="1"/>
          </p:cNvSpPr>
          <p:nvPr/>
        </p:nvSpPr>
        <p:spPr bwMode="auto">
          <a:xfrm>
            <a:off x="44196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69" name="Rectangle 73"/>
          <p:cNvSpPr>
            <a:spLocks noChangeArrowheads="1"/>
          </p:cNvSpPr>
          <p:nvPr/>
        </p:nvSpPr>
        <p:spPr bwMode="auto">
          <a:xfrm>
            <a:off x="44196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70" name="Rectangle 74"/>
          <p:cNvSpPr>
            <a:spLocks noChangeArrowheads="1"/>
          </p:cNvSpPr>
          <p:nvPr/>
        </p:nvSpPr>
        <p:spPr bwMode="auto">
          <a:xfrm>
            <a:off x="44196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71" name="Rectangle 75"/>
          <p:cNvSpPr>
            <a:spLocks noChangeArrowheads="1"/>
          </p:cNvSpPr>
          <p:nvPr/>
        </p:nvSpPr>
        <p:spPr bwMode="auto">
          <a:xfrm>
            <a:off x="44196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72" name="Rectangle 76"/>
          <p:cNvSpPr>
            <a:spLocks noChangeArrowheads="1"/>
          </p:cNvSpPr>
          <p:nvPr/>
        </p:nvSpPr>
        <p:spPr bwMode="auto">
          <a:xfrm>
            <a:off x="48006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73" name="Rectangle 77"/>
          <p:cNvSpPr>
            <a:spLocks noChangeArrowheads="1"/>
          </p:cNvSpPr>
          <p:nvPr/>
        </p:nvSpPr>
        <p:spPr bwMode="auto">
          <a:xfrm>
            <a:off x="48006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74" name="Rectangle 78"/>
          <p:cNvSpPr>
            <a:spLocks noChangeArrowheads="1"/>
          </p:cNvSpPr>
          <p:nvPr/>
        </p:nvSpPr>
        <p:spPr bwMode="auto">
          <a:xfrm>
            <a:off x="48006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75" name="Rectangle 79"/>
          <p:cNvSpPr>
            <a:spLocks noChangeArrowheads="1"/>
          </p:cNvSpPr>
          <p:nvPr/>
        </p:nvSpPr>
        <p:spPr bwMode="auto">
          <a:xfrm>
            <a:off x="48006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76" name="Rectangle 80"/>
          <p:cNvSpPr>
            <a:spLocks noChangeArrowheads="1"/>
          </p:cNvSpPr>
          <p:nvPr/>
        </p:nvSpPr>
        <p:spPr bwMode="auto">
          <a:xfrm>
            <a:off x="51816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77" name="Rectangle 81"/>
          <p:cNvSpPr>
            <a:spLocks noChangeArrowheads="1"/>
          </p:cNvSpPr>
          <p:nvPr/>
        </p:nvSpPr>
        <p:spPr bwMode="auto">
          <a:xfrm>
            <a:off x="51816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78" name="Rectangle 82"/>
          <p:cNvSpPr>
            <a:spLocks noChangeArrowheads="1"/>
          </p:cNvSpPr>
          <p:nvPr/>
        </p:nvSpPr>
        <p:spPr bwMode="auto">
          <a:xfrm>
            <a:off x="51816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79" name="Rectangle 83"/>
          <p:cNvSpPr>
            <a:spLocks noChangeArrowheads="1"/>
          </p:cNvSpPr>
          <p:nvPr/>
        </p:nvSpPr>
        <p:spPr bwMode="auto">
          <a:xfrm>
            <a:off x="51816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80" name="Line 84"/>
          <p:cNvSpPr>
            <a:spLocks noChangeShapeType="1"/>
          </p:cNvSpPr>
          <p:nvPr/>
        </p:nvSpPr>
        <p:spPr bwMode="auto">
          <a:xfrm>
            <a:off x="685800" y="26670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81" name="Line 85"/>
          <p:cNvSpPr>
            <a:spLocks noChangeShapeType="1"/>
          </p:cNvSpPr>
          <p:nvPr/>
        </p:nvSpPr>
        <p:spPr bwMode="auto">
          <a:xfrm>
            <a:off x="685800" y="28956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82" name="Line 86"/>
          <p:cNvSpPr>
            <a:spLocks noChangeShapeType="1"/>
          </p:cNvSpPr>
          <p:nvPr/>
        </p:nvSpPr>
        <p:spPr bwMode="auto">
          <a:xfrm>
            <a:off x="685800" y="31242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83" name="Line 87"/>
          <p:cNvSpPr>
            <a:spLocks noChangeShapeType="1"/>
          </p:cNvSpPr>
          <p:nvPr/>
        </p:nvSpPr>
        <p:spPr bwMode="auto">
          <a:xfrm>
            <a:off x="685800" y="33528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84" name="Line 88"/>
          <p:cNvSpPr>
            <a:spLocks noChangeShapeType="1"/>
          </p:cNvSpPr>
          <p:nvPr/>
        </p:nvSpPr>
        <p:spPr bwMode="auto">
          <a:xfrm>
            <a:off x="1524000" y="26670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85" name="Line 89"/>
          <p:cNvSpPr>
            <a:spLocks noChangeShapeType="1"/>
          </p:cNvSpPr>
          <p:nvPr/>
        </p:nvSpPr>
        <p:spPr bwMode="auto">
          <a:xfrm>
            <a:off x="1524000" y="28956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86" name="Line 90"/>
          <p:cNvSpPr>
            <a:spLocks noChangeShapeType="1"/>
          </p:cNvSpPr>
          <p:nvPr/>
        </p:nvSpPr>
        <p:spPr bwMode="auto">
          <a:xfrm>
            <a:off x="1524000" y="31242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87" name="Line 91"/>
          <p:cNvSpPr>
            <a:spLocks noChangeShapeType="1"/>
          </p:cNvSpPr>
          <p:nvPr/>
        </p:nvSpPr>
        <p:spPr bwMode="auto">
          <a:xfrm>
            <a:off x="1524000" y="3352800"/>
            <a:ext cx="17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88" name="Rectangle 92"/>
          <p:cNvSpPr>
            <a:spLocks noChangeArrowheads="1"/>
          </p:cNvSpPr>
          <p:nvPr/>
        </p:nvSpPr>
        <p:spPr bwMode="auto">
          <a:xfrm>
            <a:off x="838200" y="25146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89" name="Rectangle 93"/>
          <p:cNvSpPr>
            <a:spLocks noChangeArrowheads="1"/>
          </p:cNvSpPr>
          <p:nvPr/>
        </p:nvSpPr>
        <p:spPr bwMode="auto">
          <a:xfrm>
            <a:off x="838200" y="27432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90" name="Rectangle 94"/>
          <p:cNvSpPr>
            <a:spLocks noChangeArrowheads="1"/>
          </p:cNvSpPr>
          <p:nvPr/>
        </p:nvSpPr>
        <p:spPr bwMode="auto">
          <a:xfrm>
            <a:off x="838200" y="29718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91" name="Rectangle 95"/>
          <p:cNvSpPr>
            <a:spLocks noChangeArrowheads="1"/>
          </p:cNvSpPr>
          <p:nvPr/>
        </p:nvSpPr>
        <p:spPr bwMode="auto">
          <a:xfrm>
            <a:off x="838200" y="32004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92" name="Rectangle 96"/>
          <p:cNvSpPr>
            <a:spLocks noChangeArrowheads="1"/>
          </p:cNvSpPr>
          <p:nvPr/>
        </p:nvSpPr>
        <p:spPr bwMode="auto">
          <a:xfrm>
            <a:off x="1676400" y="25146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93" name="Rectangle 97"/>
          <p:cNvSpPr>
            <a:spLocks noChangeArrowheads="1"/>
          </p:cNvSpPr>
          <p:nvPr/>
        </p:nvSpPr>
        <p:spPr bwMode="auto">
          <a:xfrm>
            <a:off x="1676400" y="27432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94" name="Rectangle 98"/>
          <p:cNvSpPr>
            <a:spLocks noChangeArrowheads="1"/>
          </p:cNvSpPr>
          <p:nvPr/>
        </p:nvSpPr>
        <p:spPr bwMode="auto">
          <a:xfrm>
            <a:off x="1676400" y="29718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95" name="Rectangle 99"/>
          <p:cNvSpPr>
            <a:spLocks noChangeArrowheads="1"/>
          </p:cNvSpPr>
          <p:nvPr/>
        </p:nvSpPr>
        <p:spPr bwMode="auto">
          <a:xfrm>
            <a:off x="1676400" y="32004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96" name="Rectangle 100"/>
          <p:cNvSpPr>
            <a:spLocks noChangeArrowheads="1"/>
          </p:cNvSpPr>
          <p:nvPr/>
        </p:nvSpPr>
        <p:spPr bwMode="auto">
          <a:xfrm>
            <a:off x="56388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97" name="Rectangle 101"/>
          <p:cNvSpPr>
            <a:spLocks noChangeArrowheads="1"/>
          </p:cNvSpPr>
          <p:nvPr/>
        </p:nvSpPr>
        <p:spPr bwMode="auto">
          <a:xfrm>
            <a:off x="56388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98" name="Rectangle 102"/>
          <p:cNvSpPr>
            <a:spLocks noChangeArrowheads="1"/>
          </p:cNvSpPr>
          <p:nvPr/>
        </p:nvSpPr>
        <p:spPr bwMode="auto">
          <a:xfrm>
            <a:off x="56388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99" name="Rectangle 103"/>
          <p:cNvSpPr>
            <a:spLocks noChangeArrowheads="1"/>
          </p:cNvSpPr>
          <p:nvPr/>
        </p:nvSpPr>
        <p:spPr bwMode="auto">
          <a:xfrm>
            <a:off x="56388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00" name="Rectangle 104"/>
          <p:cNvSpPr>
            <a:spLocks noChangeArrowheads="1"/>
          </p:cNvSpPr>
          <p:nvPr/>
        </p:nvSpPr>
        <p:spPr bwMode="auto">
          <a:xfrm>
            <a:off x="60198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01" name="Rectangle 105"/>
          <p:cNvSpPr>
            <a:spLocks noChangeArrowheads="1"/>
          </p:cNvSpPr>
          <p:nvPr/>
        </p:nvSpPr>
        <p:spPr bwMode="auto">
          <a:xfrm>
            <a:off x="60198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02" name="Rectangle 106"/>
          <p:cNvSpPr>
            <a:spLocks noChangeArrowheads="1"/>
          </p:cNvSpPr>
          <p:nvPr/>
        </p:nvSpPr>
        <p:spPr bwMode="auto">
          <a:xfrm>
            <a:off x="60198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03" name="Rectangle 107"/>
          <p:cNvSpPr>
            <a:spLocks noChangeArrowheads="1"/>
          </p:cNvSpPr>
          <p:nvPr/>
        </p:nvSpPr>
        <p:spPr bwMode="auto">
          <a:xfrm>
            <a:off x="60198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04" name="Rectangle 108"/>
          <p:cNvSpPr>
            <a:spLocks noChangeArrowheads="1"/>
          </p:cNvSpPr>
          <p:nvPr/>
        </p:nvSpPr>
        <p:spPr bwMode="auto">
          <a:xfrm>
            <a:off x="64008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05" name="Rectangle 109"/>
          <p:cNvSpPr>
            <a:spLocks noChangeArrowheads="1"/>
          </p:cNvSpPr>
          <p:nvPr/>
        </p:nvSpPr>
        <p:spPr bwMode="auto">
          <a:xfrm>
            <a:off x="64008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06" name="Rectangle 110"/>
          <p:cNvSpPr>
            <a:spLocks noChangeArrowheads="1"/>
          </p:cNvSpPr>
          <p:nvPr/>
        </p:nvSpPr>
        <p:spPr bwMode="auto">
          <a:xfrm>
            <a:off x="64008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07" name="Rectangle 111"/>
          <p:cNvSpPr>
            <a:spLocks noChangeArrowheads="1"/>
          </p:cNvSpPr>
          <p:nvPr/>
        </p:nvSpPr>
        <p:spPr bwMode="auto">
          <a:xfrm>
            <a:off x="64008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08" name="Rectangle 112"/>
          <p:cNvSpPr>
            <a:spLocks noChangeArrowheads="1"/>
          </p:cNvSpPr>
          <p:nvPr/>
        </p:nvSpPr>
        <p:spPr bwMode="auto">
          <a:xfrm>
            <a:off x="67818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09" name="Rectangle 113"/>
          <p:cNvSpPr>
            <a:spLocks noChangeArrowheads="1"/>
          </p:cNvSpPr>
          <p:nvPr/>
        </p:nvSpPr>
        <p:spPr bwMode="auto">
          <a:xfrm>
            <a:off x="67818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10" name="Rectangle 114"/>
          <p:cNvSpPr>
            <a:spLocks noChangeArrowheads="1"/>
          </p:cNvSpPr>
          <p:nvPr/>
        </p:nvSpPr>
        <p:spPr bwMode="auto">
          <a:xfrm>
            <a:off x="67818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11" name="Rectangle 115"/>
          <p:cNvSpPr>
            <a:spLocks noChangeArrowheads="1"/>
          </p:cNvSpPr>
          <p:nvPr/>
        </p:nvSpPr>
        <p:spPr bwMode="auto">
          <a:xfrm>
            <a:off x="67818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12" name="Rectangle 116"/>
          <p:cNvSpPr>
            <a:spLocks noChangeArrowheads="1"/>
          </p:cNvSpPr>
          <p:nvPr/>
        </p:nvSpPr>
        <p:spPr bwMode="auto">
          <a:xfrm>
            <a:off x="71628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13" name="Rectangle 117"/>
          <p:cNvSpPr>
            <a:spLocks noChangeArrowheads="1"/>
          </p:cNvSpPr>
          <p:nvPr/>
        </p:nvSpPr>
        <p:spPr bwMode="auto">
          <a:xfrm>
            <a:off x="71628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14" name="Rectangle 118"/>
          <p:cNvSpPr>
            <a:spLocks noChangeArrowheads="1"/>
          </p:cNvSpPr>
          <p:nvPr/>
        </p:nvSpPr>
        <p:spPr bwMode="auto">
          <a:xfrm>
            <a:off x="71628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15" name="Rectangle 119"/>
          <p:cNvSpPr>
            <a:spLocks noChangeArrowheads="1"/>
          </p:cNvSpPr>
          <p:nvPr/>
        </p:nvSpPr>
        <p:spPr bwMode="auto">
          <a:xfrm>
            <a:off x="71628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16" name="Rectangle 120"/>
          <p:cNvSpPr>
            <a:spLocks noChangeArrowheads="1"/>
          </p:cNvSpPr>
          <p:nvPr/>
        </p:nvSpPr>
        <p:spPr bwMode="auto">
          <a:xfrm>
            <a:off x="75438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17" name="Rectangle 121"/>
          <p:cNvSpPr>
            <a:spLocks noChangeArrowheads="1"/>
          </p:cNvSpPr>
          <p:nvPr/>
        </p:nvSpPr>
        <p:spPr bwMode="auto">
          <a:xfrm>
            <a:off x="75438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18" name="Rectangle 122"/>
          <p:cNvSpPr>
            <a:spLocks noChangeArrowheads="1"/>
          </p:cNvSpPr>
          <p:nvPr/>
        </p:nvSpPr>
        <p:spPr bwMode="auto">
          <a:xfrm>
            <a:off x="75438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19" name="Rectangle 123"/>
          <p:cNvSpPr>
            <a:spLocks noChangeArrowheads="1"/>
          </p:cNvSpPr>
          <p:nvPr/>
        </p:nvSpPr>
        <p:spPr bwMode="auto">
          <a:xfrm>
            <a:off x="75438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20" name="Rectangle 124"/>
          <p:cNvSpPr>
            <a:spLocks noChangeArrowheads="1"/>
          </p:cNvSpPr>
          <p:nvPr/>
        </p:nvSpPr>
        <p:spPr bwMode="auto">
          <a:xfrm>
            <a:off x="79248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21" name="Rectangle 125"/>
          <p:cNvSpPr>
            <a:spLocks noChangeArrowheads="1"/>
          </p:cNvSpPr>
          <p:nvPr/>
        </p:nvSpPr>
        <p:spPr bwMode="auto">
          <a:xfrm>
            <a:off x="79248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22" name="Rectangle 126"/>
          <p:cNvSpPr>
            <a:spLocks noChangeArrowheads="1"/>
          </p:cNvSpPr>
          <p:nvPr/>
        </p:nvSpPr>
        <p:spPr bwMode="auto">
          <a:xfrm>
            <a:off x="79248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23" name="Rectangle 127"/>
          <p:cNvSpPr>
            <a:spLocks noChangeArrowheads="1"/>
          </p:cNvSpPr>
          <p:nvPr/>
        </p:nvSpPr>
        <p:spPr bwMode="auto">
          <a:xfrm>
            <a:off x="79248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24" name="Rectangle 128"/>
          <p:cNvSpPr>
            <a:spLocks noChangeArrowheads="1"/>
          </p:cNvSpPr>
          <p:nvPr/>
        </p:nvSpPr>
        <p:spPr bwMode="auto">
          <a:xfrm>
            <a:off x="8305800" y="25146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25" name="Rectangle 129"/>
          <p:cNvSpPr>
            <a:spLocks noChangeArrowheads="1"/>
          </p:cNvSpPr>
          <p:nvPr/>
        </p:nvSpPr>
        <p:spPr bwMode="auto">
          <a:xfrm>
            <a:off x="8305800" y="27432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26" name="Rectangle 130"/>
          <p:cNvSpPr>
            <a:spLocks noChangeArrowheads="1"/>
          </p:cNvSpPr>
          <p:nvPr/>
        </p:nvSpPr>
        <p:spPr bwMode="auto">
          <a:xfrm>
            <a:off x="8305800" y="2971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27" name="Rectangle 131"/>
          <p:cNvSpPr>
            <a:spLocks noChangeArrowheads="1"/>
          </p:cNvSpPr>
          <p:nvPr/>
        </p:nvSpPr>
        <p:spPr bwMode="auto">
          <a:xfrm>
            <a:off x="8305800" y="3200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28" name="Rectangle 132"/>
          <p:cNvSpPr>
            <a:spLocks noChangeArrowheads="1"/>
          </p:cNvSpPr>
          <p:nvPr/>
        </p:nvSpPr>
        <p:spPr bwMode="auto">
          <a:xfrm>
            <a:off x="838200" y="35814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29" name="Rectangle 133"/>
          <p:cNvSpPr>
            <a:spLocks noChangeArrowheads="1"/>
          </p:cNvSpPr>
          <p:nvPr/>
        </p:nvSpPr>
        <p:spPr bwMode="auto">
          <a:xfrm>
            <a:off x="1676400" y="35814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30" name="Rectangle 134"/>
          <p:cNvSpPr>
            <a:spLocks noChangeArrowheads="1"/>
          </p:cNvSpPr>
          <p:nvPr/>
        </p:nvSpPr>
        <p:spPr bwMode="auto">
          <a:xfrm>
            <a:off x="25146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31" name="Rectangle 135"/>
          <p:cNvSpPr>
            <a:spLocks noChangeArrowheads="1"/>
          </p:cNvSpPr>
          <p:nvPr/>
        </p:nvSpPr>
        <p:spPr bwMode="auto">
          <a:xfrm>
            <a:off x="28956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32" name="Rectangle 136"/>
          <p:cNvSpPr>
            <a:spLocks noChangeArrowheads="1"/>
          </p:cNvSpPr>
          <p:nvPr/>
        </p:nvSpPr>
        <p:spPr bwMode="auto">
          <a:xfrm>
            <a:off x="32766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33" name="Rectangle 137"/>
          <p:cNvSpPr>
            <a:spLocks noChangeArrowheads="1"/>
          </p:cNvSpPr>
          <p:nvPr/>
        </p:nvSpPr>
        <p:spPr bwMode="auto">
          <a:xfrm>
            <a:off x="36576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34" name="Rectangle 138"/>
          <p:cNvSpPr>
            <a:spLocks noChangeArrowheads="1"/>
          </p:cNvSpPr>
          <p:nvPr/>
        </p:nvSpPr>
        <p:spPr bwMode="auto">
          <a:xfrm>
            <a:off x="40386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35" name="Rectangle 139"/>
          <p:cNvSpPr>
            <a:spLocks noChangeArrowheads="1"/>
          </p:cNvSpPr>
          <p:nvPr/>
        </p:nvSpPr>
        <p:spPr bwMode="auto">
          <a:xfrm>
            <a:off x="44196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36" name="Rectangle 140"/>
          <p:cNvSpPr>
            <a:spLocks noChangeArrowheads="1"/>
          </p:cNvSpPr>
          <p:nvPr/>
        </p:nvSpPr>
        <p:spPr bwMode="auto">
          <a:xfrm>
            <a:off x="48006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37" name="Rectangle 141"/>
          <p:cNvSpPr>
            <a:spLocks noChangeArrowheads="1"/>
          </p:cNvSpPr>
          <p:nvPr/>
        </p:nvSpPr>
        <p:spPr bwMode="auto">
          <a:xfrm>
            <a:off x="51816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38" name="Rectangle 142"/>
          <p:cNvSpPr>
            <a:spLocks noChangeArrowheads="1"/>
          </p:cNvSpPr>
          <p:nvPr/>
        </p:nvSpPr>
        <p:spPr bwMode="auto">
          <a:xfrm>
            <a:off x="56388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39" name="Rectangle 143"/>
          <p:cNvSpPr>
            <a:spLocks noChangeArrowheads="1"/>
          </p:cNvSpPr>
          <p:nvPr/>
        </p:nvSpPr>
        <p:spPr bwMode="auto">
          <a:xfrm>
            <a:off x="60198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40" name="Rectangle 144"/>
          <p:cNvSpPr>
            <a:spLocks noChangeArrowheads="1"/>
          </p:cNvSpPr>
          <p:nvPr/>
        </p:nvSpPr>
        <p:spPr bwMode="auto">
          <a:xfrm>
            <a:off x="64008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41" name="Rectangle 145"/>
          <p:cNvSpPr>
            <a:spLocks noChangeArrowheads="1"/>
          </p:cNvSpPr>
          <p:nvPr/>
        </p:nvSpPr>
        <p:spPr bwMode="auto">
          <a:xfrm>
            <a:off x="67818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42" name="Rectangle 146"/>
          <p:cNvSpPr>
            <a:spLocks noChangeArrowheads="1"/>
          </p:cNvSpPr>
          <p:nvPr/>
        </p:nvSpPr>
        <p:spPr bwMode="auto">
          <a:xfrm>
            <a:off x="71628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43" name="Rectangle 147"/>
          <p:cNvSpPr>
            <a:spLocks noChangeArrowheads="1"/>
          </p:cNvSpPr>
          <p:nvPr/>
        </p:nvSpPr>
        <p:spPr bwMode="auto">
          <a:xfrm>
            <a:off x="75438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44" name="Rectangle 148"/>
          <p:cNvSpPr>
            <a:spLocks noChangeArrowheads="1"/>
          </p:cNvSpPr>
          <p:nvPr/>
        </p:nvSpPr>
        <p:spPr bwMode="auto">
          <a:xfrm>
            <a:off x="79248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45" name="Rectangle 149"/>
          <p:cNvSpPr>
            <a:spLocks noChangeArrowheads="1"/>
          </p:cNvSpPr>
          <p:nvPr/>
        </p:nvSpPr>
        <p:spPr bwMode="auto">
          <a:xfrm>
            <a:off x="8305800" y="35814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46" name="Rectangle 150"/>
          <p:cNvSpPr>
            <a:spLocks noChangeArrowheads="1"/>
          </p:cNvSpPr>
          <p:nvPr/>
        </p:nvSpPr>
        <p:spPr bwMode="auto">
          <a:xfrm>
            <a:off x="1676400" y="39624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=?</a:t>
            </a:r>
          </a:p>
        </p:txBody>
      </p:sp>
      <p:sp>
        <p:nvSpPr>
          <p:cNvPr id="106647" name="Rectangle 151"/>
          <p:cNvSpPr>
            <a:spLocks noChangeArrowheads="1"/>
          </p:cNvSpPr>
          <p:nvPr/>
        </p:nvSpPr>
        <p:spPr bwMode="auto">
          <a:xfrm>
            <a:off x="838200" y="3962400"/>
            <a:ext cx="685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=?</a:t>
            </a:r>
          </a:p>
        </p:txBody>
      </p:sp>
      <p:sp>
        <p:nvSpPr>
          <p:cNvPr id="106648" name="Rectangle 152"/>
          <p:cNvSpPr>
            <a:spLocks noChangeArrowheads="1"/>
          </p:cNvSpPr>
          <p:nvPr/>
        </p:nvSpPr>
        <p:spPr bwMode="auto">
          <a:xfrm>
            <a:off x="4191000" y="4495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49" name="Rectangle 153"/>
          <p:cNvSpPr>
            <a:spLocks noChangeArrowheads="1"/>
          </p:cNvSpPr>
          <p:nvPr/>
        </p:nvSpPr>
        <p:spPr bwMode="auto">
          <a:xfrm>
            <a:off x="4572000" y="4495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50" name="Rectangle 154"/>
          <p:cNvSpPr>
            <a:spLocks noChangeArrowheads="1"/>
          </p:cNvSpPr>
          <p:nvPr/>
        </p:nvSpPr>
        <p:spPr bwMode="auto">
          <a:xfrm>
            <a:off x="4953000" y="4495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51" name="Rectangle 155"/>
          <p:cNvSpPr>
            <a:spLocks noChangeArrowheads="1"/>
          </p:cNvSpPr>
          <p:nvPr/>
        </p:nvSpPr>
        <p:spPr bwMode="auto">
          <a:xfrm>
            <a:off x="5334000" y="4495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52" name="Rectangle 156"/>
          <p:cNvSpPr>
            <a:spLocks noChangeArrowheads="1"/>
          </p:cNvSpPr>
          <p:nvPr/>
        </p:nvSpPr>
        <p:spPr bwMode="auto">
          <a:xfrm>
            <a:off x="5715000" y="4495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53" name="Rectangle 157"/>
          <p:cNvSpPr>
            <a:spLocks noChangeArrowheads="1"/>
          </p:cNvSpPr>
          <p:nvPr/>
        </p:nvSpPr>
        <p:spPr bwMode="auto">
          <a:xfrm>
            <a:off x="6096000" y="4495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54" name="Rectangle 158"/>
          <p:cNvSpPr>
            <a:spLocks noChangeArrowheads="1"/>
          </p:cNvSpPr>
          <p:nvPr/>
        </p:nvSpPr>
        <p:spPr bwMode="auto">
          <a:xfrm>
            <a:off x="6477000" y="4495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55" name="Rectangle 159"/>
          <p:cNvSpPr>
            <a:spLocks noChangeArrowheads="1"/>
          </p:cNvSpPr>
          <p:nvPr/>
        </p:nvSpPr>
        <p:spPr bwMode="auto">
          <a:xfrm>
            <a:off x="6858000" y="4495800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56" name="Line 160"/>
          <p:cNvSpPr>
            <a:spLocks noChangeShapeType="1"/>
          </p:cNvSpPr>
          <p:nvPr/>
        </p:nvSpPr>
        <p:spPr bwMode="auto">
          <a:xfrm>
            <a:off x="304800" y="411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57" name="Line 161"/>
          <p:cNvSpPr>
            <a:spLocks noChangeShapeType="1"/>
          </p:cNvSpPr>
          <p:nvPr/>
        </p:nvSpPr>
        <p:spPr bwMode="auto">
          <a:xfrm>
            <a:off x="304800" y="3886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58" name="Line 162"/>
          <p:cNvSpPr>
            <a:spLocks noChangeShapeType="1"/>
          </p:cNvSpPr>
          <p:nvPr/>
        </p:nvSpPr>
        <p:spPr bwMode="auto">
          <a:xfrm>
            <a:off x="1600200" y="3886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59" name="Line 163"/>
          <p:cNvSpPr>
            <a:spLocks noChangeShapeType="1"/>
          </p:cNvSpPr>
          <p:nvPr/>
        </p:nvSpPr>
        <p:spPr bwMode="auto">
          <a:xfrm>
            <a:off x="1600200" y="41148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60" name="Line 164"/>
          <p:cNvSpPr>
            <a:spLocks noChangeShapeType="1"/>
          </p:cNvSpPr>
          <p:nvPr/>
        </p:nvSpPr>
        <p:spPr bwMode="auto">
          <a:xfrm>
            <a:off x="57150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61" name="AutoShape 165"/>
          <p:cNvSpPr>
            <a:spLocks noChangeArrowheads="1"/>
          </p:cNvSpPr>
          <p:nvPr/>
        </p:nvSpPr>
        <p:spPr bwMode="auto">
          <a:xfrm>
            <a:off x="2438400" y="2438400"/>
            <a:ext cx="63246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62" name="Line 166"/>
          <p:cNvSpPr>
            <a:spLocks noChangeShapeType="1"/>
          </p:cNvSpPr>
          <p:nvPr/>
        </p:nvSpPr>
        <p:spPr bwMode="auto">
          <a:xfrm flipV="1">
            <a:off x="5334000" y="2133600"/>
            <a:ext cx="3810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663" name="Text Box 167"/>
          <p:cNvSpPr txBox="1">
            <a:spLocks noChangeArrowheads="1"/>
          </p:cNvSpPr>
          <p:nvPr/>
        </p:nvSpPr>
        <p:spPr bwMode="auto">
          <a:xfrm>
            <a:off x="5775325" y="1963738"/>
            <a:ext cx="1365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i="1">
                <a:solidFill>
                  <a:schemeClr val="accent2"/>
                </a:solidFill>
              </a:rPr>
              <a:t>set (holds 2 blocks)</a:t>
            </a:r>
          </a:p>
        </p:txBody>
      </p:sp>
      <p:sp>
        <p:nvSpPr>
          <p:cNvPr id="106664" name="Text Box 168"/>
          <p:cNvSpPr txBox="1">
            <a:spLocks noChangeArrowheads="1"/>
          </p:cNvSpPr>
          <p:nvPr/>
        </p:nvSpPr>
        <p:spPr bwMode="auto">
          <a:xfrm>
            <a:off x="2438400" y="1143000"/>
            <a:ext cx="409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(27)</a:t>
            </a:r>
          </a:p>
        </p:txBody>
      </p:sp>
      <p:sp>
        <p:nvSpPr>
          <p:cNvPr id="106665" name="Text Box 169"/>
          <p:cNvSpPr txBox="1">
            <a:spLocks noChangeArrowheads="1"/>
          </p:cNvSpPr>
          <p:nvPr/>
        </p:nvSpPr>
        <p:spPr bwMode="auto">
          <a:xfrm>
            <a:off x="4953000" y="1066800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(2)</a:t>
            </a:r>
          </a:p>
        </p:txBody>
      </p:sp>
      <p:sp>
        <p:nvSpPr>
          <p:cNvPr id="106666" name="Text Box 170"/>
          <p:cNvSpPr txBox="1">
            <a:spLocks noChangeArrowheads="1"/>
          </p:cNvSpPr>
          <p:nvPr/>
        </p:nvSpPr>
        <p:spPr bwMode="auto">
          <a:xfrm>
            <a:off x="6400800" y="1066800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(3)</a:t>
            </a:r>
          </a:p>
        </p:txBody>
      </p:sp>
      <p:sp>
        <p:nvSpPr>
          <p:cNvPr id="106667" name="Line 171"/>
          <p:cNvSpPr>
            <a:spLocks noChangeShapeType="1"/>
          </p:cNvSpPr>
          <p:nvPr/>
        </p:nvSpPr>
        <p:spPr bwMode="auto">
          <a:xfrm>
            <a:off x="838200" y="240665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72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19113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A fully-associative cache</a:t>
            </a:r>
            <a:br>
              <a:rPr lang="en-US" altLang="en-US" sz="2000" dirty="0" smtClean="0"/>
            </a:br>
            <a:r>
              <a:rPr lang="en-US" altLang="en-US" sz="2000" dirty="0" smtClean="0"/>
              <a:t>(also called a content addressable memory or CAM)</a:t>
            </a:r>
            <a:endParaRPr lang="en-US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1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Rotenberg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58775" y="823913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31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159375" y="8239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3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5311775" y="8239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2</a:t>
            </a: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6302375" y="823913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0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533400" y="1066800"/>
            <a:ext cx="48641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tag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5410200" y="1066800"/>
            <a:ext cx="11303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block</a:t>
            </a:r>
          </a:p>
          <a:p>
            <a:pPr algn="ctr"/>
            <a:r>
              <a:rPr lang="en-US" altLang="en-US" sz="1000"/>
              <a:t>offset</a:t>
            </a: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3735388" y="525780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4268788" y="525780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4802188" y="525780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5335588" y="525780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>
            <a:off x="2209800" y="153193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 flipV="1">
            <a:off x="2209800" y="1600200"/>
            <a:ext cx="1203325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>
            <a:off x="3413125" y="1524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6" name="Rectangle 16"/>
          <p:cNvSpPr>
            <a:spLocks noChangeArrowheads="1"/>
          </p:cNvSpPr>
          <p:nvPr/>
        </p:nvSpPr>
        <p:spPr bwMode="auto">
          <a:xfrm>
            <a:off x="2498725" y="1371600"/>
            <a:ext cx="8953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tag (29 bits)</a:t>
            </a:r>
          </a:p>
        </p:txBody>
      </p:sp>
      <p:sp>
        <p:nvSpPr>
          <p:cNvPr id="107537" name="Rectangle 17"/>
          <p:cNvSpPr>
            <a:spLocks noChangeArrowheads="1"/>
          </p:cNvSpPr>
          <p:nvPr/>
        </p:nvSpPr>
        <p:spPr bwMode="auto">
          <a:xfrm>
            <a:off x="5867400" y="525780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Rectangle 18"/>
          <p:cNvSpPr>
            <a:spLocks noChangeArrowheads="1"/>
          </p:cNvSpPr>
          <p:nvPr/>
        </p:nvSpPr>
        <p:spPr bwMode="auto">
          <a:xfrm>
            <a:off x="6400800" y="525780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9" name="Rectangle 19"/>
          <p:cNvSpPr>
            <a:spLocks noChangeArrowheads="1"/>
          </p:cNvSpPr>
          <p:nvPr/>
        </p:nvSpPr>
        <p:spPr bwMode="auto">
          <a:xfrm>
            <a:off x="6934200" y="525780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0" name="Rectangle 20"/>
          <p:cNvSpPr>
            <a:spLocks noChangeArrowheads="1"/>
          </p:cNvSpPr>
          <p:nvPr/>
        </p:nvSpPr>
        <p:spPr bwMode="auto">
          <a:xfrm>
            <a:off x="7467600" y="525780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1" name="AutoShape 21"/>
          <p:cNvSpPr>
            <a:spLocks noChangeArrowheads="1"/>
          </p:cNvSpPr>
          <p:nvPr/>
        </p:nvSpPr>
        <p:spPr bwMode="auto">
          <a:xfrm rot="10800000" flipH="1" flipV="1">
            <a:off x="3733800" y="5715000"/>
            <a:ext cx="4254500" cy="228600"/>
          </a:xfrm>
          <a:custGeom>
            <a:avLst/>
            <a:gdLst>
              <a:gd name="G0" fmla="+- 2483 0 0"/>
              <a:gd name="G1" fmla="+- 21600 0 2483"/>
              <a:gd name="G2" fmla="*/ 2483 1 2"/>
              <a:gd name="G3" fmla="+- 21600 0 G2"/>
              <a:gd name="G4" fmla="+/ 2483 21600 2"/>
              <a:gd name="G5" fmla="+/ G1 0 2"/>
              <a:gd name="G6" fmla="*/ 21600 21600 2483"/>
              <a:gd name="G7" fmla="*/ G6 1 2"/>
              <a:gd name="G8" fmla="+- 21600 0 G7"/>
              <a:gd name="G9" fmla="*/ 21600 1 2"/>
              <a:gd name="G10" fmla="+- 2483 0 G9"/>
              <a:gd name="G11" fmla="?: G10 G8 0"/>
              <a:gd name="G12" fmla="?: G10 G7 21600"/>
              <a:gd name="T0" fmla="*/ 20358 w 21600"/>
              <a:gd name="T1" fmla="*/ 10800 h 21600"/>
              <a:gd name="T2" fmla="*/ 10800 w 21600"/>
              <a:gd name="T3" fmla="*/ 21600 h 21600"/>
              <a:gd name="T4" fmla="*/ 1242 w 21600"/>
              <a:gd name="T5" fmla="*/ 10800 h 21600"/>
              <a:gd name="T6" fmla="*/ 10800 w 21600"/>
              <a:gd name="T7" fmla="*/ 0 h 21600"/>
              <a:gd name="T8" fmla="*/ 3042 w 21600"/>
              <a:gd name="T9" fmla="*/ 3042 h 21600"/>
              <a:gd name="T10" fmla="*/ 18558 w 21600"/>
              <a:gd name="T11" fmla="*/ 1855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83" y="21600"/>
                </a:lnTo>
                <a:lnTo>
                  <a:pt x="1911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2" name="Rectangle 22"/>
          <p:cNvSpPr>
            <a:spLocks noChangeArrowheads="1"/>
          </p:cNvSpPr>
          <p:nvPr/>
        </p:nvSpPr>
        <p:spPr bwMode="auto">
          <a:xfrm>
            <a:off x="5105400" y="5715000"/>
            <a:ext cx="1260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word select (mux)</a:t>
            </a:r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>
            <a:off x="1295400" y="1371600"/>
            <a:ext cx="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>
            <a:off x="5867400" y="1371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>
            <a:off x="5867400" y="14478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8458200" y="1447800"/>
            <a:ext cx="0" cy="441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 flipH="1">
            <a:off x="7696200" y="5867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>
            <a:off x="5867400" y="5943600"/>
            <a:ext cx="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49" name="Rectangle 29"/>
          <p:cNvSpPr>
            <a:spLocks noChangeArrowheads="1"/>
          </p:cNvSpPr>
          <p:nvPr/>
        </p:nvSpPr>
        <p:spPr bwMode="auto">
          <a:xfrm>
            <a:off x="5638800" y="6019800"/>
            <a:ext cx="5207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50" name="Rectangle 30"/>
          <p:cNvSpPr>
            <a:spLocks noChangeArrowheads="1"/>
          </p:cNvSpPr>
          <p:nvPr/>
        </p:nvSpPr>
        <p:spPr bwMode="auto">
          <a:xfrm>
            <a:off x="6683375" y="1052513"/>
            <a:ext cx="4746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MAR</a:t>
            </a:r>
          </a:p>
        </p:txBody>
      </p:sp>
      <p:sp>
        <p:nvSpPr>
          <p:cNvPr id="107551" name="Rectangle 31"/>
          <p:cNvSpPr>
            <a:spLocks noChangeArrowheads="1"/>
          </p:cNvSpPr>
          <p:nvPr/>
        </p:nvSpPr>
        <p:spPr bwMode="auto">
          <a:xfrm>
            <a:off x="5638800" y="6019800"/>
            <a:ext cx="4746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000"/>
              <a:t>MDR</a:t>
            </a:r>
          </a:p>
        </p:txBody>
      </p:sp>
      <p:grpSp>
        <p:nvGrpSpPr>
          <p:cNvPr id="107552" name="Group 32"/>
          <p:cNvGrpSpPr>
            <a:grpSpLocks/>
          </p:cNvGrpSpPr>
          <p:nvPr/>
        </p:nvGrpSpPr>
        <p:grpSpPr bwMode="auto">
          <a:xfrm>
            <a:off x="1295400" y="1600200"/>
            <a:ext cx="6697663" cy="457200"/>
            <a:chOff x="816" y="1200"/>
            <a:chExt cx="4219" cy="288"/>
          </a:xfrm>
        </p:grpSpPr>
        <p:sp>
          <p:nvSpPr>
            <p:cNvPr id="107553" name="Rectangle 33"/>
            <p:cNvSpPr>
              <a:spLocks noChangeArrowheads="1"/>
            </p:cNvSpPr>
            <p:nvPr/>
          </p:nvSpPr>
          <p:spPr bwMode="auto">
            <a:xfrm>
              <a:off x="2356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4" name="Rectangle 34"/>
            <p:cNvSpPr>
              <a:spLocks noChangeArrowheads="1"/>
            </p:cNvSpPr>
            <p:nvPr/>
          </p:nvSpPr>
          <p:spPr bwMode="auto">
            <a:xfrm>
              <a:off x="2692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5" name="Rectangle 35"/>
            <p:cNvSpPr>
              <a:spLocks noChangeArrowheads="1"/>
            </p:cNvSpPr>
            <p:nvPr/>
          </p:nvSpPr>
          <p:spPr bwMode="auto">
            <a:xfrm>
              <a:off x="3028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6" name="Rectangle 36"/>
            <p:cNvSpPr>
              <a:spLocks noChangeArrowheads="1"/>
            </p:cNvSpPr>
            <p:nvPr/>
          </p:nvSpPr>
          <p:spPr bwMode="auto">
            <a:xfrm>
              <a:off x="3364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7" name="Rectangle 37"/>
            <p:cNvSpPr>
              <a:spLocks noChangeArrowheads="1"/>
            </p:cNvSpPr>
            <p:nvPr/>
          </p:nvSpPr>
          <p:spPr bwMode="auto">
            <a:xfrm>
              <a:off x="1060" y="1200"/>
              <a:ext cx="2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=?</a:t>
              </a:r>
            </a:p>
          </p:txBody>
        </p:sp>
        <p:sp>
          <p:nvSpPr>
            <p:cNvPr id="107558" name="Line 38"/>
            <p:cNvSpPr>
              <a:spLocks noChangeShapeType="1"/>
            </p:cNvSpPr>
            <p:nvPr/>
          </p:nvSpPr>
          <p:spPr bwMode="auto">
            <a:xfrm flipH="1">
              <a:off x="816" y="12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59" name="Line 39"/>
            <p:cNvSpPr>
              <a:spLocks noChangeShapeType="1"/>
            </p:cNvSpPr>
            <p:nvPr/>
          </p:nvSpPr>
          <p:spPr bwMode="auto">
            <a:xfrm>
              <a:off x="1296" y="12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0" name="Rectangle 40"/>
            <p:cNvSpPr>
              <a:spLocks noChangeArrowheads="1"/>
            </p:cNvSpPr>
            <p:nvPr/>
          </p:nvSpPr>
          <p:spPr bwMode="auto">
            <a:xfrm>
              <a:off x="1396" y="1344"/>
              <a:ext cx="80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tag</a:t>
              </a:r>
            </a:p>
          </p:txBody>
        </p:sp>
        <p:sp>
          <p:nvSpPr>
            <p:cNvPr id="107561" name="Rectangle 41"/>
            <p:cNvSpPr>
              <a:spLocks noChangeArrowheads="1"/>
            </p:cNvSpPr>
            <p:nvPr/>
          </p:nvSpPr>
          <p:spPr bwMode="auto">
            <a:xfrm>
              <a:off x="3699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2" name="Rectangle 42"/>
            <p:cNvSpPr>
              <a:spLocks noChangeArrowheads="1"/>
            </p:cNvSpPr>
            <p:nvPr/>
          </p:nvSpPr>
          <p:spPr bwMode="auto">
            <a:xfrm>
              <a:off x="4035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3" name="Rectangle 43"/>
            <p:cNvSpPr>
              <a:spLocks noChangeArrowheads="1"/>
            </p:cNvSpPr>
            <p:nvPr/>
          </p:nvSpPr>
          <p:spPr bwMode="auto">
            <a:xfrm>
              <a:off x="4371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4" name="Rectangle 44"/>
            <p:cNvSpPr>
              <a:spLocks noChangeArrowheads="1"/>
            </p:cNvSpPr>
            <p:nvPr/>
          </p:nvSpPr>
          <p:spPr bwMode="auto">
            <a:xfrm>
              <a:off x="4707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5" name="Line 45"/>
            <p:cNvSpPr>
              <a:spLocks noChangeShapeType="1"/>
            </p:cNvSpPr>
            <p:nvPr/>
          </p:nvSpPr>
          <p:spPr bwMode="auto">
            <a:xfrm flipH="1" flipV="1">
              <a:off x="1152" y="1440"/>
              <a:ext cx="2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6" name="Line 46"/>
            <p:cNvSpPr>
              <a:spLocks noChangeShapeType="1"/>
            </p:cNvSpPr>
            <p:nvPr/>
          </p:nvSpPr>
          <p:spPr bwMode="auto">
            <a:xfrm flipV="1">
              <a:off x="1152" y="13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67" name="Group 47"/>
          <p:cNvGrpSpPr>
            <a:grpSpLocks/>
          </p:cNvGrpSpPr>
          <p:nvPr/>
        </p:nvGrpSpPr>
        <p:grpSpPr bwMode="auto">
          <a:xfrm>
            <a:off x="1295400" y="2057400"/>
            <a:ext cx="6697663" cy="457200"/>
            <a:chOff x="816" y="1200"/>
            <a:chExt cx="4219" cy="288"/>
          </a:xfrm>
        </p:grpSpPr>
        <p:sp>
          <p:nvSpPr>
            <p:cNvPr id="107568" name="Rectangle 48"/>
            <p:cNvSpPr>
              <a:spLocks noChangeArrowheads="1"/>
            </p:cNvSpPr>
            <p:nvPr/>
          </p:nvSpPr>
          <p:spPr bwMode="auto">
            <a:xfrm>
              <a:off x="2356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69" name="Rectangle 49"/>
            <p:cNvSpPr>
              <a:spLocks noChangeArrowheads="1"/>
            </p:cNvSpPr>
            <p:nvPr/>
          </p:nvSpPr>
          <p:spPr bwMode="auto">
            <a:xfrm>
              <a:off x="2692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0" name="Rectangle 50"/>
            <p:cNvSpPr>
              <a:spLocks noChangeArrowheads="1"/>
            </p:cNvSpPr>
            <p:nvPr/>
          </p:nvSpPr>
          <p:spPr bwMode="auto">
            <a:xfrm>
              <a:off x="3028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1" name="Rectangle 51"/>
            <p:cNvSpPr>
              <a:spLocks noChangeArrowheads="1"/>
            </p:cNvSpPr>
            <p:nvPr/>
          </p:nvSpPr>
          <p:spPr bwMode="auto">
            <a:xfrm>
              <a:off x="3364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2" name="Rectangle 52"/>
            <p:cNvSpPr>
              <a:spLocks noChangeArrowheads="1"/>
            </p:cNvSpPr>
            <p:nvPr/>
          </p:nvSpPr>
          <p:spPr bwMode="auto">
            <a:xfrm>
              <a:off x="1060" y="1200"/>
              <a:ext cx="2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=?</a:t>
              </a:r>
            </a:p>
          </p:txBody>
        </p:sp>
        <p:sp>
          <p:nvSpPr>
            <p:cNvPr id="107573" name="Line 53"/>
            <p:cNvSpPr>
              <a:spLocks noChangeShapeType="1"/>
            </p:cNvSpPr>
            <p:nvPr/>
          </p:nvSpPr>
          <p:spPr bwMode="auto">
            <a:xfrm flipH="1">
              <a:off x="816" y="12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4" name="Line 54"/>
            <p:cNvSpPr>
              <a:spLocks noChangeShapeType="1"/>
            </p:cNvSpPr>
            <p:nvPr/>
          </p:nvSpPr>
          <p:spPr bwMode="auto">
            <a:xfrm>
              <a:off x="1296" y="12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5" name="Rectangle 55"/>
            <p:cNvSpPr>
              <a:spLocks noChangeArrowheads="1"/>
            </p:cNvSpPr>
            <p:nvPr/>
          </p:nvSpPr>
          <p:spPr bwMode="auto">
            <a:xfrm>
              <a:off x="1396" y="1344"/>
              <a:ext cx="80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tag</a:t>
              </a:r>
            </a:p>
          </p:txBody>
        </p:sp>
        <p:sp>
          <p:nvSpPr>
            <p:cNvPr id="107576" name="Rectangle 56"/>
            <p:cNvSpPr>
              <a:spLocks noChangeArrowheads="1"/>
            </p:cNvSpPr>
            <p:nvPr/>
          </p:nvSpPr>
          <p:spPr bwMode="auto">
            <a:xfrm>
              <a:off x="3699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7" name="Rectangle 57"/>
            <p:cNvSpPr>
              <a:spLocks noChangeArrowheads="1"/>
            </p:cNvSpPr>
            <p:nvPr/>
          </p:nvSpPr>
          <p:spPr bwMode="auto">
            <a:xfrm>
              <a:off x="4035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8" name="Rectangle 58"/>
            <p:cNvSpPr>
              <a:spLocks noChangeArrowheads="1"/>
            </p:cNvSpPr>
            <p:nvPr/>
          </p:nvSpPr>
          <p:spPr bwMode="auto">
            <a:xfrm>
              <a:off x="4371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79" name="Rectangle 59"/>
            <p:cNvSpPr>
              <a:spLocks noChangeArrowheads="1"/>
            </p:cNvSpPr>
            <p:nvPr/>
          </p:nvSpPr>
          <p:spPr bwMode="auto">
            <a:xfrm>
              <a:off x="4707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0" name="Line 60"/>
            <p:cNvSpPr>
              <a:spLocks noChangeShapeType="1"/>
            </p:cNvSpPr>
            <p:nvPr/>
          </p:nvSpPr>
          <p:spPr bwMode="auto">
            <a:xfrm flipH="1" flipV="1">
              <a:off x="1152" y="1440"/>
              <a:ext cx="2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1" name="Line 61"/>
            <p:cNvSpPr>
              <a:spLocks noChangeShapeType="1"/>
            </p:cNvSpPr>
            <p:nvPr/>
          </p:nvSpPr>
          <p:spPr bwMode="auto">
            <a:xfrm flipV="1">
              <a:off x="1152" y="13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82" name="Group 62"/>
          <p:cNvGrpSpPr>
            <a:grpSpLocks/>
          </p:cNvGrpSpPr>
          <p:nvPr/>
        </p:nvGrpSpPr>
        <p:grpSpPr bwMode="auto">
          <a:xfrm>
            <a:off x="1295400" y="2514600"/>
            <a:ext cx="6697663" cy="457200"/>
            <a:chOff x="816" y="1200"/>
            <a:chExt cx="4219" cy="288"/>
          </a:xfrm>
        </p:grpSpPr>
        <p:sp>
          <p:nvSpPr>
            <p:cNvPr id="107583" name="Rectangle 63"/>
            <p:cNvSpPr>
              <a:spLocks noChangeArrowheads="1"/>
            </p:cNvSpPr>
            <p:nvPr/>
          </p:nvSpPr>
          <p:spPr bwMode="auto">
            <a:xfrm>
              <a:off x="2356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4" name="Rectangle 64"/>
            <p:cNvSpPr>
              <a:spLocks noChangeArrowheads="1"/>
            </p:cNvSpPr>
            <p:nvPr/>
          </p:nvSpPr>
          <p:spPr bwMode="auto">
            <a:xfrm>
              <a:off x="2692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5" name="Rectangle 65"/>
            <p:cNvSpPr>
              <a:spLocks noChangeArrowheads="1"/>
            </p:cNvSpPr>
            <p:nvPr/>
          </p:nvSpPr>
          <p:spPr bwMode="auto">
            <a:xfrm>
              <a:off x="3028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6" name="Rectangle 66"/>
            <p:cNvSpPr>
              <a:spLocks noChangeArrowheads="1"/>
            </p:cNvSpPr>
            <p:nvPr/>
          </p:nvSpPr>
          <p:spPr bwMode="auto">
            <a:xfrm>
              <a:off x="3364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7" name="Rectangle 67"/>
            <p:cNvSpPr>
              <a:spLocks noChangeArrowheads="1"/>
            </p:cNvSpPr>
            <p:nvPr/>
          </p:nvSpPr>
          <p:spPr bwMode="auto">
            <a:xfrm>
              <a:off x="1060" y="1200"/>
              <a:ext cx="2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=?</a:t>
              </a:r>
            </a:p>
          </p:txBody>
        </p:sp>
        <p:sp>
          <p:nvSpPr>
            <p:cNvPr id="107588" name="Line 68"/>
            <p:cNvSpPr>
              <a:spLocks noChangeShapeType="1"/>
            </p:cNvSpPr>
            <p:nvPr/>
          </p:nvSpPr>
          <p:spPr bwMode="auto">
            <a:xfrm flipH="1">
              <a:off x="816" y="12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89" name="Line 69"/>
            <p:cNvSpPr>
              <a:spLocks noChangeShapeType="1"/>
            </p:cNvSpPr>
            <p:nvPr/>
          </p:nvSpPr>
          <p:spPr bwMode="auto">
            <a:xfrm>
              <a:off x="1296" y="12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0" name="Rectangle 70"/>
            <p:cNvSpPr>
              <a:spLocks noChangeArrowheads="1"/>
            </p:cNvSpPr>
            <p:nvPr/>
          </p:nvSpPr>
          <p:spPr bwMode="auto">
            <a:xfrm>
              <a:off x="1396" y="1344"/>
              <a:ext cx="80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tag</a:t>
              </a:r>
            </a:p>
          </p:txBody>
        </p:sp>
        <p:sp>
          <p:nvSpPr>
            <p:cNvPr id="107591" name="Rectangle 71"/>
            <p:cNvSpPr>
              <a:spLocks noChangeArrowheads="1"/>
            </p:cNvSpPr>
            <p:nvPr/>
          </p:nvSpPr>
          <p:spPr bwMode="auto">
            <a:xfrm>
              <a:off x="3699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2" name="Rectangle 72"/>
            <p:cNvSpPr>
              <a:spLocks noChangeArrowheads="1"/>
            </p:cNvSpPr>
            <p:nvPr/>
          </p:nvSpPr>
          <p:spPr bwMode="auto">
            <a:xfrm>
              <a:off x="4035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3" name="Rectangle 73"/>
            <p:cNvSpPr>
              <a:spLocks noChangeArrowheads="1"/>
            </p:cNvSpPr>
            <p:nvPr/>
          </p:nvSpPr>
          <p:spPr bwMode="auto">
            <a:xfrm>
              <a:off x="4371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4" name="Rectangle 74"/>
            <p:cNvSpPr>
              <a:spLocks noChangeArrowheads="1"/>
            </p:cNvSpPr>
            <p:nvPr/>
          </p:nvSpPr>
          <p:spPr bwMode="auto">
            <a:xfrm>
              <a:off x="4707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5" name="Line 75"/>
            <p:cNvSpPr>
              <a:spLocks noChangeShapeType="1"/>
            </p:cNvSpPr>
            <p:nvPr/>
          </p:nvSpPr>
          <p:spPr bwMode="auto">
            <a:xfrm flipH="1" flipV="1">
              <a:off x="1152" y="1440"/>
              <a:ext cx="2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6" name="Line 76"/>
            <p:cNvSpPr>
              <a:spLocks noChangeShapeType="1"/>
            </p:cNvSpPr>
            <p:nvPr/>
          </p:nvSpPr>
          <p:spPr bwMode="auto">
            <a:xfrm flipV="1">
              <a:off x="1152" y="13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97" name="Group 77"/>
          <p:cNvGrpSpPr>
            <a:grpSpLocks/>
          </p:cNvGrpSpPr>
          <p:nvPr/>
        </p:nvGrpSpPr>
        <p:grpSpPr bwMode="auto">
          <a:xfrm>
            <a:off x="1295400" y="2971800"/>
            <a:ext cx="6697663" cy="457200"/>
            <a:chOff x="816" y="1200"/>
            <a:chExt cx="4219" cy="288"/>
          </a:xfrm>
        </p:grpSpPr>
        <p:sp>
          <p:nvSpPr>
            <p:cNvPr id="107598" name="Rectangle 78"/>
            <p:cNvSpPr>
              <a:spLocks noChangeArrowheads="1"/>
            </p:cNvSpPr>
            <p:nvPr/>
          </p:nvSpPr>
          <p:spPr bwMode="auto">
            <a:xfrm>
              <a:off x="2356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99" name="Rectangle 79"/>
            <p:cNvSpPr>
              <a:spLocks noChangeArrowheads="1"/>
            </p:cNvSpPr>
            <p:nvPr/>
          </p:nvSpPr>
          <p:spPr bwMode="auto">
            <a:xfrm>
              <a:off x="2692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0" name="Rectangle 80"/>
            <p:cNvSpPr>
              <a:spLocks noChangeArrowheads="1"/>
            </p:cNvSpPr>
            <p:nvPr/>
          </p:nvSpPr>
          <p:spPr bwMode="auto">
            <a:xfrm>
              <a:off x="3028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1" name="Rectangle 81"/>
            <p:cNvSpPr>
              <a:spLocks noChangeArrowheads="1"/>
            </p:cNvSpPr>
            <p:nvPr/>
          </p:nvSpPr>
          <p:spPr bwMode="auto">
            <a:xfrm>
              <a:off x="3364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2" name="Rectangle 82"/>
            <p:cNvSpPr>
              <a:spLocks noChangeArrowheads="1"/>
            </p:cNvSpPr>
            <p:nvPr/>
          </p:nvSpPr>
          <p:spPr bwMode="auto">
            <a:xfrm>
              <a:off x="1060" y="1200"/>
              <a:ext cx="2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=?</a:t>
              </a:r>
            </a:p>
          </p:txBody>
        </p:sp>
        <p:sp>
          <p:nvSpPr>
            <p:cNvPr id="107603" name="Line 83"/>
            <p:cNvSpPr>
              <a:spLocks noChangeShapeType="1"/>
            </p:cNvSpPr>
            <p:nvPr/>
          </p:nvSpPr>
          <p:spPr bwMode="auto">
            <a:xfrm flipH="1">
              <a:off x="816" y="12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4" name="Line 84"/>
            <p:cNvSpPr>
              <a:spLocks noChangeShapeType="1"/>
            </p:cNvSpPr>
            <p:nvPr/>
          </p:nvSpPr>
          <p:spPr bwMode="auto">
            <a:xfrm>
              <a:off x="1296" y="12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5" name="Rectangle 85"/>
            <p:cNvSpPr>
              <a:spLocks noChangeArrowheads="1"/>
            </p:cNvSpPr>
            <p:nvPr/>
          </p:nvSpPr>
          <p:spPr bwMode="auto">
            <a:xfrm>
              <a:off x="1396" y="1344"/>
              <a:ext cx="80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tag</a:t>
              </a:r>
            </a:p>
          </p:txBody>
        </p:sp>
        <p:sp>
          <p:nvSpPr>
            <p:cNvPr id="107606" name="Rectangle 86"/>
            <p:cNvSpPr>
              <a:spLocks noChangeArrowheads="1"/>
            </p:cNvSpPr>
            <p:nvPr/>
          </p:nvSpPr>
          <p:spPr bwMode="auto">
            <a:xfrm>
              <a:off x="3699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7" name="Rectangle 87"/>
            <p:cNvSpPr>
              <a:spLocks noChangeArrowheads="1"/>
            </p:cNvSpPr>
            <p:nvPr/>
          </p:nvSpPr>
          <p:spPr bwMode="auto">
            <a:xfrm>
              <a:off x="4035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8" name="Rectangle 88"/>
            <p:cNvSpPr>
              <a:spLocks noChangeArrowheads="1"/>
            </p:cNvSpPr>
            <p:nvPr/>
          </p:nvSpPr>
          <p:spPr bwMode="auto">
            <a:xfrm>
              <a:off x="4371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09" name="Rectangle 89"/>
            <p:cNvSpPr>
              <a:spLocks noChangeArrowheads="1"/>
            </p:cNvSpPr>
            <p:nvPr/>
          </p:nvSpPr>
          <p:spPr bwMode="auto">
            <a:xfrm>
              <a:off x="4707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0" name="Line 90"/>
            <p:cNvSpPr>
              <a:spLocks noChangeShapeType="1"/>
            </p:cNvSpPr>
            <p:nvPr/>
          </p:nvSpPr>
          <p:spPr bwMode="auto">
            <a:xfrm flipH="1" flipV="1">
              <a:off x="1152" y="1440"/>
              <a:ext cx="2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1" name="Line 91"/>
            <p:cNvSpPr>
              <a:spLocks noChangeShapeType="1"/>
            </p:cNvSpPr>
            <p:nvPr/>
          </p:nvSpPr>
          <p:spPr bwMode="auto">
            <a:xfrm flipV="1">
              <a:off x="1152" y="13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612" name="Group 92"/>
          <p:cNvGrpSpPr>
            <a:grpSpLocks/>
          </p:cNvGrpSpPr>
          <p:nvPr/>
        </p:nvGrpSpPr>
        <p:grpSpPr bwMode="auto">
          <a:xfrm>
            <a:off x="1295400" y="3429000"/>
            <a:ext cx="6697663" cy="457200"/>
            <a:chOff x="816" y="1200"/>
            <a:chExt cx="4219" cy="288"/>
          </a:xfrm>
        </p:grpSpPr>
        <p:sp>
          <p:nvSpPr>
            <p:cNvPr id="107613" name="Rectangle 93"/>
            <p:cNvSpPr>
              <a:spLocks noChangeArrowheads="1"/>
            </p:cNvSpPr>
            <p:nvPr/>
          </p:nvSpPr>
          <p:spPr bwMode="auto">
            <a:xfrm>
              <a:off x="2356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4" name="Rectangle 94"/>
            <p:cNvSpPr>
              <a:spLocks noChangeArrowheads="1"/>
            </p:cNvSpPr>
            <p:nvPr/>
          </p:nvSpPr>
          <p:spPr bwMode="auto">
            <a:xfrm>
              <a:off x="2692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5" name="Rectangle 95"/>
            <p:cNvSpPr>
              <a:spLocks noChangeArrowheads="1"/>
            </p:cNvSpPr>
            <p:nvPr/>
          </p:nvSpPr>
          <p:spPr bwMode="auto">
            <a:xfrm>
              <a:off x="3028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6" name="Rectangle 96"/>
            <p:cNvSpPr>
              <a:spLocks noChangeArrowheads="1"/>
            </p:cNvSpPr>
            <p:nvPr/>
          </p:nvSpPr>
          <p:spPr bwMode="auto">
            <a:xfrm>
              <a:off x="3364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7" name="Rectangle 97"/>
            <p:cNvSpPr>
              <a:spLocks noChangeArrowheads="1"/>
            </p:cNvSpPr>
            <p:nvPr/>
          </p:nvSpPr>
          <p:spPr bwMode="auto">
            <a:xfrm>
              <a:off x="1060" y="1200"/>
              <a:ext cx="2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=?</a:t>
              </a:r>
            </a:p>
          </p:txBody>
        </p:sp>
        <p:sp>
          <p:nvSpPr>
            <p:cNvPr id="107618" name="Line 98"/>
            <p:cNvSpPr>
              <a:spLocks noChangeShapeType="1"/>
            </p:cNvSpPr>
            <p:nvPr/>
          </p:nvSpPr>
          <p:spPr bwMode="auto">
            <a:xfrm flipH="1">
              <a:off x="816" y="12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19" name="Line 99"/>
            <p:cNvSpPr>
              <a:spLocks noChangeShapeType="1"/>
            </p:cNvSpPr>
            <p:nvPr/>
          </p:nvSpPr>
          <p:spPr bwMode="auto">
            <a:xfrm>
              <a:off x="1296" y="12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0" name="Rectangle 100"/>
            <p:cNvSpPr>
              <a:spLocks noChangeArrowheads="1"/>
            </p:cNvSpPr>
            <p:nvPr/>
          </p:nvSpPr>
          <p:spPr bwMode="auto">
            <a:xfrm>
              <a:off x="1396" y="1344"/>
              <a:ext cx="80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tag</a:t>
              </a:r>
            </a:p>
          </p:txBody>
        </p:sp>
        <p:sp>
          <p:nvSpPr>
            <p:cNvPr id="107621" name="Rectangle 101"/>
            <p:cNvSpPr>
              <a:spLocks noChangeArrowheads="1"/>
            </p:cNvSpPr>
            <p:nvPr/>
          </p:nvSpPr>
          <p:spPr bwMode="auto">
            <a:xfrm>
              <a:off x="3699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2" name="Rectangle 102"/>
            <p:cNvSpPr>
              <a:spLocks noChangeArrowheads="1"/>
            </p:cNvSpPr>
            <p:nvPr/>
          </p:nvSpPr>
          <p:spPr bwMode="auto">
            <a:xfrm>
              <a:off x="4035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3" name="Rectangle 103"/>
            <p:cNvSpPr>
              <a:spLocks noChangeArrowheads="1"/>
            </p:cNvSpPr>
            <p:nvPr/>
          </p:nvSpPr>
          <p:spPr bwMode="auto">
            <a:xfrm>
              <a:off x="4371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4" name="Rectangle 104"/>
            <p:cNvSpPr>
              <a:spLocks noChangeArrowheads="1"/>
            </p:cNvSpPr>
            <p:nvPr/>
          </p:nvSpPr>
          <p:spPr bwMode="auto">
            <a:xfrm>
              <a:off x="4707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5" name="Line 105"/>
            <p:cNvSpPr>
              <a:spLocks noChangeShapeType="1"/>
            </p:cNvSpPr>
            <p:nvPr/>
          </p:nvSpPr>
          <p:spPr bwMode="auto">
            <a:xfrm flipH="1" flipV="1">
              <a:off x="1152" y="1440"/>
              <a:ext cx="2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6" name="Line 106"/>
            <p:cNvSpPr>
              <a:spLocks noChangeShapeType="1"/>
            </p:cNvSpPr>
            <p:nvPr/>
          </p:nvSpPr>
          <p:spPr bwMode="auto">
            <a:xfrm flipV="1">
              <a:off x="1152" y="13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627" name="Group 107"/>
          <p:cNvGrpSpPr>
            <a:grpSpLocks/>
          </p:cNvGrpSpPr>
          <p:nvPr/>
        </p:nvGrpSpPr>
        <p:grpSpPr bwMode="auto">
          <a:xfrm>
            <a:off x="1295400" y="3886200"/>
            <a:ext cx="6697663" cy="457200"/>
            <a:chOff x="816" y="1200"/>
            <a:chExt cx="4219" cy="288"/>
          </a:xfrm>
        </p:grpSpPr>
        <p:sp>
          <p:nvSpPr>
            <p:cNvPr id="107628" name="Rectangle 108"/>
            <p:cNvSpPr>
              <a:spLocks noChangeArrowheads="1"/>
            </p:cNvSpPr>
            <p:nvPr/>
          </p:nvSpPr>
          <p:spPr bwMode="auto">
            <a:xfrm>
              <a:off x="2356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29" name="Rectangle 109"/>
            <p:cNvSpPr>
              <a:spLocks noChangeArrowheads="1"/>
            </p:cNvSpPr>
            <p:nvPr/>
          </p:nvSpPr>
          <p:spPr bwMode="auto">
            <a:xfrm>
              <a:off x="2692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0" name="Rectangle 110"/>
            <p:cNvSpPr>
              <a:spLocks noChangeArrowheads="1"/>
            </p:cNvSpPr>
            <p:nvPr/>
          </p:nvSpPr>
          <p:spPr bwMode="auto">
            <a:xfrm>
              <a:off x="3028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1" name="Rectangle 111"/>
            <p:cNvSpPr>
              <a:spLocks noChangeArrowheads="1"/>
            </p:cNvSpPr>
            <p:nvPr/>
          </p:nvSpPr>
          <p:spPr bwMode="auto">
            <a:xfrm>
              <a:off x="3364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2" name="Rectangle 112"/>
            <p:cNvSpPr>
              <a:spLocks noChangeArrowheads="1"/>
            </p:cNvSpPr>
            <p:nvPr/>
          </p:nvSpPr>
          <p:spPr bwMode="auto">
            <a:xfrm>
              <a:off x="1060" y="1200"/>
              <a:ext cx="2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=?</a:t>
              </a:r>
            </a:p>
          </p:txBody>
        </p:sp>
        <p:sp>
          <p:nvSpPr>
            <p:cNvPr id="107633" name="Line 113"/>
            <p:cNvSpPr>
              <a:spLocks noChangeShapeType="1"/>
            </p:cNvSpPr>
            <p:nvPr/>
          </p:nvSpPr>
          <p:spPr bwMode="auto">
            <a:xfrm flipH="1">
              <a:off x="816" y="12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4" name="Line 114"/>
            <p:cNvSpPr>
              <a:spLocks noChangeShapeType="1"/>
            </p:cNvSpPr>
            <p:nvPr/>
          </p:nvSpPr>
          <p:spPr bwMode="auto">
            <a:xfrm>
              <a:off x="1296" y="12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5" name="Rectangle 115"/>
            <p:cNvSpPr>
              <a:spLocks noChangeArrowheads="1"/>
            </p:cNvSpPr>
            <p:nvPr/>
          </p:nvSpPr>
          <p:spPr bwMode="auto">
            <a:xfrm>
              <a:off x="1396" y="1344"/>
              <a:ext cx="80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tag</a:t>
              </a:r>
            </a:p>
          </p:txBody>
        </p:sp>
        <p:sp>
          <p:nvSpPr>
            <p:cNvPr id="107636" name="Rectangle 116"/>
            <p:cNvSpPr>
              <a:spLocks noChangeArrowheads="1"/>
            </p:cNvSpPr>
            <p:nvPr/>
          </p:nvSpPr>
          <p:spPr bwMode="auto">
            <a:xfrm>
              <a:off x="3699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7" name="Rectangle 117"/>
            <p:cNvSpPr>
              <a:spLocks noChangeArrowheads="1"/>
            </p:cNvSpPr>
            <p:nvPr/>
          </p:nvSpPr>
          <p:spPr bwMode="auto">
            <a:xfrm>
              <a:off x="4035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8" name="Rectangle 118"/>
            <p:cNvSpPr>
              <a:spLocks noChangeArrowheads="1"/>
            </p:cNvSpPr>
            <p:nvPr/>
          </p:nvSpPr>
          <p:spPr bwMode="auto">
            <a:xfrm>
              <a:off x="4371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39" name="Rectangle 119"/>
            <p:cNvSpPr>
              <a:spLocks noChangeArrowheads="1"/>
            </p:cNvSpPr>
            <p:nvPr/>
          </p:nvSpPr>
          <p:spPr bwMode="auto">
            <a:xfrm>
              <a:off x="4707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40" name="Line 120"/>
            <p:cNvSpPr>
              <a:spLocks noChangeShapeType="1"/>
            </p:cNvSpPr>
            <p:nvPr/>
          </p:nvSpPr>
          <p:spPr bwMode="auto">
            <a:xfrm flipH="1" flipV="1">
              <a:off x="1152" y="1440"/>
              <a:ext cx="2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41" name="Line 121"/>
            <p:cNvSpPr>
              <a:spLocks noChangeShapeType="1"/>
            </p:cNvSpPr>
            <p:nvPr/>
          </p:nvSpPr>
          <p:spPr bwMode="auto">
            <a:xfrm flipV="1">
              <a:off x="1152" y="13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642" name="Group 122"/>
          <p:cNvGrpSpPr>
            <a:grpSpLocks/>
          </p:cNvGrpSpPr>
          <p:nvPr/>
        </p:nvGrpSpPr>
        <p:grpSpPr bwMode="auto">
          <a:xfrm>
            <a:off x="1295400" y="4343400"/>
            <a:ext cx="6697663" cy="457200"/>
            <a:chOff x="816" y="1200"/>
            <a:chExt cx="4219" cy="288"/>
          </a:xfrm>
        </p:grpSpPr>
        <p:sp>
          <p:nvSpPr>
            <p:cNvPr id="107643" name="Rectangle 123"/>
            <p:cNvSpPr>
              <a:spLocks noChangeArrowheads="1"/>
            </p:cNvSpPr>
            <p:nvPr/>
          </p:nvSpPr>
          <p:spPr bwMode="auto">
            <a:xfrm>
              <a:off x="2356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44" name="Rectangle 124"/>
            <p:cNvSpPr>
              <a:spLocks noChangeArrowheads="1"/>
            </p:cNvSpPr>
            <p:nvPr/>
          </p:nvSpPr>
          <p:spPr bwMode="auto">
            <a:xfrm>
              <a:off x="2692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45" name="Rectangle 125"/>
            <p:cNvSpPr>
              <a:spLocks noChangeArrowheads="1"/>
            </p:cNvSpPr>
            <p:nvPr/>
          </p:nvSpPr>
          <p:spPr bwMode="auto">
            <a:xfrm>
              <a:off x="3028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46" name="Rectangle 126"/>
            <p:cNvSpPr>
              <a:spLocks noChangeArrowheads="1"/>
            </p:cNvSpPr>
            <p:nvPr/>
          </p:nvSpPr>
          <p:spPr bwMode="auto">
            <a:xfrm>
              <a:off x="3364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47" name="Rectangle 127"/>
            <p:cNvSpPr>
              <a:spLocks noChangeArrowheads="1"/>
            </p:cNvSpPr>
            <p:nvPr/>
          </p:nvSpPr>
          <p:spPr bwMode="auto">
            <a:xfrm>
              <a:off x="1060" y="1200"/>
              <a:ext cx="2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=?</a:t>
              </a:r>
            </a:p>
          </p:txBody>
        </p:sp>
        <p:sp>
          <p:nvSpPr>
            <p:cNvPr id="107648" name="Line 128"/>
            <p:cNvSpPr>
              <a:spLocks noChangeShapeType="1"/>
            </p:cNvSpPr>
            <p:nvPr/>
          </p:nvSpPr>
          <p:spPr bwMode="auto">
            <a:xfrm flipH="1">
              <a:off x="816" y="12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49" name="Line 129"/>
            <p:cNvSpPr>
              <a:spLocks noChangeShapeType="1"/>
            </p:cNvSpPr>
            <p:nvPr/>
          </p:nvSpPr>
          <p:spPr bwMode="auto">
            <a:xfrm>
              <a:off x="1296" y="12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50" name="Rectangle 130"/>
            <p:cNvSpPr>
              <a:spLocks noChangeArrowheads="1"/>
            </p:cNvSpPr>
            <p:nvPr/>
          </p:nvSpPr>
          <p:spPr bwMode="auto">
            <a:xfrm>
              <a:off x="1396" y="1344"/>
              <a:ext cx="80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tag</a:t>
              </a:r>
            </a:p>
          </p:txBody>
        </p:sp>
        <p:sp>
          <p:nvSpPr>
            <p:cNvPr id="107651" name="Rectangle 131"/>
            <p:cNvSpPr>
              <a:spLocks noChangeArrowheads="1"/>
            </p:cNvSpPr>
            <p:nvPr/>
          </p:nvSpPr>
          <p:spPr bwMode="auto">
            <a:xfrm>
              <a:off x="3699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52" name="Rectangle 132"/>
            <p:cNvSpPr>
              <a:spLocks noChangeArrowheads="1"/>
            </p:cNvSpPr>
            <p:nvPr/>
          </p:nvSpPr>
          <p:spPr bwMode="auto">
            <a:xfrm>
              <a:off x="4035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53" name="Rectangle 133"/>
            <p:cNvSpPr>
              <a:spLocks noChangeArrowheads="1"/>
            </p:cNvSpPr>
            <p:nvPr/>
          </p:nvSpPr>
          <p:spPr bwMode="auto">
            <a:xfrm>
              <a:off x="4371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54" name="Rectangle 134"/>
            <p:cNvSpPr>
              <a:spLocks noChangeArrowheads="1"/>
            </p:cNvSpPr>
            <p:nvPr/>
          </p:nvSpPr>
          <p:spPr bwMode="auto">
            <a:xfrm>
              <a:off x="4707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55" name="Line 135"/>
            <p:cNvSpPr>
              <a:spLocks noChangeShapeType="1"/>
            </p:cNvSpPr>
            <p:nvPr/>
          </p:nvSpPr>
          <p:spPr bwMode="auto">
            <a:xfrm flipH="1" flipV="1">
              <a:off x="1152" y="1440"/>
              <a:ext cx="2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56" name="Line 136"/>
            <p:cNvSpPr>
              <a:spLocks noChangeShapeType="1"/>
            </p:cNvSpPr>
            <p:nvPr/>
          </p:nvSpPr>
          <p:spPr bwMode="auto">
            <a:xfrm flipV="1">
              <a:off x="1152" y="13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657" name="Group 137"/>
          <p:cNvGrpSpPr>
            <a:grpSpLocks/>
          </p:cNvGrpSpPr>
          <p:nvPr/>
        </p:nvGrpSpPr>
        <p:grpSpPr bwMode="auto">
          <a:xfrm>
            <a:off x="1295400" y="4800600"/>
            <a:ext cx="6697663" cy="457200"/>
            <a:chOff x="816" y="1200"/>
            <a:chExt cx="4219" cy="288"/>
          </a:xfrm>
        </p:grpSpPr>
        <p:sp>
          <p:nvSpPr>
            <p:cNvPr id="107658" name="Rectangle 138"/>
            <p:cNvSpPr>
              <a:spLocks noChangeArrowheads="1"/>
            </p:cNvSpPr>
            <p:nvPr/>
          </p:nvSpPr>
          <p:spPr bwMode="auto">
            <a:xfrm>
              <a:off x="2356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59" name="Rectangle 139"/>
            <p:cNvSpPr>
              <a:spLocks noChangeArrowheads="1"/>
            </p:cNvSpPr>
            <p:nvPr/>
          </p:nvSpPr>
          <p:spPr bwMode="auto">
            <a:xfrm>
              <a:off x="2692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60" name="Rectangle 140"/>
            <p:cNvSpPr>
              <a:spLocks noChangeArrowheads="1"/>
            </p:cNvSpPr>
            <p:nvPr/>
          </p:nvSpPr>
          <p:spPr bwMode="auto">
            <a:xfrm>
              <a:off x="3028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61" name="Rectangle 141"/>
            <p:cNvSpPr>
              <a:spLocks noChangeArrowheads="1"/>
            </p:cNvSpPr>
            <p:nvPr/>
          </p:nvSpPr>
          <p:spPr bwMode="auto">
            <a:xfrm>
              <a:off x="3364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62" name="Rectangle 142"/>
            <p:cNvSpPr>
              <a:spLocks noChangeArrowheads="1"/>
            </p:cNvSpPr>
            <p:nvPr/>
          </p:nvSpPr>
          <p:spPr bwMode="auto">
            <a:xfrm>
              <a:off x="1060" y="1200"/>
              <a:ext cx="232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=?</a:t>
              </a:r>
            </a:p>
          </p:txBody>
        </p:sp>
        <p:sp>
          <p:nvSpPr>
            <p:cNvPr id="107663" name="Line 143"/>
            <p:cNvSpPr>
              <a:spLocks noChangeShapeType="1"/>
            </p:cNvSpPr>
            <p:nvPr/>
          </p:nvSpPr>
          <p:spPr bwMode="auto">
            <a:xfrm flipH="1">
              <a:off x="816" y="124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64" name="Line 144"/>
            <p:cNvSpPr>
              <a:spLocks noChangeShapeType="1"/>
            </p:cNvSpPr>
            <p:nvPr/>
          </p:nvSpPr>
          <p:spPr bwMode="auto">
            <a:xfrm>
              <a:off x="1296" y="1292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65" name="Rectangle 145"/>
            <p:cNvSpPr>
              <a:spLocks noChangeArrowheads="1"/>
            </p:cNvSpPr>
            <p:nvPr/>
          </p:nvSpPr>
          <p:spPr bwMode="auto">
            <a:xfrm>
              <a:off x="1396" y="1344"/>
              <a:ext cx="80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tag</a:t>
              </a:r>
            </a:p>
          </p:txBody>
        </p:sp>
        <p:sp>
          <p:nvSpPr>
            <p:cNvPr id="107666" name="Rectangle 146"/>
            <p:cNvSpPr>
              <a:spLocks noChangeArrowheads="1"/>
            </p:cNvSpPr>
            <p:nvPr/>
          </p:nvSpPr>
          <p:spPr bwMode="auto">
            <a:xfrm>
              <a:off x="3699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67" name="Rectangle 147"/>
            <p:cNvSpPr>
              <a:spLocks noChangeArrowheads="1"/>
            </p:cNvSpPr>
            <p:nvPr/>
          </p:nvSpPr>
          <p:spPr bwMode="auto">
            <a:xfrm>
              <a:off x="4035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68" name="Rectangle 148"/>
            <p:cNvSpPr>
              <a:spLocks noChangeArrowheads="1"/>
            </p:cNvSpPr>
            <p:nvPr/>
          </p:nvSpPr>
          <p:spPr bwMode="auto">
            <a:xfrm>
              <a:off x="4371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69" name="Rectangle 149"/>
            <p:cNvSpPr>
              <a:spLocks noChangeArrowheads="1"/>
            </p:cNvSpPr>
            <p:nvPr/>
          </p:nvSpPr>
          <p:spPr bwMode="auto">
            <a:xfrm>
              <a:off x="4707" y="1200"/>
              <a:ext cx="328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70" name="Line 150"/>
            <p:cNvSpPr>
              <a:spLocks noChangeShapeType="1"/>
            </p:cNvSpPr>
            <p:nvPr/>
          </p:nvSpPr>
          <p:spPr bwMode="auto">
            <a:xfrm flipH="1" flipV="1">
              <a:off x="1152" y="1440"/>
              <a:ext cx="2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71" name="Line 151"/>
            <p:cNvSpPr>
              <a:spLocks noChangeShapeType="1"/>
            </p:cNvSpPr>
            <p:nvPr/>
          </p:nvSpPr>
          <p:spPr bwMode="auto">
            <a:xfrm flipV="1">
              <a:off x="1152" y="13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672" name="Text Box 152"/>
          <p:cNvSpPr txBox="1">
            <a:spLocks noChangeArrowheads="1"/>
          </p:cNvSpPr>
          <p:nvPr/>
        </p:nvSpPr>
        <p:spPr bwMode="auto">
          <a:xfrm>
            <a:off x="533400" y="5410200"/>
            <a:ext cx="240617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/>
              <a:t>Notes: Same size as previous</a:t>
            </a:r>
          </a:p>
          <a:p>
            <a:r>
              <a:rPr lang="en-US" altLang="en-US" sz="1200" dirty="0"/>
              <a:t>caches, but </a:t>
            </a:r>
            <a:r>
              <a:rPr lang="en-US" altLang="en-US" sz="1200" i="1" dirty="0"/>
              <a:t>no</a:t>
            </a:r>
            <a:r>
              <a:rPr lang="en-US" altLang="en-US" sz="1200" dirty="0"/>
              <a:t> row decoder and</a:t>
            </a:r>
          </a:p>
          <a:p>
            <a:r>
              <a:rPr lang="en-US" altLang="en-US" sz="1200" i="1" dirty="0"/>
              <a:t>no</a:t>
            </a:r>
            <a:r>
              <a:rPr lang="en-US" altLang="en-US" sz="1200" dirty="0"/>
              <a:t> index at all!  Comparators (</a:t>
            </a:r>
            <a:r>
              <a:rPr lang="en-US" altLang="en-US" sz="1200" dirty="0" smtClean="0"/>
              <a:t>one</a:t>
            </a:r>
            <a:endParaRPr lang="en-US" altLang="en-US" sz="1200" dirty="0"/>
          </a:p>
          <a:p>
            <a:r>
              <a:rPr lang="en-US" altLang="en-US" sz="1200" dirty="0"/>
              <a:t>per block) take the place of the row</a:t>
            </a:r>
          </a:p>
          <a:p>
            <a:r>
              <a:rPr lang="en-US" altLang="en-US" sz="1200" dirty="0"/>
              <a:t>decoder</a:t>
            </a:r>
          </a:p>
        </p:txBody>
      </p:sp>
      <p:sp>
        <p:nvSpPr>
          <p:cNvPr id="107673" name="Text Box 153"/>
          <p:cNvSpPr txBox="1">
            <a:spLocks noChangeArrowheads="1"/>
          </p:cNvSpPr>
          <p:nvPr/>
        </p:nvSpPr>
        <p:spPr bwMode="auto">
          <a:xfrm>
            <a:off x="6137275" y="1066800"/>
            <a:ext cx="339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(3)</a:t>
            </a:r>
          </a:p>
        </p:txBody>
      </p:sp>
      <p:sp>
        <p:nvSpPr>
          <p:cNvPr id="107674" name="Text Box 154"/>
          <p:cNvSpPr txBox="1">
            <a:spLocks noChangeArrowheads="1"/>
          </p:cNvSpPr>
          <p:nvPr/>
        </p:nvSpPr>
        <p:spPr bwMode="auto">
          <a:xfrm>
            <a:off x="3171825" y="1127125"/>
            <a:ext cx="409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52223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1355</Words>
  <Application>Microsoft Office PowerPoint</Application>
  <PresentationFormat>On-screen Show (4:3)</PresentationFormat>
  <Paragraphs>463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Wingdings</vt:lpstr>
      <vt:lpstr>ZapfDingbats</vt:lpstr>
      <vt:lpstr>Office Theme</vt:lpstr>
      <vt:lpstr>Equation</vt:lpstr>
      <vt:lpstr>ECE 463/521 Fall `20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direct-mapped cache</vt:lpstr>
      <vt:lpstr>A (2-way) set-associative cache</vt:lpstr>
      <vt:lpstr>A fully-associative cache (also called a content addressable memory or CAM)</vt:lpstr>
      <vt:lpstr>Summary: decoding the address</vt:lpstr>
      <vt:lpstr>Derivation: # sets</vt:lpstr>
      <vt:lpstr>Cache types revisited</vt:lpstr>
      <vt:lpstr>Generic picture of  N-way set-associative cache</vt:lpstr>
      <vt:lpstr>Generic picture of  N-way set-associative 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569</cp:revision>
  <dcterms:created xsi:type="dcterms:W3CDTF">2006-08-16T00:00:00Z</dcterms:created>
  <dcterms:modified xsi:type="dcterms:W3CDTF">2020-08-17T19:38:04Z</dcterms:modified>
</cp:coreProperties>
</file>