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6"/>
  </p:notesMasterIdLst>
  <p:sldIdLst>
    <p:sldId id="318" r:id="rId3"/>
    <p:sldId id="307" r:id="rId4"/>
    <p:sldId id="308" r:id="rId5"/>
    <p:sldId id="309" r:id="rId6"/>
    <p:sldId id="310" r:id="rId7"/>
    <p:sldId id="311" r:id="rId8"/>
    <p:sldId id="312" r:id="rId9"/>
    <p:sldId id="319" r:id="rId10"/>
    <p:sldId id="314" r:id="rId11"/>
    <p:sldId id="315" r:id="rId12"/>
    <p:sldId id="276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317" r:id="rId23"/>
    <p:sldId id="290" r:id="rId24"/>
    <p:sldId id="302" r:id="rId25"/>
    <p:sldId id="291" r:id="rId26"/>
    <p:sldId id="292" r:id="rId27"/>
    <p:sldId id="299" r:id="rId28"/>
    <p:sldId id="300" r:id="rId29"/>
    <p:sldId id="301" r:id="rId30"/>
    <p:sldId id="303" r:id="rId31"/>
    <p:sldId id="304" r:id="rId32"/>
    <p:sldId id="305" r:id="rId33"/>
    <p:sldId id="320" r:id="rId34"/>
    <p:sldId id="321" r:id="rId3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80" autoAdjust="0"/>
  </p:normalViewPr>
  <p:slideViewPr>
    <p:cSldViewPr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167AC-7F31-40D1-986B-F669D57236C0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002EB-CECA-43E7-B258-70B710EBE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64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Fall 2020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463/563, Microprocessor Architecture, Prof. Rotenberg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F0E996-9F11-4598-99B6-218BBC930B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0182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Fall 2020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463/563, Microprocessor Architecture, Prof. Rotenberg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B05E83-609A-4410-9FA8-FD6BC74777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751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Fall 2020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463/563, Microprocessor Architecture, Prof. Rotenberg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AD1EAC-157E-461B-A521-A26DBF624A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6521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55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Rotenberg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32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68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Rotenberg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34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Rotenberg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74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Rotenberg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524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Rotenberg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969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Rotenberg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9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Fall 2020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ln/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en-US" dirty="0"/>
              <a:t>ECE 463/563, Microprocessor Architecture, Prof. Rotenberg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9220539-A6AA-455A-8A05-25D036BA707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80074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Rotenberg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273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087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534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90600" y="381000"/>
            <a:ext cx="7162800" cy="5943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Rotenberg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7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Fall 2020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463/563, Microprocessor Architecture, Prof. Rotenberg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F873B4-C96B-475E-8C8C-CA0D7D1F68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755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Fall 2020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463/563, Microprocessor Architecture, Prof. Rotenberg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74F9B4-34BE-4900-A48F-4F81F20295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946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Fall 2020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463/563, Microprocessor Architecture, Prof. Rotenberg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1F25B2-0725-4A90-AA2C-6DB847FF95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0194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Fall 2020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463/563, Microprocessor Architecture, Prof. Rotenberg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0F764A-F01F-4761-9E6A-DD37025C74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911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Fall 2020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463/563, Microprocessor Architecture, Prof. Rotenberg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B85E87-283A-471D-BAF9-D559CEEDC1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770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Fall 2020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463/563, Microprocessor Architecture, Prof. Rotenberg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FA4526-BAA8-448E-95EE-49ED838F3C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827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Fall 2020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463/563, Microprocessor Architecture, Prof. Rotenberg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04C245-8000-42BF-B8BE-77B480156C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046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Fall 2020</a:t>
            </a:r>
            <a:endParaRPr lang="en-US" alt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ECE 463/563, Microprocessor Architecture, Prof. Rotenberg</a:t>
            </a:r>
            <a:endParaRPr lang="en-US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CAB0493-67B4-4E75-9879-BFBB4C0615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Fall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ECE 463/563, Microprocessor Architecture, Prof.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7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 463/563</a:t>
            </a:r>
            <a:br>
              <a:rPr lang="en-US" dirty="0"/>
            </a:br>
            <a:r>
              <a:rPr lang="en-US" dirty="0"/>
              <a:t>Microprocessor Architecture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43000" y="3886200"/>
            <a:ext cx="6629400" cy="2133600"/>
          </a:xfrm>
        </p:spPr>
        <p:txBody>
          <a:bodyPr>
            <a:normAutofit/>
          </a:bodyPr>
          <a:lstStyle/>
          <a:p>
            <a:r>
              <a:rPr lang="en-US" dirty="0"/>
              <a:t>Basic Cache Operation (Examples)</a:t>
            </a:r>
          </a:p>
          <a:p>
            <a:endParaRPr lang="en-US" dirty="0"/>
          </a:p>
          <a:p>
            <a:r>
              <a:rPr lang="en-US" dirty="0"/>
              <a:t>Prof. Eric Rotenberg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ECE 463/563, Microprocessor Architecture, Prof. Rotenberg</a:t>
            </a:r>
          </a:p>
        </p:txBody>
      </p:sp>
    </p:spTree>
    <p:extLst>
      <p:ext uri="{BB962C8B-B14F-4D97-AF65-F5344CB8AC3E}">
        <p14:creationId xmlns:p14="http://schemas.microsoft.com/office/powerpoint/2010/main" val="2094931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17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170142"/>
              </p:ext>
            </p:extLst>
          </p:nvPr>
        </p:nvGraphicFramePr>
        <p:xfrm>
          <a:off x="228600" y="1143000"/>
          <a:ext cx="8610600" cy="5059680"/>
        </p:xfrm>
        <a:graphic>
          <a:graphicData uri="http://schemas.openxmlformats.org/drawingml/2006/table">
            <a:tbl>
              <a:tblPr/>
              <a:tblGrid>
                <a:gridCol w="2171700">
                  <a:extLst>
                    <a:ext uri="{9D8B030D-6E8A-4147-A177-3AD203B41FA5}">
                      <a16:colId xmlns:a16="http://schemas.microsoft.com/office/drawing/2014/main" val="1110643861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62393329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30150537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6000033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2317966"/>
                    </a:ext>
                  </a:extLst>
                </a:gridCol>
              </a:tblGrid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address (hex)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tag (hex)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index || block offset (binary)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index (decimal)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comment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968867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FF0040E0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FF0040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111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00000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Miss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3643457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BEEF005C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BEEF00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010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11100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Miss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834238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FF0040E2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FF0040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111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00010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Hit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885538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FF0040E8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FF0040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111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01000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Hit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107490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101078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011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11000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Miss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5260450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2183E0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2183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111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00000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Miss/Repl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307305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101064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011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00100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Hit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154324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12255C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1225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010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11100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Miss/Repl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3353399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122544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1225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010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00100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Hit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425379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0539-A6AA-455A-8A05-25D036BA7076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463/563, Microprocessor Architecture, Prof. Rotenberg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5606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82" name="Rectangle 174"/>
          <p:cNvSpPr>
            <a:spLocks noChangeArrowheads="1"/>
          </p:cNvSpPr>
          <p:nvPr/>
        </p:nvSpPr>
        <p:spPr bwMode="auto">
          <a:xfrm>
            <a:off x="2309813" y="4953000"/>
            <a:ext cx="22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5" name="Oval 19"/>
          <p:cNvSpPr>
            <a:spLocks noChangeArrowheads="1"/>
          </p:cNvSpPr>
          <p:nvPr/>
        </p:nvSpPr>
        <p:spPr bwMode="auto">
          <a:xfrm>
            <a:off x="2895600" y="5562600"/>
            <a:ext cx="11430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6" name="Text Box 20"/>
          <p:cNvSpPr txBox="1">
            <a:spLocks noChangeArrowheads="1"/>
          </p:cNvSpPr>
          <p:nvPr/>
        </p:nvSpPr>
        <p:spPr bwMode="auto">
          <a:xfrm>
            <a:off x="2971800" y="5638800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Match?</a:t>
            </a:r>
          </a:p>
        </p:txBody>
      </p:sp>
      <p:sp>
        <p:nvSpPr>
          <p:cNvPr id="3077" name="Line 21"/>
          <p:cNvSpPr>
            <a:spLocks noChangeShapeType="1"/>
          </p:cNvSpPr>
          <p:nvPr/>
        </p:nvSpPr>
        <p:spPr bwMode="auto">
          <a:xfrm>
            <a:off x="3429000" y="6096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Rectangle 22"/>
          <p:cNvSpPr>
            <a:spLocks noChangeArrowheads="1"/>
          </p:cNvSpPr>
          <p:nvPr/>
        </p:nvSpPr>
        <p:spPr bwMode="auto">
          <a:xfrm>
            <a:off x="4572000" y="2286000"/>
            <a:ext cx="32766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9" name="Rectangle 23"/>
          <p:cNvSpPr>
            <a:spLocks noChangeArrowheads="1"/>
          </p:cNvSpPr>
          <p:nvPr/>
        </p:nvSpPr>
        <p:spPr bwMode="auto">
          <a:xfrm>
            <a:off x="2743200" y="2286000"/>
            <a:ext cx="12954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80" name="Line 24"/>
          <p:cNvSpPr>
            <a:spLocks noChangeShapeType="1"/>
          </p:cNvSpPr>
          <p:nvPr/>
        </p:nvSpPr>
        <p:spPr bwMode="auto">
          <a:xfrm>
            <a:off x="2743200" y="2667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" name="Line 25"/>
          <p:cNvSpPr>
            <a:spLocks noChangeShapeType="1"/>
          </p:cNvSpPr>
          <p:nvPr/>
        </p:nvSpPr>
        <p:spPr bwMode="auto">
          <a:xfrm>
            <a:off x="27432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" name="Line 26"/>
          <p:cNvSpPr>
            <a:spLocks noChangeShapeType="1"/>
          </p:cNvSpPr>
          <p:nvPr/>
        </p:nvSpPr>
        <p:spPr bwMode="auto">
          <a:xfrm>
            <a:off x="2743200" y="3429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3" name="Line 27"/>
          <p:cNvSpPr>
            <a:spLocks noChangeShapeType="1"/>
          </p:cNvSpPr>
          <p:nvPr/>
        </p:nvSpPr>
        <p:spPr bwMode="auto">
          <a:xfrm>
            <a:off x="2743200" y="3810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4" name="Line 28"/>
          <p:cNvSpPr>
            <a:spLocks noChangeShapeType="1"/>
          </p:cNvSpPr>
          <p:nvPr/>
        </p:nvSpPr>
        <p:spPr bwMode="auto">
          <a:xfrm>
            <a:off x="2743200" y="4572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5" name="Line 29"/>
          <p:cNvSpPr>
            <a:spLocks noChangeShapeType="1"/>
          </p:cNvSpPr>
          <p:nvPr/>
        </p:nvSpPr>
        <p:spPr bwMode="auto">
          <a:xfrm>
            <a:off x="4572000" y="2667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6" name="Line 30"/>
          <p:cNvSpPr>
            <a:spLocks noChangeShapeType="1"/>
          </p:cNvSpPr>
          <p:nvPr/>
        </p:nvSpPr>
        <p:spPr bwMode="auto">
          <a:xfrm>
            <a:off x="4572000" y="3048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7" name="Line 31"/>
          <p:cNvSpPr>
            <a:spLocks noChangeShapeType="1"/>
          </p:cNvSpPr>
          <p:nvPr/>
        </p:nvSpPr>
        <p:spPr bwMode="auto">
          <a:xfrm>
            <a:off x="4572000" y="3429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8" name="Line 32"/>
          <p:cNvSpPr>
            <a:spLocks noChangeShapeType="1"/>
          </p:cNvSpPr>
          <p:nvPr/>
        </p:nvSpPr>
        <p:spPr bwMode="auto">
          <a:xfrm>
            <a:off x="4572000" y="3810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9" name="Line 33"/>
          <p:cNvSpPr>
            <a:spLocks noChangeShapeType="1"/>
          </p:cNvSpPr>
          <p:nvPr/>
        </p:nvSpPr>
        <p:spPr bwMode="auto">
          <a:xfrm>
            <a:off x="4572000" y="4191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0" name="Text Box 34"/>
          <p:cNvSpPr txBox="1">
            <a:spLocks noChangeArrowheads="1"/>
          </p:cNvSpPr>
          <p:nvPr/>
        </p:nvSpPr>
        <p:spPr bwMode="auto">
          <a:xfrm>
            <a:off x="2905125" y="1905000"/>
            <a:ext cx="7932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TAG</a:t>
            </a:r>
          </a:p>
        </p:txBody>
      </p:sp>
      <p:sp>
        <p:nvSpPr>
          <p:cNvPr id="3091" name="Text Box 35"/>
          <p:cNvSpPr txBox="1">
            <a:spLocks noChangeArrowheads="1"/>
          </p:cNvSpPr>
          <p:nvPr/>
        </p:nvSpPr>
        <p:spPr bwMode="auto">
          <a:xfrm>
            <a:off x="5638800" y="1905000"/>
            <a:ext cx="1031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DATA</a:t>
            </a:r>
          </a:p>
        </p:txBody>
      </p:sp>
      <p:grpSp>
        <p:nvGrpSpPr>
          <p:cNvPr id="3092" name="Group 36"/>
          <p:cNvGrpSpPr>
            <a:grpSpLocks/>
          </p:cNvGrpSpPr>
          <p:nvPr/>
        </p:nvGrpSpPr>
        <p:grpSpPr bwMode="auto">
          <a:xfrm>
            <a:off x="1752600" y="2362200"/>
            <a:ext cx="304800" cy="2971800"/>
            <a:chOff x="1104" y="1632"/>
            <a:chExt cx="194" cy="1536"/>
          </a:xfrm>
        </p:grpSpPr>
        <p:sp>
          <p:nvSpPr>
            <p:cNvPr id="3193" name="Line 37"/>
            <p:cNvSpPr>
              <a:spLocks noChangeShapeType="1"/>
            </p:cNvSpPr>
            <p:nvPr/>
          </p:nvSpPr>
          <p:spPr bwMode="auto">
            <a:xfrm rot="5400000" flipH="1">
              <a:off x="1106" y="297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4" name="Line 38"/>
            <p:cNvSpPr>
              <a:spLocks noChangeShapeType="1"/>
            </p:cNvSpPr>
            <p:nvPr/>
          </p:nvSpPr>
          <p:spPr bwMode="auto">
            <a:xfrm rot="5400000">
              <a:off x="1106" y="163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5" name="Line 39"/>
            <p:cNvSpPr>
              <a:spLocks noChangeShapeType="1"/>
            </p:cNvSpPr>
            <p:nvPr/>
          </p:nvSpPr>
          <p:spPr bwMode="auto">
            <a:xfrm rot="5400000" flipH="1">
              <a:off x="528" y="2400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6" name="Line 40"/>
            <p:cNvSpPr>
              <a:spLocks noChangeShapeType="1"/>
            </p:cNvSpPr>
            <p:nvPr/>
          </p:nvSpPr>
          <p:spPr bwMode="auto">
            <a:xfrm rot="5400000" flipH="1">
              <a:off x="528" y="240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93" name="Line 41"/>
          <p:cNvSpPr>
            <a:spLocks noChangeShapeType="1"/>
          </p:cNvSpPr>
          <p:nvPr/>
        </p:nvSpPr>
        <p:spPr bwMode="auto">
          <a:xfrm>
            <a:off x="20574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Line 42"/>
          <p:cNvSpPr>
            <a:spLocks noChangeShapeType="1"/>
          </p:cNvSpPr>
          <p:nvPr/>
        </p:nvSpPr>
        <p:spPr bwMode="auto">
          <a:xfrm>
            <a:off x="2057400" y="2895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5" name="Line 43"/>
          <p:cNvSpPr>
            <a:spLocks noChangeShapeType="1"/>
          </p:cNvSpPr>
          <p:nvPr/>
        </p:nvSpPr>
        <p:spPr bwMode="auto">
          <a:xfrm>
            <a:off x="20574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6" name="Line 44"/>
          <p:cNvSpPr>
            <a:spLocks noChangeShapeType="1"/>
          </p:cNvSpPr>
          <p:nvPr/>
        </p:nvSpPr>
        <p:spPr bwMode="auto">
          <a:xfrm>
            <a:off x="2057400" y="3657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45"/>
          <p:cNvSpPr>
            <a:spLocks noChangeShapeType="1"/>
          </p:cNvSpPr>
          <p:nvPr/>
        </p:nvSpPr>
        <p:spPr bwMode="auto">
          <a:xfrm>
            <a:off x="2057400" y="4038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Line 46"/>
          <p:cNvSpPr>
            <a:spLocks noChangeShapeType="1"/>
          </p:cNvSpPr>
          <p:nvPr/>
        </p:nvSpPr>
        <p:spPr bwMode="auto">
          <a:xfrm>
            <a:off x="40386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9" name="Line 47"/>
          <p:cNvSpPr>
            <a:spLocks noChangeShapeType="1"/>
          </p:cNvSpPr>
          <p:nvPr/>
        </p:nvSpPr>
        <p:spPr bwMode="auto">
          <a:xfrm>
            <a:off x="4038600" y="2895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0" name="Line 48"/>
          <p:cNvSpPr>
            <a:spLocks noChangeShapeType="1"/>
          </p:cNvSpPr>
          <p:nvPr/>
        </p:nvSpPr>
        <p:spPr bwMode="auto">
          <a:xfrm>
            <a:off x="4038600" y="3276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49"/>
          <p:cNvSpPr>
            <a:spLocks noChangeShapeType="1"/>
          </p:cNvSpPr>
          <p:nvPr/>
        </p:nvSpPr>
        <p:spPr bwMode="auto">
          <a:xfrm>
            <a:off x="4038600" y="3657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Line 50"/>
          <p:cNvSpPr>
            <a:spLocks noChangeShapeType="1"/>
          </p:cNvSpPr>
          <p:nvPr/>
        </p:nvSpPr>
        <p:spPr bwMode="auto">
          <a:xfrm>
            <a:off x="4038600" y="4038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3" name="Rectangle 51"/>
          <p:cNvSpPr>
            <a:spLocks noChangeArrowheads="1"/>
          </p:cNvSpPr>
          <p:nvPr/>
        </p:nvSpPr>
        <p:spPr bwMode="auto">
          <a:xfrm>
            <a:off x="1295400" y="381000"/>
            <a:ext cx="6172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4" name="Text Box 52"/>
          <p:cNvSpPr txBox="1">
            <a:spLocks noChangeArrowheads="1"/>
          </p:cNvSpPr>
          <p:nvPr/>
        </p:nvSpPr>
        <p:spPr bwMode="auto">
          <a:xfrm>
            <a:off x="7207250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</p:txBody>
      </p:sp>
      <p:sp>
        <p:nvSpPr>
          <p:cNvPr id="3105" name="Text Box 53"/>
          <p:cNvSpPr txBox="1">
            <a:spLocks noChangeArrowheads="1"/>
          </p:cNvSpPr>
          <p:nvPr/>
        </p:nvSpPr>
        <p:spPr bwMode="auto">
          <a:xfrm>
            <a:off x="1295400" y="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31</a:t>
            </a:r>
          </a:p>
        </p:txBody>
      </p:sp>
      <p:sp>
        <p:nvSpPr>
          <p:cNvPr id="3106" name="Text Box 54"/>
          <p:cNvSpPr txBox="1">
            <a:spLocks noChangeArrowheads="1"/>
          </p:cNvSpPr>
          <p:nvPr/>
        </p:nvSpPr>
        <p:spPr bwMode="auto">
          <a:xfrm>
            <a:off x="6400800" y="381000"/>
            <a:ext cx="8778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block</a:t>
            </a:r>
          </a:p>
          <a:p>
            <a:pPr eaLnBrk="1" hangingPunct="1"/>
            <a:r>
              <a:rPr lang="en-US" altLang="en-US"/>
              <a:t>offset</a:t>
            </a:r>
          </a:p>
        </p:txBody>
      </p:sp>
      <p:sp>
        <p:nvSpPr>
          <p:cNvPr id="3107" name="Text Box 55"/>
          <p:cNvSpPr txBox="1">
            <a:spLocks noChangeArrowheads="1"/>
          </p:cNvSpPr>
          <p:nvPr/>
        </p:nvSpPr>
        <p:spPr bwMode="auto">
          <a:xfrm>
            <a:off x="5159375" y="304800"/>
            <a:ext cx="860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index</a:t>
            </a:r>
          </a:p>
        </p:txBody>
      </p:sp>
      <p:sp>
        <p:nvSpPr>
          <p:cNvPr id="3108" name="Text Box 56"/>
          <p:cNvSpPr txBox="1">
            <a:spLocks noChangeArrowheads="1"/>
          </p:cNvSpPr>
          <p:nvPr/>
        </p:nvSpPr>
        <p:spPr bwMode="auto">
          <a:xfrm>
            <a:off x="2873375" y="304800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tag</a:t>
            </a:r>
          </a:p>
        </p:txBody>
      </p:sp>
      <p:sp>
        <p:nvSpPr>
          <p:cNvPr id="3109" name="Line 57"/>
          <p:cNvSpPr>
            <a:spLocks noChangeShapeType="1"/>
          </p:cNvSpPr>
          <p:nvPr/>
        </p:nvSpPr>
        <p:spPr bwMode="auto">
          <a:xfrm>
            <a:off x="6096000" y="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0" name="Line 58"/>
          <p:cNvSpPr>
            <a:spLocks noChangeShapeType="1"/>
          </p:cNvSpPr>
          <p:nvPr/>
        </p:nvSpPr>
        <p:spPr bwMode="auto">
          <a:xfrm>
            <a:off x="5029200" y="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1" name="Line 59"/>
          <p:cNvSpPr>
            <a:spLocks noChangeShapeType="1"/>
          </p:cNvSpPr>
          <p:nvPr/>
        </p:nvSpPr>
        <p:spPr bwMode="auto">
          <a:xfrm>
            <a:off x="2743200" y="4191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2" name="Line 60"/>
          <p:cNvSpPr>
            <a:spLocks noChangeShapeType="1"/>
          </p:cNvSpPr>
          <p:nvPr/>
        </p:nvSpPr>
        <p:spPr bwMode="auto">
          <a:xfrm>
            <a:off x="2743200" y="4953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" name="Line 61"/>
          <p:cNvSpPr>
            <a:spLocks noChangeShapeType="1"/>
          </p:cNvSpPr>
          <p:nvPr/>
        </p:nvSpPr>
        <p:spPr bwMode="auto">
          <a:xfrm>
            <a:off x="2057400" y="4419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4" name="Line 62"/>
          <p:cNvSpPr>
            <a:spLocks noChangeShapeType="1"/>
          </p:cNvSpPr>
          <p:nvPr/>
        </p:nvSpPr>
        <p:spPr bwMode="auto">
          <a:xfrm>
            <a:off x="2057400" y="4800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5" name="Line 63"/>
          <p:cNvSpPr>
            <a:spLocks noChangeShapeType="1"/>
          </p:cNvSpPr>
          <p:nvPr/>
        </p:nvSpPr>
        <p:spPr bwMode="auto">
          <a:xfrm>
            <a:off x="2057400" y="5181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6" name="Line 64"/>
          <p:cNvSpPr>
            <a:spLocks noChangeShapeType="1"/>
          </p:cNvSpPr>
          <p:nvPr/>
        </p:nvSpPr>
        <p:spPr bwMode="auto">
          <a:xfrm>
            <a:off x="4572000" y="4572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7" name="Line 65"/>
          <p:cNvSpPr>
            <a:spLocks noChangeShapeType="1"/>
          </p:cNvSpPr>
          <p:nvPr/>
        </p:nvSpPr>
        <p:spPr bwMode="auto">
          <a:xfrm>
            <a:off x="4572000" y="4953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8" name="Line 66"/>
          <p:cNvSpPr>
            <a:spLocks noChangeShapeType="1"/>
          </p:cNvSpPr>
          <p:nvPr/>
        </p:nvSpPr>
        <p:spPr bwMode="auto">
          <a:xfrm>
            <a:off x="40386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9" name="Line 67"/>
          <p:cNvSpPr>
            <a:spLocks noChangeShapeType="1"/>
          </p:cNvSpPr>
          <p:nvPr/>
        </p:nvSpPr>
        <p:spPr bwMode="auto">
          <a:xfrm>
            <a:off x="4038600" y="4800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0" name="Line 68"/>
          <p:cNvSpPr>
            <a:spLocks noChangeShapeType="1"/>
          </p:cNvSpPr>
          <p:nvPr/>
        </p:nvSpPr>
        <p:spPr bwMode="auto">
          <a:xfrm>
            <a:off x="4038600" y="5181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1" name="Line 69"/>
          <p:cNvSpPr>
            <a:spLocks noChangeShapeType="1"/>
          </p:cNvSpPr>
          <p:nvPr/>
        </p:nvSpPr>
        <p:spPr bwMode="auto">
          <a:xfrm>
            <a:off x="6172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2" name="Text Box 70"/>
          <p:cNvSpPr txBox="1">
            <a:spLocks noChangeArrowheads="1"/>
          </p:cNvSpPr>
          <p:nvPr/>
        </p:nvSpPr>
        <p:spPr bwMode="auto">
          <a:xfrm>
            <a:off x="4708525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8</a:t>
            </a:r>
          </a:p>
        </p:txBody>
      </p:sp>
      <p:sp>
        <p:nvSpPr>
          <p:cNvPr id="3123" name="Text Box 71"/>
          <p:cNvSpPr txBox="1">
            <a:spLocks noChangeArrowheads="1"/>
          </p:cNvSpPr>
          <p:nvPr/>
        </p:nvSpPr>
        <p:spPr bwMode="auto">
          <a:xfrm>
            <a:off x="4997450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7</a:t>
            </a:r>
          </a:p>
        </p:txBody>
      </p:sp>
      <p:sp>
        <p:nvSpPr>
          <p:cNvPr id="3124" name="Text Box 72"/>
          <p:cNvSpPr txBox="1">
            <a:spLocks noChangeArrowheads="1"/>
          </p:cNvSpPr>
          <p:nvPr/>
        </p:nvSpPr>
        <p:spPr bwMode="auto">
          <a:xfrm>
            <a:off x="5791200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5</a:t>
            </a:r>
          </a:p>
        </p:txBody>
      </p:sp>
      <p:sp>
        <p:nvSpPr>
          <p:cNvPr id="3125" name="Text Box 73"/>
          <p:cNvSpPr txBox="1">
            <a:spLocks noChangeArrowheads="1"/>
          </p:cNvSpPr>
          <p:nvPr/>
        </p:nvSpPr>
        <p:spPr bwMode="auto">
          <a:xfrm>
            <a:off x="6140450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3126" name="Text Box 74"/>
          <p:cNvSpPr txBox="1">
            <a:spLocks noChangeArrowheads="1"/>
          </p:cNvSpPr>
          <p:nvPr/>
        </p:nvSpPr>
        <p:spPr bwMode="auto">
          <a:xfrm>
            <a:off x="1797050" y="2286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</p:txBody>
      </p:sp>
      <p:sp>
        <p:nvSpPr>
          <p:cNvPr id="3127" name="Text Box 75"/>
          <p:cNvSpPr txBox="1">
            <a:spLocks noChangeArrowheads="1"/>
          </p:cNvSpPr>
          <p:nvPr/>
        </p:nvSpPr>
        <p:spPr bwMode="auto">
          <a:xfrm>
            <a:off x="1797050" y="2667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3128" name="Text Box 76"/>
          <p:cNvSpPr txBox="1">
            <a:spLocks noChangeArrowheads="1"/>
          </p:cNvSpPr>
          <p:nvPr/>
        </p:nvSpPr>
        <p:spPr bwMode="auto">
          <a:xfrm>
            <a:off x="179705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3129" name="Text Box 77"/>
          <p:cNvSpPr txBox="1">
            <a:spLocks noChangeArrowheads="1"/>
          </p:cNvSpPr>
          <p:nvPr/>
        </p:nvSpPr>
        <p:spPr bwMode="auto">
          <a:xfrm>
            <a:off x="1797050" y="3429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3</a:t>
            </a:r>
          </a:p>
        </p:txBody>
      </p:sp>
      <p:sp>
        <p:nvSpPr>
          <p:cNvPr id="3130" name="Text Box 78"/>
          <p:cNvSpPr txBox="1">
            <a:spLocks noChangeArrowheads="1"/>
          </p:cNvSpPr>
          <p:nvPr/>
        </p:nvSpPr>
        <p:spPr bwMode="auto">
          <a:xfrm>
            <a:off x="1828800" y="3810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3131" name="Text Box 79"/>
          <p:cNvSpPr txBox="1">
            <a:spLocks noChangeArrowheads="1"/>
          </p:cNvSpPr>
          <p:nvPr/>
        </p:nvSpPr>
        <p:spPr bwMode="auto">
          <a:xfrm>
            <a:off x="1797050" y="4191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5</a:t>
            </a:r>
          </a:p>
        </p:txBody>
      </p:sp>
      <p:sp>
        <p:nvSpPr>
          <p:cNvPr id="3132" name="Text Box 80"/>
          <p:cNvSpPr txBox="1">
            <a:spLocks noChangeArrowheads="1"/>
          </p:cNvSpPr>
          <p:nvPr/>
        </p:nvSpPr>
        <p:spPr bwMode="auto">
          <a:xfrm>
            <a:off x="1797050" y="4572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6</a:t>
            </a:r>
          </a:p>
        </p:txBody>
      </p:sp>
      <p:sp>
        <p:nvSpPr>
          <p:cNvPr id="3133" name="Text Box 81"/>
          <p:cNvSpPr txBox="1">
            <a:spLocks noChangeArrowheads="1"/>
          </p:cNvSpPr>
          <p:nvPr/>
        </p:nvSpPr>
        <p:spPr bwMode="auto">
          <a:xfrm>
            <a:off x="1797050" y="4953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7</a:t>
            </a:r>
          </a:p>
        </p:txBody>
      </p:sp>
      <p:sp>
        <p:nvSpPr>
          <p:cNvPr id="3134" name="Rectangle 90"/>
          <p:cNvSpPr>
            <a:spLocks noChangeArrowheads="1"/>
          </p:cNvSpPr>
          <p:nvPr/>
        </p:nvSpPr>
        <p:spPr bwMode="auto">
          <a:xfrm>
            <a:off x="2309813" y="2286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3135" name="Line 91"/>
          <p:cNvSpPr>
            <a:spLocks noChangeShapeType="1"/>
          </p:cNvSpPr>
          <p:nvPr/>
        </p:nvSpPr>
        <p:spPr bwMode="auto">
          <a:xfrm>
            <a:off x="2538413" y="251460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6" name="Rectangle 92"/>
          <p:cNvSpPr>
            <a:spLocks noChangeArrowheads="1"/>
          </p:cNvSpPr>
          <p:nvPr/>
        </p:nvSpPr>
        <p:spPr bwMode="auto">
          <a:xfrm>
            <a:off x="2309813" y="2667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3137" name="Line 93"/>
          <p:cNvSpPr>
            <a:spLocks noChangeShapeType="1"/>
          </p:cNvSpPr>
          <p:nvPr/>
        </p:nvSpPr>
        <p:spPr bwMode="auto">
          <a:xfrm>
            <a:off x="2538413" y="289560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8" name="Rectangle 94"/>
          <p:cNvSpPr>
            <a:spLocks noChangeArrowheads="1"/>
          </p:cNvSpPr>
          <p:nvPr/>
        </p:nvSpPr>
        <p:spPr bwMode="auto">
          <a:xfrm>
            <a:off x="2309813" y="3048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3139" name="Line 95"/>
          <p:cNvSpPr>
            <a:spLocks noChangeShapeType="1"/>
          </p:cNvSpPr>
          <p:nvPr/>
        </p:nvSpPr>
        <p:spPr bwMode="auto">
          <a:xfrm>
            <a:off x="2538413" y="327660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0" name="Rectangle 96"/>
          <p:cNvSpPr>
            <a:spLocks noChangeArrowheads="1"/>
          </p:cNvSpPr>
          <p:nvPr/>
        </p:nvSpPr>
        <p:spPr bwMode="auto">
          <a:xfrm>
            <a:off x="2309813" y="3429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3141" name="Line 97"/>
          <p:cNvSpPr>
            <a:spLocks noChangeShapeType="1"/>
          </p:cNvSpPr>
          <p:nvPr/>
        </p:nvSpPr>
        <p:spPr bwMode="auto">
          <a:xfrm>
            <a:off x="2538413" y="365760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2" name="Text Box 98"/>
          <p:cNvSpPr txBox="1">
            <a:spLocks noChangeArrowheads="1"/>
          </p:cNvSpPr>
          <p:nvPr/>
        </p:nvSpPr>
        <p:spPr bwMode="auto">
          <a:xfrm>
            <a:off x="2209800" y="1905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V</a:t>
            </a:r>
          </a:p>
        </p:txBody>
      </p:sp>
      <p:sp>
        <p:nvSpPr>
          <p:cNvPr id="3143" name="Rectangle 99"/>
          <p:cNvSpPr>
            <a:spLocks noChangeArrowheads="1"/>
          </p:cNvSpPr>
          <p:nvPr/>
        </p:nvSpPr>
        <p:spPr bwMode="auto">
          <a:xfrm>
            <a:off x="2309813" y="3810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3144" name="Line 100"/>
          <p:cNvSpPr>
            <a:spLocks noChangeShapeType="1"/>
          </p:cNvSpPr>
          <p:nvPr/>
        </p:nvSpPr>
        <p:spPr bwMode="auto">
          <a:xfrm>
            <a:off x="2538413" y="403860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5" name="Rectangle 101"/>
          <p:cNvSpPr>
            <a:spLocks noChangeArrowheads="1"/>
          </p:cNvSpPr>
          <p:nvPr/>
        </p:nvSpPr>
        <p:spPr bwMode="auto">
          <a:xfrm>
            <a:off x="2309813" y="4191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3146" name="Line 102"/>
          <p:cNvSpPr>
            <a:spLocks noChangeShapeType="1"/>
          </p:cNvSpPr>
          <p:nvPr/>
        </p:nvSpPr>
        <p:spPr bwMode="auto">
          <a:xfrm>
            <a:off x="2538413" y="441960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7" name="Rectangle 103"/>
          <p:cNvSpPr>
            <a:spLocks noChangeArrowheads="1"/>
          </p:cNvSpPr>
          <p:nvPr/>
        </p:nvSpPr>
        <p:spPr bwMode="auto">
          <a:xfrm>
            <a:off x="2309813" y="4572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3148" name="Line 104"/>
          <p:cNvSpPr>
            <a:spLocks noChangeShapeType="1"/>
          </p:cNvSpPr>
          <p:nvPr/>
        </p:nvSpPr>
        <p:spPr bwMode="auto">
          <a:xfrm>
            <a:off x="2538413" y="480060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13" name="Rectangle 105"/>
          <p:cNvSpPr>
            <a:spLocks noChangeArrowheads="1"/>
          </p:cNvSpPr>
          <p:nvPr/>
        </p:nvSpPr>
        <p:spPr bwMode="auto">
          <a:xfrm>
            <a:off x="2309813" y="4953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3150" name="Line 106"/>
          <p:cNvSpPr>
            <a:spLocks noChangeShapeType="1"/>
          </p:cNvSpPr>
          <p:nvPr/>
        </p:nvSpPr>
        <p:spPr bwMode="auto">
          <a:xfrm>
            <a:off x="2538413" y="518160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51" name="Line 110"/>
          <p:cNvSpPr>
            <a:spLocks noChangeShapeType="1"/>
          </p:cNvSpPr>
          <p:nvPr/>
        </p:nvSpPr>
        <p:spPr bwMode="auto">
          <a:xfrm>
            <a:off x="2438400" y="6172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52" name="Line 111"/>
          <p:cNvSpPr>
            <a:spLocks noChangeShapeType="1"/>
          </p:cNvSpPr>
          <p:nvPr/>
        </p:nvSpPr>
        <p:spPr bwMode="auto">
          <a:xfrm>
            <a:off x="3276600" y="6172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53" name="Text Box 112"/>
          <p:cNvSpPr txBox="1">
            <a:spLocks noChangeArrowheads="1"/>
          </p:cNvSpPr>
          <p:nvPr/>
        </p:nvSpPr>
        <p:spPr bwMode="auto">
          <a:xfrm>
            <a:off x="2286000" y="6096000"/>
            <a:ext cx="995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Valid?</a:t>
            </a:r>
          </a:p>
        </p:txBody>
      </p:sp>
      <p:sp>
        <p:nvSpPr>
          <p:cNvPr id="3154" name="Line 116"/>
          <p:cNvSpPr>
            <a:spLocks noChangeShapeType="1"/>
          </p:cNvSpPr>
          <p:nvPr/>
        </p:nvSpPr>
        <p:spPr bwMode="auto">
          <a:xfrm>
            <a:off x="3352800" y="655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55" name="Group 117"/>
          <p:cNvGrpSpPr>
            <a:grpSpLocks/>
          </p:cNvGrpSpPr>
          <p:nvPr/>
        </p:nvGrpSpPr>
        <p:grpSpPr bwMode="auto">
          <a:xfrm flipV="1">
            <a:off x="3200400" y="6324600"/>
            <a:ext cx="304800" cy="228600"/>
            <a:chOff x="384" y="3792"/>
            <a:chExt cx="288" cy="288"/>
          </a:xfrm>
        </p:grpSpPr>
        <p:sp>
          <p:nvSpPr>
            <p:cNvPr id="3188" name="Arc 118"/>
            <p:cNvSpPr>
              <a:spLocks/>
            </p:cNvSpPr>
            <p:nvPr/>
          </p:nvSpPr>
          <p:spPr bwMode="auto">
            <a:xfrm>
              <a:off x="528" y="379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44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9" name="Arc 119"/>
            <p:cNvSpPr>
              <a:spLocks/>
            </p:cNvSpPr>
            <p:nvPr/>
          </p:nvSpPr>
          <p:spPr bwMode="auto">
            <a:xfrm flipH="1">
              <a:off x="384" y="379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44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0" name="Line 120"/>
            <p:cNvSpPr>
              <a:spLocks noChangeShapeType="1"/>
            </p:cNvSpPr>
            <p:nvPr/>
          </p:nvSpPr>
          <p:spPr bwMode="auto">
            <a:xfrm>
              <a:off x="384" y="39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1" name="Line 121"/>
            <p:cNvSpPr>
              <a:spLocks noChangeShapeType="1"/>
            </p:cNvSpPr>
            <p:nvPr/>
          </p:nvSpPr>
          <p:spPr bwMode="auto">
            <a:xfrm>
              <a:off x="672" y="39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2" name="Line 122"/>
            <p:cNvSpPr>
              <a:spLocks noChangeShapeType="1"/>
            </p:cNvSpPr>
            <p:nvPr/>
          </p:nvSpPr>
          <p:spPr bwMode="auto">
            <a:xfrm>
              <a:off x="384" y="40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157" name="Group 149"/>
          <p:cNvGrpSpPr>
            <a:grpSpLocks/>
          </p:cNvGrpSpPr>
          <p:nvPr/>
        </p:nvGrpSpPr>
        <p:grpSpPr bwMode="auto">
          <a:xfrm>
            <a:off x="1066800" y="1219200"/>
            <a:ext cx="4908550" cy="2514600"/>
            <a:chOff x="672" y="768"/>
            <a:chExt cx="3092" cy="1584"/>
          </a:xfrm>
        </p:grpSpPr>
        <p:grpSp>
          <p:nvGrpSpPr>
            <p:cNvPr id="3181" name="Group 150"/>
            <p:cNvGrpSpPr>
              <a:grpSpLocks/>
            </p:cNvGrpSpPr>
            <p:nvPr/>
          </p:nvGrpSpPr>
          <p:grpSpPr bwMode="auto">
            <a:xfrm>
              <a:off x="672" y="768"/>
              <a:ext cx="2832" cy="1584"/>
              <a:chOff x="720" y="768"/>
              <a:chExt cx="2400" cy="1584"/>
            </a:xfrm>
          </p:grpSpPr>
          <p:sp>
            <p:nvSpPr>
              <p:cNvPr id="3184" name="Line 151"/>
              <p:cNvSpPr>
                <a:spLocks noChangeShapeType="1"/>
              </p:cNvSpPr>
              <p:nvPr/>
            </p:nvSpPr>
            <p:spPr bwMode="auto">
              <a:xfrm>
                <a:off x="3120" y="76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5" name="Line 152"/>
              <p:cNvSpPr>
                <a:spLocks noChangeShapeType="1"/>
              </p:cNvSpPr>
              <p:nvPr/>
            </p:nvSpPr>
            <p:spPr bwMode="auto">
              <a:xfrm flipH="1">
                <a:off x="720" y="1200"/>
                <a:ext cx="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6" name="Line 153"/>
              <p:cNvSpPr>
                <a:spLocks noChangeShapeType="1"/>
              </p:cNvSpPr>
              <p:nvPr/>
            </p:nvSpPr>
            <p:spPr bwMode="auto">
              <a:xfrm>
                <a:off x="720" y="1200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7" name="Line 154"/>
              <p:cNvSpPr>
                <a:spLocks noChangeShapeType="1"/>
              </p:cNvSpPr>
              <p:nvPr/>
            </p:nvSpPr>
            <p:spPr bwMode="auto">
              <a:xfrm>
                <a:off x="720" y="235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82" name="Line 155"/>
            <p:cNvSpPr>
              <a:spLocks noChangeShapeType="1"/>
            </p:cNvSpPr>
            <p:nvPr/>
          </p:nvSpPr>
          <p:spPr bwMode="auto">
            <a:xfrm flipV="1">
              <a:off x="3408" y="912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3" name="Text Box 156"/>
            <p:cNvSpPr txBox="1">
              <a:spLocks noChangeArrowheads="1"/>
            </p:cNvSpPr>
            <p:nvPr/>
          </p:nvSpPr>
          <p:spPr bwMode="auto">
            <a:xfrm>
              <a:off x="3552" y="8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3</a:t>
              </a:r>
            </a:p>
          </p:txBody>
        </p:sp>
      </p:grpSp>
      <p:grpSp>
        <p:nvGrpSpPr>
          <p:cNvPr id="43165" name="Group 157"/>
          <p:cNvGrpSpPr>
            <a:grpSpLocks/>
          </p:cNvGrpSpPr>
          <p:nvPr/>
        </p:nvGrpSpPr>
        <p:grpSpPr bwMode="auto">
          <a:xfrm>
            <a:off x="533400" y="1219200"/>
            <a:ext cx="2438400" cy="4648200"/>
            <a:chOff x="336" y="768"/>
            <a:chExt cx="1296" cy="2928"/>
          </a:xfrm>
        </p:grpSpPr>
        <p:grpSp>
          <p:nvGrpSpPr>
            <p:cNvPr id="3174" name="Group 158"/>
            <p:cNvGrpSpPr>
              <a:grpSpLocks/>
            </p:cNvGrpSpPr>
            <p:nvPr/>
          </p:nvGrpSpPr>
          <p:grpSpPr bwMode="auto">
            <a:xfrm>
              <a:off x="432" y="768"/>
              <a:ext cx="1200" cy="2928"/>
              <a:chOff x="432" y="768"/>
              <a:chExt cx="1200" cy="2832"/>
            </a:xfrm>
          </p:grpSpPr>
          <p:sp>
            <p:nvSpPr>
              <p:cNvPr id="3177" name="Line 159"/>
              <p:cNvSpPr>
                <a:spLocks noChangeShapeType="1"/>
              </p:cNvSpPr>
              <p:nvPr/>
            </p:nvSpPr>
            <p:spPr bwMode="auto">
              <a:xfrm>
                <a:off x="1632" y="7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" name="Line 160"/>
              <p:cNvSpPr>
                <a:spLocks noChangeShapeType="1"/>
              </p:cNvSpPr>
              <p:nvPr/>
            </p:nvSpPr>
            <p:spPr bwMode="auto">
              <a:xfrm flipH="1">
                <a:off x="432" y="960"/>
                <a:ext cx="1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" name="Line 161"/>
              <p:cNvSpPr>
                <a:spLocks noChangeShapeType="1"/>
              </p:cNvSpPr>
              <p:nvPr/>
            </p:nvSpPr>
            <p:spPr bwMode="auto">
              <a:xfrm>
                <a:off x="432" y="960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0" name="Line 162"/>
              <p:cNvSpPr>
                <a:spLocks noChangeShapeType="1"/>
              </p:cNvSpPr>
              <p:nvPr/>
            </p:nvSpPr>
            <p:spPr bwMode="auto">
              <a:xfrm>
                <a:off x="432" y="3600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75" name="Line 163"/>
            <p:cNvSpPr>
              <a:spLocks noChangeShapeType="1"/>
            </p:cNvSpPr>
            <p:nvPr/>
          </p:nvSpPr>
          <p:spPr bwMode="auto">
            <a:xfrm flipV="1">
              <a:off x="336" y="2832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" name="Text Box 164"/>
            <p:cNvSpPr txBox="1">
              <a:spLocks noChangeArrowheads="1"/>
            </p:cNvSpPr>
            <p:nvPr/>
          </p:nvSpPr>
          <p:spPr bwMode="auto">
            <a:xfrm>
              <a:off x="432" y="2832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24</a:t>
              </a:r>
            </a:p>
          </p:txBody>
        </p:sp>
      </p:grpSp>
      <p:sp>
        <p:nvSpPr>
          <p:cNvPr id="43173" name="Line 165"/>
          <p:cNvSpPr>
            <a:spLocks noChangeShapeType="1"/>
          </p:cNvSpPr>
          <p:nvPr/>
        </p:nvSpPr>
        <p:spPr bwMode="auto">
          <a:xfrm>
            <a:off x="3429000" y="5334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174" name="Rectangle 166"/>
          <p:cNvSpPr>
            <a:spLocks noChangeArrowheads="1"/>
          </p:cNvSpPr>
          <p:nvPr/>
        </p:nvSpPr>
        <p:spPr bwMode="auto">
          <a:xfrm>
            <a:off x="2362200" y="685800"/>
            <a:ext cx="1279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FF0040</a:t>
            </a:r>
          </a:p>
        </p:txBody>
      </p:sp>
      <p:sp>
        <p:nvSpPr>
          <p:cNvPr id="43175" name="Rectangle 167"/>
          <p:cNvSpPr>
            <a:spLocks noChangeArrowheads="1"/>
          </p:cNvSpPr>
          <p:nvPr/>
        </p:nvSpPr>
        <p:spPr bwMode="auto">
          <a:xfrm>
            <a:off x="5424488" y="685800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43176" name="WordArt 168"/>
          <p:cNvSpPr>
            <a:spLocks noChangeArrowheads="1" noChangeShapeType="1" noTextEdit="1"/>
          </p:cNvSpPr>
          <p:nvPr/>
        </p:nvSpPr>
        <p:spPr bwMode="auto">
          <a:xfrm>
            <a:off x="3657600" y="6248400"/>
            <a:ext cx="1247775" cy="4905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noFill/>
                <a:effectLst>
                  <a:outerShdw dist="45791" dir="2021404" algn="ctr" rotWithShape="0">
                    <a:srgbClr val="9999FF"/>
                  </a:outerShdw>
                </a:effectLst>
                <a:latin typeface="Arial Black" panose="020B0A04020102020204" pitchFamily="34" charset="0"/>
              </a:rPr>
              <a:t>MISS</a:t>
            </a:r>
          </a:p>
        </p:txBody>
      </p:sp>
      <p:sp>
        <p:nvSpPr>
          <p:cNvPr id="43177" name="Rectangle 169"/>
          <p:cNvSpPr>
            <a:spLocks noChangeArrowheads="1"/>
          </p:cNvSpPr>
          <p:nvPr/>
        </p:nvSpPr>
        <p:spPr bwMode="auto">
          <a:xfrm>
            <a:off x="2743200" y="4953000"/>
            <a:ext cx="1295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3178" name="Group 170"/>
          <p:cNvGrpSpPr>
            <a:grpSpLocks/>
          </p:cNvGrpSpPr>
          <p:nvPr/>
        </p:nvGrpSpPr>
        <p:grpSpPr bwMode="auto">
          <a:xfrm>
            <a:off x="2743200" y="4953000"/>
            <a:ext cx="6197600" cy="1905000"/>
            <a:chOff x="1488" y="3120"/>
            <a:chExt cx="3904" cy="1200"/>
          </a:xfrm>
        </p:grpSpPr>
        <p:sp>
          <p:nvSpPr>
            <p:cNvPr id="3171" name="Rectangle 171"/>
            <p:cNvSpPr>
              <a:spLocks noChangeArrowheads="1"/>
            </p:cNvSpPr>
            <p:nvPr/>
          </p:nvSpPr>
          <p:spPr bwMode="auto">
            <a:xfrm>
              <a:off x="1488" y="3120"/>
              <a:ext cx="8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accent2"/>
                  </a:solidFill>
                  <a:latin typeface="Courier New" panose="02070309020205020404" pitchFamily="49" charset="0"/>
                </a:rPr>
                <a:t>FF0040</a:t>
              </a:r>
            </a:p>
          </p:txBody>
        </p:sp>
        <p:sp>
          <p:nvSpPr>
            <p:cNvPr id="3172" name="Text Box 172"/>
            <p:cNvSpPr txBox="1">
              <a:spLocks noChangeArrowheads="1"/>
            </p:cNvSpPr>
            <p:nvPr/>
          </p:nvSpPr>
          <p:spPr bwMode="auto">
            <a:xfrm>
              <a:off x="3826" y="3802"/>
              <a:ext cx="1315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i="1"/>
                <a:t>Get block from </a:t>
              </a:r>
            </a:p>
            <a:p>
              <a:pPr eaLnBrk="1" hangingPunct="1"/>
              <a:r>
                <a:rPr lang="en-US" altLang="en-US" i="1"/>
                <a:t>memory (slow)</a:t>
              </a:r>
            </a:p>
          </p:txBody>
        </p:sp>
        <p:sp>
          <p:nvSpPr>
            <p:cNvPr id="3173" name="Freeform 173"/>
            <p:cNvSpPr>
              <a:spLocks/>
            </p:cNvSpPr>
            <p:nvPr/>
          </p:nvSpPr>
          <p:spPr bwMode="auto">
            <a:xfrm>
              <a:off x="4800" y="3264"/>
              <a:ext cx="592" cy="576"/>
            </a:xfrm>
            <a:custGeom>
              <a:avLst/>
              <a:gdLst>
                <a:gd name="T0" fmla="*/ 96 w 592"/>
                <a:gd name="T1" fmla="*/ 576 h 576"/>
                <a:gd name="T2" fmla="*/ 576 w 592"/>
                <a:gd name="T3" fmla="*/ 288 h 576"/>
                <a:gd name="T4" fmla="*/ 0 w 592"/>
                <a:gd name="T5" fmla="*/ 0 h 5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92" h="576">
                  <a:moveTo>
                    <a:pt x="96" y="576"/>
                  </a:moveTo>
                  <a:cubicBezTo>
                    <a:pt x="344" y="480"/>
                    <a:pt x="592" y="384"/>
                    <a:pt x="576" y="288"/>
                  </a:cubicBezTo>
                  <a:cubicBezTo>
                    <a:pt x="560" y="192"/>
                    <a:pt x="280" y="96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183" name="Group 175"/>
          <p:cNvGrpSpPr>
            <a:grpSpLocks/>
          </p:cNvGrpSpPr>
          <p:nvPr/>
        </p:nvGrpSpPr>
        <p:grpSpPr bwMode="auto">
          <a:xfrm>
            <a:off x="2438400" y="5334000"/>
            <a:ext cx="76200" cy="838200"/>
            <a:chOff x="1536" y="3360"/>
            <a:chExt cx="48" cy="528"/>
          </a:xfrm>
        </p:grpSpPr>
        <p:sp>
          <p:nvSpPr>
            <p:cNvPr id="3166" name="Line 176"/>
            <p:cNvSpPr>
              <a:spLocks noChangeShapeType="1"/>
            </p:cNvSpPr>
            <p:nvPr/>
          </p:nvSpPr>
          <p:spPr bwMode="auto">
            <a:xfrm>
              <a:off x="1536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67" name="Line 177"/>
            <p:cNvSpPr>
              <a:spLocks noChangeShapeType="1"/>
            </p:cNvSpPr>
            <p:nvPr/>
          </p:nvSpPr>
          <p:spPr bwMode="auto">
            <a:xfrm>
              <a:off x="1536" y="374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68" name="Group 178"/>
            <p:cNvGrpSpPr>
              <a:grpSpLocks/>
            </p:cNvGrpSpPr>
            <p:nvPr/>
          </p:nvGrpSpPr>
          <p:grpSpPr bwMode="auto">
            <a:xfrm>
              <a:off x="1536" y="3648"/>
              <a:ext cx="48" cy="96"/>
              <a:chOff x="576" y="3888"/>
              <a:chExt cx="48" cy="96"/>
            </a:xfrm>
          </p:grpSpPr>
          <p:sp>
            <p:nvSpPr>
              <p:cNvPr id="3169" name="Arc 179"/>
              <p:cNvSpPr>
                <a:spLocks/>
              </p:cNvSpPr>
              <p:nvPr/>
            </p:nvSpPr>
            <p:spPr bwMode="auto">
              <a:xfrm>
                <a:off x="576" y="3888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48 w 21600"/>
                  <a:gd name="T3" fmla="*/ 48 h 21600"/>
                  <a:gd name="T4" fmla="*/ 0 w 21600"/>
                  <a:gd name="T5" fmla="*/ 48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0" name="Arc 180"/>
              <p:cNvSpPr>
                <a:spLocks/>
              </p:cNvSpPr>
              <p:nvPr/>
            </p:nvSpPr>
            <p:spPr bwMode="auto">
              <a:xfrm flipV="1">
                <a:off x="576" y="3936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48 w 21600"/>
                  <a:gd name="T3" fmla="*/ 48 h 21600"/>
                  <a:gd name="T4" fmla="*/ 0 w 21600"/>
                  <a:gd name="T5" fmla="*/ 48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3189" name="Rectangle 181"/>
          <p:cNvSpPr>
            <a:spLocks noChangeArrowheads="1"/>
          </p:cNvSpPr>
          <p:nvPr/>
        </p:nvSpPr>
        <p:spPr bwMode="auto">
          <a:xfrm>
            <a:off x="2309813" y="4953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0539-A6AA-455A-8A05-25D036BA7076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463/563, Microprocessor Architecture, Prof. Rotenberg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3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4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43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3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3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3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3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3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43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82" grpId="0" animBg="1"/>
      <p:bldP spid="43113" grpId="0" animBg="1"/>
      <p:bldP spid="43174" grpId="0" autoUpdateAnimBg="0"/>
      <p:bldP spid="43175" grpId="0" autoUpdateAnimBg="0"/>
      <p:bldP spid="43177" grpId="0" animBg="1"/>
      <p:bldP spid="4318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2309813" y="3048000"/>
            <a:ext cx="22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9" name="Oval 3"/>
          <p:cNvSpPr>
            <a:spLocks noChangeArrowheads="1"/>
          </p:cNvSpPr>
          <p:nvPr/>
        </p:nvSpPr>
        <p:spPr bwMode="auto">
          <a:xfrm>
            <a:off x="2895600" y="5562600"/>
            <a:ext cx="11430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971800" y="5638800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Match?</a:t>
            </a: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3429000" y="6096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4572000" y="2286000"/>
            <a:ext cx="32766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2743200" y="2286000"/>
            <a:ext cx="12954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2743200" y="2667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27432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>
            <a:off x="2743200" y="3429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>
            <a:off x="2743200" y="3810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>
            <a:off x="2743200" y="4572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>
            <a:off x="4572000" y="2667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>
            <a:off x="4572000" y="3048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>
            <a:off x="4572000" y="3429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>
            <a:off x="4572000" y="3810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3" name="Line 17"/>
          <p:cNvSpPr>
            <a:spLocks noChangeShapeType="1"/>
          </p:cNvSpPr>
          <p:nvPr/>
        </p:nvSpPr>
        <p:spPr bwMode="auto">
          <a:xfrm>
            <a:off x="4572000" y="4191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4" name="Text Box 18"/>
          <p:cNvSpPr txBox="1">
            <a:spLocks noChangeArrowheads="1"/>
          </p:cNvSpPr>
          <p:nvPr/>
        </p:nvSpPr>
        <p:spPr bwMode="auto">
          <a:xfrm>
            <a:off x="2905125" y="1905000"/>
            <a:ext cx="7932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TAG</a:t>
            </a:r>
          </a:p>
        </p:txBody>
      </p:sp>
      <p:sp>
        <p:nvSpPr>
          <p:cNvPr id="4115" name="Text Box 19"/>
          <p:cNvSpPr txBox="1">
            <a:spLocks noChangeArrowheads="1"/>
          </p:cNvSpPr>
          <p:nvPr/>
        </p:nvSpPr>
        <p:spPr bwMode="auto">
          <a:xfrm>
            <a:off x="5638800" y="1905000"/>
            <a:ext cx="1031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DATA</a:t>
            </a:r>
          </a:p>
        </p:txBody>
      </p:sp>
      <p:grpSp>
        <p:nvGrpSpPr>
          <p:cNvPr id="4116" name="Group 20"/>
          <p:cNvGrpSpPr>
            <a:grpSpLocks/>
          </p:cNvGrpSpPr>
          <p:nvPr/>
        </p:nvGrpSpPr>
        <p:grpSpPr bwMode="auto">
          <a:xfrm>
            <a:off x="1752600" y="2362200"/>
            <a:ext cx="304800" cy="2971800"/>
            <a:chOff x="1104" y="1632"/>
            <a:chExt cx="194" cy="1536"/>
          </a:xfrm>
        </p:grpSpPr>
        <p:sp>
          <p:nvSpPr>
            <p:cNvPr id="4218" name="Line 21"/>
            <p:cNvSpPr>
              <a:spLocks noChangeShapeType="1"/>
            </p:cNvSpPr>
            <p:nvPr/>
          </p:nvSpPr>
          <p:spPr bwMode="auto">
            <a:xfrm rot="5400000" flipH="1">
              <a:off x="1106" y="297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9" name="Line 22"/>
            <p:cNvSpPr>
              <a:spLocks noChangeShapeType="1"/>
            </p:cNvSpPr>
            <p:nvPr/>
          </p:nvSpPr>
          <p:spPr bwMode="auto">
            <a:xfrm rot="5400000">
              <a:off x="1106" y="163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3"/>
            <p:cNvSpPr>
              <a:spLocks noChangeShapeType="1"/>
            </p:cNvSpPr>
            <p:nvPr/>
          </p:nvSpPr>
          <p:spPr bwMode="auto">
            <a:xfrm rot="5400000" flipH="1">
              <a:off x="528" y="2400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1" name="Line 24"/>
            <p:cNvSpPr>
              <a:spLocks noChangeShapeType="1"/>
            </p:cNvSpPr>
            <p:nvPr/>
          </p:nvSpPr>
          <p:spPr bwMode="auto">
            <a:xfrm rot="5400000" flipH="1">
              <a:off x="528" y="240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7" name="Line 25"/>
          <p:cNvSpPr>
            <a:spLocks noChangeShapeType="1"/>
          </p:cNvSpPr>
          <p:nvPr/>
        </p:nvSpPr>
        <p:spPr bwMode="auto">
          <a:xfrm>
            <a:off x="20574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8" name="Line 26"/>
          <p:cNvSpPr>
            <a:spLocks noChangeShapeType="1"/>
          </p:cNvSpPr>
          <p:nvPr/>
        </p:nvSpPr>
        <p:spPr bwMode="auto">
          <a:xfrm>
            <a:off x="2057400" y="2895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9" name="Line 27"/>
          <p:cNvSpPr>
            <a:spLocks noChangeShapeType="1"/>
          </p:cNvSpPr>
          <p:nvPr/>
        </p:nvSpPr>
        <p:spPr bwMode="auto">
          <a:xfrm>
            <a:off x="20574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0" name="Line 28"/>
          <p:cNvSpPr>
            <a:spLocks noChangeShapeType="1"/>
          </p:cNvSpPr>
          <p:nvPr/>
        </p:nvSpPr>
        <p:spPr bwMode="auto">
          <a:xfrm>
            <a:off x="2057400" y="3657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Line 29"/>
          <p:cNvSpPr>
            <a:spLocks noChangeShapeType="1"/>
          </p:cNvSpPr>
          <p:nvPr/>
        </p:nvSpPr>
        <p:spPr bwMode="auto">
          <a:xfrm>
            <a:off x="2057400" y="4038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2" name="Line 30"/>
          <p:cNvSpPr>
            <a:spLocks noChangeShapeType="1"/>
          </p:cNvSpPr>
          <p:nvPr/>
        </p:nvSpPr>
        <p:spPr bwMode="auto">
          <a:xfrm>
            <a:off x="40386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3" name="Line 31"/>
          <p:cNvSpPr>
            <a:spLocks noChangeShapeType="1"/>
          </p:cNvSpPr>
          <p:nvPr/>
        </p:nvSpPr>
        <p:spPr bwMode="auto">
          <a:xfrm>
            <a:off x="4038600" y="2895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4" name="Line 32"/>
          <p:cNvSpPr>
            <a:spLocks noChangeShapeType="1"/>
          </p:cNvSpPr>
          <p:nvPr/>
        </p:nvSpPr>
        <p:spPr bwMode="auto">
          <a:xfrm>
            <a:off x="4038600" y="3276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5" name="Line 33"/>
          <p:cNvSpPr>
            <a:spLocks noChangeShapeType="1"/>
          </p:cNvSpPr>
          <p:nvPr/>
        </p:nvSpPr>
        <p:spPr bwMode="auto">
          <a:xfrm>
            <a:off x="4038600" y="3657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6" name="Line 34"/>
          <p:cNvSpPr>
            <a:spLocks noChangeShapeType="1"/>
          </p:cNvSpPr>
          <p:nvPr/>
        </p:nvSpPr>
        <p:spPr bwMode="auto">
          <a:xfrm>
            <a:off x="4038600" y="4038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7" name="Rectangle 35"/>
          <p:cNvSpPr>
            <a:spLocks noChangeArrowheads="1"/>
          </p:cNvSpPr>
          <p:nvPr/>
        </p:nvSpPr>
        <p:spPr bwMode="auto">
          <a:xfrm>
            <a:off x="1295400" y="381000"/>
            <a:ext cx="6172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28" name="Text Box 36"/>
          <p:cNvSpPr txBox="1">
            <a:spLocks noChangeArrowheads="1"/>
          </p:cNvSpPr>
          <p:nvPr/>
        </p:nvSpPr>
        <p:spPr bwMode="auto">
          <a:xfrm>
            <a:off x="7207250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</p:txBody>
      </p:sp>
      <p:sp>
        <p:nvSpPr>
          <p:cNvPr id="4129" name="Text Box 37"/>
          <p:cNvSpPr txBox="1">
            <a:spLocks noChangeArrowheads="1"/>
          </p:cNvSpPr>
          <p:nvPr/>
        </p:nvSpPr>
        <p:spPr bwMode="auto">
          <a:xfrm>
            <a:off x="1295400" y="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31</a:t>
            </a:r>
          </a:p>
        </p:txBody>
      </p:sp>
      <p:sp>
        <p:nvSpPr>
          <p:cNvPr id="4130" name="Text Box 38"/>
          <p:cNvSpPr txBox="1">
            <a:spLocks noChangeArrowheads="1"/>
          </p:cNvSpPr>
          <p:nvPr/>
        </p:nvSpPr>
        <p:spPr bwMode="auto">
          <a:xfrm>
            <a:off x="6400800" y="381000"/>
            <a:ext cx="8778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block</a:t>
            </a:r>
          </a:p>
          <a:p>
            <a:pPr eaLnBrk="1" hangingPunct="1"/>
            <a:r>
              <a:rPr lang="en-US" altLang="en-US"/>
              <a:t>offset</a:t>
            </a:r>
          </a:p>
        </p:txBody>
      </p:sp>
      <p:sp>
        <p:nvSpPr>
          <p:cNvPr id="4131" name="Text Box 39"/>
          <p:cNvSpPr txBox="1">
            <a:spLocks noChangeArrowheads="1"/>
          </p:cNvSpPr>
          <p:nvPr/>
        </p:nvSpPr>
        <p:spPr bwMode="auto">
          <a:xfrm>
            <a:off x="5159375" y="304800"/>
            <a:ext cx="860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index</a:t>
            </a:r>
          </a:p>
        </p:txBody>
      </p:sp>
      <p:sp>
        <p:nvSpPr>
          <p:cNvPr id="4132" name="Text Box 40"/>
          <p:cNvSpPr txBox="1">
            <a:spLocks noChangeArrowheads="1"/>
          </p:cNvSpPr>
          <p:nvPr/>
        </p:nvSpPr>
        <p:spPr bwMode="auto">
          <a:xfrm>
            <a:off x="2873375" y="304800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tag</a:t>
            </a:r>
          </a:p>
        </p:txBody>
      </p:sp>
      <p:sp>
        <p:nvSpPr>
          <p:cNvPr id="4133" name="Line 41"/>
          <p:cNvSpPr>
            <a:spLocks noChangeShapeType="1"/>
          </p:cNvSpPr>
          <p:nvPr/>
        </p:nvSpPr>
        <p:spPr bwMode="auto">
          <a:xfrm>
            <a:off x="6096000" y="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4" name="Line 42"/>
          <p:cNvSpPr>
            <a:spLocks noChangeShapeType="1"/>
          </p:cNvSpPr>
          <p:nvPr/>
        </p:nvSpPr>
        <p:spPr bwMode="auto">
          <a:xfrm>
            <a:off x="5029200" y="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5" name="Line 43"/>
          <p:cNvSpPr>
            <a:spLocks noChangeShapeType="1"/>
          </p:cNvSpPr>
          <p:nvPr/>
        </p:nvSpPr>
        <p:spPr bwMode="auto">
          <a:xfrm>
            <a:off x="2743200" y="4191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6" name="Line 44"/>
          <p:cNvSpPr>
            <a:spLocks noChangeShapeType="1"/>
          </p:cNvSpPr>
          <p:nvPr/>
        </p:nvSpPr>
        <p:spPr bwMode="auto">
          <a:xfrm>
            <a:off x="2743200" y="4953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7" name="Line 45"/>
          <p:cNvSpPr>
            <a:spLocks noChangeShapeType="1"/>
          </p:cNvSpPr>
          <p:nvPr/>
        </p:nvSpPr>
        <p:spPr bwMode="auto">
          <a:xfrm>
            <a:off x="2057400" y="4419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8" name="Line 46"/>
          <p:cNvSpPr>
            <a:spLocks noChangeShapeType="1"/>
          </p:cNvSpPr>
          <p:nvPr/>
        </p:nvSpPr>
        <p:spPr bwMode="auto">
          <a:xfrm>
            <a:off x="2057400" y="4800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9" name="Line 47"/>
          <p:cNvSpPr>
            <a:spLocks noChangeShapeType="1"/>
          </p:cNvSpPr>
          <p:nvPr/>
        </p:nvSpPr>
        <p:spPr bwMode="auto">
          <a:xfrm>
            <a:off x="2057400" y="5181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0" name="Line 48"/>
          <p:cNvSpPr>
            <a:spLocks noChangeShapeType="1"/>
          </p:cNvSpPr>
          <p:nvPr/>
        </p:nvSpPr>
        <p:spPr bwMode="auto">
          <a:xfrm>
            <a:off x="4572000" y="4572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1" name="Line 49"/>
          <p:cNvSpPr>
            <a:spLocks noChangeShapeType="1"/>
          </p:cNvSpPr>
          <p:nvPr/>
        </p:nvSpPr>
        <p:spPr bwMode="auto">
          <a:xfrm>
            <a:off x="4572000" y="4953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2" name="Line 50"/>
          <p:cNvSpPr>
            <a:spLocks noChangeShapeType="1"/>
          </p:cNvSpPr>
          <p:nvPr/>
        </p:nvSpPr>
        <p:spPr bwMode="auto">
          <a:xfrm>
            <a:off x="40386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3" name="Line 51"/>
          <p:cNvSpPr>
            <a:spLocks noChangeShapeType="1"/>
          </p:cNvSpPr>
          <p:nvPr/>
        </p:nvSpPr>
        <p:spPr bwMode="auto">
          <a:xfrm>
            <a:off x="4038600" y="4800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4" name="Line 52"/>
          <p:cNvSpPr>
            <a:spLocks noChangeShapeType="1"/>
          </p:cNvSpPr>
          <p:nvPr/>
        </p:nvSpPr>
        <p:spPr bwMode="auto">
          <a:xfrm>
            <a:off x="4038600" y="5181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5" name="Line 53"/>
          <p:cNvSpPr>
            <a:spLocks noChangeShapeType="1"/>
          </p:cNvSpPr>
          <p:nvPr/>
        </p:nvSpPr>
        <p:spPr bwMode="auto">
          <a:xfrm>
            <a:off x="6172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6" name="Text Box 54"/>
          <p:cNvSpPr txBox="1">
            <a:spLocks noChangeArrowheads="1"/>
          </p:cNvSpPr>
          <p:nvPr/>
        </p:nvSpPr>
        <p:spPr bwMode="auto">
          <a:xfrm>
            <a:off x="4708525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8</a:t>
            </a:r>
          </a:p>
        </p:txBody>
      </p:sp>
      <p:sp>
        <p:nvSpPr>
          <p:cNvPr id="4147" name="Text Box 55"/>
          <p:cNvSpPr txBox="1">
            <a:spLocks noChangeArrowheads="1"/>
          </p:cNvSpPr>
          <p:nvPr/>
        </p:nvSpPr>
        <p:spPr bwMode="auto">
          <a:xfrm>
            <a:off x="4997450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7</a:t>
            </a:r>
          </a:p>
        </p:txBody>
      </p:sp>
      <p:sp>
        <p:nvSpPr>
          <p:cNvPr id="4148" name="Text Box 56"/>
          <p:cNvSpPr txBox="1">
            <a:spLocks noChangeArrowheads="1"/>
          </p:cNvSpPr>
          <p:nvPr/>
        </p:nvSpPr>
        <p:spPr bwMode="auto">
          <a:xfrm>
            <a:off x="5791200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5</a:t>
            </a:r>
          </a:p>
        </p:txBody>
      </p:sp>
      <p:sp>
        <p:nvSpPr>
          <p:cNvPr id="4149" name="Text Box 57"/>
          <p:cNvSpPr txBox="1">
            <a:spLocks noChangeArrowheads="1"/>
          </p:cNvSpPr>
          <p:nvPr/>
        </p:nvSpPr>
        <p:spPr bwMode="auto">
          <a:xfrm>
            <a:off x="6140450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4150" name="Text Box 58"/>
          <p:cNvSpPr txBox="1">
            <a:spLocks noChangeArrowheads="1"/>
          </p:cNvSpPr>
          <p:nvPr/>
        </p:nvSpPr>
        <p:spPr bwMode="auto">
          <a:xfrm>
            <a:off x="1797050" y="2286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</p:txBody>
      </p:sp>
      <p:sp>
        <p:nvSpPr>
          <p:cNvPr id="4151" name="Text Box 59"/>
          <p:cNvSpPr txBox="1">
            <a:spLocks noChangeArrowheads="1"/>
          </p:cNvSpPr>
          <p:nvPr/>
        </p:nvSpPr>
        <p:spPr bwMode="auto">
          <a:xfrm>
            <a:off x="1797050" y="2667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4152" name="Text Box 60"/>
          <p:cNvSpPr txBox="1">
            <a:spLocks noChangeArrowheads="1"/>
          </p:cNvSpPr>
          <p:nvPr/>
        </p:nvSpPr>
        <p:spPr bwMode="auto">
          <a:xfrm>
            <a:off x="179705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4153" name="Text Box 61"/>
          <p:cNvSpPr txBox="1">
            <a:spLocks noChangeArrowheads="1"/>
          </p:cNvSpPr>
          <p:nvPr/>
        </p:nvSpPr>
        <p:spPr bwMode="auto">
          <a:xfrm>
            <a:off x="1797050" y="3429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3</a:t>
            </a:r>
          </a:p>
        </p:txBody>
      </p:sp>
      <p:sp>
        <p:nvSpPr>
          <p:cNvPr id="4154" name="Text Box 62"/>
          <p:cNvSpPr txBox="1">
            <a:spLocks noChangeArrowheads="1"/>
          </p:cNvSpPr>
          <p:nvPr/>
        </p:nvSpPr>
        <p:spPr bwMode="auto">
          <a:xfrm>
            <a:off x="1828800" y="3810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4155" name="Text Box 63"/>
          <p:cNvSpPr txBox="1">
            <a:spLocks noChangeArrowheads="1"/>
          </p:cNvSpPr>
          <p:nvPr/>
        </p:nvSpPr>
        <p:spPr bwMode="auto">
          <a:xfrm>
            <a:off x="1797050" y="4191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5</a:t>
            </a:r>
          </a:p>
        </p:txBody>
      </p:sp>
      <p:sp>
        <p:nvSpPr>
          <p:cNvPr id="4156" name="Text Box 64"/>
          <p:cNvSpPr txBox="1">
            <a:spLocks noChangeArrowheads="1"/>
          </p:cNvSpPr>
          <p:nvPr/>
        </p:nvSpPr>
        <p:spPr bwMode="auto">
          <a:xfrm>
            <a:off x="1797050" y="4572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6</a:t>
            </a:r>
          </a:p>
        </p:txBody>
      </p:sp>
      <p:sp>
        <p:nvSpPr>
          <p:cNvPr id="4157" name="Text Box 65"/>
          <p:cNvSpPr txBox="1">
            <a:spLocks noChangeArrowheads="1"/>
          </p:cNvSpPr>
          <p:nvPr/>
        </p:nvSpPr>
        <p:spPr bwMode="auto">
          <a:xfrm>
            <a:off x="1797050" y="4953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7</a:t>
            </a:r>
          </a:p>
        </p:txBody>
      </p:sp>
      <p:sp>
        <p:nvSpPr>
          <p:cNvPr id="4158" name="Rectangle 66"/>
          <p:cNvSpPr>
            <a:spLocks noChangeArrowheads="1"/>
          </p:cNvSpPr>
          <p:nvPr/>
        </p:nvSpPr>
        <p:spPr bwMode="auto">
          <a:xfrm>
            <a:off x="2309813" y="2286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4159" name="Line 67"/>
          <p:cNvSpPr>
            <a:spLocks noChangeShapeType="1"/>
          </p:cNvSpPr>
          <p:nvPr/>
        </p:nvSpPr>
        <p:spPr bwMode="auto">
          <a:xfrm>
            <a:off x="2538413" y="251460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0" name="Rectangle 68"/>
          <p:cNvSpPr>
            <a:spLocks noChangeArrowheads="1"/>
          </p:cNvSpPr>
          <p:nvPr/>
        </p:nvSpPr>
        <p:spPr bwMode="auto">
          <a:xfrm>
            <a:off x="2309813" y="2667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4161" name="Line 69"/>
          <p:cNvSpPr>
            <a:spLocks noChangeShapeType="1"/>
          </p:cNvSpPr>
          <p:nvPr/>
        </p:nvSpPr>
        <p:spPr bwMode="auto">
          <a:xfrm>
            <a:off x="2538413" y="289560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2" name="Line 71"/>
          <p:cNvSpPr>
            <a:spLocks noChangeShapeType="1"/>
          </p:cNvSpPr>
          <p:nvPr/>
        </p:nvSpPr>
        <p:spPr bwMode="auto">
          <a:xfrm>
            <a:off x="2538413" y="327660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3" name="Rectangle 72"/>
          <p:cNvSpPr>
            <a:spLocks noChangeArrowheads="1"/>
          </p:cNvSpPr>
          <p:nvPr/>
        </p:nvSpPr>
        <p:spPr bwMode="auto">
          <a:xfrm>
            <a:off x="2309813" y="3429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4164" name="Line 73"/>
          <p:cNvSpPr>
            <a:spLocks noChangeShapeType="1"/>
          </p:cNvSpPr>
          <p:nvPr/>
        </p:nvSpPr>
        <p:spPr bwMode="auto">
          <a:xfrm>
            <a:off x="2538413" y="365760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5" name="Text Box 74"/>
          <p:cNvSpPr txBox="1">
            <a:spLocks noChangeArrowheads="1"/>
          </p:cNvSpPr>
          <p:nvPr/>
        </p:nvSpPr>
        <p:spPr bwMode="auto">
          <a:xfrm>
            <a:off x="2209800" y="1905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V</a:t>
            </a:r>
          </a:p>
        </p:txBody>
      </p:sp>
      <p:sp>
        <p:nvSpPr>
          <p:cNvPr id="4166" name="Rectangle 75"/>
          <p:cNvSpPr>
            <a:spLocks noChangeArrowheads="1"/>
          </p:cNvSpPr>
          <p:nvPr/>
        </p:nvSpPr>
        <p:spPr bwMode="auto">
          <a:xfrm>
            <a:off x="2309813" y="3810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4167" name="Line 76"/>
          <p:cNvSpPr>
            <a:spLocks noChangeShapeType="1"/>
          </p:cNvSpPr>
          <p:nvPr/>
        </p:nvSpPr>
        <p:spPr bwMode="auto">
          <a:xfrm>
            <a:off x="2538413" y="403860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8" name="Rectangle 77"/>
          <p:cNvSpPr>
            <a:spLocks noChangeArrowheads="1"/>
          </p:cNvSpPr>
          <p:nvPr/>
        </p:nvSpPr>
        <p:spPr bwMode="auto">
          <a:xfrm>
            <a:off x="2309813" y="4191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4169" name="Line 78"/>
          <p:cNvSpPr>
            <a:spLocks noChangeShapeType="1"/>
          </p:cNvSpPr>
          <p:nvPr/>
        </p:nvSpPr>
        <p:spPr bwMode="auto">
          <a:xfrm>
            <a:off x="2538413" y="441960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70" name="Rectangle 79"/>
          <p:cNvSpPr>
            <a:spLocks noChangeArrowheads="1"/>
          </p:cNvSpPr>
          <p:nvPr/>
        </p:nvSpPr>
        <p:spPr bwMode="auto">
          <a:xfrm>
            <a:off x="2309813" y="4572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4171" name="Line 80"/>
          <p:cNvSpPr>
            <a:spLocks noChangeShapeType="1"/>
          </p:cNvSpPr>
          <p:nvPr/>
        </p:nvSpPr>
        <p:spPr bwMode="auto">
          <a:xfrm>
            <a:off x="2538413" y="480060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209" name="Rectangle 81"/>
          <p:cNvSpPr>
            <a:spLocks noChangeArrowheads="1"/>
          </p:cNvSpPr>
          <p:nvPr/>
        </p:nvSpPr>
        <p:spPr bwMode="auto">
          <a:xfrm>
            <a:off x="2309813" y="3048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4173" name="Line 82"/>
          <p:cNvSpPr>
            <a:spLocks noChangeShapeType="1"/>
          </p:cNvSpPr>
          <p:nvPr/>
        </p:nvSpPr>
        <p:spPr bwMode="auto">
          <a:xfrm>
            <a:off x="2538413" y="518160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74" name="Line 83"/>
          <p:cNvSpPr>
            <a:spLocks noChangeShapeType="1"/>
          </p:cNvSpPr>
          <p:nvPr/>
        </p:nvSpPr>
        <p:spPr bwMode="auto">
          <a:xfrm>
            <a:off x="2438400" y="6172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75" name="Line 84"/>
          <p:cNvSpPr>
            <a:spLocks noChangeShapeType="1"/>
          </p:cNvSpPr>
          <p:nvPr/>
        </p:nvSpPr>
        <p:spPr bwMode="auto">
          <a:xfrm>
            <a:off x="3276600" y="6172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76" name="Text Box 85"/>
          <p:cNvSpPr txBox="1">
            <a:spLocks noChangeArrowheads="1"/>
          </p:cNvSpPr>
          <p:nvPr/>
        </p:nvSpPr>
        <p:spPr bwMode="auto">
          <a:xfrm>
            <a:off x="2286000" y="6096000"/>
            <a:ext cx="995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Valid?</a:t>
            </a:r>
          </a:p>
        </p:txBody>
      </p:sp>
      <p:sp>
        <p:nvSpPr>
          <p:cNvPr id="4177" name="Line 86"/>
          <p:cNvSpPr>
            <a:spLocks noChangeShapeType="1"/>
          </p:cNvSpPr>
          <p:nvPr/>
        </p:nvSpPr>
        <p:spPr bwMode="auto">
          <a:xfrm>
            <a:off x="3352800" y="655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78" name="Group 87"/>
          <p:cNvGrpSpPr>
            <a:grpSpLocks/>
          </p:cNvGrpSpPr>
          <p:nvPr/>
        </p:nvGrpSpPr>
        <p:grpSpPr bwMode="auto">
          <a:xfrm flipV="1">
            <a:off x="3200400" y="6324600"/>
            <a:ext cx="304800" cy="228600"/>
            <a:chOff x="384" y="3792"/>
            <a:chExt cx="288" cy="288"/>
          </a:xfrm>
        </p:grpSpPr>
        <p:sp>
          <p:nvSpPr>
            <p:cNvPr id="4213" name="Arc 88"/>
            <p:cNvSpPr>
              <a:spLocks/>
            </p:cNvSpPr>
            <p:nvPr/>
          </p:nvSpPr>
          <p:spPr bwMode="auto">
            <a:xfrm>
              <a:off x="528" y="379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44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4" name="Arc 89"/>
            <p:cNvSpPr>
              <a:spLocks/>
            </p:cNvSpPr>
            <p:nvPr/>
          </p:nvSpPr>
          <p:spPr bwMode="auto">
            <a:xfrm flipH="1">
              <a:off x="384" y="379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44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5" name="Line 90"/>
            <p:cNvSpPr>
              <a:spLocks noChangeShapeType="1"/>
            </p:cNvSpPr>
            <p:nvPr/>
          </p:nvSpPr>
          <p:spPr bwMode="auto">
            <a:xfrm>
              <a:off x="384" y="39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Line 91"/>
            <p:cNvSpPr>
              <a:spLocks noChangeShapeType="1"/>
            </p:cNvSpPr>
            <p:nvPr/>
          </p:nvSpPr>
          <p:spPr bwMode="auto">
            <a:xfrm>
              <a:off x="672" y="39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Line 92"/>
            <p:cNvSpPr>
              <a:spLocks noChangeShapeType="1"/>
            </p:cNvSpPr>
            <p:nvPr/>
          </p:nvSpPr>
          <p:spPr bwMode="auto">
            <a:xfrm>
              <a:off x="384" y="40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221" name="Group 93"/>
          <p:cNvGrpSpPr>
            <a:grpSpLocks/>
          </p:cNvGrpSpPr>
          <p:nvPr/>
        </p:nvGrpSpPr>
        <p:grpSpPr bwMode="auto">
          <a:xfrm>
            <a:off x="1066800" y="1219200"/>
            <a:ext cx="4908550" cy="2514600"/>
            <a:chOff x="672" y="768"/>
            <a:chExt cx="3092" cy="1584"/>
          </a:xfrm>
        </p:grpSpPr>
        <p:grpSp>
          <p:nvGrpSpPr>
            <p:cNvPr id="4206" name="Group 94"/>
            <p:cNvGrpSpPr>
              <a:grpSpLocks/>
            </p:cNvGrpSpPr>
            <p:nvPr/>
          </p:nvGrpSpPr>
          <p:grpSpPr bwMode="auto">
            <a:xfrm>
              <a:off x="672" y="768"/>
              <a:ext cx="2832" cy="1584"/>
              <a:chOff x="720" y="768"/>
              <a:chExt cx="2400" cy="1584"/>
            </a:xfrm>
          </p:grpSpPr>
          <p:sp>
            <p:nvSpPr>
              <p:cNvPr id="4209" name="Line 95"/>
              <p:cNvSpPr>
                <a:spLocks noChangeShapeType="1"/>
              </p:cNvSpPr>
              <p:nvPr/>
            </p:nvSpPr>
            <p:spPr bwMode="auto">
              <a:xfrm>
                <a:off x="3120" y="76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0" name="Line 96"/>
              <p:cNvSpPr>
                <a:spLocks noChangeShapeType="1"/>
              </p:cNvSpPr>
              <p:nvPr/>
            </p:nvSpPr>
            <p:spPr bwMode="auto">
              <a:xfrm flipH="1">
                <a:off x="720" y="1200"/>
                <a:ext cx="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1" name="Line 97"/>
              <p:cNvSpPr>
                <a:spLocks noChangeShapeType="1"/>
              </p:cNvSpPr>
              <p:nvPr/>
            </p:nvSpPr>
            <p:spPr bwMode="auto">
              <a:xfrm>
                <a:off x="720" y="1200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2" name="Line 98"/>
              <p:cNvSpPr>
                <a:spLocks noChangeShapeType="1"/>
              </p:cNvSpPr>
              <p:nvPr/>
            </p:nvSpPr>
            <p:spPr bwMode="auto">
              <a:xfrm>
                <a:off x="720" y="235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07" name="Line 99"/>
            <p:cNvSpPr>
              <a:spLocks noChangeShapeType="1"/>
            </p:cNvSpPr>
            <p:nvPr/>
          </p:nvSpPr>
          <p:spPr bwMode="auto">
            <a:xfrm flipV="1">
              <a:off x="3408" y="912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Text Box 100"/>
            <p:cNvSpPr txBox="1">
              <a:spLocks noChangeArrowheads="1"/>
            </p:cNvSpPr>
            <p:nvPr/>
          </p:nvSpPr>
          <p:spPr bwMode="auto">
            <a:xfrm>
              <a:off x="3552" y="8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3</a:t>
              </a:r>
            </a:p>
          </p:txBody>
        </p:sp>
      </p:grpSp>
      <p:grpSp>
        <p:nvGrpSpPr>
          <p:cNvPr id="48229" name="Group 101"/>
          <p:cNvGrpSpPr>
            <a:grpSpLocks/>
          </p:cNvGrpSpPr>
          <p:nvPr/>
        </p:nvGrpSpPr>
        <p:grpSpPr bwMode="auto">
          <a:xfrm>
            <a:off x="533400" y="1219200"/>
            <a:ext cx="2438400" cy="4648200"/>
            <a:chOff x="336" y="768"/>
            <a:chExt cx="1296" cy="2928"/>
          </a:xfrm>
        </p:grpSpPr>
        <p:grpSp>
          <p:nvGrpSpPr>
            <p:cNvPr id="4199" name="Group 102"/>
            <p:cNvGrpSpPr>
              <a:grpSpLocks/>
            </p:cNvGrpSpPr>
            <p:nvPr/>
          </p:nvGrpSpPr>
          <p:grpSpPr bwMode="auto">
            <a:xfrm>
              <a:off x="432" y="768"/>
              <a:ext cx="1200" cy="2928"/>
              <a:chOff x="432" y="768"/>
              <a:chExt cx="1200" cy="2832"/>
            </a:xfrm>
          </p:grpSpPr>
          <p:sp>
            <p:nvSpPr>
              <p:cNvPr id="4202" name="Line 103"/>
              <p:cNvSpPr>
                <a:spLocks noChangeShapeType="1"/>
              </p:cNvSpPr>
              <p:nvPr/>
            </p:nvSpPr>
            <p:spPr bwMode="auto">
              <a:xfrm>
                <a:off x="1632" y="7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3" name="Line 104"/>
              <p:cNvSpPr>
                <a:spLocks noChangeShapeType="1"/>
              </p:cNvSpPr>
              <p:nvPr/>
            </p:nvSpPr>
            <p:spPr bwMode="auto">
              <a:xfrm flipH="1">
                <a:off x="432" y="960"/>
                <a:ext cx="1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4" name="Line 105"/>
              <p:cNvSpPr>
                <a:spLocks noChangeShapeType="1"/>
              </p:cNvSpPr>
              <p:nvPr/>
            </p:nvSpPr>
            <p:spPr bwMode="auto">
              <a:xfrm>
                <a:off x="432" y="960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5" name="Line 106"/>
              <p:cNvSpPr>
                <a:spLocks noChangeShapeType="1"/>
              </p:cNvSpPr>
              <p:nvPr/>
            </p:nvSpPr>
            <p:spPr bwMode="auto">
              <a:xfrm>
                <a:off x="432" y="3600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00" name="Line 107"/>
            <p:cNvSpPr>
              <a:spLocks noChangeShapeType="1"/>
            </p:cNvSpPr>
            <p:nvPr/>
          </p:nvSpPr>
          <p:spPr bwMode="auto">
            <a:xfrm flipV="1">
              <a:off x="336" y="2832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Text Box 108"/>
            <p:cNvSpPr txBox="1">
              <a:spLocks noChangeArrowheads="1"/>
            </p:cNvSpPr>
            <p:nvPr/>
          </p:nvSpPr>
          <p:spPr bwMode="auto">
            <a:xfrm>
              <a:off x="432" y="2832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24</a:t>
              </a:r>
            </a:p>
          </p:txBody>
        </p:sp>
      </p:grpSp>
      <p:sp>
        <p:nvSpPr>
          <p:cNvPr id="48237" name="Line 109"/>
          <p:cNvSpPr>
            <a:spLocks noChangeShapeType="1"/>
          </p:cNvSpPr>
          <p:nvPr/>
        </p:nvSpPr>
        <p:spPr bwMode="auto">
          <a:xfrm>
            <a:off x="3429000" y="34290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238" name="Rectangle 110"/>
          <p:cNvSpPr>
            <a:spLocks noChangeArrowheads="1"/>
          </p:cNvSpPr>
          <p:nvPr/>
        </p:nvSpPr>
        <p:spPr bwMode="auto">
          <a:xfrm>
            <a:off x="2362200" y="685800"/>
            <a:ext cx="1279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BEEF00</a:t>
            </a:r>
          </a:p>
        </p:txBody>
      </p:sp>
      <p:sp>
        <p:nvSpPr>
          <p:cNvPr id="48239" name="Rectangle 111"/>
          <p:cNvSpPr>
            <a:spLocks noChangeArrowheads="1"/>
          </p:cNvSpPr>
          <p:nvPr/>
        </p:nvSpPr>
        <p:spPr bwMode="auto">
          <a:xfrm>
            <a:off x="5424488" y="685800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48240" name="WordArt 112"/>
          <p:cNvSpPr>
            <a:spLocks noChangeArrowheads="1" noChangeShapeType="1" noTextEdit="1"/>
          </p:cNvSpPr>
          <p:nvPr/>
        </p:nvSpPr>
        <p:spPr bwMode="auto">
          <a:xfrm>
            <a:off x="3657600" y="6248400"/>
            <a:ext cx="1247775" cy="4905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noFill/>
                <a:effectLst>
                  <a:outerShdw dist="45791" dir="2021404" algn="ctr" rotWithShape="0">
                    <a:srgbClr val="9999FF"/>
                  </a:outerShdw>
                </a:effectLst>
                <a:latin typeface="Arial Black" panose="020B0A04020102020204" pitchFamily="34" charset="0"/>
              </a:rPr>
              <a:t>MISS</a:t>
            </a:r>
          </a:p>
        </p:txBody>
      </p:sp>
      <p:sp>
        <p:nvSpPr>
          <p:cNvPr id="48241" name="Rectangle 113"/>
          <p:cNvSpPr>
            <a:spLocks noChangeArrowheads="1"/>
          </p:cNvSpPr>
          <p:nvPr/>
        </p:nvSpPr>
        <p:spPr bwMode="auto">
          <a:xfrm>
            <a:off x="2743200" y="3048000"/>
            <a:ext cx="1295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8242" name="Group 114"/>
          <p:cNvGrpSpPr>
            <a:grpSpLocks/>
          </p:cNvGrpSpPr>
          <p:nvPr/>
        </p:nvGrpSpPr>
        <p:grpSpPr bwMode="auto">
          <a:xfrm>
            <a:off x="2743200" y="3048000"/>
            <a:ext cx="6197600" cy="1905000"/>
            <a:chOff x="1488" y="3120"/>
            <a:chExt cx="3904" cy="1200"/>
          </a:xfrm>
        </p:grpSpPr>
        <p:sp>
          <p:nvSpPr>
            <p:cNvPr id="4196" name="Rectangle 115"/>
            <p:cNvSpPr>
              <a:spLocks noChangeArrowheads="1"/>
            </p:cNvSpPr>
            <p:nvPr/>
          </p:nvSpPr>
          <p:spPr bwMode="auto">
            <a:xfrm>
              <a:off x="1488" y="3120"/>
              <a:ext cx="8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accent2"/>
                  </a:solidFill>
                  <a:latin typeface="Courier New" panose="02070309020205020404" pitchFamily="49" charset="0"/>
                </a:rPr>
                <a:t>BEEF00</a:t>
              </a:r>
            </a:p>
          </p:txBody>
        </p:sp>
        <p:sp>
          <p:nvSpPr>
            <p:cNvPr id="4197" name="Text Box 116"/>
            <p:cNvSpPr txBox="1">
              <a:spLocks noChangeArrowheads="1"/>
            </p:cNvSpPr>
            <p:nvPr/>
          </p:nvSpPr>
          <p:spPr bwMode="auto">
            <a:xfrm>
              <a:off x="3826" y="3802"/>
              <a:ext cx="1315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i="1"/>
                <a:t>Get block from </a:t>
              </a:r>
            </a:p>
            <a:p>
              <a:pPr eaLnBrk="1" hangingPunct="1"/>
              <a:r>
                <a:rPr lang="en-US" altLang="en-US" i="1"/>
                <a:t>memory (slow)</a:t>
              </a:r>
            </a:p>
          </p:txBody>
        </p:sp>
        <p:sp>
          <p:nvSpPr>
            <p:cNvPr id="4198" name="Freeform 117"/>
            <p:cNvSpPr>
              <a:spLocks/>
            </p:cNvSpPr>
            <p:nvPr/>
          </p:nvSpPr>
          <p:spPr bwMode="auto">
            <a:xfrm>
              <a:off x="4800" y="3264"/>
              <a:ext cx="592" cy="576"/>
            </a:xfrm>
            <a:custGeom>
              <a:avLst/>
              <a:gdLst>
                <a:gd name="T0" fmla="*/ 96 w 592"/>
                <a:gd name="T1" fmla="*/ 576 h 576"/>
                <a:gd name="T2" fmla="*/ 576 w 592"/>
                <a:gd name="T3" fmla="*/ 288 h 576"/>
                <a:gd name="T4" fmla="*/ 0 w 592"/>
                <a:gd name="T5" fmla="*/ 0 h 5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92" h="576">
                  <a:moveTo>
                    <a:pt x="96" y="576"/>
                  </a:moveTo>
                  <a:cubicBezTo>
                    <a:pt x="344" y="480"/>
                    <a:pt x="592" y="384"/>
                    <a:pt x="576" y="288"/>
                  </a:cubicBezTo>
                  <a:cubicBezTo>
                    <a:pt x="560" y="192"/>
                    <a:pt x="280" y="96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257" name="Group 129"/>
          <p:cNvGrpSpPr>
            <a:grpSpLocks/>
          </p:cNvGrpSpPr>
          <p:nvPr/>
        </p:nvGrpSpPr>
        <p:grpSpPr bwMode="auto">
          <a:xfrm>
            <a:off x="2438400" y="3429000"/>
            <a:ext cx="76200" cy="2743200"/>
            <a:chOff x="1536" y="2160"/>
            <a:chExt cx="48" cy="1728"/>
          </a:xfrm>
        </p:grpSpPr>
        <p:sp>
          <p:nvSpPr>
            <p:cNvPr id="4191" name="Line 119"/>
            <p:cNvSpPr>
              <a:spLocks noChangeShapeType="1"/>
            </p:cNvSpPr>
            <p:nvPr/>
          </p:nvSpPr>
          <p:spPr bwMode="auto">
            <a:xfrm>
              <a:off x="1536" y="2160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Line 120"/>
            <p:cNvSpPr>
              <a:spLocks noChangeShapeType="1"/>
            </p:cNvSpPr>
            <p:nvPr/>
          </p:nvSpPr>
          <p:spPr bwMode="auto">
            <a:xfrm>
              <a:off x="1536" y="374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93" name="Group 121"/>
            <p:cNvGrpSpPr>
              <a:grpSpLocks/>
            </p:cNvGrpSpPr>
            <p:nvPr/>
          </p:nvGrpSpPr>
          <p:grpSpPr bwMode="auto">
            <a:xfrm>
              <a:off x="1536" y="3648"/>
              <a:ext cx="48" cy="96"/>
              <a:chOff x="576" y="3888"/>
              <a:chExt cx="48" cy="96"/>
            </a:xfrm>
          </p:grpSpPr>
          <p:sp>
            <p:nvSpPr>
              <p:cNvPr id="4194" name="Arc 122"/>
              <p:cNvSpPr>
                <a:spLocks/>
              </p:cNvSpPr>
              <p:nvPr/>
            </p:nvSpPr>
            <p:spPr bwMode="auto">
              <a:xfrm>
                <a:off x="576" y="3888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48 w 21600"/>
                  <a:gd name="T3" fmla="*/ 48 h 21600"/>
                  <a:gd name="T4" fmla="*/ 0 w 21600"/>
                  <a:gd name="T5" fmla="*/ 48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5" name="Arc 123"/>
              <p:cNvSpPr>
                <a:spLocks/>
              </p:cNvSpPr>
              <p:nvPr/>
            </p:nvSpPr>
            <p:spPr bwMode="auto">
              <a:xfrm flipV="1">
                <a:off x="576" y="3936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48 w 21600"/>
                  <a:gd name="T3" fmla="*/ 48 h 21600"/>
                  <a:gd name="T4" fmla="*/ 0 w 21600"/>
                  <a:gd name="T5" fmla="*/ 48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8252" name="Rectangle 124"/>
          <p:cNvSpPr>
            <a:spLocks noChangeArrowheads="1"/>
          </p:cNvSpPr>
          <p:nvPr/>
        </p:nvSpPr>
        <p:spPr bwMode="auto">
          <a:xfrm>
            <a:off x="2309813" y="3048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89" name="Rectangle 125"/>
          <p:cNvSpPr>
            <a:spLocks noChangeArrowheads="1"/>
          </p:cNvSpPr>
          <p:nvPr/>
        </p:nvSpPr>
        <p:spPr bwMode="auto">
          <a:xfrm>
            <a:off x="2309813" y="4953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4190" name="Rectangle 128"/>
          <p:cNvSpPr>
            <a:spLocks noChangeArrowheads="1"/>
          </p:cNvSpPr>
          <p:nvPr/>
        </p:nvSpPr>
        <p:spPr bwMode="auto">
          <a:xfrm>
            <a:off x="2743200" y="4953000"/>
            <a:ext cx="1279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FF0040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0539-A6AA-455A-8A05-25D036BA7076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463/563, Microprocessor Architecture, Prof. Rotenberg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8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48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4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8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8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8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8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48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animBg="1"/>
      <p:bldP spid="48209" grpId="0" animBg="1"/>
      <p:bldP spid="48238" grpId="0" autoUpdateAnimBg="0"/>
      <p:bldP spid="48239" grpId="0" autoUpdateAnimBg="0"/>
      <p:bldP spid="48241" grpId="0" animBg="1"/>
      <p:bldP spid="4825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2309813" y="4953000"/>
            <a:ext cx="22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3" name="Oval 3"/>
          <p:cNvSpPr>
            <a:spLocks noChangeArrowheads="1"/>
          </p:cNvSpPr>
          <p:nvPr/>
        </p:nvSpPr>
        <p:spPr bwMode="auto">
          <a:xfrm>
            <a:off x="2895600" y="5562600"/>
            <a:ext cx="11430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971800" y="5638800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Match?</a:t>
            </a:r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3429000" y="6096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4572000" y="2286000"/>
            <a:ext cx="32766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2743200" y="2286000"/>
            <a:ext cx="12954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2743200" y="2667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27432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>
            <a:off x="2743200" y="3429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>
            <a:off x="2743200" y="3810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2743200" y="4572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>
            <a:off x="4572000" y="2667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Line 14"/>
          <p:cNvSpPr>
            <a:spLocks noChangeShapeType="1"/>
          </p:cNvSpPr>
          <p:nvPr/>
        </p:nvSpPr>
        <p:spPr bwMode="auto">
          <a:xfrm>
            <a:off x="4572000" y="3048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Line 15"/>
          <p:cNvSpPr>
            <a:spLocks noChangeShapeType="1"/>
          </p:cNvSpPr>
          <p:nvPr/>
        </p:nvSpPr>
        <p:spPr bwMode="auto">
          <a:xfrm>
            <a:off x="4572000" y="3429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6" name="Line 16"/>
          <p:cNvSpPr>
            <a:spLocks noChangeShapeType="1"/>
          </p:cNvSpPr>
          <p:nvPr/>
        </p:nvSpPr>
        <p:spPr bwMode="auto">
          <a:xfrm>
            <a:off x="4572000" y="3810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7" name="Line 17"/>
          <p:cNvSpPr>
            <a:spLocks noChangeShapeType="1"/>
          </p:cNvSpPr>
          <p:nvPr/>
        </p:nvSpPr>
        <p:spPr bwMode="auto">
          <a:xfrm>
            <a:off x="4572000" y="4191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8" name="Text Box 18"/>
          <p:cNvSpPr txBox="1">
            <a:spLocks noChangeArrowheads="1"/>
          </p:cNvSpPr>
          <p:nvPr/>
        </p:nvSpPr>
        <p:spPr bwMode="auto">
          <a:xfrm>
            <a:off x="2905125" y="1905000"/>
            <a:ext cx="7932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TAG</a:t>
            </a:r>
          </a:p>
        </p:txBody>
      </p:sp>
      <p:sp>
        <p:nvSpPr>
          <p:cNvPr id="5139" name="Text Box 19"/>
          <p:cNvSpPr txBox="1">
            <a:spLocks noChangeArrowheads="1"/>
          </p:cNvSpPr>
          <p:nvPr/>
        </p:nvSpPr>
        <p:spPr bwMode="auto">
          <a:xfrm>
            <a:off x="5638800" y="1905000"/>
            <a:ext cx="1031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DATA</a:t>
            </a:r>
          </a:p>
        </p:txBody>
      </p:sp>
      <p:grpSp>
        <p:nvGrpSpPr>
          <p:cNvPr id="5140" name="Group 20"/>
          <p:cNvGrpSpPr>
            <a:grpSpLocks/>
          </p:cNvGrpSpPr>
          <p:nvPr/>
        </p:nvGrpSpPr>
        <p:grpSpPr bwMode="auto">
          <a:xfrm>
            <a:off x="1752600" y="2362200"/>
            <a:ext cx="304800" cy="2971800"/>
            <a:chOff x="1104" y="1632"/>
            <a:chExt cx="194" cy="1536"/>
          </a:xfrm>
        </p:grpSpPr>
        <p:sp>
          <p:nvSpPr>
            <p:cNvPr id="5238" name="Line 21"/>
            <p:cNvSpPr>
              <a:spLocks noChangeShapeType="1"/>
            </p:cNvSpPr>
            <p:nvPr/>
          </p:nvSpPr>
          <p:spPr bwMode="auto">
            <a:xfrm rot="5400000" flipH="1">
              <a:off x="1106" y="297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9" name="Line 22"/>
            <p:cNvSpPr>
              <a:spLocks noChangeShapeType="1"/>
            </p:cNvSpPr>
            <p:nvPr/>
          </p:nvSpPr>
          <p:spPr bwMode="auto">
            <a:xfrm rot="5400000">
              <a:off x="1106" y="163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0" name="Line 23"/>
            <p:cNvSpPr>
              <a:spLocks noChangeShapeType="1"/>
            </p:cNvSpPr>
            <p:nvPr/>
          </p:nvSpPr>
          <p:spPr bwMode="auto">
            <a:xfrm rot="5400000" flipH="1">
              <a:off x="528" y="2400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1" name="Line 24"/>
            <p:cNvSpPr>
              <a:spLocks noChangeShapeType="1"/>
            </p:cNvSpPr>
            <p:nvPr/>
          </p:nvSpPr>
          <p:spPr bwMode="auto">
            <a:xfrm rot="5400000" flipH="1">
              <a:off x="528" y="240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1" name="Line 25"/>
          <p:cNvSpPr>
            <a:spLocks noChangeShapeType="1"/>
          </p:cNvSpPr>
          <p:nvPr/>
        </p:nvSpPr>
        <p:spPr bwMode="auto">
          <a:xfrm>
            <a:off x="20574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2" name="Line 26"/>
          <p:cNvSpPr>
            <a:spLocks noChangeShapeType="1"/>
          </p:cNvSpPr>
          <p:nvPr/>
        </p:nvSpPr>
        <p:spPr bwMode="auto">
          <a:xfrm>
            <a:off x="2057400" y="2895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3" name="Line 27"/>
          <p:cNvSpPr>
            <a:spLocks noChangeShapeType="1"/>
          </p:cNvSpPr>
          <p:nvPr/>
        </p:nvSpPr>
        <p:spPr bwMode="auto">
          <a:xfrm>
            <a:off x="20574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4" name="Line 28"/>
          <p:cNvSpPr>
            <a:spLocks noChangeShapeType="1"/>
          </p:cNvSpPr>
          <p:nvPr/>
        </p:nvSpPr>
        <p:spPr bwMode="auto">
          <a:xfrm>
            <a:off x="2057400" y="3657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5" name="Line 29"/>
          <p:cNvSpPr>
            <a:spLocks noChangeShapeType="1"/>
          </p:cNvSpPr>
          <p:nvPr/>
        </p:nvSpPr>
        <p:spPr bwMode="auto">
          <a:xfrm>
            <a:off x="2057400" y="4038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6" name="Line 30"/>
          <p:cNvSpPr>
            <a:spLocks noChangeShapeType="1"/>
          </p:cNvSpPr>
          <p:nvPr/>
        </p:nvSpPr>
        <p:spPr bwMode="auto">
          <a:xfrm>
            <a:off x="40386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7" name="Line 31"/>
          <p:cNvSpPr>
            <a:spLocks noChangeShapeType="1"/>
          </p:cNvSpPr>
          <p:nvPr/>
        </p:nvSpPr>
        <p:spPr bwMode="auto">
          <a:xfrm>
            <a:off x="4038600" y="2895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8" name="Line 32"/>
          <p:cNvSpPr>
            <a:spLocks noChangeShapeType="1"/>
          </p:cNvSpPr>
          <p:nvPr/>
        </p:nvSpPr>
        <p:spPr bwMode="auto">
          <a:xfrm>
            <a:off x="4038600" y="3276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9" name="Line 33"/>
          <p:cNvSpPr>
            <a:spLocks noChangeShapeType="1"/>
          </p:cNvSpPr>
          <p:nvPr/>
        </p:nvSpPr>
        <p:spPr bwMode="auto">
          <a:xfrm>
            <a:off x="4038600" y="3657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0" name="Line 34"/>
          <p:cNvSpPr>
            <a:spLocks noChangeShapeType="1"/>
          </p:cNvSpPr>
          <p:nvPr/>
        </p:nvSpPr>
        <p:spPr bwMode="auto">
          <a:xfrm>
            <a:off x="4038600" y="4038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1" name="Rectangle 35"/>
          <p:cNvSpPr>
            <a:spLocks noChangeArrowheads="1"/>
          </p:cNvSpPr>
          <p:nvPr/>
        </p:nvSpPr>
        <p:spPr bwMode="auto">
          <a:xfrm>
            <a:off x="1295400" y="381000"/>
            <a:ext cx="6172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52" name="Text Box 36"/>
          <p:cNvSpPr txBox="1">
            <a:spLocks noChangeArrowheads="1"/>
          </p:cNvSpPr>
          <p:nvPr/>
        </p:nvSpPr>
        <p:spPr bwMode="auto">
          <a:xfrm>
            <a:off x="7207250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</p:txBody>
      </p:sp>
      <p:sp>
        <p:nvSpPr>
          <p:cNvPr id="5153" name="Text Box 37"/>
          <p:cNvSpPr txBox="1">
            <a:spLocks noChangeArrowheads="1"/>
          </p:cNvSpPr>
          <p:nvPr/>
        </p:nvSpPr>
        <p:spPr bwMode="auto">
          <a:xfrm>
            <a:off x="1295400" y="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31</a:t>
            </a:r>
          </a:p>
        </p:txBody>
      </p:sp>
      <p:sp>
        <p:nvSpPr>
          <p:cNvPr id="5154" name="Text Box 38"/>
          <p:cNvSpPr txBox="1">
            <a:spLocks noChangeArrowheads="1"/>
          </p:cNvSpPr>
          <p:nvPr/>
        </p:nvSpPr>
        <p:spPr bwMode="auto">
          <a:xfrm>
            <a:off x="6400800" y="381000"/>
            <a:ext cx="8778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block</a:t>
            </a:r>
          </a:p>
          <a:p>
            <a:pPr eaLnBrk="1" hangingPunct="1"/>
            <a:r>
              <a:rPr lang="en-US" altLang="en-US"/>
              <a:t>offset</a:t>
            </a:r>
          </a:p>
        </p:txBody>
      </p:sp>
      <p:sp>
        <p:nvSpPr>
          <p:cNvPr id="5155" name="Text Box 39"/>
          <p:cNvSpPr txBox="1">
            <a:spLocks noChangeArrowheads="1"/>
          </p:cNvSpPr>
          <p:nvPr/>
        </p:nvSpPr>
        <p:spPr bwMode="auto">
          <a:xfrm>
            <a:off x="5159375" y="304800"/>
            <a:ext cx="860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index</a:t>
            </a:r>
          </a:p>
        </p:txBody>
      </p:sp>
      <p:sp>
        <p:nvSpPr>
          <p:cNvPr id="5156" name="Text Box 40"/>
          <p:cNvSpPr txBox="1">
            <a:spLocks noChangeArrowheads="1"/>
          </p:cNvSpPr>
          <p:nvPr/>
        </p:nvSpPr>
        <p:spPr bwMode="auto">
          <a:xfrm>
            <a:off x="2873375" y="304800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tag</a:t>
            </a:r>
          </a:p>
        </p:txBody>
      </p:sp>
      <p:sp>
        <p:nvSpPr>
          <p:cNvPr id="5157" name="Line 41"/>
          <p:cNvSpPr>
            <a:spLocks noChangeShapeType="1"/>
          </p:cNvSpPr>
          <p:nvPr/>
        </p:nvSpPr>
        <p:spPr bwMode="auto">
          <a:xfrm>
            <a:off x="6096000" y="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8" name="Line 42"/>
          <p:cNvSpPr>
            <a:spLocks noChangeShapeType="1"/>
          </p:cNvSpPr>
          <p:nvPr/>
        </p:nvSpPr>
        <p:spPr bwMode="auto">
          <a:xfrm>
            <a:off x="5029200" y="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9" name="Line 43"/>
          <p:cNvSpPr>
            <a:spLocks noChangeShapeType="1"/>
          </p:cNvSpPr>
          <p:nvPr/>
        </p:nvSpPr>
        <p:spPr bwMode="auto">
          <a:xfrm>
            <a:off x="2743200" y="4191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0" name="Line 44"/>
          <p:cNvSpPr>
            <a:spLocks noChangeShapeType="1"/>
          </p:cNvSpPr>
          <p:nvPr/>
        </p:nvSpPr>
        <p:spPr bwMode="auto">
          <a:xfrm>
            <a:off x="2743200" y="4953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1" name="Line 45"/>
          <p:cNvSpPr>
            <a:spLocks noChangeShapeType="1"/>
          </p:cNvSpPr>
          <p:nvPr/>
        </p:nvSpPr>
        <p:spPr bwMode="auto">
          <a:xfrm>
            <a:off x="2057400" y="4419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2" name="Line 46"/>
          <p:cNvSpPr>
            <a:spLocks noChangeShapeType="1"/>
          </p:cNvSpPr>
          <p:nvPr/>
        </p:nvSpPr>
        <p:spPr bwMode="auto">
          <a:xfrm>
            <a:off x="2057400" y="4800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3" name="Line 47"/>
          <p:cNvSpPr>
            <a:spLocks noChangeShapeType="1"/>
          </p:cNvSpPr>
          <p:nvPr/>
        </p:nvSpPr>
        <p:spPr bwMode="auto">
          <a:xfrm>
            <a:off x="2057400" y="5181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4" name="Line 48"/>
          <p:cNvSpPr>
            <a:spLocks noChangeShapeType="1"/>
          </p:cNvSpPr>
          <p:nvPr/>
        </p:nvSpPr>
        <p:spPr bwMode="auto">
          <a:xfrm>
            <a:off x="4572000" y="4572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5" name="Line 49"/>
          <p:cNvSpPr>
            <a:spLocks noChangeShapeType="1"/>
          </p:cNvSpPr>
          <p:nvPr/>
        </p:nvSpPr>
        <p:spPr bwMode="auto">
          <a:xfrm>
            <a:off x="4572000" y="4953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6" name="Line 50"/>
          <p:cNvSpPr>
            <a:spLocks noChangeShapeType="1"/>
          </p:cNvSpPr>
          <p:nvPr/>
        </p:nvSpPr>
        <p:spPr bwMode="auto">
          <a:xfrm>
            <a:off x="40386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7" name="Line 51"/>
          <p:cNvSpPr>
            <a:spLocks noChangeShapeType="1"/>
          </p:cNvSpPr>
          <p:nvPr/>
        </p:nvSpPr>
        <p:spPr bwMode="auto">
          <a:xfrm>
            <a:off x="4038600" y="4800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8" name="Line 52"/>
          <p:cNvSpPr>
            <a:spLocks noChangeShapeType="1"/>
          </p:cNvSpPr>
          <p:nvPr/>
        </p:nvSpPr>
        <p:spPr bwMode="auto">
          <a:xfrm>
            <a:off x="4038600" y="5181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9" name="Line 53"/>
          <p:cNvSpPr>
            <a:spLocks noChangeShapeType="1"/>
          </p:cNvSpPr>
          <p:nvPr/>
        </p:nvSpPr>
        <p:spPr bwMode="auto">
          <a:xfrm>
            <a:off x="6172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0" name="Text Box 54"/>
          <p:cNvSpPr txBox="1">
            <a:spLocks noChangeArrowheads="1"/>
          </p:cNvSpPr>
          <p:nvPr/>
        </p:nvSpPr>
        <p:spPr bwMode="auto">
          <a:xfrm>
            <a:off x="4708525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8</a:t>
            </a:r>
          </a:p>
        </p:txBody>
      </p:sp>
      <p:sp>
        <p:nvSpPr>
          <p:cNvPr id="5171" name="Text Box 55"/>
          <p:cNvSpPr txBox="1">
            <a:spLocks noChangeArrowheads="1"/>
          </p:cNvSpPr>
          <p:nvPr/>
        </p:nvSpPr>
        <p:spPr bwMode="auto">
          <a:xfrm>
            <a:off x="4997450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7</a:t>
            </a:r>
          </a:p>
        </p:txBody>
      </p:sp>
      <p:sp>
        <p:nvSpPr>
          <p:cNvPr id="5172" name="Text Box 56"/>
          <p:cNvSpPr txBox="1">
            <a:spLocks noChangeArrowheads="1"/>
          </p:cNvSpPr>
          <p:nvPr/>
        </p:nvSpPr>
        <p:spPr bwMode="auto">
          <a:xfrm>
            <a:off x="5791200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5</a:t>
            </a:r>
          </a:p>
        </p:txBody>
      </p:sp>
      <p:sp>
        <p:nvSpPr>
          <p:cNvPr id="5173" name="Text Box 57"/>
          <p:cNvSpPr txBox="1">
            <a:spLocks noChangeArrowheads="1"/>
          </p:cNvSpPr>
          <p:nvPr/>
        </p:nvSpPr>
        <p:spPr bwMode="auto">
          <a:xfrm>
            <a:off x="6140450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5174" name="Text Box 58"/>
          <p:cNvSpPr txBox="1">
            <a:spLocks noChangeArrowheads="1"/>
          </p:cNvSpPr>
          <p:nvPr/>
        </p:nvSpPr>
        <p:spPr bwMode="auto">
          <a:xfrm>
            <a:off x="1797050" y="2286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</p:txBody>
      </p:sp>
      <p:sp>
        <p:nvSpPr>
          <p:cNvPr id="5175" name="Text Box 59"/>
          <p:cNvSpPr txBox="1">
            <a:spLocks noChangeArrowheads="1"/>
          </p:cNvSpPr>
          <p:nvPr/>
        </p:nvSpPr>
        <p:spPr bwMode="auto">
          <a:xfrm>
            <a:off x="1797050" y="2667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5176" name="Text Box 60"/>
          <p:cNvSpPr txBox="1">
            <a:spLocks noChangeArrowheads="1"/>
          </p:cNvSpPr>
          <p:nvPr/>
        </p:nvSpPr>
        <p:spPr bwMode="auto">
          <a:xfrm>
            <a:off x="179705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5177" name="Text Box 61"/>
          <p:cNvSpPr txBox="1">
            <a:spLocks noChangeArrowheads="1"/>
          </p:cNvSpPr>
          <p:nvPr/>
        </p:nvSpPr>
        <p:spPr bwMode="auto">
          <a:xfrm>
            <a:off x="1797050" y="3429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3</a:t>
            </a:r>
          </a:p>
        </p:txBody>
      </p:sp>
      <p:sp>
        <p:nvSpPr>
          <p:cNvPr id="5178" name="Text Box 62"/>
          <p:cNvSpPr txBox="1">
            <a:spLocks noChangeArrowheads="1"/>
          </p:cNvSpPr>
          <p:nvPr/>
        </p:nvSpPr>
        <p:spPr bwMode="auto">
          <a:xfrm>
            <a:off x="1828800" y="3810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5179" name="Text Box 63"/>
          <p:cNvSpPr txBox="1">
            <a:spLocks noChangeArrowheads="1"/>
          </p:cNvSpPr>
          <p:nvPr/>
        </p:nvSpPr>
        <p:spPr bwMode="auto">
          <a:xfrm>
            <a:off x="1797050" y="4191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5</a:t>
            </a:r>
          </a:p>
        </p:txBody>
      </p:sp>
      <p:sp>
        <p:nvSpPr>
          <p:cNvPr id="5180" name="Text Box 64"/>
          <p:cNvSpPr txBox="1">
            <a:spLocks noChangeArrowheads="1"/>
          </p:cNvSpPr>
          <p:nvPr/>
        </p:nvSpPr>
        <p:spPr bwMode="auto">
          <a:xfrm>
            <a:off x="1797050" y="4572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6</a:t>
            </a:r>
          </a:p>
        </p:txBody>
      </p:sp>
      <p:sp>
        <p:nvSpPr>
          <p:cNvPr id="5181" name="Text Box 65"/>
          <p:cNvSpPr txBox="1">
            <a:spLocks noChangeArrowheads="1"/>
          </p:cNvSpPr>
          <p:nvPr/>
        </p:nvSpPr>
        <p:spPr bwMode="auto">
          <a:xfrm>
            <a:off x="1797050" y="4953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7</a:t>
            </a:r>
          </a:p>
        </p:txBody>
      </p:sp>
      <p:sp>
        <p:nvSpPr>
          <p:cNvPr id="5182" name="Rectangle 66"/>
          <p:cNvSpPr>
            <a:spLocks noChangeArrowheads="1"/>
          </p:cNvSpPr>
          <p:nvPr/>
        </p:nvSpPr>
        <p:spPr bwMode="auto">
          <a:xfrm>
            <a:off x="2309813" y="2286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5183" name="Line 67"/>
          <p:cNvSpPr>
            <a:spLocks noChangeShapeType="1"/>
          </p:cNvSpPr>
          <p:nvPr/>
        </p:nvSpPr>
        <p:spPr bwMode="auto">
          <a:xfrm>
            <a:off x="2538413" y="251460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4" name="Rectangle 68"/>
          <p:cNvSpPr>
            <a:spLocks noChangeArrowheads="1"/>
          </p:cNvSpPr>
          <p:nvPr/>
        </p:nvSpPr>
        <p:spPr bwMode="auto">
          <a:xfrm>
            <a:off x="2309813" y="2667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5185" name="Line 69"/>
          <p:cNvSpPr>
            <a:spLocks noChangeShapeType="1"/>
          </p:cNvSpPr>
          <p:nvPr/>
        </p:nvSpPr>
        <p:spPr bwMode="auto">
          <a:xfrm>
            <a:off x="2538413" y="289560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6" name="Rectangle 70"/>
          <p:cNvSpPr>
            <a:spLocks noChangeArrowheads="1"/>
          </p:cNvSpPr>
          <p:nvPr/>
        </p:nvSpPr>
        <p:spPr bwMode="auto">
          <a:xfrm>
            <a:off x="2309813" y="3048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5187" name="Line 71"/>
          <p:cNvSpPr>
            <a:spLocks noChangeShapeType="1"/>
          </p:cNvSpPr>
          <p:nvPr/>
        </p:nvSpPr>
        <p:spPr bwMode="auto">
          <a:xfrm>
            <a:off x="2538413" y="327660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8" name="Rectangle 72"/>
          <p:cNvSpPr>
            <a:spLocks noChangeArrowheads="1"/>
          </p:cNvSpPr>
          <p:nvPr/>
        </p:nvSpPr>
        <p:spPr bwMode="auto">
          <a:xfrm>
            <a:off x="2309813" y="3429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5189" name="Line 73"/>
          <p:cNvSpPr>
            <a:spLocks noChangeShapeType="1"/>
          </p:cNvSpPr>
          <p:nvPr/>
        </p:nvSpPr>
        <p:spPr bwMode="auto">
          <a:xfrm>
            <a:off x="2538413" y="365760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0" name="Text Box 74"/>
          <p:cNvSpPr txBox="1">
            <a:spLocks noChangeArrowheads="1"/>
          </p:cNvSpPr>
          <p:nvPr/>
        </p:nvSpPr>
        <p:spPr bwMode="auto">
          <a:xfrm>
            <a:off x="2209800" y="1905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V</a:t>
            </a:r>
          </a:p>
        </p:txBody>
      </p:sp>
      <p:sp>
        <p:nvSpPr>
          <p:cNvPr id="5191" name="Rectangle 75"/>
          <p:cNvSpPr>
            <a:spLocks noChangeArrowheads="1"/>
          </p:cNvSpPr>
          <p:nvPr/>
        </p:nvSpPr>
        <p:spPr bwMode="auto">
          <a:xfrm>
            <a:off x="2309813" y="3810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5192" name="Line 76"/>
          <p:cNvSpPr>
            <a:spLocks noChangeShapeType="1"/>
          </p:cNvSpPr>
          <p:nvPr/>
        </p:nvSpPr>
        <p:spPr bwMode="auto">
          <a:xfrm>
            <a:off x="2538413" y="403860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3" name="Rectangle 77"/>
          <p:cNvSpPr>
            <a:spLocks noChangeArrowheads="1"/>
          </p:cNvSpPr>
          <p:nvPr/>
        </p:nvSpPr>
        <p:spPr bwMode="auto">
          <a:xfrm>
            <a:off x="2309813" y="4191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5194" name="Line 78"/>
          <p:cNvSpPr>
            <a:spLocks noChangeShapeType="1"/>
          </p:cNvSpPr>
          <p:nvPr/>
        </p:nvSpPr>
        <p:spPr bwMode="auto">
          <a:xfrm>
            <a:off x="2538413" y="441960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5" name="Rectangle 79"/>
          <p:cNvSpPr>
            <a:spLocks noChangeArrowheads="1"/>
          </p:cNvSpPr>
          <p:nvPr/>
        </p:nvSpPr>
        <p:spPr bwMode="auto">
          <a:xfrm>
            <a:off x="2309813" y="4572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5196" name="Line 80"/>
          <p:cNvSpPr>
            <a:spLocks noChangeShapeType="1"/>
          </p:cNvSpPr>
          <p:nvPr/>
        </p:nvSpPr>
        <p:spPr bwMode="auto">
          <a:xfrm>
            <a:off x="2538413" y="480060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7" name="Rectangle 81"/>
          <p:cNvSpPr>
            <a:spLocks noChangeArrowheads="1"/>
          </p:cNvSpPr>
          <p:nvPr/>
        </p:nvSpPr>
        <p:spPr bwMode="auto">
          <a:xfrm>
            <a:off x="2309813" y="4953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5198" name="Line 82"/>
          <p:cNvSpPr>
            <a:spLocks noChangeShapeType="1"/>
          </p:cNvSpPr>
          <p:nvPr/>
        </p:nvSpPr>
        <p:spPr bwMode="auto">
          <a:xfrm>
            <a:off x="2538413" y="518160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9" name="Line 83"/>
          <p:cNvSpPr>
            <a:spLocks noChangeShapeType="1"/>
          </p:cNvSpPr>
          <p:nvPr/>
        </p:nvSpPr>
        <p:spPr bwMode="auto">
          <a:xfrm>
            <a:off x="2438400" y="6172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00" name="Line 84"/>
          <p:cNvSpPr>
            <a:spLocks noChangeShapeType="1"/>
          </p:cNvSpPr>
          <p:nvPr/>
        </p:nvSpPr>
        <p:spPr bwMode="auto">
          <a:xfrm>
            <a:off x="3276600" y="6172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01" name="Text Box 85"/>
          <p:cNvSpPr txBox="1">
            <a:spLocks noChangeArrowheads="1"/>
          </p:cNvSpPr>
          <p:nvPr/>
        </p:nvSpPr>
        <p:spPr bwMode="auto">
          <a:xfrm>
            <a:off x="2286000" y="6096000"/>
            <a:ext cx="995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Valid?</a:t>
            </a:r>
          </a:p>
        </p:txBody>
      </p:sp>
      <p:sp>
        <p:nvSpPr>
          <p:cNvPr id="5202" name="Line 86"/>
          <p:cNvSpPr>
            <a:spLocks noChangeShapeType="1"/>
          </p:cNvSpPr>
          <p:nvPr/>
        </p:nvSpPr>
        <p:spPr bwMode="auto">
          <a:xfrm>
            <a:off x="3352800" y="655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203" name="Group 87"/>
          <p:cNvGrpSpPr>
            <a:grpSpLocks/>
          </p:cNvGrpSpPr>
          <p:nvPr/>
        </p:nvGrpSpPr>
        <p:grpSpPr bwMode="auto">
          <a:xfrm flipV="1">
            <a:off x="3200400" y="6324600"/>
            <a:ext cx="304800" cy="228600"/>
            <a:chOff x="384" y="3792"/>
            <a:chExt cx="288" cy="288"/>
          </a:xfrm>
        </p:grpSpPr>
        <p:sp>
          <p:nvSpPr>
            <p:cNvPr id="5233" name="Arc 88"/>
            <p:cNvSpPr>
              <a:spLocks/>
            </p:cNvSpPr>
            <p:nvPr/>
          </p:nvSpPr>
          <p:spPr bwMode="auto">
            <a:xfrm>
              <a:off x="528" y="379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44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4" name="Arc 89"/>
            <p:cNvSpPr>
              <a:spLocks/>
            </p:cNvSpPr>
            <p:nvPr/>
          </p:nvSpPr>
          <p:spPr bwMode="auto">
            <a:xfrm flipH="1">
              <a:off x="384" y="379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44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5" name="Line 90"/>
            <p:cNvSpPr>
              <a:spLocks noChangeShapeType="1"/>
            </p:cNvSpPr>
            <p:nvPr/>
          </p:nvSpPr>
          <p:spPr bwMode="auto">
            <a:xfrm>
              <a:off x="384" y="39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6" name="Line 91"/>
            <p:cNvSpPr>
              <a:spLocks noChangeShapeType="1"/>
            </p:cNvSpPr>
            <p:nvPr/>
          </p:nvSpPr>
          <p:spPr bwMode="auto">
            <a:xfrm>
              <a:off x="672" y="39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7" name="Line 92"/>
            <p:cNvSpPr>
              <a:spLocks noChangeShapeType="1"/>
            </p:cNvSpPr>
            <p:nvPr/>
          </p:nvSpPr>
          <p:spPr bwMode="auto">
            <a:xfrm>
              <a:off x="384" y="40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4365" name="Group 93"/>
          <p:cNvGrpSpPr>
            <a:grpSpLocks/>
          </p:cNvGrpSpPr>
          <p:nvPr/>
        </p:nvGrpSpPr>
        <p:grpSpPr bwMode="auto">
          <a:xfrm>
            <a:off x="1066800" y="1219200"/>
            <a:ext cx="4908550" cy="2514600"/>
            <a:chOff x="672" y="768"/>
            <a:chExt cx="3092" cy="1584"/>
          </a:xfrm>
        </p:grpSpPr>
        <p:grpSp>
          <p:nvGrpSpPr>
            <p:cNvPr id="5226" name="Group 94"/>
            <p:cNvGrpSpPr>
              <a:grpSpLocks/>
            </p:cNvGrpSpPr>
            <p:nvPr/>
          </p:nvGrpSpPr>
          <p:grpSpPr bwMode="auto">
            <a:xfrm>
              <a:off x="672" y="768"/>
              <a:ext cx="2832" cy="1584"/>
              <a:chOff x="720" y="768"/>
              <a:chExt cx="2400" cy="1584"/>
            </a:xfrm>
          </p:grpSpPr>
          <p:sp>
            <p:nvSpPr>
              <p:cNvPr id="5229" name="Line 95"/>
              <p:cNvSpPr>
                <a:spLocks noChangeShapeType="1"/>
              </p:cNvSpPr>
              <p:nvPr/>
            </p:nvSpPr>
            <p:spPr bwMode="auto">
              <a:xfrm>
                <a:off x="3120" y="76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0" name="Line 96"/>
              <p:cNvSpPr>
                <a:spLocks noChangeShapeType="1"/>
              </p:cNvSpPr>
              <p:nvPr/>
            </p:nvSpPr>
            <p:spPr bwMode="auto">
              <a:xfrm flipH="1">
                <a:off x="720" y="1200"/>
                <a:ext cx="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1" name="Line 97"/>
              <p:cNvSpPr>
                <a:spLocks noChangeShapeType="1"/>
              </p:cNvSpPr>
              <p:nvPr/>
            </p:nvSpPr>
            <p:spPr bwMode="auto">
              <a:xfrm>
                <a:off x="720" y="1200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2" name="Line 98"/>
              <p:cNvSpPr>
                <a:spLocks noChangeShapeType="1"/>
              </p:cNvSpPr>
              <p:nvPr/>
            </p:nvSpPr>
            <p:spPr bwMode="auto">
              <a:xfrm>
                <a:off x="720" y="235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27" name="Line 99"/>
            <p:cNvSpPr>
              <a:spLocks noChangeShapeType="1"/>
            </p:cNvSpPr>
            <p:nvPr/>
          </p:nvSpPr>
          <p:spPr bwMode="auto">
            <a:xfrm flipV="1">
              <a:off x="3408" y="912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8" name="Text Box 100"/>
            <p:cNvSpPr txBox="1">
              <a:spLocks noChangeArrowheads="1"/>
            </p:cNvSpPr>
            <p:nvPr/>
          </p:nvSpPr>
          <p:spPr bwMode="auto">
            <a:xfrm>
              <a:off x="3552" y="8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3</a:t>
              </a:r>
            </a:p>
          </p:txBody>
        </p:sp>
      </p:grpSp>
      <p:grpSp>
        <p:nvGrpSpPr>
          <p:cNvPr id="54373" name="Group 101"/>
          <p:cNvGrpSpPr>
            <a:grpSpLocks/>
          </p:cNvGrpSpPr>
          <p:nvPr/>
        </p:nvGrpSpPr>
        <p:grpSpPr bwMode="auto">
          <a:xfrm>
            <a:off x="533400" y="1219200"/>
            <a:ext cx="2438400" cy="4648200"/>
            <a:chOff x="336" y="768"/>
            <a:chExt cx="1296" cy="2928"/>
          </a:xfrm>
        </p:grpSpPr>
        <p:grpSp>
          <p:nvGrpSpPr>
            <p:cNvPr id="5219" name="Group 102"/>
            <p:cNvGrpSpPr>
              <a:grpSpLocks/>
            </p:cNvGrpSpPr>
            <p:nvPr/>
          </p:nvGrpSpPr>
          <p:grpSpPr bwMode="auto">
            <a:xfrm>
              <a:off x="432" y="768"/>
              <a:ext cx="1200" cy="2928"/>
              <a:chOff x="432" y="768"/>
              <a:chExt cx="1200" cy="2832"/>
            </a:xfrm>
          </p:grpSpPr>
          <p:sp>
            <p:nvSpPr>
              <p:cNvPr id="5222" name="Line 103"/>
              <p:cNvSpPr>
                <a:spLocks noChangeShapeType="1"/>
              </p:cNvSpPr>
              <p:nvPr/>
            </p:nvSpPr>
            <p:spPr bwMode="auto">
              <a:xfrm>
                <a:off x="1632" y="7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3" name="Line 104"/>
              <p:cNvSpPr>
                <a:spLocks noChangeShapeType="1"/>
              </p:cNvSpPr>
              <p:nvPr/>
            </p:nvSpPr>
            <p:spPr bwMode="auto">
              <a:xfrm flipH="1">
                <a:off x="432" y="960"/>
                <a:ext cx="1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4" name="Line 105"/>
              <p:cNvSpPr>
                <a:spLocks noChangeShapeType="1"/>
              </p:cNvSpPr>
              <p:nvPr/>
            </p:nvSpPr>
            <p:spPr bwMode="auto">
              <a:xfrm>
                <a:off x="432" y="960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5" name="Line 106"/>
              <p:cNvSpPr>
                <a:spLocks noChangeShapeType="1"/>
              </p:cNvSpPr>
              <p:nvPr/>
            </p:nvSpPr>
            <p:spPr bwMode="auto">
              <a:xfrm>
                <a:off x="432" y="3600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20" name="Line 107"/>
            <p:cNvSpPr>
              <a:spLocks noChangeShapeType="1"/>
            </p:cNvSpPr>
            <p:nvPr/>
          </p:nvSpPr>
          <p:spPr bwMode="auto">
            <a:xfrm flipV="1">
              <a:off x="336" y="2832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1" name="Text Box 108"/>
            <p:cNvSpPr txBox="1">
              <a:spLocks noChangeArrowheads="1"/>
            </p:cNvSpPr>
            <p:nvPr/>
          </p:nvSpPr>
          <p:spPr bwMode="auto">
            <a:xfrm>
              <a:off x="432" y="2832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24</a:t>
              </a:r>
            </a:p>
          </p:txBody>
        </p:sp>
      </p:grpSp>
      <p:sp>
        <p:nvSpPr>
          <p:cNvPr id="54381" name="Line 109"/>
          <p:cNvSpPr>
            <a:spLocks noChangeShapeType="1"/>
          </p:cNvSpPr>
          <p:nvPr/>
        </p:nvSpPr>
        <p:spPr bwMode="auto">
          <a:xfrm>
            <a:off x="3429000" y="5334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82" name="Rectangle 110"/>
          <p:cNvSpPr>
            <a:spLocks noChangeArrowheads="1"/>
          </p:cNvSpPr>
          <p:nvPr/>
        </p:nvSpPr>
        <p:spPr bwMode="auto">
          <a:xfrm>
            <a:off x="2362200" y="685800"/>
            <a:ext cx="1279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FF0040</a:t>
            </a:r>
          </a:p>
        </p:txBody>
      </p:sp>
      <p:sp>
        <p:nvSpPr>
          <p:cNvPr id="54383" name="Rectangle 111"/>
          <p:cNvSpPr>
            <a:spLocks noChangeArrowheads="1"/>
          </p:cNvSpPr>
          <p:nvPr/>
        </p:nvSpPr>
        <p:spPr bwMode="auto">
          <a:xfrm>
            <a:off x="5424488" y="685800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54385" name="Rectangle 113"/>
          <p:cNvSpPr>
            <a:spLocks noChangeArrowheads="1"/>
          </p:cNvSpPr>
          <p:nvPr/>
        </p:nvSpPr>
        <p:spPr bwMode="auto">
          <a:xfrm>
            <a:off x="2743200" y="4953000"/>
            <a:ext cx="1295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10" name="Rectangle 115"/>
          <p:cNvSpPr>
            <a:spLocks noChangeArrowheads="1"/>
          </p:cNvSpPr>
          <p:nvPr/>
        </p:nvSpPr>
        <p:spPr bwMode="auto">
          <a:xfrm>
            <a:off x="2743200" y="4953000"/>
            <a:ext cx="1279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FF0040</a:t>
            </a:r>
          </a:p>
        </p:txBody>
      </p:sp>
      <p:grpSp>
        <p:nvGrpSpPr>
          <p:cNvPr id="54390" name="Group 118"/>
          <p:cNvGrpSpPr>
            <a:grpSpLocks/>
          </p:cNvGrpSpPr>
          <p:nvPr/>
        </p:nvGrpSpPr>
        <p:grpSpPr bwMode="auto">
          <a:xfrm>
            <a:off x="2438400" y="5334000"/>
            <a:ext cx="76200" cy="838200"/>
            <a:chOff x="1536" y="3360"/>
            <a:chExt cx="48" cy="528"/>
          </a:xfrm>
        </p:grpSpPr>
        <p:sp>
          <p:nvSpPr>
            <p:cNvPr id="5214" name="Line 119"/>
            <p:cNvSpPr>
              <a:spLocks noChangeShapeType="1"/>
            </p:cNvSpPr>
            <p:nvPr/>
          </p:nvSpPr>
          <p:spPr bwMode="auto">
            <a:xfrm>
              <a:off x="1536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15" name="Line 120"/>
            <p:cNvSpPr>
              <a:spLocks noChangeShapeType="1"/>
            </p:cNvSpPr>
            <p:nvPr/>
          </p:nvSpPr>
          <p:spPr bwMode="auto">
            <a:xfrm>
              <a:off x="1536" y="374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216" name="Group 121"/>
            <p:cNvGrpSpPr>
              <a:grpSpLocks/>
            </p:cNvGrpSpPr>
            <p:nvPr/>
          </p:nvGrpSpPr>
          <p:grpSpPr bwMode="auto">
            <a:xfrm>
              <a:off x="1536" y="3648"/>
              <a:ext cx="48" cy="96"/>
              <a:chOff x="576" y="3888"/>
              <a:chExt cx="48" cy="96"/>
            </a:xfrm>
          </p:grpSpPr>
          <p:sp>
            <p:nvSpPr>
              <p:cNvPr id="5217" name="Arc 122"/>
              <p:cNvSpPr>
                <a:spLocks/>
              </p:cNvSpPr>
              <p:nvPr/>
            </p:nvSpPr>
            <p:spPr bwMode="auto">
              <a:xfrm>
                <a:off x="576" y="3888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48 w 21600"/>
                  <a:gd name="T3" fmla="*/ 48 h 21600"/>
                  <a:gd name="T4" fmla="*/ 0 w 21600"/>
                  <a:gd name="T5" fmla="*/ 48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18" name="Arc 123"/>
              <p:cNvSpPr>
                <a:spLocks/>
              </p:cNvSpPr>
              <p:nvPr/>
            </p:nvSpPr>
            <p:spPr bwMode="auto">
              <a:xfrm flipV="1">
                <a:off x="576" y="3936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48 w 21600"/>
                  <a:gd name="T3" fmla="*/ 48 h 21600"/>
                  <a:gd name="T4" fmla="*/ 0 w 21600"/>
                  <a:gd name="T5" fmla="*/ 48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212" name="Rectangle 126"/>
          <p:cNvSpPr>
            <a:spLocks noChangeArrowheads="1"/>
          </p:cNvSpPr>
          <p:nvPr/>
        </p:nvSpPr>
        <p:spPr bwMode="auto">
          <a:xfrm>
            <a:off x="2743200" y="3048000"/>
            <a:ext cx="1279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BEEF00</a:t>
            </a:r>
          </a:p>
        </p:txBody>
      </p:sp>
      <p:sp>
        <p:nvSpPr>
          <p:cNvPr id="54401" name="WordArt 129"/>
          <p:cNvSpPr>
            <a:spLocks noChangeArrowheads="1" noChangeShapeType="1" noTextEdit="1"/>
          </p:cNvSpPr>
          <p:nvPr/>
        </p:nvSpPr>
        <p:spPr bwMode="auto">
          <a:xfrm>
            <a:off x="3657600" y="6248400"/>
            <a:ext cx="1247775" cy="4905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noFill/>
                <a:effectLst>
                  <a:outerShdw dist="45791" dir="2021404" algn="ctr" rotWithShape="0">
                    <a:srgbClr val="9999FF"/>
                  </a:outerShdw>
                </a:effectLst>
                <a:latin typeface="Arial Black" panose="020B0A04020102020204" pitchFamily="34" charset="0"/>
              </a:rPr>
              <a:t>HIT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0539-A6AA-455A-8A05-25D036BA7076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463/563, Microprocessor Architecture, Prof. Rotenberg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4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5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5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a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nimBg="1"/>
      <p:bldP spid="54382" grpId="0" autoUpdateAnimBg="0"/>
      <p:bldP spid="54383" grpId="0" autoUpdateAnimBg="0"/>
      <p:bldP spid="5438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2309813" y="4953000"/>
            <a:ext cx="22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7" name="Oval 3"/>
          <p:cNvSpPr>
            <a:spLocks noChangeArrowheads="1"/>
          </p:cNvSpPr>
          <p:nvPr/>
        </p:nvSpPr>
        <p:spPr bwMode="auto">
          <a:xfrm>
            <a:off x="2895600" y="5562600"/>
            <a:ext cx="11430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971800" y="5638800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Match?</a:t>
            </a:r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3429000" y="6096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4572000" y="2286000"/>
            <a:ext cx="32766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2743200" y="2286000"/>
            <a:ext cx="12954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2743200" y="2667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27432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>
            <a:off x="2743200" y="3429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>
            <a:off x="2743200" y="3810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2743200" y="4572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4572000" y="2667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8" name="Line 14"/>
          <p:cNvSpPr>
            <a:spLocks noChangeShapeType="1"/>
          </p:cNvSpPr>
          <p:nvPr/>
        </p:nvSpPr>
        <p:spPr bwMode="auto">
          <a:xfrm>
            <a:off x="4572000" y="3048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9" name="Line 15"/>
          <p:cNvSpPr>
            <a:spLocks noChangeShapeType="1"/>
          </p:cNvSpPr>
          <p:nvPr/>
        </p:nvSpPr>
        <p:spPr bwMode="auto">
          <a:xfrm>
            <a:off x="4572000" y="3429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" name="Line 16"/>
          <p:cNvSpPr>
            <a:spLocks noChangeShapeType="1"/>
          </p:cNvSpPr>
          <p:nvPr/>
        </p:nvSpPr>
        <p:spPr bwMode="auto">
          <a:xfrm>
            <a:off x="4572000" y="3810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1" name="Line 17"/>
          <p:cNvSpPr>
            <a:spLocks noChangeShapeType="1"/>
          </p:cNvSpPr>
          <p:nvPr/>
        </p:nvSpPr>
        <p:spPr bwMode="auto">
          <a:xfrm>
            <a:off x="4572000" y="4191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2905125" y="1905000"/>
            <a:ext cx="7932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TAG</a:t>
            </a:r>
          </a:p>
        </p:txBody>
      </p:sp>
      <p:sp>
        <p:nvSpPr>
          <p:cNvPr id="6163" name="Text Box 19"/>
          <p:cNvSpPr txBox="1">
            <a:spLocks noChangeArrowheads="1"/>
          </p:cNvSpPr>
          <p:nvPr/>
        </p:nvSpPr>
        <p:spPr bwMode="auto">
          <a:xfrm>
            <a:off x="5638800" y="1905000"/>
            <a:ext cx="1031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DATA</a:t>
            </a:r>
          </a:p>
        </p:txBody>
      </p:sp>
      <p:grpSp>
        <p:nvGrpSpPr>
          <p:cNvPr id="6164" name="Group 20"/>
          <p:cNvGrpSpPr>
            <a:grpSpLocks/>
          </p:cNvGrpSpPr>
          <p:nvPr/>
        </p:nvGrpSpPr>
        <p:grpSpPr bwMode="auto">
          <a:xfrm>
            <a:off x="1752600" y="2362200"/>
            <a:ext cx="304800" cy="2971800"/>
            <a:chOff x="1104" y="1632"/>
            <a:chExt cx="194" cy="1536"/>
          </a:xfrm>
        </p:grpSpPr>
        <p:sp>
          <p:nvSpPr>
            <p:cNvPr id="6262" name="Line 21"/>
            <p:cNvSpPr>
              <a:spLocks noChangeShapeType="1"/>
            </p:cNvSpPr>
            <p:nvPr/>
          </p:nvSpPr>
          <p:spPr bwMode="auto">
            <a:xfrm rot="5400000" flipH="1">
              <a:off x="1106" y="297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3" name="Line 22"/>
            <p:cNvSpPr>
              <a:spLocks noChangeShapeType="1"/>
            </p:cNvSpPr>
            <p:nvPr/>
          </p:nvSpPr>
          <p:spPr bwMode="auto">
            <a:xfrm rot="5400000">
              <a:off x="1106" y="163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4" name="Line 23"/>
            <p:cNvSpPr>
              <a:spLocks noChangeShapeType="1"/>
            </p:cNvSpPr>
            <p:nvPr/>
          </p:nvSpPr>
          <p:spPr bwMode="auto">
            <a:xfrm rot="5400000" flipH="1">
              <a:off x="528" y="2400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5" name="Line 24"/>
            <p:cNvSpPr>
              <a:spLocks noChangeShapeType="1"/>
            </p:cNvSpPr>
            <p:nvPr/>
          </p:nvSpPr>
          <p:spPr bwMode="auto">
            <a:xfrm rot="5400000" flipH="1">
              <a:off x="528" y="240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5" name="Line 25"/>
          <p:cNvSpPr>
            <a:spLocks noChangeShapeType="1"/>
          </p:cNvSpPr>
          <p:nvPr/>
        </p:nvSpPr>
        <p:spPr bwMode="auto">
          <a:xfrm>
            <a:off x="20574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6" name="Line 26"/>
          <p:cNvSpPr>
            <a:spLocks noChangeShapeType="1"/>
          </p:cNvSpPr>
          <p:nvPr/>
        </p:nvSpPr>
        <p:spPr bwMode="auto">
          <a:xfrm>
            <a:off x="2057400" y="2895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7" name="Line 27"/>
          <p:cNvSpPr>
            <a:spLocks noChangeShapeType="1"/>
          </p:cNvSpPr>
          <p:nvPr/>
        </p:nvSpPr>
        <p:spPr bwMode="auto">
          <a:xfrm>
            <a:off x="20574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8" name="Line 28"/>
          <p:cNvSpPr>
            <a:spLocks noChangeShapeType="1"/>
          </p:cNvSpPr>
          <p:nvPr/>
        </p:nvSpPr>
        <p:spPr bwMode="auto">
          <a:xfrm>
            <a:off x="2057400" y="3657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9" name="Line 29"/>
          <p:cNvSpPr>
            <a:spLocks noChangeShapeType="1"/>
          </p:cNvSpPr>
          <p:nvPr/>
        </p:nvSpPr>
        <p:spPr bwMode="auto">
          <a:xfrm>
            <a:off x="2057400" y="4038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0" name="Line 30"/>
          <p:cNvSpPr>
            <a:spLocks noChangeShapeType="1"/>
          </p:cNvSpPr>
          <p:nvPr/>
        </p:nvSpPr>
        <p:spPr bwMode="auto">
          <a:xfrm>
            <a:off x="40386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1" name="Line 31"/>
          <p:cNvSpPr>
            <a:spLocks noChangeShapeType="1"/>
          </p:cNvSpPr>
          <p:nvPr/>
        </p:nvSpPr>
        <p:spPr bwMode="auto">
          <a:xfrm>
            <a:off x="4038600" y="2895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2" name="Line 32"/>
          <p:cNvSpPr>
            <a:spLocks noChangeShapeType="1"/>
          </p:cNvSpPr>
          <p:nvPr/>
        </p:nvSpPr>
        <p:spPr bwMode="auto">
          <a:xfrm>
            <a:off x="4038600" y="3276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3" name="Line 33"/>
          <p:cNvSpPr>
            <a:spLocks noChangeShapeType="1"/>
          </p:cNvSpPr>
          <p:nvPr/>
        </p:nvSpPr>
        <p:spPr bwMode="auto">
          <a:xfrm>
            <a:off x="4038600" y="3657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4" name="Line 34"/>
          <p:cNvSpPr>
            <a:spLocks noChangeShapeType="1"/>
          </p:cNvSpPr>
          <p:nvPr/>
        </p:nvSpPr>
        <p:spPr bwMode="auto">
          <a:xfrm>
            <a:off x="4038600" y="4038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5" name="Rectangle 35"/>
          <p:cNvSpPr>
            <a:spLocks noChangeArrowheads="1"/>
          </p:cNvSpPr>
          <p:nvPr/>
        </p:nvSpPr>
        <p:spPr bwMode="auto">
          <a:xfrm>
            <a:off x="1295400" y="381000"/>
            <a:ext cx="6172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76" name="Text Box 36"/>
          <p:cNvSpPr txBox="1">
            <a:spLocks noChangeArrowheads="1"/>
          </p:cNvSpPr>
          <p:nvPr/>
        </p:nvSpPr>
        <p:spPr bwMode="auto">
          <a:xfrm>
            <a:off x="7207250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</p:txBody>
      </p:sp>
      <p:sp>
        <p:nvSpPr>
          <p:cNvPr id="6177" name="Text Box 37"/>
          <p:cNvSpPr txBox="1">
            <a:spLocks noChangeArrowheads="1"/>
          </p:cNvSpPr>
          <p:nvPr/>
        </p:nvSpPr>
        <p:spPr bwMode="auto">
          <a:xfrm>
            <a:off x="1295400" y="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31</a:t>
            </a:r>
          </a:p>
        </p:txBody>
      </p:sp>
      <p:sp>
        <p:nvSpPr>
          <p:cNvPr id="6178" name="Text Box 38"/>
          <p:cNvSpPr txBox="1">
            <a:spLocks noChangeArrowheads="1"/>
          </p:cNvSpPr>
          <p:nvPr/>
        </p:nvSpPr>
        <p:spPr bwMode="auto">
          <a:xfrm>
            <a:off x="6400800" y="381000"/>
            <a:ext cx="8778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block</a:t>
            </a:r>
          </a:p>
          <a:p>
            <a:pPr eaLnBrk="1" hangingPunct="1"/>
            <a:r>
              <a:rPr lang="en-US" altLang="en-US"/>
              <a:t>offset</a:t>
            </a:r>
          </a:p>
        </p:txBody>
      </p:sp>
      <p:sp>
        <p:nvSpPr>
          <p:cNvPr id="6179" name="Text Box 39"/>
          <p:cNvSpPr txBox="1">
            <a:spLocks noChangeArrowheads="1"/>
          </p:cNvSpPr>
          <p:nvPr/>
        </p:nvSpPr>
        <p:spPr bwMode="auto">
          <a:xfrm>
            <a:off x="5159375" y="304800"/>
            <a:ext cx="860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index</a:t>
            </a:r>
          </a:p>
        </p:txBody>
      </p:sp>
      <p:sp>
        <p:nvSpPr>
          <p:cNvPr id="6180" name="Text Box 40"/>
          <p:cNvSpPr txBox="1">
            <a:spLocks noChangeArrowheads="1"/>
          </p:cNvSpPr>
          <p:nvPr/>
        </p:nvSpPr>
        <p:spPr bwMode="auto">
          <a:xfrm>
            <a:off x="2873375" y="304800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tag</a:t>
            </a:r>
          </a:p>
        </p:txBody>
      </p:sp>
      <p:sp>
        <p:nvSpPr>
          <p:cNvPr id="6181" name="Line 41"/>
          <p:cNvSpPr>
            <a:spLocks noChangeShapeType="1"/>
          </p:cNvSpPr>
          <p:nvPr/>
        </p:nvSpPr>
        <p:spPr bwMode="auto">
          <a:xfrm>
            <a:off x="6096000" y="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2" name="Line 42"/>
          <p:cNvSpPr>
            <a:spLocks noChangeShapeType="1"/>
          </p:cNvSpPr>
          <p:nvPr/>
        </p:nvSpPr>
        <p:spPr bwMode="auto">
          <a:xfrm>
            <a:off x="5029200" y="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3" name="Line 43"/>
          <p:cNvSpPr>
            <a:spLocks noChangeShapeType="1"/>
          </p:cNvSpPr>
          <p:nvPr/>
        </p:nvSpPr>
        <p:spPr bwMode="auto">
          <a:xfrm>
            <a:off x="2743200" y="4191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4" name="Line 44"/>
          <p:cNvSpPr>
            <a:spLocks noChangeShapeType="1"/>
          </p:cNvSpPr>
          <p:nvPr/>
        </p:nvSpPr>
        <p:spPr bwMode="auto">
          <a:xfrm>
            <a:off x="2743200" y="4953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5" name="Line 45"/>
          <p:cNvSpPr>
            <a:spLocks noChangeShapeType="1"/>
          </p:cNvSpPr>
          <p:nvPr/>
        </p:nvSpPr>
        <p:spPr bwMode="auto">
          <a:xfrm>
            <a:off x="2057400" y="4419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6" name="Line 46"/>
          <p:cNvSpPr>
            <a:spLocks noChangeShapeType="1"/>
          </p:cNvSpPr>
          <p:nvPr/>
        </p:nvSpPr>
        <p:spPr bwMode="auto">
          <a:xfrm>
            <a:off x="2057400" y="4800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7" name="Line 47"/>
          <p:cNvSpPr>
            <a:spLocks noChangeShapeType="1"/>
          </p:cNvSpPr>
          <p:nvPr/>
        </p:nvSpPr>
        <p:spPr bwMode="auto">
          <a:xfrm>
            <a:off x="2057400" y="5181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8" name="Line 48"/>
          <p:cNvSpPr>
            <a:spLocks noChangeShapeType="1"/>
          </p:cNvSpPr>
          <p:nvPr/>
        </p:nvSpPr>
        <p:spPr bwMode="auto">
          <a:xfrm>
            <a:off x="4572000" y="4572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9" name="Line 49"/>
          <p:cNvSpPr>
            <a:spLocks noChangeShapeType="1"/>
          </p:cNvSpPr>
          <p:nvPr/>
        </p:nvSpPr>
        <p:spPr bwMode="auto">
          <a:xfrm>
            <a:off x="4572000" y="4953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0" name="Line 50"/>
          <p:cNvSpPr>
            <a:spLocks noChangeShapeType="1"/>
          </p:cNvSpPr>
          <p:nvPr/>
        </p:nvSpPr>
        <p:spPr bwMode="auto">
          <a:xfrm>
            <a:off x="40386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1" name="Line 51"/>
          <p:cNvSpPr>
            <a:spLocks noChangeShapeType="1"/>
          </p:cNvSpPr>
          <p:nvPr/>
        </p:nvSpPr>
        <p:spPr bwMode="auto">
          <a:xfrm>
            <a:off x="4038600" y="4800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2" name="Line 52"/>
          <p:cNvSpPr>
            <a:spLocks noChangeShapeType="1"/>
          </p:cNvSpPr>
          <p:nvPr/>
        </p:nvSpPr>
        <p:spPr bwMode="auto">
          <a:xfrm>
            <a:off x="4038600" y="5181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3" name="Line 53"/>
          <p:cNvSpPr>
            <a:spLocks noChangeShapeType="1"/>
          </p:cNvSpPr>
          <p:nvPr/>
        </p:nvSpPr>
        <p:spPr bwMode="auto">
          <a:xfrm>
            <a:off x="6172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4" name="Text Box 54"/>
          <p:cNvSpPr txBox="1">
            <a:spLocks noChangeArrowheads="1"/>
          </p:cNvSpPr>
          <p:nvPr/>
        </p:nvSpPr>
        <p:spPr bwMode="auto">
          <a:xfrm>
            <a:off x="4708525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8</a:t>
            </a:r>
          </a:p>
        </p:txBody>
      </p:sp>
      <p:sp>
        <p:nvSpPr>
          <p:cNvPr id="6195" name="Text Box 55"/>
          <p:cNvSpPr txBox="1">
            <a:spLocks noChangeArrowheads="1"/>
          </p:cNvSpPr>
          <p:nvPr/>
        </p:nvSpPr>
        <p:spPr bwMode="auto">
          <a:xfrm>
            <a:off x="4997450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7</a:t>
            </a:r>
          </a:p>
        </p:txBody>
      </p:sp>
      <p:sp>
        <p:nvSpPr>
          <p:cNvPr id="6196" name="Text Box 56"/>
          <p:cNvSpPr txBox="1">
            <a:spLocks noChangeArrowheads="1"/>
          </p:cNvSpPr>
          <p:nvPr/>
        </p:nvSpPr>
        <p:spPr bwMode="auto">
          <a:xfrm>
            <a:off x="5791200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5</a:t>
            </a:r>
          </a:p>
        </p:txBody>
      </p:sp>
      <p:sp>
        <p:nvSpPr>
          <p:cNvPr id="6197" name="Text Box 57"/>
          <p:cNvSpPr txBox="1">
            <a:spLocks noChangeArrowheads="1"/>
          </p:cNvSpPr>
          <p:nvPr/>
        </p:nvSpPr>
        <p:spPr bwMode="auto">
          <a:xfrm>
            <a:off x="6140450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6198" name="Text Box 58"/>
          <p:cNvSpPr txBox="1">
            <a:spLocks noChangeArrowheads="1"/>
          </p:cNvSpPr>
          <p:nvPr/>
        </p:nvSpPr>
        <p:spPr bwMode="auto">
          <a:xfrm>
            <a:off x="1797050" y="2286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</p:txBody>
      </p:sp>
      <p:sp>
        <p:nvSpPr>
          <p:cNvPr id="6199" name="Text Box 59"/>
          <p:cNvSpPr txBox="1">
            <a:spLocks noChangeArrowheads="1"/>
          </p:cNvSpPr>
          <p:nvPr/>
        </p:nvSpPr>
        <p:spPr bwMode="auto">
          <a:xfrm>
            <a:off x="1797050" y="2667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6200" name="Text Box 60"/>
          <p:cNvSpPr txBox="1">
            <a:spLocks noChangeArrowheads="1"/>
          </p:cNvSpPr>
          <p:nvPr/>
        </p:nvSpPr>
        <p:spPr bwMode="auto">
          <a:xfrm>
            <a:off x="179705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6201" name="Text Box 61"/>
          <p:cNvSpPr txBox="1">
            <a:spLocks noChangeArrowheads="1"/>
          </p:cNvSpPr>
          <p:nvPr/>
        </p:nvSpPr>
        <p:spPr bwMode="auto">
          <a:xfrm>
            <a:off x="1797050" y="3429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3</a:t>
            </a:r>
          </a:p>
        </p:txBody>
      </p:sp>
      <p:sp>
        <p:nvSpPr>
          <p:cNvPr id="6202" name="Text Box 62"/>
          <p:cNvSpPr txBox="1">
            <a:spLocks noChangeArrowheads="1"/>
          </p:cNvSpPr>
          <p:nvPr/>
        </p:nvSpPr>
        <p:spPr bwMode="auto">
          <a:xfrm>
            <a:off x="1828800" y="3810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6203" name="Text Box 63"/>
          <p:cNvSpPr txBox="1">
            <a:spLocks noChangeArrowheads="1"/>
          </p:cNvSpPr>
          <p:nvPr/>
        </p:nvSpPr>
        <p:spPr bwMode="auto">
          <a:xfrm>
            <a:off x="1797050" y="4191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5</a:t>
            </a:r>
          </a:p>
        </p:txBody>
      </p:sp>
      <p:sp>
        <p:nvSpPr>
          <p:cNvPr id="6204" name="Text Box 64"/>
          <p:cNvSpPr txBox="1">
            <a:spLocks noChangeArrowheads="1"/>
          </p:cNvSpPr>
          <p:nvPr/>
        </p:nvSpPr>
        <p:spPr bwMode="auto">
          <a:xfrm>
            <a:off x="1797050" y="4572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6</a:t>
            </a:r>
          </a:p>
        </p:txBody>
      </p:sp>
      <p:sp>
        <p:nvSpPr>
          <p:cNvPr id="6205" name="Text Box 65"/>
          <p:cNvSpPr txBox="1">
            <a:spLocks noChangeArrowheads="1"/>
          </p:cNvSpPr>
          <p:nvPr/>
        </p:nvSpPr>
        <p:spPr bwMode="auto">
          <a:xfrm>
            <a:off x="1797050" y="4953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7</a:t>
            </a:r>
          </a:p>
        </p:txBody>
      </p:sp>
      <p:sp>
        <p:nvSpPr>
          <p:cNvPr id="6206" name="Rectangle 66"/>
          <p:cNvSpPr>
            <a:spLocks noChangeArrowheads="1"/>
          </p:cNvSpPr>
          <p:nvPr/>
        </p:nvSpPr>
        <p:spPr bwMode="auto">
          <a:xfrm>
            <a:off x="2309813" y="2286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6207" name="Line 67"/>
          <p:cNvSpPr>
            <a:spLocks noChangeShapeType="1"/>
          </p:cNvSpPr>
          <p:nvPr/>
        </p:nvSpPr>
        <p:spPr bwMode="auto">
          <a:xfrm>
            <a:off x="2538413" y="251460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8" name="Rectangle 68"/>
          <p:cNvSpPr>
            <a:spLocks noChangeArrowheads="1"/>
          </p:cNvSpPr>
          <p:nvPr/>
        </p:nvSpPr>
        <p:spPr bwMode="auto">
          <a:xfrm>
            <a:off x="2309813" y="2667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6209" name="Line 69"/>
          <p:cNvSpPr>
            <a:spLocks noChangeShapeType="1"/>
          </p:cNvSpPr>
          <p:nvPr/>
        </p:nvSpPr>
        <p:spPr bwMode="auto">
          <a:xfrm>
            <a:off x="2538413" y="289560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10" name="Rectangle 70"/>
          <p:cNvSpPr>
            <a:spLocks noChangeArrowheads="1"/>
          </p:cNvSpPr>
          <p:nvPr/>
        </p:nvSpPr>
        <p:spPr bwMode="auto">
          <a:xfrm>
            <a:off x="2309813" y="3048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6211" name="Line 71"/>
          <p:cNvSpPr>
            <a:spLocks noChangeShapeType="1"/>
          </p:cNvSpPr>
          <p:nvPr/>
        </p:nvSpPr>
        <p:spPr bwMode="auto">
          <a:xfrm>
            <a:off x="2538413" y="327660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12" name="Rectangle 72"/>
          <p:cNvSpPr>
            <a:spLocks noChangeArrowheads="1"/>
          </p:cNvSpPr>
          <p:nvPr/>
        </p:nvSpPr>
        <p:spPr bwMode="auto">
          <a:xfrm>
            <a:off x="2309813" y="3429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6213" name="Line 73"/>
          <p:cNvSpPr>
            <a:spLocks noChangeShapeType="1"/>
          </p:cNvSpPr>
          <p:nvPr/>
        </p:nvSpPr>
        <p:spPr bwMode="auto">
          <a:xfrm>
            <a:off x="2538413" y="365760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14" name="Text Box 74"/>
          <p:cNvSpPr txBox="1">
            <a:spLocks noChangeArrowheads="1"/>
          </p:cNvSpPr>
          <p:nvPr/>
        </p:nvSpPr>
        <p:spPr bwMode="auto">
          <a:xfrm>
            <a:off x="2209800" y="1905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V</a:t>
            </a:r>
          </a:p>
        </p:txBody>
      </p:sp>
      <p:sp>
        <p:nvSpPr>
          <p:cNvPr id="6215" name="Rectangle 75"/>
          <p:cNvSpPr>
            <a:spLocks noChangeArrowheads="1"/>
          </p:cNvSpPr>
          <p:nvPr/>
        </p:nvSpPr>
        <p:spPr bwMode="auto">
          <a:xfrm>
            <a:off x="2309813" y="3810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6216" name="Line 76"/>
          <p:cNvSpPr>
            <a:spLocks noChangeShapeType="1"/>
          </p:cNvSpPr>
          <p:nvPr/>
        </p:nvSpPr>
        <p:spPr bwMode="auto">
          <a:xfrm>
            <a:off x="2538413" y="403860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17" name="Rectangle 77"/>
          <p:cNvSpPr>
            <a:spLocks noChangeArrowheads="1"/>
          </p:cNvSpPr>
          <p:nvPr/>
        </p:nvSpPr>
        <p:spPr bwMode="auto">
          <a:xfrm>
            <a:off x="2309813" y="4191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6218" name="Line 78"/>
          <p:cNvSpPr>
            <a:spLocks noChangeShapeType="1"/>
          </p:cNvSpPr>
          <p:nvPr/>
        </p:nvSpPr>
        <p:spPr bwMode="auto">
          <a:xfrm>
            <a:off x="2538413" y="441960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19" name="Rectangle 79"/>
          <p:cNvSpPr>
            <a:spLocks noChangeArrowheads="1"/>
          </p:cNvSpPr>
          <p:nvPr/>
        </p:nvSpPr>
        <p:spPr bwMode="auto">
          <a:xfrm>
            <a:off x="2309813" y="4572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6220" name="Line 80"/>
          <p:cNvSpPr>
            <a:spLocks noChangeShapeType="1"/>
          </p:cNvSpPr>
          <p:nvPr/>
        </p:nvSpPr>
        <p:spPr bwMode="auto">
          <a:xfrm>
            <a:off x="2538413" y="480060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21" name="Rectangle 81"/>
          <p:cNvSpPr>
            <a:spLocks noChangeArrowheads="1"/>
          </p:cNvSpPr>
          <p:nvPr/>
        </p:nvSpPr>
        <p:spPr bwMode="auto">
          <a:xfrm>
            <a:off x="2309813" y="4953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6222" name="Line 82"/>
          <p:cNvSpPr>
            <a:spLocks noChangeShapeType="1"/>
          </p:cNvSpPr>
          <p:nvPr/>
        </p:nvSpPr>
        <p:spPr bwMode="auto">
          <a:xfrm>
            <a:off x="2538413" y="518160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23" name="Line 83"/>
          <p:cNvSpPr>
            <a:spLocks noChangeShapeType="1"/>
          </p:cNvSpPr>
          <p:nvPr/>
        </p:nvSpPr>
        <p:spPr bwMode="auto">
          <a:xfrm>
            <a:off x="2438400" y="6172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24" name="Line 84"/>
          <p:cNvSpPr>
            <a:spLocks noChangeShapeType="1"/>
          </p:cNvSpPr>
          <p:nvPr/>
        </p:nvSpPr>
        <p:spPr bwMode="auto">
          <a:xfrm>
            <a:off x="3276600" y="6172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25" name="Text Box 85"/>
          <p:cNvSpPr txBox="1">
            <a:spLocks noChangeArrowheads="1"/>
          </p:cNvSpPr>
          <p:nvPr/>
        </p:nvSpPr>
        <p:spPr bwMode="auto">
          <a:xfrm>
            <a:off x="2286000" y="6096000"/>
            <a:ext cx="995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Valid?</a:t>
            </a:r>
          </a:p>
        </p:txBody>
      </p:sp>
      <p:sp>
        <p:nvSpPr>
          <p:cNvPr id="6226" name="Line 86"/>
          <p:cNvSpPr>
            <a:spLocks noChangeShapeType="1"/>
          </p:cNvSpPr>
          <p:nvPr/>
        </p:nvSpPr>
        <p:spPr bwMode="auto">
          <a:xfrm>
            <a:off x="3352800" y="655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227" name="Group 87"/>
          <p:cNvGrpSpPr>
            <a:grpSpLocks/>
          </p:cNvGrpSpPr>
          <p:nvPr/>
        </p:nvGrpSpPr>
        <p:grpSpPr bwMode="auto">
          <a:xfrm flipV="1">
            <a:off x="3200400" y="6324600"/>
            <a:ext cx="304800" cy="228600"/>
            <a:chOff x="384" y="3792"/>
            <a:chExt cx="288" cy="288"/>
          </a:xfrm>
        </p:grpSpPr>
        <p:sp>
          <p:nvSpPr>
            <p:cNvPr id="6257" name="Arc 88"/>
            <p:cNvSpPr>
              <a:spLocks/>
            </p:cNvSpPr>
            <p:nvPr/>
          </p:nvSpPr>
          <p:spPr bwMode="auto">
            <a:xfrm>
              <a:off x="528" y="379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44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8" name="Arc 89"/>
            <p:cNvSpPr>
              <a:spLocks/>
            </p:cNvSpPr>
            <p:nvPr/>
          </p:nvSpPr>
          <p:spPr bwMode="auto">
            <a:xfrm flipH="1">
              <a:off x="384" y="379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44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9" name="Line 90"/>
            <p:cNvSpPr>
              <a:spLocks noChangeShapeType="1"/>
            </p:cNvSpPr>
            <p:nvPr/>
          </p:nvSpPr>
          <p:spPr bwMode="auto">
            <a:xfrm>
              <a:off x="384" y="39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0" name="Line 91"/>
            <p:cNvSpPr>
              <a:spLocks noChangeShapeType="1"/>
            </p:cNvSpPr>
            <p:nvPr/>
          </p:nvSpPr>
          <p:spPr bwMode="auto">
            <a:xfrm>
              <a:off x="672" y="39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1" name="Line 92"/>
            <p:cNvSpPr>
              <a:spLocks noChangeShapeType="1"/>
            </p:cNvSpPr>
            <p:nvPr/>
          </p:nvSpPr>
          <p:spPr bwMode="auto">
            <a:xfrm>
              <a:off x="384" y="40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389" name="Group 93"/>
          <p:cNvGrpSpPr>
            <a:grpSpLocks/>
          </p:cNvGrpSpPr>
          <p:nvPr/>
        </p:nvGrpSpPr>
        <p:grpSpPr bwMode="auto">
          <a:xfrm>
            <a:off x="1066800" y="1219200"/>
            <a:ext cx="4908550" cy="2514600"/>
            <a:chOff x="672" y="768"/>
            <a:chExt cx="3092" cy="1584"/>
          </a:xfrm>
        </p:grpSpPr>
        <p:grpSp>
          <p:nvGrpSpPr>
            <p:cNvPr id="6250" name="Group 94"/>
            <p:cNvGrpSpPr>
              <a:grpSpLocks/>
            </p:cNvGrpSpPr>
            <p:nvPr/>
          </p:nvGrpSpPr>
          <p:grpSpPr bwMode="auto">
            <a:xfrm>
              <a:off x="672" y="768"/>
              <a:ext cx="2832" cy="1584"/>
              <a:chOff x="720" y="768"/>
              <a:chExt cx="2400" cy="1584"/>
            </a:xfrm>
          </p:grpSpPr>
          <p:sp>
            <p:nvSpPr>
              <p:cNvPr id="6253" name="Line 95"/>
              <p:cNvSpPr>
                <a:spLocks noChangeShapeType="1"/>
              </p:cNvSpPr>
              <p:nvPr/>
            </p:nvSpPr>
            <p:spPr bwMode="auto">
              <a:xfrm>
                <a:off x="3120" y="76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4" name="Line 96"/>
              <p:cNvSpPr>
                <a:spLocks noChangeShapeType="1"/>
              </p:cNvSpPr>
              <p:nvPr/>
            </p:nvSpPr>
            <p:spPr bwMode="auto">
              <a:xfrm flipH="1">
                <a:off x="720" y="1200"/>
                <a:ext cx="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5" name="Line 97"/>
              <p:cNvSpPr>
                <a:spLocks noChangeShapeType="1"/>
              </p:cNvSpPr>
              <p:nvPr/>
            </p:nvSpPr>
            <p:spPr bwMode="auto">
              <a:xfrm>
                <a:off x="720" y="1200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6" name="Line 98"/>
              <p:cNvSpPr>
                <a:spLocks noChangeShapeType="1"/>
              </p:cNvSpPr>
              <p:nvPr/>
            </p:nvSpPr>
            <p:spPr bwMode="auto">
              <a:xfrm>
                <a:off x="720" y="235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51" name="Line 99"/>
            <p:cNvSpPr>
              <a:spLocks noChangeShapeType="1"/>
            </p:cNvSpPr>
            <p:nvPr/>
          </p:nvSpPr>
          <p:spPr bwMode="auto">
            <a:xfrm flipV="1">
              <a:off x="3408" y="912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2" name="Text Box 100"/>
            <p:cNvSpPr txBox="1">
              <a:spLocks noChangeArrowheads="1"/>
            </p:cNvSpPr>
            <p:nvPr/>
          </p:nvSpPr>
          <p:spPr bwMode="auto">
            <a:xfrm>
              <a:off x="3552" y="8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3</a:t>
              </a:r>
            </a:p>
          </p:txBody>
        </p:sp>
      </p:grpSp>
      <p:grpSp>
        <p:nvGrpSpPr>
          <p:cNvPr id="55397" name="Group 101"/>
          <p:cNvGrpSpPr>
            <a:grpSpLocks/>
          </p:cNvGrpSpPr>
          <p:nvPr/>
        </p:nvGrpSpPr>
        <p:grpSpPr bwMode="auto">
          <a:xfrm>
            <a:off x="533400" y="1219200"/>
            <a:ext cx="2438400" cy="4648200"/>
            <a:chOff x="336" y="768"/>
            <a:chExt cx="1296" cy="2928"/>
          </a:xfrm>
        </p:grpSpPr>
        <p:grpSp>
          <p:nvGrpSpPr>
            <p:cNvPr id="6243" name="Group 102"/>
            <p:cNvGrpSpPr>
              <a:grpSpLocks/>
            </p:cNvGrpSpPr>
            <p:nvPr/>
          </p:nvGrpSpPr>
          <p:grpSpPr bwMode="auto">
            <a:xfrm>
              <a:off x="432" y="768"/>
              <a:ext cx="1200" cy="2928"/>
              <a:chOff x="432" y="768"/>
              <a:chExt cx="1200" cy="2832"/>
            </a:xfrm>
          </p:grpSpPr>
          <p:sp>
            <p:nvSpPr>
              <p:cNvPr id="6246" name="Line 103"/>
              <p:cNvSpPr>
                <a:spLocks noChangeShapeType="1"/>
              </p:cNvSpPr>
              <p:nvPr/>
            </p:nvSpPr>
            <p:spPr bwMode="auto">
              <a:xfrm>
                <a:off x="1632" y="7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7" name="Line 104"/>
              <p:cNvSpPr>
                <a:spLocks noChangeShapeType="1"/>
              </p:cNvSpPr>
              <p:nvPr/>
            </p:nvSpPr>
            <p:spPr bwMode="auto">
              <a:xfrm flipH="1">
                <a:off x="432" y="960"/>
                <a:ext cx="1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8" name="Line 105"/>
              <p:cNvSpPr>
                <a:spLocks noChangeShapeType="1"/>
              </p:cNvSpPr>
              <p:nvPr/>
            </p:nvSpPr>
            <p:spPr bwMode="auto">
              <a:xfrm>
                <a:off x="432" y="960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9" name="Line 106"/>
              <p:cNvSpPr>
                <a:spLocks noChangeShapeType="1"/>
              </p:cNvSpPr>
              <p:nvPr/>
            </p:nvSpPr>
            <p:spPr bwMode="auto">
              <a:xfrm>
                <a:off x="432" y="3600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44" name="Line 107"/>
            <p:cNvSpPr>
              <a:spLocks noChangeShapeType="1"/>
            </p:cNvSpPr>
            <p:nvPr/>
          </p:nvSpPr>
          <p:spPr bwMode="auto">
            <a:xfrm flipV="1">
              <a:off x="336" y="2832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5" name="Text Box 108"/>
            <p:cNvSpPr txBox="1">
              <a:spLocks noChangeArrowheads="1"/>
            </p:cNvSpPr>
            <p:nvPr/>
          </p:nvSpPr>
          <p:spPr bwMode="auto">
            <a:xfrm>
              <a:off x="432" y="2832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24</a:t>
              </a:r>
            </a:p>
          </p:txBody>
        </p:sp>
      </p:grpSp>
      <p:sp>
        <p:nvSpPr>
          <p:cNvPr id="55405" name="Line 109"/>
          <p:cNvSpPr>
            <a:spLocks noChangeShapeType="1"/>
          </p:cNvSpPr>
          <p:nvPr/>
        </p:nvSpPr>
        <p:spPr bwMode="auto">
          <a:xfrm>
            <a:off x="3429000" y="5334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406" name="Rectangle 110"/>
          <p:cNvSpPr>
            <a:spLocks noChangeArrowheads="1"/>
          </p:cNvSpPr>
          <p:nvPr/>
        </p:nvSpPr>
        <p:spPr bwMode="auto">
          <a:xfrm>
            <a:off x="2362200" y="685800"/>
            <a:ext cx="1279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FF0040</a:t>
            </a:r>
          </a:p>
        </p:txBody>
      </p:sp>
      <p:sp>
        <p:nvSpPr>
          <p:cNvPr id="55407" name="Rectangle 111"/>
          <p:cNvSpPr>
            <a:spLocks noChangeArrowheads="1"/>
          </p:cNvSpPr>
          <p:nvPr/>
        </p:nvSpPr>
        <p:spPr bwMode="auto">
          <a:xfrm>
            <a:off x="5424488" y="685800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55408" name="Rectangle 112"/>
          <p:cNvSpPr>
            <a:spLocks noChangeArrowheads="1"/>
          </p:cNvSpPr>
          <p:nvPr/>
        </p:nvSpPr>
        <p:spPr bwMode="auto">
          <a:xfrm>
            <a:off x="2743200" y="4953000"/>
            <a:ext cx="1295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234" name="Rectangle 113"/>
          <p:cNvSpPr>
            <a:spLocks noChangeArrowheads="1"/>
          </p:cNvSpPr>
          <p:nvPr/>
        </p:nvSpPr>
        <p:spPr bwMode="auto">
          <a:xfrm>
            <a:off x="2743200" y="4953000"/>
            <a:ext cx="1279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FF0040</a:t>
            </a:r>
          </a:p>
        </p:txBody>
      </p:sp>
      <p:grpSp>
        <p:nvGrpSpPr>
          <p:cNvPr id="55410" name="Group 114"/>
          <p:cNvGrpSpPr>
            <a:grpSpLocks/>
          </p:cNvGrpSpPr>
          <p:nvPr/>
        </p:nvGrpSpPr>
        <p:grpSpPr bwMode="auto">
          <a:xfrm>
            <a:off x="2438400" y="5334000"/>
            <a:ext cx="76200" cy="838200"/>
            <a:chOff x="1536" y="3360"/>
            <a:chExt cx="48" cy="528"/>
          </a:xfrm>
        </p:grpSpPr>
        <p:sp>
          <p:nvSpPr>
            <p:cNvPr id="6238" name="Line 115"/>
            <p:cNvSpPr>
              <a:spLocks noChangeShapeType="1"/>
            </p:cNvSpPr>
            <p:nvPr/>
          </p:nvSpPr>
          <p:spPr bwMode="auto">
            <a:xfrm>
              <a:off x="1536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39" name="Line 116"/>
            <p:cNvSpPr>
              <a:spLocks noChangeShapeType="1"/>
            </p:cNvSpPr>
            <p:nvPr/>
          </p:nvSpPr>
          <p:spPr bwMode="auto">
            <a:xfrm>
              <a:off x="1536" y="374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40" name="Group 117"/>
            <p:cNvGrpSpPr>
              <a:grpSpLocks/>
            </p:cNvGrpSpPr>
            <p:nvPr/>
          </p:nvGrpSpPr>
          <p:grpSpPr bwMode="auto">
            <a:xfrm>
              <a:off x="1536" y="3648"/>
              <a:ext cx="48" cy="96"/>
              <a:chOff x="576" y="3888"/>
              <a:chExt cx="48" cy="96"/>
            </a:xfrm>
          </p:grpSpPr>
          <p:sp>
            <p:nvSpPr>
              <p:cNvPr id="6241" name="Arc 118"/>
              <p:cNvSpPr>
                <a:spLocks/>
              </p:cNvSpPr>
              <p:nvPr/>
            </p:nvSpPr>
            <p:spPr bwMode="auto">
              <a:xfrm>
                <a:off x="576" y="3888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48 w 21600"/>
                  <a:gd name="T3" fmla="*/ 48 h 21600"/>
                  <a:gd name="T4" fmla="*/ 0 w 21600"/>
                  <a:gd name="T5" fmla="*/ 48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2" name="Arc 119"/>
              <p:cNvSpPr>
                <a:spLocks/>
              </p:cNvSpPr>
              <p:nvPr/>
            </p:nvSpPr>
            <p:spPr bwMode="auto">
              <a:xfrm flipV="1">
                <a:off x="576" y="3936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48 w 21600"/>
                  <a:gd name="T3" fmla="*/ 48 h 21600"/>
                  <a:gd name="T4" fmla="*/ 0 w 21600"/>
                  <a:gd name="T5" fmla="*/ 48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236" name="Rectangle 120"/>
          <p:cNvSpPr>
            <a:spLocks noChangeArrowheads="1"/>
          </p:cNvSpPr>
          <p:nvPr/>
        </p:nvSpPr>
        <p:spPr bwMode="auto">
          <a:xfrm>
            <a:off x="2743200" y="3048000"/>
            <a:ext cx="1279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BEEF00</a:t>
            </a:r>
          </a:p>
        </p:txBody>
      </p:sp>
      <p:sp>
        <p:nvSpPr>
          <p:cNvPr id="55417" name="WordArt 121"/>
          <p:cNvSpPr>
            <a:spLocks noChangeArrowheads="1" noChangeShapeType="1" noTextEdit="1"/>
          </p:cNvSpPr>
          <p:nvPr/>
        </p:nvSpPr>
        <p:spPr bwMode="auto">
          <a:xfrm>
            <a:off x="3657600" y="6248400"/>
            <a:ext cx="1247775" cy="4905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noFill/>
                <a:effectLst>
                  <a:outerShdw dist="45791" dir="2021404" algn="ctr" rotWithShape="0">
                    <a:srgbClr val="9999FF"/>
                  </a:outerShdw>
                </a:effectLst>
                <a:latin typeface="Arial Black" panose="020B0A04020102020204" pitchFamily="34" charset="0"/>
              </a:rPr>
              <a:t>HIT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0539-A6AA-455A-8A05-25D036BA7076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463/563, Microprocessor Architecture, Prof. Rotenberg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5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5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5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5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5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a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nimBg="1"/>
      <p:bldP spid="55406" grpId="0" autoUpdateAnimBg="0"/>
      <p:bldP spid="55407" grpId="0" autoUpdateAnimBg="0"/>
      <p:bldP spid="5540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2309813" y="3429000"/>
            <a:ext cx="22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1" name="Oval 3"/>
          <p:cNvSpPr>
            <a:spLocks noChangeArrowheads="1"/>
          </p:cNvSpPr>
          <p:nvPr/>
        </p:nvSpPr>
        <p:spPr bwMode="auto">
          <a:xfrm>
            <a:off x="2895600" y="5562600"/>
            <a:ext cx="11430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971800" y="5638800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Match?</a:t>
            </a:r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3429000" y="6096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4572000" y="2286000"/>
            <a:ext cx="32766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743200" y="2286000"/>
            <a:ext cx="12954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2743200" y="2667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27432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>
            <a:off x="2743200" y="3429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>
            <a:off x="2743200" y="3810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2743200" y="4572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4572000" y="2667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>
            <a:off x="4572000" y="3048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>
            <a:off x="4572000" y="3429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>
            <a:off x="4572000" y="3810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>
            <a:off x="4572000" y="4191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2905125" y="1905000"/>
            <a:ext cx="7932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TAG</a:t>
            </a:r>
          </a:p>
        </p:txBody>
      </p:sp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5638800" y="1905000"/>
            <a:ext cx="1031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DATA</a:t>
            </a:r>
          </a:p>
        </p:txBody>
      </p:sp>
      <p:grpSp>
        <p:nvGrpSpPr>
          <p:cNvPr id="7188" name="Group 20"/>
          <p:cNvGrpSpPr>
            <a:grpSpLocks/>
          </p:cNvGrpSpPr>
          <p:nvPr/>
        </p:nvGrpSpPr>
        <p:grpSpPr bwMode="auto">
          <a:xfrm>
            <a:off x="1752600" y="2362200"/>
            <a:ext cx="304800" cy="2971800"/>
            <a:chOff x="1104" y="1632"/>
            <a:chExt cx="194" cy="1536"/>
          </a:xfrm>
        </p:grpSpPr>
        <p:sp>
          <p:nvSpPr>
            <p:cNvPr id="7291" name="Line 21"/>
            <p:cNvSpPr>
              <a:spLocks noChangeShapeType="1"/>
            </p:cNvSpPr>
            <p:nvPr/>
          </p:nvSpPr>
          <p:spPr bwMode="auto">
            <a:xfrm rot="5400000" flipH="1">
              <a:off x="1106" y="297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2" name="Line 22"/>
            <p:cNvSpPr>
              <a:spLocks noChangeShapeType="1"/>
            </p:cNvSpPr>
            <p:nvPr/>
          </p:nvSpPr>
          <p:spPr bwMode="auto">
            <a:xfrm rot="5400000">
              <a:off x="1106" y="163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3" name="Line 23"/>
            <p:cNvSpPr>
              <a:spLocks noChangeShapeType="1"/>
            </p:cNvSpPr>
            <p:nvPr/>
          </p:nvSpPr>
          <p:spPr bwMode="auto">
            <a:xfrm rot="5400000" flipH="1">
              <a:off x="528" y="2400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4" name="Line 24"/>
            <p:cNvSpPr>
              <a:spLocks noChangeShapeType="1"/>
            </p:cNvSpPr>
            <p:nvPr/>
          </p:nvSpPr>
          <p:spPr bwMode="auto">
            <a:xfrm rot="5400000" flipH="1">
              <a:off x="528" y="240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89" name="Line 25"/>
          <p:cNvSpPr>
            <a:spLocks noChangeShapeType="1"/>
          </p:cNvSpPr>
          <p:nvPr/>
        </p:nvSpPr>
        <p:spPr bwMode="auto">
          <a:xfrm>
            <a:off x="20574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0" name="Line 26"/>
          <p:cNvSpPr>
            <a:spLocks noChangeShapeType="1"/>
          </p:cNvSpPr>
          <p:nvPr/>
        </p:nvSpPr>
        <p:spPr bwMode="auto">
          <a:xfrm>
            <a:off x="2057400" y="2895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1" name="Line 27"/>
          <p:cNvSpPr>
            <a:spLocks noChangeShapeType="1"/>
          </p:cNvSpPr>
          <p:nvPr/>
        </p:nvSpPr>
        <p:spPr bwMode="auto">
          <a:xfrm>
            <a:off x="20574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2" name="Line 28"/>
          <p:cNvSpPr>
            <a:spLocks noChangeShapeType="1"/>
          </p:cNvSpPr>
          <p:nvPr/>
        </p:nvSpPr>
        <p:spPr bwMode="auto">
          <a:xfrm>
            <a:off x="2057400" y="3657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3" name="Line 29"/>
          <p:cNvSpPr>
            <a:spLocks noChangeShapeType="1"/>
          </p:cNvSpPr>
          <p:nvPr/>
        </p:nvSpPr>
        <p:spPr bwMode="auto">
          <a:xfrm>
            <a:off x="2057400" y="4038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4" name="Line 30"/>
          <p:cNvSpPr>
            <a:spLocks noChangeShapeType="1"/>
          </p:cNvSpPr>
          <p:nvPr/>
        </p:nvSpPr>
        <p:spPr bwMode="auto">
          <a:xfrm>
            <a:off x="40386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5" name="Line 31"/>
          <p:cNvSpPr>
            <a:spLocks noChangeShapeType="1"/>
          </p:cNvSpPr>
          <p:nvPr/>
        </p:nvSpPr>
        <p:spPr bwMode="auto">
          <a:xfrm>
            <a:off x="4038600" y="2895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6" name="Line 32"/>
          <p:cNvSpPr>
            <a:spLocks noChangeShapeType="1"/>
          </p:cNvSpPr>
          <p:nvPr/>
        </p:nvSpPr>
        <p:spPr bwMode="auto">
          <a:xfrm>
            <a:off x="4038600" y="3276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7" name="Line 33"/>
          <p:cNvSpPr>
            <a:spLocks noChangeShapeType="1"/>
          </p:cNvSpPr>
          <p:nvPr/>
        </p:nvSpPr>
        <p:spPr bwMode="auto">
          <a:xfrm>
            <a:off x="4038600" y="3657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8" name="Line 34"/>
          <p:cNvSpPr>
            <a:spLocks noChangeShapeType="1"/>
          </p:cNvSpPr>
          <p:nvPr/>
        </p:nvSpPr>
        <p:spPr bwMode="auto">
          <a:xfrm>
            <a:off x="4038600" y="4038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9" name="Rectangle 35"/>
          <p:cNvSpPr>
            <a:spLocks noChangeArrowheads="1"/>
          </p:cNvSpPr>
          <p:nvPr/>
        </p:nvSpPr>
        <p:spPr bwMode="auto">
          <a:xfrm>
            <a:off x="1295400" y="381000"/>
            <a:ext cx="6172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00" name="Text Box 36"/>
          <p:cNvSpPr txBox="1">
            <a:spLocks noChangeArrowheads="1"/>
          </p:cNvSpPr>
          <p:nvPr/>
        </p:nvSpPr>
        <p:spPr bwMode="auto">
          <a:xfrm>
            <a:off x="7207250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</p:txBody>
      </p:sp>
      <p:sp>
        <p:nvSpPr>
          <p:cNvPr id="7201" name="Text Box 37"/>
          <p:cNvSpPr txBox="1">
            <a:spLocks noChangeArrowheads="1"/>
          </p:cNvSpPr>
          <p:nvPr/>
        </p:nvSpPr>
        <p:spPr bwMode="auto">
          <a:xfrm>
            <a:off x="1295400" y="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31</a:t>
            </a:r>
          </a:p>
        </p:txBody>
      </p:sp>
      <p:sp>
        <p:nvSpPr>
          <p:cNvPr id="7202" name="Text Box 38"/>
          <p:cNvSpPr txBox="1">
            <a:spLocks noChangeArrowheads="1"/>
          </p:cNvSpPr>
          <p:nvPr/>
        </p:nvSpPr>
        <p:spPr bwMode="auto">
          <a:xfrm>
            <a:off x="6400800" y="381000"/>
            <a:ext cx="8778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block</a:t>
            </a:r>
          </a:p>
          <a:p>
            <a:pPr eaLnBrk="1" hangingPunct="1"/>
            <a:r>
              <a:rPr lang="en-US" altLang="en-US"/>
              <a:t>offset</a:t>
            </a:r>
          </a:p>
        </p:txBody>
      </p:sp>
      <p:sp>
        <p:nvSpPr>
          <p:cNvPr id="7203" name="Text Box 39"/>
          <p:cNvSpPr txBox="1">
            <a:spLocks noChangeArrowheads="1"/>
          </p:cNvSpPr>
          <p:nvPr/>
        </p:nvSpPr>
        <p:spPr bwMode="auto">
          <a:xfrm>
            <a:off x="5159375" y="304800"/>
            <a:ext cx="860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index</a:t>
            </a:r>
          </a:p>
        </p:txBody>
      </p:sp>
      <p:sp>
        <p:nvSpPr>
          <p:cNvPr id="7204" name="Text Box 40"/>
          <p:cNvSpPr txBox="1">
            <a:spLocks noChangeArrowheads="1"/>
          </p:cNvSpPr>
          <p:nvPr/>
        </p:nvSpPr>
        <p:spPr bwMode="auto">
          <a:xfrm>
            <a:off x="2873375" y="304800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tag</a:t>
            </a:r>
          </a:p>
        </p:txBody>
      </p:sp>
      <p:sp>
        <p:nvSpPr>
          <p:cNvPr id="7205" name="Line 41"/>
          <p:cNvSpPr>
            <a:spLocks noChangeShapeType="1"/>
          </p:cNvSpPr>
          <p:nvPr/>
        </p:nvSpPr>
        <p:spPr bwMode="auto">
          <a:xfrm>
            <a:off x="6096000" y="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6" name="Line 42"/>
          <p:cNvSpPr>
            <a:spLocks noChangeShapeType="1"/>
          </p:cNvSpPr>
          <p:nvPr/>
        </p:nvSpPr>
        <p:spPr bwMode="auto">
          <a:xfrm>
            <a:off x="5029200" y="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7" name="Line 43"/>
          <p:cNvSpPr>
            <a:spLocks noChangeShapeType="1"/>
          </p:cNvSpPr>
          <p:nvPr/>
        </p:nvSpPr>
        <p:spPr bwMode="auto">
          <a:xfrm>
            <a:off x="2743200" y="4191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8" name="Line 44"/>
          <p:cNvSpPr>
            <a:spLocks noChangeShapeType="1"/>
          </p:cNvSpPr>
          <p:nvPr/>
        </p:nvSpPr>
        <p:spPr bwMode="auto">
          <a:xfrm>
            <a:off x="2743200" y="4953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9" name="Line 45"/>
          <p:cNvSpPr>
            <a:spLocks noChangeShapeType="1"/>
          </p:cNvSpPr>
          <p:nvPr/>
        </p:nvSpPr>
        <p:spPr bwMode="auto">
          <a:xfrm>
            <a:off x="2057400" y="4419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0" name="Line 46"/>
          <p:cNvSpPr>
            <a:spLocks noChangeShapeType="1"/>
          </p:cNvSpPr>
          <p:nvPr/>
        </p:nvSpPr>
        <p:spPr bwMode="auto">
          <a:xfrm>
            <a:off x="2057400" y="4800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1" name="Line 47"/>
          <p:cNvSpPr>
            <a:spLocks noChangeShapeType="1"/>
          </p:cNvSpPr>
          <p:nvPr/>
        </p:nvSpPr>
        <p:spPr bwMode="auto">
          <a:xfrm>
            <a:off x="2057400" y="5181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2" name="Line 48"/>
          <p:cNvSpPr>
            <a:spLocks noChangeShapeType="1"/>
          </p:cNvSpPr>
          <p:nvPr/>
        </p:nvSpPr>
        <p:spPr bwMode="auto">
          <a:xfrm>
            <a:off x="4572000" y="4572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3" name="Line 49"/>
          <p:cNvSpPr>
            <a:spLocks noChangeShapeType="1"/>
          </p:cNvSpPr>
          <p:nvPr/>
        </p:nvSpPr>
        <p:spPr bwMode="auto">
          <a:xfrm>
            <a:off x="4572000" y="4953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4" name="Line 50"/>
          <p:cNvSpPr>
            <a:spLocks noChangeShapeType="1"/>
          </p:cNvSpPr>
          <p:nvPr/>
        </p:nvSpPr>
        <p:spPr bwMode="auto">
          <a:xfrm>
            <a:off x="40386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5" name="Line 51"/>
          <p:cNvSpPr>
            <a:spLocks noChangeShapeType="1"/>
          </p:cNvSpPr>
          <p:nvPr/>
        </p:nvSpPr>
        <p:spPr bwMode="auto">
          <a:xfrm>
            <a:off x="4038600" y="4800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6" name="Line 52"/>
          <p:cNvSpPr>
            <a:spLocks noChangeShapeType="1"/>
          </p:cNvSpPr>
          <p:nvPr/>
        </p:nvSpPr>
        <p:spPr bwMode="auto">
          <a:xfrm>
            <a:off x="4038600" y="5181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7" name="Line 53"/>
          <p:cNvSpPr>
            <a:spLocks noChangeShapeType="1"/>
          </p:cNvSpPr>
          <p:nvPr/>
        </p:nvSpPr>
        <p:spPr bwMode="auto">
          <a:xfrm>
            <a:off x="6172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8" name="Text Box 54"/>
          <p:cNvSpPr txBox="1">
            <a:spLocks noChangeArrowheads="1"/>
          </p:cNvSpPr>
          <p:nvPr/>
        </p:nvSpPr>
        <p:spPr bwMode="auto">
          <a:xfrm>
            <a:off x="4708525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8</a:t>
            </a:r>
          </a:p>
        </p:txBody>
      </p:sp>
      <p:sp>
        <p:nvSpPr>
          <p:cNvPr id="7219" name="Text Box 55"/>
          <p:cNvSpPr txBox="1">
            <a:spLocks noChangeArrowheads="1"/>
          </p:cNvSpPr>
          <p:nvPr/>
        </p:nvSpPr>
        <p:spPr bwMode="auto">
          <a:xfrm>
            <a:off x="4997450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7</a:t>
            </a:r>
          </a:p>
        </p:txBody>
      </p:sp>
      <p:sp>
        <p:nvSpPr>
          <p:cNvPr id="7220" name="Text Box 56"/>
          <p:cNvSpPr txBox="1">
            <a:spLocks noChangeArrowheads="1"/>
          </p:cNvSpPr>
          <p:nvPr/>
        </p:nvSpPr>
        <p:spPr bwMode="auto">
          <a:xfrm>
            <a:off x="5791200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5</a:t>
            </a:r>
          </a:p>
        </p:txBody>
      </p:sp>
      <p:sp>
        <p:nvSpPr>
          <p:cNvPr id="7221" name="Text Box 57"/>
          <p:cNvSpPr txBox="1">
            <a:spLocks noChangeArrowheads="1"/>
          </p:cNvSpPr>
          <p:nvPr/>
        </p:nvSpPr>
        <p:spPr bwMode="auto">
          <a:xfrm>
            <a:off x="6140450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7222" name="Text Box 58"/>
          <p:cNvSpPr txBox="1">
            <a:spLocks noChangeArrowheads="1"/>
          </p:cNvSpPr>
          <p:nvPr/>
        </p:nvSpPr>
        <p:spPr bwMode="auto">
          <a:xfrm>
            <a:off x="1797050" y="2286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</p:txBody>
      </p:sp>
      <p:sp>
        <p:nvSpPr>
          <p:cNvPr id="7223" name="Text Box 59"/>
          <p:cNvSpPr txBox="1">
            <a:spLocks noChangeArrowheads="1"/>
          </p:cNvSpPr>
          <p:nvPr/>
        </p:nvSpPr>
        <p:spPr bwMode="auto">
          <a:xfrm>
            <a:off x="1797050" y="2667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7224" name="Text Box 60"/>
          <p:cNvSpPr txBox="1">
            <a:spLocks noChangeArrowheads="1"/>
          </p:cNvSpPr>
          <p:nvPr/>
        </p:nvSpPr>
        <p:spPr bwMode="auto">
          <a:xfrm>
            <a:off x="179705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7225" name="Text Box 61"/>
          <p:cNvSpPr txBox="1">
            <a:spLocks noChangeArrowheads="1"/>
          </p:cNvSpPr>
          <p:nvPr/>
        </p:nvSpPr>
        <p:spPr bwMode="auto">
          <a:xfrm>
            <a:off x="1797050" y="3429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3</a:t>
            </a:r>
          </a:p>
        </p:txBody>
      </p:sp>
      <p:sp>
        <p:nvSpPr>
          <p:cNvPr id="7226" name="Text Box 62"/>
          <p:cNvSpPr txBox="1">
            <a:spLocks noChangeArrowheads="1"/>
          </p:cNvSpPr>
          <p:nvPr/>
        </p:nvSpPr>
        <p:spPr bwMode="auto">
          <a:xfrm>
            <a:off x="1828800" y="3810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7227" name="Text Box 63"/>
          <p:cNvSpPr txBox="1">
            <a:spLocks noChangeArrowheads="1"/>
          </p:cNvSpPr>
          <p:nvPr/>
        </p:nvSpPr>
        <p:spPr bwMode="auto">
          <a:xfrm>
            <a:off x="1797050" y="4191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5</a:t>
            </a:r>
          </a:p>
        </p:txBody>
      </p:sp>
      <p:sp>
        <p:nvSpPr>
          <p:cNvPr id="7228" name="Text Box 64"/>
          <p:cNvSpPr txBox="1">
            <a:spLocks noChangeArrowheads="1"/>
          </p:cNvSpPr>
          <p:nvPr/>
        </p:nvSpPr>
        <p:spPr bwMode="auto">
          <a:xfrm>
            <a:off x="1797050" y="4572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6</a:t>
            </a:r>
          </a:p>
        </p:txBody>
      </p:sp>
      <p:sp>
        <p:nvSpPr>
          <p:cNvPr id="7229" name="Text Box 65"/>
          <p:cNvSpPr txBox="1">
            <a:spLocks noChangeArrowheads="1"/>
          </p:cNvSpPr>
          <p:nvPr/>
        </p:nvSpPr>
        <p:spPr bwMode="auto">
          <a:xfrm>
            <a:off x="1797050" y="4953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7</a:t>
            </a:r>
          </a:p>
        </p:txBody>
      </p:sp>
      <p:sp>
        <p:nvSpPr>
          <p:cNvPr id="7230" name="Rectangle 66"/>
          <p:cNvSpPr>
            <a:spLocks noChangeArrowheads="1"/>
          </p:cNvSpPr>
          <p:nvPr/>
        </p:nvSpPr>
        <p:spPr bwMode="auto">
          <a:xfrm>
            <a:off x="2309813" y="2286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7231" name="Line 67"/>
          <p:cNvSpPr>
            <a:spLocks noChangeShapeType="1"/>
          </p:cNvSpPr>
          <p:nvPr/>
        </p:nvSpPr>
        <p:spPr bwMode="auto">
          <a:xfrm>
            <a:off x="2538413" y="251460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2" name="Rectangle 68"/>
          <p:cNvSpPr>
            <a:spLocks noChangeArrowheads="1"/>
          </p:cNvSpPr>
          <p:nvPr/>
        </p:nvSpPr>
        <p:spPr bwMode="auto">
          <a:xfrm>
            <a:off x="2309813" y="2667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7233" name="Line 69"/>
          <p:cNvSpPr>
            <a:spLocks noChangeShapeType="1"/>
          </p:cNvSpPr>
          <p:nvPr/>
        </p:nvSpPr>
        <p:spPr bwMode="auto">
          <a:xfrm>
            <a:off x="2538413" y="289560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4" name="Line 70"/>
          <p:cNvSpPr>
            <a:spLocks noChangeShapeType="1"/>
          </p:cNvSpPr>
          <p:nvPr/>
        </p:nvSpPr>
        <p:spPr bwMode="auto">
          <a:xfrm>
            <a:off x="2538413" y="327660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5" name="Rectangle 71"/>
          <p:cNvSpPr>
            <a:spLocks noChangeArrowheads="1"/>
          </p:cNvSpPr>
          <p:nvPr/>
        </p:nvSpPr>
        <p:spPr bwMode="auto">
          <a:xfrm>
            <a:off x="2309813" y="3048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7236" name="Line 72"/>
          <p:cNvSpPr>
            <a:spLocks noChangeShapeType="1"/>
          </p:cNvSpPr>
          <p:nvPr/>
        </p:nvSpPr>
        <p:spPr bwMode="auto">
          <a:xfrm>
            <a:off x="2538413" y="365760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7" name="Text Box 73"/>
          <p:cNvSpPr txBox="1">
            <a:spLocks noChangeArrowheads="1"/>
          </p:cNvSpPr>
          <p:nvPr/>
        </p:nvSpPr>
        <p:spPr bwMode="auto">
          <a:xfrm>
            <a:off x="2209800" y="1905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V</a:t>
            </a:r>
          </a:p>
        </p:txBody>
      </p:sp>
      <p:sp>
        <p:nvSpPr>
          <p:cNvPr id="7238" name="Rectangle 74"/>
          <p:cNvSpPr>
            <a:spLocks noChangeArrowheads="1"/>
          </p:cNvSpPr>
          <p:nvPr/>
        </p:nvSpPr>
        <p:spPr bwMode="auto">
          <a:xfrm>
            <a:off x="2309813" y="3810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7239" name="Line 75"/>
          <p:cNvSpPr>
            <a:spLocks noChangeShapeType="1"/>
          </p:cNvSpPr>
          <p:nvPr/>
        </p:nvSpPr>
        <p:spPr bwMode="auto">
          <a:xfrm>
            <a:off x="2538413" y="403860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0" name="Rectangle 76"/>
          <p:cNvSpPr>
            <a:spLocks noChangeArrowheads="1"/>
          </p:cNvSpPr>
          <p:nvPr/>
        </p:nvSpPr>
        <p:spPr bwMode="auto">
          <a:xfrm>
            <a:off x="2309813" y="4191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7241" name="Line 77"/>
          <p:cNvSpPr>
            <a:spLocks noChangeShapeType="1"/>
          </p:cNvSpPr>
          <p:nvPr/>
        </p:nvSpPr>
        <p:spPr bwMode="auto">
          <a:xfrm>
            <a:off x="2538413" y="441960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2" name="Rectangle 78"/>
          <p:cNvSpPr>
            <a:spLocks noChangeArrowheads="1"/>
          </p:cNvSpPr>
          <p:nvPr/>
        </p:nvSpPr>
        <p:spPr bwMode="auto">
          <a:xfrm>
            <a:off x="2309813" y="4572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7243" name="Line 79"/>
          <p:cNvSpPr>
            <a:spLocks noChangeShapeType="1"/>
          </p:cNvSpPr>
          <p:nvPr/>
        </p:nvSpPr>
        <p:spPr bwMode="auto">
          <a:xfrm>
            <a:off x="2538413" y="480060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00" name="Rectangle 80"/>
          <p:cNvSpPr>
            <a:spLocks noChangeArrowheads="1"/>
          </p:cNvSpPr>
          <p:nvPr/>
        </p:nvSpPr>
        <p:spPr bwMode="auto">
          <a:xfrm>
            <a:off x="2309813" y="3429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7245" name="Line 81"/>
          <p:cNvSpPr>
            <a:spLocks noChangeShapeType="1"/>
          </p:cNvSpPr>
          <p:nvPr/>
        </p:nvSpPr>
        <p:spPr bwMode="auto">
          <a:xfrm>
            <a:off x="2538413" y="518160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6" name="Line 82"/>
          <p:cNvSpPr>
            <a:spLocks noChangeShapeType="1"/>
          </p:cNvSpPr>
          <p:nvPr/>
        </p:nvSpPr>
        <p:spPr bwMode="auto">
          <a:xfrm>
            <a:off x="2438400" y="6172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7" name="Line 83"/>
          <p:cNvSpPr>
            <a:spLocks noChangeShapeType="1"/>
          </p:cNvSpPr>
          <p:nvPr/>
        </p:nvSpPr>
        <p:spPr bwMode="auto">
          <a:xfrm>
            <a:off x="3276600" y="6172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8" name="Text Box 84"/>
          <p:cNvSpPr txBox="1">
            <a:spLocks noChangeArrowheads="1"/>
          </p:cNvSpPr>
          <p:nvPr/>
        </p:nvSpPr>
        <p:spPr bwMode="auto">
          <a:xfrm>
            <a:off x="2286000" y="6096000"/>
            <a:ext cx="995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Valid?</a:t>
            </a:r>
          </a:p>
        </p:txBody>
      </p:sp>
      <p:sp>
        <p:nvSpPr>
          <p:cNvPr id="7249" name="Line 85"/>
          <p:cNvSpPr>
            <a:spLocks noChangeShapeType="1"/>
          </p:cNvSpPr>
          <p:nvPr/>
        </p:nvSpPr>
        <p:spPr bwMode="auto">
          <a:xfrm>
            <a:off x="3352800" y="655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250" name="Group 86"/>
          <p:cNvGrpSpPr>
            <a:grpSpLocks/>
          </p:cNvGrpSpPr>
          <p:nvPr/>
        </p:nvGrpSpPr>
        <p:grpSpPr bwMode="auto">
          <a:xfrm flipV="1">
            <a:off x="3200400" y="6324600"/>
            <a:ext cx="304800" cy="228600"/>
            <a:chOff x="384" y="3792"/>
            <a:chExt cx="288" cy="288"/>
          </a:xfrm>
        </p:grpSpPr>
        <p:sp>
          <p:nvSpPr>
            <p:cNvPr id="7286" name="Arc 87"/>
            <p:cNvSpPr>
              <a:spLocks/>
            </p:cNvSpPr>
            <p:nvPr/>
          </p:nvSpPr>
          <p:spPr bwMode="auto">
            <a:xfrm>
              <a:off x="528" y="379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44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7" name="Arc 88"/>
            <p:cNvSpPr>
              <a:spLocks/>
            </p:cNvSpPr>
            <p:nvPr/>
          </p:nvSpPr>
          <p:spPr bwMode="auto">
            <a:xfrm flipH="1">
              <a:off x="384" y="379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44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8" name="Line 89"/>
            <p:cNvSpPr>
              <a:spLocks noChangeShapeType="1"/>
            </p:cNvSpPr>
            <p:nvPr/>
          </p:nvSpPr>
          <p:spPr bwMode="auto">
            <a:xfrm>
              <a:off x="384" y="39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9" name="Line 90"/>
            <p:cNvSpPr>
              <a:spLocks noChangeShapeType="1"/>
            </p:cNvSpPr>
            <p:nvPr/>
          </p:nvSpPr>
          <p:spPr bwMode="auto">
            <a:xfrm>
              <a:off x="672" y="39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0" name="Line 91"/>
            <p:cNvSpPr>
              <a:spLocks noChangeShapeType="1"/>
            </p:cNvSpPr>
            <p:nvPr/>
          </p:nvSpPr>
          <p:spPr bwMode="auto">
            <a:xfrm>
              <a:off x="384" y="40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412" name="Group 92"/>
          <p:cNvGrpSpPr>
            <a:grpSpLocks/>
          </p:cNvGrpSpPr>
          <p:nvPr/>
        </p:nvGrpSpPr>
        <p:grpSpPr bwMode="auto">
          <a:xfrm>
            <a:off x="1066800" y="1219200"/>
            <a:ext cx="4908550" cy="2514600"/>
            <a:chOff x="672" y="768"/>
            <a:chExt cx="3092" cy="1584"/>
          </a:xfrm>
        </p:grpSpPr>
        <p:grpSp>
          <p:nvGrpSpPr>
            <p:cNvPr id="7279" name="Group 93"/>
            <p:cNvGrpSpPr>
              <a:grpSpLocks/>
            </p:cNvGrpSpPr>
            <p:nvPr/>
          </p:nvGrpSpPr>
          <p:grpSpPr bwMode="auto">
            <a:xfrm>
              <a:off x="672" y="768"/>
              <a:ext cx="2832" cy="1584"/>
              <a:chOff x="720" y="768"/>
              <a:chExt cx="2400" cy="1584"/>
            </a:xfrm>
          </p:grpSpPr>
          <p:sp>
            <p:nvSpPr>
              <p:cNvPr id="7282" name="Line 94"/>
              <p:cNvSpPr>
                <a:spLocks noChangeShapeType="1"/>
              </p:cNvSpPr>
              <p:nvPr/>
            </p:nvSpPr>
            <p:spPr bwMode="auto">
              <a:xfrm>
                <a:off x="3120" y="76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3" name="Line 95"/>
              <p:cNvSpPr>
                <a:spLocks noChangeShapeType="1"/>
              </p:cNvSpPr>
              <p:nvPr/>
            </p:nvSpPr>
            <p:spPr bwMode="auto">
              <a:xfrm flipH="1">
                <a:off x="720" y="1200"/>
                <a:ext cx="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4" name="Line 96"/>
              <p:cNvSpPr>
                <a:spLocks noChangeShapeType="1"/>
              </p:cNvSpPr>
              <p:nvPr/>
            </p:nvSpPr>
            <p:spPr bwMode="auto">
              <a:xfrm>
                <a:off x="720" y="1200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5" name="Line 97"/>
              <p:cNvSpPr>
                <a:spLocks noChangeShapeType="1"/>
              </p:cNvSpPr>
              <p:nvPr/>
            </p:nvSpPr>
            <p:spPr bwMode="auto">
              <a:xfrm>
                <a:off x="720" y="235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280" name="Line 98"/>
            <p:cNvSpPr>
              <a:spLocks noChangeShapeType="1"/>
            </p:cNvSpPr>
            <p:nvPr/>
          </p:nvSpPr>
          <p:spPr bwMode="auto">
            <a:xfrm flipV="1">
              <a:off x="3408" y="912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1" name="Text Box 99"/>
            <p:cNvSpPr txBox="1">
              <a:spLocks noChangeArrowheads="1"/>
            </p:cNvSpPr>
            <p:nvPr/>
          </p:nvSpPr>
          <p:spPr bwMode="auto">
            <a:xfrm>
              <a:off x="3552" y="8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3</a:t>
              </a:r>
            </a:p>
          </p:txBody>
        </p:sp>
      </p:grpSp>
      <p:grpSp>
        <p:nvGrpSpPr>
          <p:cNvPr id="56420" name="Group 100"/>
          <p:cNvGrpSpPr>
            <a:grpSpLocks/>
          </p:cNvGrpSpPr>
          <p:nvPr/>
        </p:nvGrpSpPr>
        <p:grpSpPr bwMode="auto">
          <a:xfrm>
            <a:off x="533400" y="1219200"/>
            <a:ext cx="2438400" cy="4648200"/>
            <a:chOff x="336" y="768"/>
            <a:chExt cx="1296" cy="2928"/>
          </a:xfrm>
        </p:grpSpPr>
        <p:grpSp>
          <p:nvGrpSpPr>
            <p:cNvPr id="7272" name="Group 101"/>
            <p:cNvGrpSpPr>
              <a:grpSpLocks/>
            </p:cNvGrpSpPr>
            <p:nvPr/>
          </p:nvGrpSpPr>
          <p:grpSpPr bwMode="auto">
            <a:xfrm>
              <a:off x="432" y="768"/>
              <a:ext cx="1200" cy="2928"/>
              <a:chOff x="432" y="768"/>
              <a:chExt cx="1200" cy="2832"/>
            </a:xfrm>
          </p:grpSpPr>
          <p:sp>
            <p:nvSpPr>
              <p:cNvPr id="7275" name="Line 102"/>
              <p:cNvSpPr>
                <a:spLocks noChangeShapeType="1"/>
              </p:cNvSpPr>
              <p:nvPr/>
            </p:nvSpPr>
            <p:spPr bwMode="auto">
              <a:xfrm>
                <a:off x="1632" y="7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6" name="Line 103"/>
              <p:cNvSpPr>
                <a:spLocks noChangeShapeType="1"/>
              </p:cNvSpPr>
              <p:nvPr/>
            </p:nvSpPr>
            <p:spPr bwMode="auto">
              <a:xfrm flipH="1">
                <a:off x="432" y="960"/>
                <a:ext cx="1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7" name="Line 104"/>
              <p:cNvSpPr>
                <a:spLocks noChangeShapeType="1"/>
              </p:cNvSpPr>
              <p:nvPr/>
            </p:nvSpPr>
            <p:spPr bwMode="auto">
              <a:xfrm>
                <a:off x="432" y="960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8" name="Line 105"/>
              <p:cNvSpPr>
                <a:spLocks noChangeShapeType="1"/>
              </p:cNvSpPr>
              <p:nvPr/>
            </p:nvSpPr>
            <p:spPr bwMode="auto">
              <a:xfrm>
                <a:off x="432" y="3600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273" name="Line 106"/>
            <p:cNvSpPr>
              <a:spLocks noChangeShapeType="1"/>
            </p:cNvSpPr>
            <p:nvPr/>
          </p:nvSpPr>
          <p:spPr bwMode="auto">
            <a:xfrm flipV="1">
              <a:off x="336" y="2832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4" name="Text Box 107"/>
            <p:cNvSpPr txBox="1">
              <a:spLocks noChangeArrowheads="1"/>
            </p:cNvSpPr>
            <p:nvPr/>
          </p:nvSpPr>
          <p:spPr bwMode="auto">
            <a:xfrm>
              <a:off x="432" y="2832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24</a:t>
              </a:r>
            </a:p>
          </p:txBody>
        </p:sp>
      </p:grpSp>
      <p:sp>
        <p:nvSpPr>
          <p:cNvPr id="56428" name="Line 108"/>
          <p:cNvSpPr>
            <a:spLocks noChangeShapeType="1"/>
          </p:cNvSpPr>
          <p:nvPr/>
        </p:nvSpPr>
        <p:spPr bwMode="auto">
          <a:xfrm>
            <a:off x="3429000" y="38100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29" name="Rectangle 109"/>
          <p:cNvSpPr>
            <a:spLocks noChangeArrowheads="1"/>
          </p:cNvSpPr>
          <p:nvPr/>
        </p:nvSpPr>
        <p:spPr bwMode="auto">
          <a:xfrm>
            <a:off x="2362200" y="685800"/>
            <a:ext cx="9220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1010</a:t>
            </a:r>
          </a:p>
        </p:txBody>
      </p:sp>
      <p:sp>
        <p:nvSpPr>
          <p:cNvPr id="56430" name="Rectangle 110"/>
          <p:cNvSpPr>
            <a:spLocks noChangeArrowheads="1"/>
          </p:cNvSpPr>
          <p:nvPr/>
        </p:nvSpPr>
        <p:spPr bwMode="auto">
          <a:xfrm>
            <a:off x="5424488" y="685800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56431" name="WordArt 111"/>
          <p:cNvSpPr>
            <a:spLocks noChangeArrowheads="1" noChangeShapeType="1" noTextEdit="1"/>
          </p:cNvSpPr>
          <p:nvPr/>
        </p:nvSpPr>
        <p:spPr bwMode="auto">
          <a:xfrm>
            <a:off x="3657600" y="6248400"/>
            <a:ext cx="1247775" cy="4905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noFill/>
                <a:effectLst>
                  <a:outerShdw dist="45791" dir="2021404" algn="ctr" rotWithShape="0">
                    <a:srgbClr val="9999FF"/>
                  </a:outerShdw>
                </a:effectLst>
                <a:latin typeface="Arial Black" panose="020B0A04020102020204" pitchFamily="34" charset="0"/>
              </a:rPr>
              <a:t>MISS</a:t>
            </a:r>
          </a:p>
        </p:txBody>
      </p:sp>
      <p:sp>
        <p:nvSpPr>
          <p:cNvPr id="56432" name="Rectangle 112"/>
          <p:cNvSpPr>
            <a:spLocks noChangeArrowheads="1"/>
          </p:cNvSpPr>
          <p:nvPr/>
        </p:nvSpPr>
        <p:spPr bwMode="auto">
          <a:xfrm>
            <a:off x="2743200" y="3429000"/>
            <a:ext cx="1295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6433" name="Group 113"/>
          <p:cNvGrpSpPr>
            <a:grpSpLocks/>
          </p:cNvGrpSpPr>
          <p:nvPr/>
        </p:nvGrpSpPr>
        <p:grpSpPr bwMode="auto">
          <a:xfrm>
            <a:off x="2743200" y="3429000"/>
            <a:ext cx="6197600" cy="1905000"/>
            <a:chOff x="1488" y="3120"/>
            <a:chExt cx="3904" cy="1200"/>
          </a:xfrm>
        </p:grpSpPr>
        <p:sp>
          <p:nvSpPr>
            <p:cNvPr id="7269" name="Rectangle 114"/>
            <p:cNvSpPr>
              <a:spLocks noChangeArrowheads="1"/>
            </p:cNvSpPr>
            <p:nvPr/>
          </p:nvSpPr>
          <p:spPr bwMode="auto">
            <a:xfrm>
              <a:off x="1488" y="3120"/>
              <a:ext cx="5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b="1" dirty="0">
                  <a:solidFill>
                    <a:schemeClr val="accent2"/>
                  </a:solidFill>
                  <a:latin typeface="Courier New" panose="02070309020205020404" pitchFamily="49" charset="0"/>
                </a:rPr>
                <a:t>1010</a:t>
              </a:r>
            </a:p>
          </p:txBody>
        </p:sp>
        <p:sp>
          <p:nvSpPr>
            <p:cNvPr id="7270" name="Text Box 115"/>
            <p:cNvSpPr txBox="1">
              <a:spLocks noChangeArrowheads="1"/>
            </p:cNvSpPr>
            <p:nvPr/>
          </p:nvSpPr>
          <p:spPr bwMode="auto">
            <a:xfrm>
              <a:off x="3826" y="3802"/>
              <a:ext cx="1315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i="1"/>
                <a:t>Get block from </a:t>
              </a:r>
            </a:p>
            <a:p>
              <a:pPr eaLnBrk="1" hangingPunct="1"/>
              <a:r>
                <a:rPr lang="en-US" altLang="en-US" i="1"/>
                <a:t>memory (slow)</a:t>
              </a:r>
            </a:p>
          </p:txBody>
        </p:sp>
        <p:sp>
          <p:nvSpPr>
            <p:cNvPr id="7271" name="Freeform 116"/>
            <p:cNvSpPr>
              <a:spLocks/>
            </p:cNvSpPr>
            <p:nvPr/>
          </p:nvSpPr>
          <p:spPr bwMode="auto">
            <a:xfrm>
              <a:off x="4800" y="3264"/>
              <a:ext cx="592" cy="576"/>
            </a:xfrm>
            <a:custGeom>
              <a:avLst/>
              <a:gdLst>
                <a:gd name="T0" fmla="*/ 96 w 592"/>
                <a:gd name="T1" fmla="*/ 576 h 576"/>
                <a:gd name="T2" fmla="*/ 576 w 592"/>
                <a:gd name="T3" fmla="*/ 288 h 576"/>
                <a:gd name="T4" fmla="*/ 0 w 592"/>
                <a:gd name="T5" fmla="*/ 0 h 5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92" h="576">
                  <a:moveTo>
                    <a:pt x="96" y="576"/>
                  </a:moveTo>
                  <a:cubicBezTo>
                    <a:pt x="344" y="480"/>
                    <a:pt x="592" y="384"/>
                    <a:pt x="576" y="288"/>
                  </a:cubicBezTo>
                  <a:cubicBezTo>
                    <a:pt x="560" y="192"/>
                    <a:pt x="280" y="96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446" name="Group 126"/>
          <p:cNvGrpSpPr>
            <a:grpSpLocks/>
          </p:cNvGrpSpPr>
          <p:nvPr/>
        </p:nvGrpSpPr>
        <p:grpSpPr bwMode="auto">
          <a:xfrm>
            <a:off x="2438400" y="3810000"/>
            <a:ext cx="76200" cy="2362200"/>
            <a:chOff x="1536" y="2400"/>
            <a:chExt cx="48" cy="1488"/>
          </a:xfrm>
        </p:grpSpPr>
        <p:sp>
          <p:nvSpPr>
            <p:cNvPr id="7264" name="Line 118"/>
            <p:cNvSpPr>
              <a:spLocks noChangeShapeType="1"/>
            </p:cNvSpPr>
            <p:nvPr/>
          </p:nvSpPr>
          <p:spPr bwMode="auto">
            <a:xfrm>
              <a:off x="1536" y="2400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65" name="Line 119"/>
            <p:cNvSpPr>
              <a:spLocks noChangeShapeType="1"/>
            </p:cNvSpPr>
            <p:nvPr/>
          </p:nvSpPr>
          <p:spPr bwMode="auto">
            <a:xfrm>
              <a:off x="1536" y="374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266" name="Group 120"/>
            <p:cNvGrpSpPr>
              <a:grpSpLocks/>
            </p:cNvGrpSpPr>
            <p:nvPr/>
          </p:nvGrpSpPr>
          <p:grpSpPr bwMode="auto">
            <a:xfrm>
              <a:off x="1536" y="3648"/>
              <a:ext cx="48" cy="96"/>
              <a:chOff x="576" y="3888"/>
              <a:chExt cx="48" cy="96"/>
            </a:xfrm>
          </p:grpSpPr>
          <p:sp>
            <p:nvSpPr>
              <p:cNvPr id="7267" name="Arc 121"/>
              <p:cNvSpPr>
                <a:spLocks/>
              </p:cNvSpPr>
              <p:nvPr/>
            </p:nvSpPr>
            <p:spPr bwMode="auto">
              <a:xfrm>
                <a:off x="576" y="3888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48 w 21600"/>
                  <a:gd name="T3" fmla="*/ 48 h 21600"/>
                  <a:gd name="T4" fmla="*/ 0 w 21600"/>
                  <a:gd name="T5" fmla="*/ 48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68" name="Arc 122"/>
              <p:cNvSpPr>
                <a:spLocks/>
              </p:cNvSpPr>
              <p:nvPr/>
            </p:nvSpPr>
            <p:spPr bwMode="auto">
              <a:xfrm flipV="1">
                <a:off x="576" y="3936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48 w 21600"/>
                  <a:gd name="T3" fmla="*/ 48 h 21600"/>
                  <a:gd name="T4" fmla="*/ 0 w 21600"/>
                  <a:gd name="T5" fmla="*/ 48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6443" name="Rectangle 123"/>
          <p:cNvSpPr>
            <a:spLocks noChangeArrowheads="1"/>
          </p:cNvSpPr>
          <p:nvPr/>
        </p:nvSpPr>
        <p:spPr bwMode="auto">
          <a:xfrm>
            <a:off x="2309813" y="3429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261" name="Rectangle 124"/>
          <p:cNvSpPr>
            <a:spLocks noChangeArrowheads="1"/>
          </p:cNvSpPr>
          <p:nvPr/>
        </p:nvSpPr>
        <p:spPr bwMode="auto">
          <a:xfrm>
            <a:off x="2309813" y="4953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7262" name="Rectangle 125"/>
          <p:cNvSpPr>
            <a:spLocks noChangeArrowheads="1"/>
          </p:cNvSpPr>
          <p:nvPr/>
        </p:nvSpPr>
        <p:spPr bwMode="auto">
          <a:xfrm>
            <a:off x="2743200" y="4953000"/>
            <a:ext cx="1279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FF0040</a:t>
            </a:r>
          </a:p>
        </p:txBody>
      </p:sp>
      <p:sp>
        <p:nvSpPr>
          <p:cNvPr id="7263" name="Rectangle 128"/>
          <p:cNvSpPr>
            <a:spLocks noChangeArrowheads="1"/>
          </p:cNvSpPr>
          <p:nvPr/>
        </p:nvSpPr>
        <p:spPr bwMode="auto">
          <a:xfrm>
            <a:off x="2743200" y="3048000"/>
            <a:ext cx="1279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BEEF00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0539-A6AA-455A-8A05-25D036BA7076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463/563, Microprocessor Architecture, Prof. Rotenberg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6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5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56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6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6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6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6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6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56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nimBg="1"/>
      <p:bldP spid="56400" grpId="0" animBg="1"/>
      <p:bldP spid="56429" grpId="0" autoUpdateAnimBg="0"/>
      <p:bldP spid="56430" grpId="0" autoUpdateAnimBg="0"/>
      <p:bldP spid="56432" grpId="0" animBg="1"/>
      <p:bldP spid="564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2309813" y="4953000"/>
            <a:ext cx="22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5" name="Oval 3"/>
          <p:cNvSpPr>
            <a:spLocks noChangeArrowheads="1"/>
          </p:cNvSpPr>
          <p:nvPr/>
        </p:nvSpPr>
        <p:spPr bwMode="auto">
          <a:xfrm>
            <a:off x="2895600" y="5562600"/>
            <a:ext cx="11430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971800" y="5638800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Match?</a:t>
            </a:r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3429000" y="6096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572000" y="2286000"/>
            <a:ext cx="32766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2743200" y="2286000"/>
            <a:ext cx="12954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2743200" y="2667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27432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2743200" y="3429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2743200" y="3810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2743200" y="4572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>
            <a:off x="4572000" y="2667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>
            <a:off x="4572000" y="3048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>
            <a:off x="4572000" y="3429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>
            <a:off x="4572000" y="3810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>
            <a:off x="4572000" y="4191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2905125" y="1905000"/>
            <a:ext cx="7932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TAG</a:t>
            </a:r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5638800" y="1905000"/>
            <a:ext cx="1031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DATA</a:t>
            </a:r>
          </a:p>
        </p:txBody>
      </p:sp>
      <p:grpSp>
        <p:nvGrpSpPr>
          <p:cNvPr id="8212" name="Group 20"/>
          <p:cNvGrpSpPr>
            <a:grpSpLocks/>
          </p:cNvGrpSpPr>
          <p:nvPr/>
        </p:nvGrpSpPr>
        <p:grpSpPr bwMode="auto">
          <a:xfrm>
            <a:off x="1752600" y="2362200"/>
            <a:ext cx="304800" cy="2971800"/>
            <a:chOff x="1104" y="1632"/>
            <a:chExt cx="194" cy="1536"/>
          </a:xfrm>
        </p:grpSpPr>
        <p:sp>
          <p:nvSpPr>
            <p:cNvPr id="8316" name="Line 21"/>
            <p:cNvSpPr>
              <a:spLocks noChangeShapeType="1"/>
            </p:cNvSpPr>
            <p:nvPr/>
          </p:nvSpPr>
          <p:spPr bwMode="auto">
            <a:xfrm rot="5400000" flipH="1">
              <a:off x="1106" y="297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17" name="Line 22"/>
            <p:cNvSpPr>
              <a:spLocks noChangeShapeType="1"/>
            </p:cNvSpPr>
            <p:nvPr/>
          </p:nvSpPr>
          <p:spPr bwMode="auto">
            <a:xfrm rot="5400000">
              <a:off x="1106" y="163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18" name="Line 23"/>
            <p:cNvSpPr>
              <a:spLocks noChangeShapeType="1"/>
            </p:cNvSpPr>
            <p:nvPr/>
          </p:nvSpPr>
          <p:spPr bwMode="auto">
            <a:xfrm rot="5400000" flipH="1">
              <a:off x="528" y="2400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19" name="Line 24"/>
            <p:cNvSpPr>
              <a:spLocks noChangeShapeType="1"/>
            </p:cNvSpPr>
            <p:nvPr/>
          </p:nvSpPr>
          <p:spPr bwMode="auto">
            <a:xfrm rot="5400000" flipH="1">
              <a:off x="528" y="240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13" name="Line 25"/>
          <p:cNvSpPr>
            <a:spLocks noChangeShapeType="1"/>
          </p:cNvSpPr>
          <p:nvPr/>
        </p:nvSpPr>
        <p:spPr bwMode="auto">
          <a:xfrm>
            <a:off x="20574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4" name="Line 26"/>
          <p:cNvSpPr>
            <a:spLocks noChangeShapeType="1"/>
          </p:cNvSpPr>
          <p:nvPr/>
        </p:nvSpPr>
        <p:spPr bwMode="auto">
          <a:xfrm>
            <a:off x="2057400" y="2895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5" name="Line 27"/>
          <p:cNvSpPr>
            <a:spLocks noChangeShapeType="1"/>
          </p:cNvSpPr>
          <p:nvPr/>
        </p:nvSpPr>
        <p:spPr bwMode="auto">
          <a:xfrm>
            <a:off x="20574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6" name="Line 28"/>
          <p:cNvSpPr>
            <a:spLocks noChangeShapeType="1"/>
          </p:cNvSpPr>
          <p:nvPr/>
        </p:nvSpPr>
        <p:spPr bwMode="auto">
          <a:xfrm>
            <a:off x="2057400" y="3657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7" name="Line 29"/>
          <p:cNvSpPr>
            <a:spLocks noChangeShapeType="1"/>
          </p:cNvSpPr>
          <p:nvPr/>
        </p:nvSpPr>
        <p:spPr bwMode="auto">
          <a:xfrm>
            <a:off x="2057400" y="4038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8" name="Line 30"/>
          <p:cNvSpPr>
            <a:spLocks noChangeShapeType="1"/>
          </p:cNvSpPr>
          <p:nvPr/>
        </p:nvSpPr>
        <p:spPr bwMode="auto">
          <a:xfrm>
            <a:off x="40386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9" name="Line 31"/>
          <p:cNvSpPr>
            <a:spLocks noChangeShapeType="1"/>
          </p:cNvSpPr>
          <p:nvPr/>
        </p:nvSpPr>
        <p:spPr bwMode="auto">
          <a:xfrm>
            <a:off x="4038600" y="2895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0" name="Line 32"/>
          <p:cNvSpPr>
            <a:spLocks noChangeShapeType="1"/>
          </p:cNvSpPr>
          <p:nvPr/>
        </p:nvSpPr>
        <p:spPr bwMode="auto">
          <a:xfrm>
            <a:off x="4038600" y="3276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1" name="Line 33"/>
          <p:cNvSpPr>
            <a:spLocks noChangeShapeType="1"/>
          </p:cNvSpPr>
          <p:nvPr/>
        </p:nvSpPr>
        <p:spPr bwMode="auto">
          <a:xfrm>
            <a:off x="4038600" y="3657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2" name="Line 34"/>
          <p:cNvSpPr>
            <a:spLocks noChangeShapeType="1"/>
          </p:cNvSpPr>
          <p:nvPr/>
        </p:nvSpPr>
        <p:spPr bwMode="auto">
          <a:xfrm>
            <a:off x="4038600" y="4038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3" name="Rectangle 35"/>
          <p:cNvSpPr>
            <a:spLocks noChangeArrowheads="1"/>
          </p:cNvSpPr>
          <p:nvPr/>
        </p:nvSpPr>
        <p:spPr bwMode="auto">
          <a:xfrm>
            <a:off x="1295400" y="381000"/>
            <a:ext cx="6172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24" name="Text Box 36"/>
          <p:cNvSpPr txBox="1">
            <a:spLocks noChangeArrowheads="1"/>
          </p:cNvSpPr>
          <p:nvPr/>
        </p:nvSpPr>
        <p:spPr bwMode="auto">
          <a:xfrm>
            <a:off x="7207250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</p:txBody>
      </p:sp>
      <p:sp>
        <p:nvSpPr>
          <p:cNvPr id="8225" name="Text Box 37"/>
          <p:cNvSpPr txBox="1">
            <a:spLocks noChangeArrowheads="1"/>
          </p:cNvSpPr>
          <p:nvPr/>
        </p:nvSpPr>
        <p:spPr bwMode="auto">
          <a:xfrm>
            <a:off x="1295400" y="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31</a:t>
            </a:r>
          </a:p>
        </p:txBody>
      </p:sp>
      <p:sp>
        <p:nvSpPr>
          <p:cNvPr id="8226" name="Text Box 38"/>
          <p:cNvSpPr txBox="1">
            <a:spLocks noChangeArrowheads="1"/>
          </p:cNvSpPr>
          <p:nvPr/>
        </p:nvSpPr>
        <p:spPr bwMode="auto">
          <a:xfrm>
            <a:off x="6400800" y="381000"/>
            <a:ext cx="8778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block</a:t>
            </a:r>
          </a:p>
          <a:p>
            <a:pPr eaLnBrk="1" hangingPunct="1"/>
            <a:r>
              <a:rPr lang="en-US" altLang="en-US"/>
              <a:t>offset</a:t>
            </a:r>
          </a:p>
        </p:txBody>
      </p:sp>
      <p:sp>
        <p:nvSpPr>
          <p:cNvPr id="8227" name="Text Box 39"/>
          <p:cNvSpPr txBox="1">
            <a:spLocks noChangeArrowheads="1"/>
          </p:cNvSpPr>
          <p:nvPr/>
        </p:nvSpPr>
        <p:spPr bwMode="auto">
          <a:xfrm>
            <a:off x="5159375" y="304800"/>
            <a:ext cx="860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index</a:t>
            </a:r>
          </a:p>
        </p:txBody>
      </p:sp>
      <p:sp>
        <p:nvSpPr>
          <p:cNvPr id="8228" name="Text Box 40"/>
          <p:cNvSpPr txBox="1">
            <a:spLocks noChangeArrowheads="1"/>
          </p:cNvSpPr>
          <p:nvPr/>
        </p:nvSpPr>
        <p:spPr bwMode="auto">
          <a:xfrm>
            <a:off x="2873375" y="304800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tag</a:t>
            </a:r>
          </a:p>
        </p:txBody>
      </p:sp>
      <p:sp>
        <p:nvSpPr>
          <p:cNvPr id="8229" name="Line 41"/>
          <p:cNvSpPr>
            <a:spLocks noChangeShapeType="1"/>
          </p:cNvSpPr>
          <p:nvPr/>
        </p:nvSpPr>
        <p:spPr bwMode="auto">
          <a:xfrm>
            <a:off x="6096000" y="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0" name="Line 42"/>
          <p:cNvSpPr>
            <a:spLocks noChangeShapeType="1"/>
          </p:cNvSpPr>
          <p:nvPr/>
        </p:nvSpPr>
        <p:spPr bwMode="auto">
          <a:xfrm>
            <a:off x="5029200" y="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1" name="Line 43"/>
          <p:cNvSpPr>
            <a:spLocks noChangeShapeType="1"/>
          </p:cNvSpPr>
          <p:nvPr/>
        </p:nvSpPr>
        <p:spPr bwMode="auto">
          <a:xfrm>
            <a:off x="2743200" y="4191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2" name="Line 44"/>
          <p:cNvSpPr>
            <a:spLocks noChangeShapeType="1"/>
          </p:cNvSpPr>
          <p:nvPr/>
        </p:nvSpPr>
        <p:spPr bwMode="auto">
          <a:xfrm>
            <a:off x="2743200" y="4953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3" name="Line 45"/>
          <p:cNvSpPr>
            <a:spLocks noChangeShapeType="1"/>
          </p:cNvSpPr>
          <p:nvPr/>
        </p:nvSpPr>
        <p:spPr bwMode="auto">
          <a:xfrm>
            <a:off x="2057400" y="4419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4" name="Line 46"/>
          <p:cNvSpPr>
            <a:spLocks noChangeShapeType="1"/>
          </p:cNvSpPr>
          <p:nvPr/>
        </p:nvSpPr>
        <p:spPr bwMode="auto">
          <a:xfrm>
            <a:off x="2057400" y="4800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5" name="Line 47"/>
          <p:cNvSpPr>
            <a:spLocks noChangeShapeType="1"/>
          </p:cNvSpPr>
          <p:nvPr/>
        </p:nvSpPr>
        <p:spPr bwMode="auto">
          <a:xfrm>
            <a:off x="2057400" y="5181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6" name="Line 48"/>
          <p:cNvSpPr>
            <a:spLocks noChangeShapeType="1"/>
          </p:cNvSpPr>
          <p:nvPr/>
        </p:nvSpPr>
        <p:spPr bwMode="auto">
          <a:xfrm>
            <a:off x="4572000" y="4572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7" name="Line 49"/>
          <p:cNvSpPr>
            <a:spLocks noChangeShapeType="1"/>
          </p:cNvSpPr>
          <p:nvPr/>
        </p:nvSpPr>
        <p:spPr bwMode="auto">
          <a:xfrm>
            <a:off x="4572000" y="4953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8" name="Line 50"/>
          <p:cNvSpPr>
            <a:spLocks noChangeShapeType="1"/>
          </p:cNvSpPr>
          <p:nvPr/>
        </p:nvSpPr>
        <p:spPr bwMode="auto">
          <a:xfrm>
            <a:off x="40386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9" name="Line 51"/>
          <p:cNvSpPr>
            <a:spLocks noChangeShapeType="1"/>
          </p:cNvSpPr>
          <p:nvPr/>
        </p:nvSpPr>
        <p:spPr bwMode="auto">
          <a:xfrm>
            <a:off x="4038600" y="4800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0" name="Line 52"/>
          <p:cNvSpPr>
            <a:spLocks noChangeShapeType="1"/>
          </p:cNvSpPr>
          <p:nvPr/>
        </p:nvSpPr>
        <p:spPr bwMode="auto">
          <a:xfrm>
            <a:off x="4038600" y="5181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1" name="Line 53"/>
          <p:cNvSpPr>
            <a:spLocks noChangeShapeType="1"/>
          </p:cNvSpPr>
          <p:nvPr/>
        </p:nvSpPr>
        <p:spPr bwMode="auto">
          <a:xfrm>
            <a:off x="6172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2" name="Text Box 54"/>
          <p:cNvSpPr txBox="1">
            <a:spLocks noChangeArrowheads="1"/>
          </p:cNvSpPr>
          <p:nvPr/>
        </p:nvSpPr>
        <p:spPr bwMode="auto">
          <a:xfrm>
            <a:off x="4708525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8</a:t>
            </a:r>
          </a:p>
        </p:txBody>
      </p:sp>
      <p:sp>
        <p:nvSpPr>
          <p:cNvPr id="8243" name="Text Box 55"/>
          <p:cNvSpPr txBox="1">
            <a:spLocks noChangeArrowheads="1"/>
          </p:cNvSpPr>
          <p:nvPr/>
        </p:nvSpPr>
        <p:spPr bwMode="auto">
          <a:xfrm>
            <a:off x="4997450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7</a:t>
            </a:r>
          </a:p>
        </p:txBody>
      </p:sp>
      <p:sp>
        <p:nvSpPr>
          <p:cNvPr id="8244" name="Text Box 56"/>
          <p:cNvSpPr txBox="1">
            <a:spLocks noChangeArrowheads="1"/>
          </p:cNvSpPr>
          <p:nvPr/>
        </p:nvSpPr>
        <p:spPr bwMode="auto">
          <a:xfrm>
            <a:off x="5791200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5</a:t>
            </a:r>
          </a:p>
        </p:txBody>
      </p:sp>
      <p:sp>
        <p:nvSpPr>
          <p:cNvPr id="8245" name="Text Box 57"/>
          <p:cNvSpPr txBox="1">
            <a:spLocks noChangeArrowheads="1"/>
          </p:cNvSpPr>
          <p:nvPr/>
        </p:nvSpPr>
        <p:spPr bwMode="auto">
          <a:xfrm>
            <a:off x="6140450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8246" name="Text Box 58"/>
          <p:cNvSpPr txBox="1">
            <a:spLocks noChangeArrowheads="1"/>
          </p:cNvSpPr>
          <p:nvPr/>
        </p:nvSpPr>
        <p:spPr bwMode="auto">
          <a:xfrm>
            <a:off x="1797050" y="2286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</p:txBody>
      </p:sp>
      <p:sp>
        <p:nvSpPr>
          <p:cNvPr id="8247" name="Text Box 59"/>
          <p:cNvSpPr txBox="1">
            <a:spLocks noChangeArrowheads="1"/>
          </p:cNvSpPr>
          <p:nvPr/>
        </p:nvSpPr>
        <p:spPr bwMode="auto">
          <a:xfrm>
            <a:off x="1797050" y="2667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8248" name="Text Box 60"/>
          <p:cNvSpPr txBox="1">
            <a:spLocks noChangeArrowheads="1"/>
          </p:cNvSpPr>
          <p:nvPr/>
        </p:nvSpPr>
        <p:spPr bwMode="auto">
          <a:xfrm>
            <a:off x="179705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8249" name="Text Box 61"/>
          <p:cNvSpPr txBox="1">
            <a:spLocks noChangeArrowheads="1"/>
          </p:cNvSpPr>
          <p:nvPr/>
        </p:nvSpPr>
        <p:spPr bwMode="auto">
          <a:xfrm>
            <a:off x="1797050" y="3429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3</a:t>
            </a:r>
          </a:p>
        </p:txBody>
      </p:sp>
      <p:sp>
        <p:nvSpPr>
          <p:cNvPr id="8250" name="Text Box 62"/>
          <p:cNvSpPr txBox="1">
            <a:spLocks noChangeArrowheads="1"/>
          </p:cNvSpPr>
          <p:nvPr/>
        </p:nvSpPr>
        <p:spPr bwMode="auto">
          <a:xfrm>
            <a:off x="1828800" y="3810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8251" name="Text Box 63"/>
          <p:cNvSpPr txBox="1">
            <a:spLocks noChangeArrowheads="1"/>
          </p:cNvSpPr>
          <p:nvPr/>
        </p:nvSpPr>
        <p:spPr bwMode="auto">
          <a:xfrm>
            <a:off x="1797050" y="4191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5</a:t>
            </a:r>
          </a:p>
        </p:txBody>
      </p:sp>
      <p:sp>
        <p:nvSpPr>
          <p:cNvPr id="8252" name="Text Box 64"/>
          <p:cNvSpPr txBox="1">
            <a:spLocks noChangeArrowheads="1"/>
          </p:cNvSpPr>
          <p:nvPr/>
        </p:nvSpPr>
        <p:spPr bwMode="auto">
          <a:xfrm>
            <a:off x="1797050" y="4572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6</a:t>
            </a:r>
          </a:p>
        </p:txBody>
      </p:sp>
      <p:sp>
        <p:nvSpPr>
          <p:cNvPr id="8253" name="Text Box 65"/>
          <p:cNvSpPr txBox="1">
            <a:spLocks noChangeArrowheads="1"/>
          </p:cNvSpPr>
          <p:nvPr/>
        </p:nvSpPr>
        <p:spPr bwMode="auto">
          <a:xfrm>
            <a:off x="1797050" y="4953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7</a:t>
            </a:r>
          </a:p>
        </p:txBody>
      </p:sp>
      <p:sp>
        <p:nvSpPr>
          <p:cNvPr id="8254" name="Rectangle 66"/>
          <p:cNvSpPr>
            <a:spLocks noChangeArrowheads="1"/>
          </p:cNvSpPr>
          <p:nvPr/>
        </p:nvSpPr>
        <p:spPr bwMode="auto">
          <a:xfrm>
            <a:off x="2309813" y="2286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8255" name="Line 67"/>
          <p:cNvSpPr>
            <a:spLocks noChangeShapeType="1"/>
          </p:cNvSpPr>
          <p:nvPr/>
        </p:nvSpPr>
        <p:spPr bwMode="auto">
          <a:xfrm>
            <a:off x="2538413" y="251460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6" name="Rectangle 68"/>
          <p:cNvSpPr>
            <a:spLocks noChangeArrowheads="1"/>
          </p:cNvSpPr>
          <p:nvPr/>
        </p:nvSpPr>
        <p:spPr bwMode="auto">
          <a:xfrm>
            <a:off x="2309813" y="2667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8257" name="Line 69"/>
          <p:cNvSpPr>
            <a:spLocks noChangeShapeType="1"/>
          </p:cNvSpPr>
          <p:nvPr/>
        </p:nvSpPr>
        <p:spPr bwMode="auto">
          <a:xfrm>
            <a:off x="2538413" y="289560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8" name="Rectangle 70"/>
          <p:cNvSpPr>
            <a:spLocks noChangeArrowheads="1"/>
          </p:cNvSpPr>
          <p:nvPr/>
        </p:nvSpPr>
        <p:spPr bwMode="auto">
          <a:xfrm>
            <a:off x="2309813" y="3048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8259" name="Line 71"/>
          <p:cNvSpPr>
            <a:spLocks noChangeShapeType="1"/>
          </p:cNvSpPr>
          <p:nvPr/>
        </p:nvSpPr>
        <p:spPr bwMode="auto">
          <a:xfrm>
            <a:off x="2538413" y="327660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0" name="Rectangle 72"/>
          <p:cNvSpPr>
            <a:spLocks noChangeArrowheads="1"/>
          </p:cNvSpPr>
          <p:nvPr/>
        </p:nvSpPr>
        <p:spPr bwMode="auto">
          <a:xfrm>
            <a:off x="2309813" y="3429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8261" name="Line 73"/>
          <p:cNvSpPr>
            <a:spLocks noChangeShapeType="1"/>
          </p:cNvSpPr>
          <p:nvPr/>
        </p:nvSpPr>
        <p:spPr bwMode="auto">
          <a:xfrm>
            <a:off x="2538413" y="365760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2" name="Text Box 74"/>
          <p:cNvSpPr txBox="1">
            <a:spLocks noChangeArrowheads="1"/>
          </p:cNvSpPr>
          <p:nvPr/>
        </p:nvSpPr>
        <p:spPr bwMode="auto">
          <a:xfrm>
            <a:off x="2209800" y="1905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V</a:t>
            </a:r>
          </a:p>
        </p:txBody>
      </p:sp>
      <p:sp>
        <p:nvSpPr>
          <p:cNvPr id="8263" name="Rectangle 75"/>
          <p:cNvSpPr>
            <a:spLocks noChangeArrowheads="1"/>
          </p:cNvSpPr>
          <p:nvPr/>
        </p:nvSpPr>
        <p:spPr bwMode="auto">
          <a:xfrm>
            <a:off x="2309813" y="3810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8264" name="Line 76"/>
          <p:cNvSpPr>
            <a:spLocks noChangeShapeType="1"/>
          </p:cNvSpPr>
          <p:nvPr/>
        </p:nvSpPr>
        <p:spPr bwMode="auto">
          <a:xfrm>
            <a:off x="2538413" y="403860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5" name="Rectangle 77"/>
          <p:cNvSpPr>
            <a:spLocks noChangeArrowheads="1"/>
          </p:cNvSpPr>
          <p:nvPr/>
        </p:nvSpPr>
        <p:spPr bwMode="auto">
          <a:xfrm>
            <a:off x="2309813" y="4191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8266" name="Line 78"/>
          <p:cNvSpPr>
            <a:spLocks noChangeShapeType="1"/>
          </p:cNvSpPr>
          <p:nvPr/>
        </p:nvSpPr>
        <p:spPr bwMode="auto">
          <a:xfrm>
            <a:off x="2538413" y="441960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7" name="Rectangle 79"/>
          <p:cNvSpPr>
            <a:spLocks noChangeArrowheads="1"/>
          </p:cNvSpPr>
          <p:nvPr/>
        </p:nvSpPr>
        <p:spPr bwMode="auto">
          <a:xfrm>
            <a:off x="2309813" y="4572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8268" name="Line 80"/>
          <p:cNvSpPr>
            <a:spLocks noChangeShapeType="1"/>
          </p:cNvSpPr>
          <p:nvPr/>
        </p:nvSpPr>
        <p:spPr bwMode="auto">
          <a:xfrm>
            <a:off x="2538413" y="480060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9" name="Rectangle 81"/>
          <p:cNvSpPr>
            <a:spLocks noChangeArrowheads="1"/>
          </p:cNvSpPr>
          <p:nvPr/>
        </p:nvSpPr>
        <p:spPr bwMode="auto">
          <a:xfrm>
            <a:off x="2309813" y="4953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8270" name="Line 82"/>
          <p:cNvSpPr>
            <a:spLocks noChangeShapeType="1"/>
          </p:cNvSpPr>
          <p:nvPr/>
        </p:nvSpPr>
        <p:spPr bwMode="auto">
          <a:xfrm>
            <a:off x="2538413" y="518160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1" name="Line 83"/>
          <p:cNvSpPr>
            <a:spLocks noChangeShapeType="1"/>
          </p:cNvSpPr>
          <p:nvPr/>
        </p:nvSpPr>
        <p:spPr bwMode="auto">
          <a:xfrm>
            <a:off x="2438400" y="6172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2" name="Line 84"/>
          <p:cNvSpPr>
            <a:spLocks noChangeShapeType="1"/>
          </p:cNvSpPr>
          <p:nvPr/>
        </p:nvSpPr>
        <p:spPr bwMode="auto">
          <a:xfrm>
            <a:off x="3276600" y="6172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3" name="Text Box 85"/>
          <p:cNvSpPr txBox="1">
            <a:spLocks noChangeArrowheads="1"/>
          </p:cNvSpPr>
          <p:nvPr/>
        </p:nvSpPr>
        <p:spPr bwMode="auto">
          <a:xfrm>
            <a:off x="2286000" y="6096000"/>
            <a:ext cx="995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Valid?</a:t>
            </a:r>
          </a:p>
        </p:txBody>
      </p:sp>
      <p:sp>
        <p:nvSpPr>
          <p:cNvPr id="8274" name="Line 86"/>
          <p:cNvSpPr>
            <a:spLocks noChangeShapeType="1"/>
          </p:cNvSpPr>
          <p:nvPr/>
        </p:nvSpPr>
        <p:spPr bwMode="auto">
          <a:xfrm>
            <a:off x="3352800" y="655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75" name="Group 87"/>
          <p:cNvGrpSpPr>
            <a:grpSpLocks/>
          </p:cNvGrpSpPr>
          <p:nvPr/>
        </p:nvGrpSpPr>
        <p:grpSpPr bwMode="auto">
          <a:xfrm flipV="1">
            <a:off x="3200400" y="6324600"/>
            <a:ext cx="304800" cy="228600"/>
            <a:chOff x="384" y="3792"/>
            <a:chExt cx="288" cy="288"/>
          </a:xfrm>
        </p:grpSpPr>
        <p:sp>
          <p:nvSpPr>
            <p:cNvPr id="8311" name="Arc 88"/>
            <p:cNvSpPr>
              <a:spLocks/>
            </p:cNvSpPr>
            <p:nvPr/>
          </p:nvSpPr>
          <p:spPr bwMode="auto">
            <a:xfrm>
              <a:off x="528" y="379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44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2" name="Arc 89"/>
            <p:cNvSpPr>
              <a:spLocks/>
            </p:cNvSpPr>
            <p:nvPr/>
          </p:nvSpPr>
          <p:spPr bwMode="auto">
            <a:xfrm flipH="1">
              <a:off x="384" y="379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44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3" name="Line 90"/>
            <p:cNvSpPr>
              <a:spLocks noChangeShapeType="1"/>
            </p:cNvSpPr>
            <p:nvPr/>
          </p:nvSpPr>
          <p:spPr bwMode="auto">
            <a:xfrm>
              <a:off x="384" y="39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14" name="Line 91"/>
            <p:cNvSpPr>
              <a:spLocks noChangeShapeType="1"/>
            </p:cNvSpPr>
            <p:nvPr/>
          </p:nvSpPr>
          <p:spPr bwMode="auto">
            <a:xfrm>
              <a:off x="672" y="39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15" name="Line 92"/>
            <p:cNvSpPr>
              <a:spLocks noChangeShapeType="1"/>
            </p:cNvSpPr>
            <p:nvPr/>
          </p:nvSpPr>
          <p:spPr bwMode="auto">
            <a:xfrm>
              <a:off x="384" y="40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7437" name="Group 93"/>
          <p:cNvGrpSpPr>
            <a:grpSpLocks/>
          </p:cNvGrpSpPr>
          <p:nvPr/>
        </p:nvGrpSpPr>
        <p:grpSpPr bwMode="auto">
          <a:xfrm>
            <a:off x="1066800" y="1219200"/>
            <a:ext cx="4908550" cy="2514600"/>
            <a:chOff x="672" y="768"/>
            <a:chExt cx="3092" cy="1584"/>
          </a:xfrm>
        </p:grpSpPr>
        <p:grpSp>
          <p:nvGrpSpPr>
            <p:cNvPr id="8304" name="Group 94"/>
            <p:cNvGrpSpPr>
              <a:grpSpLocks/>
            </p:cNvGrpSpPr>
            <p:nvPr/>
          </p:nvGrpSpPr>
          <p:grpSpPr bwMode="auto">
            <a:xfrm>
              <a:off x="672" y="768"/>
              <a:ext cx="2832" cy="1584"/>
              <a:chOff x="720" y="768"/>
              <a:chExt cx="2400" cy="1584"/>
            </a:xfrm>
          </p:grpSpPr>
          <p:sp>
            <p:nvSpPr>
              <p:cNvPr id="8307" name="Line 95"/>
              <p:cNvSpPr>
                <a:spLocks noChangeShapeType="1"/>
              </p:cNvSpPr>
              <p:nvPr/>
            </p:nvSpPr>
            <p:spPr bwMode="auto">
              <a:xfrm>
                <a:off x="3120" y="76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8" name="Line 96"/>
              <p:cNvSpPr>
                <a:spLocks noChangeShapeType="1"/>
              </p:cNvSpPr>
              <p:nvPr/>
            </p:nvSpPr>
            <p:spPr bwMode="auto">
              <a:xfrm flipH="1">
                <a:off x="720" y="1200"/>
                <a:ext cx="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9" name="Line 97"/>
              <p:cNvSpPr>
                <a:spLocks noChangeShapeType="1"/>
              </p:cNvSpPr>
              <p:nvPr/>
            </p:nvSpPr>
            <p:spPr bwMode="auto">
              <a:xfrm>
                <a:off x="720" y="1200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10" name="Line 98"/>
              <p:cNvSpPr>
                <a:spLocks noChangeShapeType="1"/>
              </p:cNvSpPr>
              <p:nvPr/>
            </p:nvSpPr>
            <p:spPr bwMode="auto">
              <a:xfrm>
                <a:off x="720" y="235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305" name="Line 99"/>
            <p:cNvSpPr>
              <a:spLocks noChangeShapeType="1"/>
            </p:cNvSpPr>
            <p:nvPr/>
          </p:nvSpPr>
          <p:spPr bwMode="auto">
            <a:xfrm flipV="1">
              <a:off x="3408" y="912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06" name="Text Box 100"/>
            <p:cNvSpPr txBox="1">
              <a:spLocks noChangeArrowheads="1"/>
            </p:cNvSpPr>
            <p:nvPr/>
          </p:nvSpPr>
          <p:spPr bwMode="auto">
            <a:xfrm>
              <a:off x="3552" y="8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3</a:t>
              </a:r>
            </a:p>
          </p:txBody>
        </p:sp>
      </p:grpSp>
      <p:grpSp>
        <p:nvGrpSpPr>
          <p:cNvPr id="57445" name="Group 101"/>
          <p:cNvGrpSpPr>
            <a:grpSpLocks/>
          </p:cNvGrpSpPr>
          <p:nvPr/>
        </p:nvGrpSpPr>
        <p:grpSpPr bwMode="auto">
          <a:xfrm>
            <a:off x="533400" y="1219200"/>
            <a:ext cx="2438400" cy="4648200"/>
            <a:chOff x="336" y="768"/>
            <a:chExt cx="1296" cy="2928"/>
          </a:xfrm>
        </p:grpSpPr>
        <p:grpSp>
          <p:nvGrpSpPr>
            <p:cNvPr id="8297" name="Group 102"/>
            <p:cNvGrpSpPr>
              <a:grpSpLocks/>
            </p:cNvGrpSpPr>
            <p:nvPr/>
          </p:nvGrpSpPr>
          <p:grpSpPr bwMode="auto">
            <a:xfrm>
              <a:off x="432" y="768"/>
              <a:ext cx="1200" cy="2928"/>
              <a:chOff x="432" y="768"/>
              <a:chExt cx="1200" cy="2832"/>
            </a:xfrm>
          </p:grpSpPr>
          <p:sp>
            <p:nvSpPr>
              <p:cNvPr id="8300" name="Line 103"/>
              <p:cNvSpPr>
                <a:spLocks noChangeShapeType="1"/>
              </p:cNvSpPr>
              <p:nvPr/>
            </p:nvSpPr>
            <p:spPr bwMode="auto">
              <a:xfrm>
                <a:off x="1632" y="7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1" name="Line 104"/>
              <p:cNvSpPr>
                <a:spLocks noChangeShapeType="1"/>
              </p:cNvSpPr>
              <p:nvPr/>
            </p:nvSpPr>
            <p:spPr bwMode="auto">
              <a:xfrm flipH="1">
                <a:off x="432" y="960"/>
                <a:ext cx="1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2" name="Line 105"/>
              <p:cNvSpPr>
                <a:spLocks noChangeShapeType="1"/>
              </p:cNvSpPr>
              <p:nvPr/>
            </p:nvSpPr>
            <p:spPr bwMode="auto">
              <a:xfrm>
                <a:off x="432" y="960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3" name="Line 106"/>
              <p:cNvSpPr>
                <a:spLocks noChangeShapeType="1"/>
              </p:cNvSpPr>
              <p:nvPr/>
            </p:nvSpPr>
            <p:spPr bwMode="auto">
              <a:xfrm>
                <a:off x="432" y="3600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98" name="Line 107"/>
            <p:cNvSpPr>
              <a:spLocks noChangeShapeType="1"/>
            </p:cNvSpPr>
            <p:nvPr/>
          </p:nvSpPr>
          <p:spPr bwMode="auto">
            <a:xfrm flipV="1">
              <a:off x="336" y="2832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9" name="Text Box 108"/>
            <p:cNvSpPr txBox="1">
              <a:spLocks noChangeArrowheads="1"/>
            </p:cNvSpPr>
            <p:nvPr/>
          </p:nvSpPr>
          <p:spPr bwMode="auto">
            <a:xfrm>
              <a:off x="432" y="2832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24</a:t>
              </a:r>
            </a:p>
          </p:txBody>
        </p:sp>
      </p:grpSp>
      <p:sp>
        <p:nvSpPr>
          <p:cNvPr id="57453" name="Line 109"/>
          <p:cNvSpPr>
            <a:spLocks noChangeShapeType="1"/>
          </p:cNvSpPr>
          <p:nvPr/>
        </p:nvSpPr>
        <p:spPr bwMode="auto">
          <a:xfrm>
            <a:off x="3429000" y="5334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54" name="Rectangle 110"/>
          <p:cNvSpPr>
            <a:spLocks noChangeArrowheads="1"/>
          </p:cNvSpPr>
          <p:nvPr/>
        </p:nvSpPr>
        <p:spPr bwMode="auto">
          <a:xfrm>
            <a:off x="2362200" y="685800"/>
            <a:ext cx="9220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2183</a:t>
            </a:r>
          </a:p>
        </p:txBody>
      </p:sp>
      <p:sp>
        <p:nvSpPr>
          <p:cNvPr id="57455" name="Rectangle 111"/>
          <p:cNvSpPr>
            <a:spLocks noChangeArrowheads="1"/>
          </p:cNvSpPr>
          <p:nvPr/>
        </p:nvSpPr>
        <p:spPr bwMode="auto">
          <a:xfrm>
            <a:off x="5424488" y="685800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57457" name="Rectangle 113"/>
          <p:cNvSpPr>
            <a:spLocks noChangeArrowheads="1"/>
          </p:cNvSpPr>
          <p:nvPr/>
        </p:nvSpPr>
        <p:spPr bwMode="auto">
          <a:xfrm>
            <a:off x="2743200" y="4953000"/>
            <a:ext cx="1295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7458" name="Group 114"/>
          <p:cNvGrpSpPr>
            <a:grpSpLocks/>
          </p:cNvGrpSpPr>
          <p:nvPr/>
        </p:nvGrpSpPr>
        <p:grpSpPr bwMode="auto">
          <a:xfrm>
            <a:off x="3124200" y="4800600"/>
            <a:ext cx="6197600" cy="1905000"/>
            <a:chOff x="1488" y="3120"/>
            <a:chExt cx="3904" cy="1200"/>
          </a:xfrm>
        </p:grpSpPr>
        <p:sp>
          <p:nvSpPr>
            <p:cNvPr id="8294" name="Rectangle 115"/>
            <p:cNvSpPr>
              <a:spLocks noChangeArrowheads="1"/>
            </p:cNvSpPr>
            <p:nvPr/>
          </p:nvSpPr>
          <p:spPr bwMode="auto">
            <a:xfrm>
              <a:off x="1488" y="3120"/>
              <a:ext cx="5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b="1" dirty="0">
                  <a:solidFill>
                    <a:schemeClr val="accent2"/>
                  </a:solidFill>
                  <a:latin typeface="Courier New" panose="02070309020205020404" pitchFamily="49" charset="0"/>
                </a:rPr>
                <a:t>2183</a:t>
              </a:r>
            </a:p>
          </p:txBody>
        </p:sp>
        <p:sp>
          <p:nvSpPr>
            <p:cNvPr id="8295" name="Text Box 116"/>
            <p:cNvSpPr txBox="1">
              <a:spLocks noChangeArrowheads="1"/>
            </p:cNvSpPr>
            <p:nvPr/>
          </p:nvSpPr>
          <p:spPr bwMode="auto">
            <a:xfrm>
              <a:off x="3826" y="3802"/>
              <a:ext cx="1315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i="1"/>
                <a:t>Get block from </a:t>
              </a:r>
            </a:p>
            <a:p>
              <a:pPr eaLnBrk="1" hangingPunct="1"/>
              <a:r>
                <a:rPr lang="en-US" altLang="en-US" i="1"/>
                <a:t>memory (slow)</a:t>
              </a:r>
            </a:p>
          </p:txBody>
        </p:sp>
        <p:sp>
          <p:nvSpPr>
            <p:cNvPr id="8296" name="Freeform 117"/>
            <p:cNvSpPr>
              <a:spLocks/>
            </p:cNvSpPr>
            <p:nvPr/>
          </p:nvSpPr>
          <p:spPr bwMode="auto">
            <a:xfrm>
              <a:off x="4800" y="3264"/>
              <a:ext cx="592" cy="576"/>
            </a:xfrm>
            <a:custGeom>
              <a:avLst/>
              <a:gdLst>
                <a:gd name="T0" fmla="*/ 96 w 592"/>
                <a:gd name="T1" fmla="*/ 576 h 576"/>
                <a:gd name="T2" fmla="*/ 576 w 592"/>
                <a:gd name="T3" fmla="*/ 288 h 576"/>
                <a:gd name="T4" fmla="*/ 0 w 592"/>
                <a:gd name="T5" fmla="*/ 0 h 5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92" h="576">
                  <a:moveTo>
                    <a:pt x="96" y="576"/>
                  </a:moveTo>
                  <a:cubicBezTo>
                    <a:pt x="344" y="480"/>
                    <a:pt x="592" y="384"/>
                    <a:pt x="576" y="288"/>
                  </a:cubicBezTo>
                  <a:cubicBezTo>
                    <a:pt x="560" y="192"/>
                    <a:pt x="280" y="96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7462" name="Group 118"/>
          <p:cNvGrpSpPr>
            <a:grpSpLocks/>
          </p:cNvGrpSpPr>
          <p:nvPr/>
        </p:nvGrpSpPr>
        <p:grpSpPr bwMode="auto">
          <a:xfrm>
            <a:off x="2438400" y="5334000"/>
            <a:ext cx="76200" cy="838200"/>
            <a:chOff x="1536" y="3360"/>
            <a:chExt cx="48" cy="528"/>
          </a:xfrm>
        </p:grpSpPr>
        <p:sp>
          <p:nvSpPr>
            <p:cNvPr id="8289" name="Line 119"/>
            <p:cNvSpPr>
              <a:spLocks noChangeShapeType="1"/>
            </p:cNvSpPr>
            <p:nvPr/>
          </p:nvSpPr>
          <p:spPr bwMode="auto">
            <a:xfrm>
              <a:off x="1536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0" name="Line 120"/>
            <p:cNvSpPr>
              <a:spLocks noChangeShapeType="1"/>
            </p:cNvSpPr>
            <p:nvPr/>
          </p:nvSpPr>
          <p:spPr bwMode="auto">
            <a:xfrm>
              <a:off x="1536" y="374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291" name="Group 121"/>
            <p:cNvGrpSpPr>
              <a:grpSpLocks/>
            </p:cNvGrpSpPr>
            <p:nvPr/>
          </p:nvGrpSpPr>
          <p:grpSpPr bwMode="auto">
            <a:xfrm>
              <a:off x="1536" y="3648"/>
              <a:ext cx="48" cy="96"/>
              <a:chOff x="576" y="3888"/>
              <a:chExt cx="48" cy="96"/>
            </a:xfrm>
          </p:grpSpPr>
          <p:sp>
            <p:nvSpPr>
              <p:cNvPr id="8292" name="Arc 122"/>
              <p:cNvSpPr>
                <a:spLocks/>
              </p:cNvSpPr>
              <p:nvPr/>
            </p:nvSpPr>
            <p:spPr bwMode="auto">
              <a:xfrm>
                <a:off x="576" y="3888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48 w 21600"/>
                  <a:gd name="T3" fmla="*/ 48 h 21600"/>
                  <a:gd name="T4" fmla="*/ 0 w 21600"/>
                  <a:gd name="T5" fmla="*/ 48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3" name="Arc 123"/>
              <p:cNvSpPr>
                <a:spLocks/>
              </p:cNvSpPr>
              <p:nvPr/>
            </p:nvSpPr>
            <p:spPr bwMode="auto">
              <a:xfrm flipV="1">
                <a:off x="576" y="3936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48 w 21600"/>
                  <a:gd name="T3" fmla="*/ 48 h 21600"/>
                  <a:gd name="T4" fmla="*/ 0 w 21600"/>
                  <a:gd name="T5" fmla="*/ 48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8284" name="Rectangle 125"/>
          <p:cNvSpPr>
            <a:spLocks noChangeArrowheads="1"/>
          </p:cNvSpPr>
          <p:nvPr/>
        </p:nvSpPr>
        <p:spPr bwMode="auto">
          <a:xfrm>
            <a:off x="2743200" y="3048000"/>
            <a:ext cx="1279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BEEF00</a:t>
            </a:r>
          </a:p>
        </p:txBody>
      </p:sp>
      <p:sp>
        <p:nvSpPr>
          <p:cNvPr id="8285" name="Rectangle 127"/>
          <p:cNvSpPr>
            <a:spLocks noChangeArrowheads="1"/>
          </p:cNvSpPr>
          <p:nvPr/>
        </p:nvSpPr>
        <p:spPr bwMode="auto">
          <a:xfrm>
            <a:off x="2743200" y="3429000"/>
            <a:ext cx="9220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1010</a:t>
            </a:r>
          </a:p>
        </p:txBody>
      </p:sp>
      <p:sp>
        <p:nvSpPr>
          <p:cNvPr id="8286" name="Rectangle 129"/>
          <p:cNvSpPr>
            <a:spLocks noChangeArrowheads="1"/>
          </p:cNvSpPr>
          <p:nvPr/>
        </p:nvSpPr>
        <p:spPr bwMode="auto">
          <a:xfrm>
            <a:off x="2743200" y="4953000"/>
            <a:ext cx="1279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FF0040</a:t>
            </a:r>
          </a:p>
        </p:txBody>
      </p:sp>
      <p:sp>
        <p:nvSpPr>
          <p:cNvPr id="57474" name="WordArt 130"/>
          <p:cNvSpPr>
            <a:spLocks noChangeArrowheads="1" noChangeShapeType="1" noTextEdit="1"/>
          </p:cNvSpPr>
          <p:nvPr/>
        </p:nvSpPr>
        <p:spPr bwMode="auto">
          <a:xfrm>
            <a:off x="3657600" y="6248400"/>
            <a:ext cx="2924175" cy="4905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noFill/>
                <a:effectLst>
                  <a:outerShdw dist="45791" dir="2021404" algn="ctr" rotWithShape="0">
                    <a:srgbClr val="9999FF"/>
                  </a:outerShdw>
                </a:effectLst>
                <a:latin typeface="Arial Black" panose="020B0A04020102020204" pitchFamily="34" charset="0"/>
              </a:rPr>
              <a:t>MISS &amp; REPLACE</a:t>
            </a:r>
          </a:p>
        </p:txBody>
      </p:sp>
      <p:sp>
        <p:nvSpPr>
          <p:cNvPr id="57475" name="Line 131"/>
          <p:cNvSpPr>
            <a:spLocks noChangeShapeType="1"/>
          </p:cNvSpPr>
          <p:nvPr/>
        </p:nvSpPr>
        <p:spPr bwMode="auto">
          <a:xfrm>
            <a:off x="2819400" y="5181600"/>
            <a:ext cx="1143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0539-A6AA-455A-8A05-25D036BA7076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463/563, Microprocessor Architecture, Prof. Rotenberg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7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57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5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7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574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7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7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7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7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nimBg="1"/>
      <p:bldP spid="57454" grpId="0" autoUpdateAnimBg="0"/>
      <p:bldP spid="57455" grpId="0" autoUpdateAnimBg="0"/>
      <p:bldP spid="5745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2309813" y="3429000"/>
            <a:ext cx="22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9219" name="Oval 3"/>
          <p:cNvSpPr>
            <a:spLocks noChangeArrowheads="1"/>
          </p:cNvSpPr>
          <p:nvPr/>
        </p:nvSpPr>
        <p:spPr bwMode="auto">
          <a:xfrm>
            <a:off x="2895600" y="5562600"/>
            <a:ext cx="11430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2971800" y="5638800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Match?</a:t>
            </a:r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3429000" y="6096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4572000" y="2286000"/>
            <a:ext cx="32766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2743200" y="2286000"/>
            <a:ext cx="12954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2743200" y="2667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>
            <a:off x="27432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>
            <a:off x="2743200" y="3429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>
            <a:off x="2743200" y="3810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>
            <a:off x="2743200" y="4572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>
            <a:off x="4572000" y="2667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4572000" y="3048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>
            <a:off x="4572000" y="3429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>
            <a:off x="4572000" y="3810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>
            <a:off x="4572000" y="4191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2905125" y="1905000"/>
            <a:ext cx="7932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TAG</a:t>
            </a:r>
          </a:p>
        </p:txBody>
      </p: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5638800" y="1905000"/>
            <a:ext cx="1031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DATA</a:t>
            </a:r>
          </a:p>
        </p:txBody>
      </p:sp>
      <p:grpSp>
        <p:nvGrpSpPr>
          <p:cNvPr id="9236" name="Group 20"/>
          <p:cNvGrpSpPr>
            <a:grpSpLocks/>
          </p:cNvGrpSpPr>
          <p:nvPr/>
        </p:nvGrpSpPr>
        <p:grpSpPr bwMode="auto">
          <a:xfrm>
            <a:off x="1752600" y="2362200"/>
            <a:ext cx="304800" cy="2971800"/>
            <a:chOff x="1104" y="1632"/>
            <a:chExt cx="194" cy="1536"/>
          </a:xfrm>
        </p:grpSpPr>
        <p:sp>
          <p:nvSpPr>
            <p:cNvPr id="9335" name="Line 21"/>
            <p:cNvSpPr>
              <a:spLocks noChangeShapeType="1"/>
            </p:cNvSpPr>
            <p:nvPr/>
          </p:nvSpPr>
          <p:spPr bwMode="auto">
            <a:xfrm rot="5400000" flipH="1">
              <a:off x="1106" y="297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6" name="Line 22"/>
            <p:cNvSpPr>
              <a:spLocks noChangeShapeType="1"/>
            </p:cNvSpPr>
            <p:nvPr/>
          </p:nvSpPr>
          <p:spPr bwMode="auto">
            <a:xfrm rot="5400000">
              <a:off x="1106" y="163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7" name="Line 23"/>
            <p:cNvSpPr>
              <a:spLocks noChangeShapeType="1"/>
            </p:cNvSpPr>
            <p:nvPr/>
          </p:nvSpPr>
          <p:spPr bwMode="auto">
            <a:xfrm rot="5400000" flipH="1">
              <a:off x="528" y="2400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8" name="Line 24"/>
            <p:cNvSpPr>
              <a:spLocks noChangeShapeType="1"/>
            </p:cNvSpPr>
            <p:nvPr/>
          </p:nvSpPr>
          <p:spPr bwMode="auto">
            <a:xfrm rot="5400000" flipH="1">
              <a:off x="528" y="240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37" name="Line 25"/>
          <p:cNvSpPr>
            <a:spLocks noChangeShapeType="1"/>
          </p:cNvSpPr>
          <p:nvPr/>
        </p:nvSpPr>
        <p:spPr bwMode="auto">
          <a:xfrm>
            <a:off x="20574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8" name="Line 26"/>
          <p:cNvSpPr>
            <a:spLocks noChangeShapeType="1"/>
          </p:cNvSpPr>
          <p:nvPr/>
        </p:nvSpPr>
        <p:spPr bwMode="auto">
          <a:xfrm>
            <a:off x="2057400" y="2895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9" name="Line 27"/>
          <p:cNvSpPr>
            <a:spLocks noChangeShapeType="1"/>
          </p:cNvSpPr>
          <p:nvPr/>
        </p:nvSpPr>
        <p:spPr bwMode="auto">
          <a:xfrm>
            <a:off x="20574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0" name="Line 28"/>
          <p:cNvSpPr>
            <a:spLocks noChangeShapeType="1"/>
          </p:cNvSpPr>
          <p:nvPr/>
        </p:nvSpPr>
        <p:spPr bwMode="auto">
          <a:xfrm>
            <a:off x="2057400" y="3657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1" name="Line 29"/>
          <p:cNvSpPr>
            <a:spLocks noChangeShapeType="1"/>
          </p:cNvSpPr>
          <p:nvPr/>
        </p:nvSpPr>
        <p:spPr bwMode="auto">
          <a:xfrm>
            <a:off x="2057400" y="4038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2" name="Line 30"/>
          <p:cNvSpPr>
            <a:spLocks noChangeShapeType="1"/>
          </p:cNvSpPr>
          <p:nvPr/>
        </p:nvSpPr>
        <p:spPr bwMode="auto">
          <a:xfrm>
            <a:off x="40386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3" name="Line 31"/>
          <p:cNvSpPr>
            <a:spLocks noChangeShapeType="1"/>
          </p:cNvSpPr>
          <p:nvPr/>
        </p:nvSpPr>
        <p:spPr bwMode="auto">
          <a:xfrm>
            <a:off x="4038600" y="2895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4" name="Line 32"/>
          <p:cNvSpPr>
            <a:spLocks noChangeShapeType="1"/>
          </p:cNvSpPr>
          <p:nvPr/>
        </p:nvSpPr>
        <p:spPr bwMode="auto">
          <a:xfrm>
            <a:off x="4038600" y="3276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5" name="Line 33"/>
          <p:cNvSpPr>
            <a:spLocks noChangeShapeType="1"/>
          </p:cNvSpPr>
          <p:nvPr/>
        </p:nvSpPr>
        <p:spPr bwMode="auto">
          <a:xfrm>
            <a:off x="4038600" y="3657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6" name="Line 34"/>
          <p:cNvSpPr>
            <a:spLocks noChangeShapeType="1"/>
          </p:cNvSpPr>
          <p:nvPr/>
        </p:nvSpPr>
        <p:spPr bwMode="auto">
          <a:xfrm>
            <a:off x="4038600" y="4038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7" name="Rectangle 35"/>
          <p:cNvSpPr>
            <a:spLocks noChangeArrowheads="1"/>
          </p:cNvSpPr>
          <p:nvPr/>
        </p:nvSpPr>
        <p:spPr bwMode="auto">
          <a:xfrm>
            <a:off x="1295400" y="381000"/>
            <a:ext cx="6172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48" name="Text Box 36"/>
          <p:cNvSpPr txBox="1">
            <a:spLocks noChangeArrowheads="1"/>
          </p:cNvSpPr>
          <p:nvPr/>
        </p:nvSpPr>
        <p:spPr bwMode="auto">
          <a:xfrm>
            <a:off x="7207250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</p:txBody>
      </p:sp>
      <p:sp>
        <p:nvSpPr>
          <p:cNvPr id="9249" name="Text Box 37"/>
          <p:cNvSpPr txBox="1">
            <a:spLocks noChangeArrowheads="1"/>
          </p:cNvSpPr>
          <p:nvPr/>
        </p:nvSpPr>
        <p:spPr bwMode="auto">
          <a:xfrm>
            <a:off x="1295400" y="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31</a:t>
            </a:r>
          </a:p>
        </p:txBody>
      </p:sp>
      <p:sp>
        <p:nvSpPr>
          <p:cNvPr id="9250" name="Text Box 38"/>
          <p:cNvSpPr txBox="1">
            <a:spLocks noChangeArrowheads="1"/>
          </p:cNvSpPr>
          <p:nvPr/>
        </p:nvSpPr>
        <p:spPr bwMode="auto">
          <a:xfrm>
            <a:off x="6400800" y="381000"/>
            <a:ext cx="8778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block</a:t>
            </a:r>
          </a:p>
          <a:p>
            <a:pPr eaLnBrk="1" hangingPunct="1"/>
            <a:r>
              <a:rPr lang="en-US" altLang="en-US"/>
              <a:t>offset</a:t>
            </a:r>
          </a:p>
        </p:txBody>
      </p:sp>
      <p:sp>
        <p:nvSpPr>
          <p:cNvPr id="9251" name="Text Box 39"/>
          <p:cNvSpPr txBox="1">
            <a:spLocks noChangeArrowheads="1"/>
          </p:cNvSpPr>
          <p:nvPr/>
        </p:nvSpPr>
        <p:spPr bwMode="auto">
          <a:xfrm>
            <a:off x="5159375" y="304800"/>
            <a:ext cx="860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index</a:t>
            </a:r>
          </a:p>
        </p:txBody>
      </p:sp>
      <p:sp>
        <p:nvSpPr>
          <p:cNvPr id="9252" name="Text Box 40"/>
          <p:cNvSpPr txBox="1">
            <a:spLocks noChangeArrowheads="1"/>
          </p:cNvSpPr>
          <p:nvPr/>
        </p:nvSpPr>
        <p:spPr bwMode="auto">
          <a:xfrm>
            <a:off x="2873375" y="304800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tag</a:t>
            </a:r>
          </a:p>
        </p:txBody>
      </p:sp>
      <p:sp>
        <p:nvSpPr>
          <p:cNvPr id="9253" name="Line 41"/>
          <p:cNvSpPr>
            <a:spLocks noChangeShapeType="1"/>
          </p:cNvSpPr>
          <p:nvPr/>
        </p:nvSpPr>
        <p:spPr bwMode="auto">
          <a:xfrm>
            <a:off x="6096000" y="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4" name="Line 42"/>
          <p:cNvSpPr>
            <a:spLocks noChangeShapeType="1"/>
          </p:cNvSpPr>
          <p:nvPr/>
        </p:nvSpPr>
        <p:spPr bwMode="auto">
          <a:xfrm>
            <a:off x="5029200" y="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5" name="Line 43"/>
          <p:cNvSpPr>
            <a:spLocks noChangeShapeType="1"/>
          </p:cNvSpPr>
          <p:nvPr/>
        </p:nvSpPr>
        <p:spPr bwMode="auto">
          <a:xfrm>
            <a:off x="2743200" y="4191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6" name="Line 44"/>
          <p:cNvSpPr>
            <a:spLocks noChangeShapeType="1"/>
          </p:cNvSpPr>
          <p:nvPr/>
        </p:nvSpPr>
        <p:spPr bwMode="auto">
          <a:xfrm>
            <a:off x="2743200" y="4953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7" name="Line 45"/>
          <p:cNvSpPr>
            <a:spLocks noChangeShapeType="1"/>
          </p:cNvSpPr>
          <p:nvPr/>
        </p:nvSpPr>
        <p:spPr bwMode="auto">
          <a:xfrm>
            <a:off x="2057400" y="4419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8" name="Line 46"/>
          <p:cNvSpPr>
            <a:spLocks noChangeShapeType="1"/>
          </p:cNvSpPr>
          <p:nvPr/>
        </p:nvSpPr>
        <p:spPr bwMode="auto">
          <a:xfrm>
            <a:off x="2057400" y="4800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9" name="Line 47"/>
          <p:cNvSpPr>
            <a:spLocks noChangeShapeType="1"/>
          </p:cNvSpPr>
          <p:nvPr/>
        </p:nvSpPr>
        <p:spPr bwMode="auto">
          <a:xfrm>
            <a:off x="2057400" y="5181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0" name="Line 48"/>
          <p:cNvSpPr>
            <a:spLocks noChangeShapeType="1"/>
          </p:cNvSpPr>
          <p:nvPr/>
        </p:nvSpPr>
        <p:spPr bwMode="auto">
          <a:xfrm>
            <a:off x="4572000" y="4572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1" name="Line 49"/>
          <p:cNvSpPr>
            <a:spLocks noChangeShapeType="1"/>
          </p:cNvSpPr>
          <p:nvPr/>
        </p:nvSpPr>
        <p:spPr bwMode="auto">
          <a:xfrm>
            <a:off x="4572000" y="4953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2" name="Line 50"/>
          <p:cNvSpPr>
            <a:spLocks noChangeShapeType="1"/>
          </p:cNvSpPr>
          <p:nvPr/>
        </p:nvSpPr>
        <p:spPr bwMode="auto">
          <a:xfrm>
            <a:off x="40386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3" name="Line 51"/>
          <p:cNvSpPr>
            <a:spLocks noChangeShapeType="1"/>
          </p:cNvSpPr>
          <p:nvPr/>
        </p:nvSpPr>
        <p:spPr bwMode="auto">
          <a:xfrm>
            <a:off x="4038600" y="4800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4" name="Line 52"/>
          <p:cNvSpPr>
            <a:spLocks noChangeShapeType="1"/>
          </p:cNvSpPr>
          <p:nvPr/>
        </p:nvSpPr>
        <p:spPr bwMode="auto">
          <a:xfrm>
            <a:off x="4038600" y="5181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5" name="Line 53"/>
          <p:cNvSpPr>
            <a:spLocks noChangeShapeType="1"/>
          </p:cNvSpPr>
          <p:nvPr/>
        </p:nvSpPr>
        <p:spPr bwMode="auto">
          <a:xfrm>
            <a:off x="6172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6" name="Text Box 54"/>
          <p:cNvSpPr txBox="1">
            <a:spLocks noChangeArrowheads="1"/>
          </p:cNvSpPr>
          <p:nvPr/>
        </p:nvSpPr>
        <p:spPr bwMode="auto">
          <a:xfrm>
            <a:off x="4708525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8</a:t>
            </a:r>
          </a:p>
        </p:txBody>
      </p:sp>
      <p:sp>
        <p:nvSpPr>
          <p:cNvPr id="9267" name="Text Box 55"/>
          <p:cNvSpPr txBox="1">
            <a:spLocks noChangeArrowheads="1"/>
          </p:cNvSpPr>
          <p:nvPr/>
        </p:nvSpPr>
        <p:spPr bwMode="auto">
          <a:xfrm>
            <a:off x="4997450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7</a:t>
            </a:r>
          </a:p>
        </p:txBody>
      </p:sp>
      <p:sp>
        <p:nvSpPr>
          <p:cNvPr id="9268" name="Text Box 56"/>
          <p:cNvSpPr txBox="1">
            <a:spLocks noChangeArrowheads="1"/>
          </p:cNvSpPr>
          <p:nvPr/>
        </p:nvSpPr>
        <p:spPr bwMode="auto">
          <a:xfrm>
            <a:off x="5791200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5</a:t>
            </a:r>
          </a:p>
        </p:txBody>
      </p:sp>
      <p:sp>
        <p:nvSpPr>
          <p:cNvPr id="9269" name="Text Box 57"/>
          <p:cNvSpPr txBox="1">
            <a:spLocks noChangeArrowheads="1"/>
          </p:cNvSpPr>
          <p:nvPr/>
        </p:nvSpPr>
        <p:spPr bwMode="auto">
          <a:xfrm>
            <a:off x="6140450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9270" name="Text Box 58"/>
          <p:cNvSpPr txBox="1">
            <a:spLocks noChangeArrowheads="1"/>
          </p:cNvSpPr>
          <p:nvPr/>
        </p:nvSpPr>
        <p:spPr bwMode="auto">
          <a:xfrm>
            <a:off x="1797050" y="2286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</p:txBody>
      </p:sp>
      <p:sp>
        <p:nvSpPr>
          <p:cNvPr id="9271" name="Text Box 59"/>
          <p:cNvSpPr txBox="1">
            <a:spLocks noChangeArrowheads="1"/>
          </p:cNvSpPr>
          <p:nvPr/>
        </p:nvSpPr>
        <p:spPr bwMode="auto">
          <a:xfrm>
            <a:off x="1797050" y="2667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9272" name="Text Box 60"/>
          <p:cNvSpPr txBox="1">
            <a:spLocks noChangeArrowheads="1"/>
          </p:cNvSpPr>
          <p:nvPr/>
        </p:nvSpPr>
        <p:spPr bwMode="auto">
          <a:xfrm>
            <a:off x="179705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9273" name="Text Box 61"/>
          <p:cNvSpPr txBox="1">
            <a:spLocks noChangeArrowheads="1"/>
          </p:cNvSpPr>
          <p:nvPr/>
        </p:nvSpPr>
        <p:spPr bwMode="auto">
          <a:xfrm>
            <a:off x="1797050" y="3429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3</a:t>
            </a:r>
          </a:p>
        </p:txBody>
      </p:sp>
      <p:sp>
        <p:nvSpPr>
          <p:cNvPr id="9274" name="Text Box 62"/>
          <p:cNvSpPr txBox="1">
            <a:spLocks noChangeArrowheads="1"/>
          </p:cNvSpPr>
          <p:nvPr/>
        </p:nvSpPr>
        <p:spPr bwMode="auto">
          <a:xfrm>
            <a:off x="1828800" y="3810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9275" name="Text Box 63"/>
          <p:cNvSpPr txBox="1">
            <a:spLocks noChangeArrowheads="1"/>
          </p:cNvSpPr>
          <p:nvPr/>
        </p:nvSpPr>
        <p:spPr bwMode="auto">
          <a:xfrm>
            <a:off x="1797050" y="4191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5</a:t>
            </a:r>
          </a:p>
        </p:txBody>
      </p:sp>
      <p:sp>
        <p:nvSpPr>
          <p:cNvPr id="9276" name="Text Box 64"/>
          <p:cNvSpPr txBox="1">
            <a:spLocks noChangeArrowheads="1"/>
          </p:cNvSpPr>
          <p:nvPr/>
        </p:nvSpPr>
        <p:spPr bwMode="auto">
          <a:xfrm>
            <a:off x="1797050" y="4572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6</a:t>
            </a:r>
          </a:p>
        </p:txBody>
      </p:sp>
      <p:sp>
        <p:nvSpPr>
          <p:cNvPr id="9277" name="Text Box 65"/>
          <p:cNvSpPr txBox="1">
            <a:spLocks noChangeArrowheads="1"/>
          </p:cNvSpPr>
          <p:nvPr/>
        </p:nvSpPr>
        <p:spPr bwMode="auto">
          <a:xfrm>
            <a:off x="1797050" y="4953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7</a:t>
            </a:r>
          </a:p>
        </p:txBody>
      </p:sp>
      <p:sp>
        <p:nvSpPr>
          <p:cNvPr id="9278" name="Rectangle 66"/>
          <p:cNvSpPr>
            <a:spLocks noChangeArrowheads="1"/>
          </p:cNvSpPr>
          <p:nvPr/>
        </p:nvSpPr>
        <p:spPr bwMode="auto">
          <a:xfrm>
            <a:off x="2309813" y="2286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9279" name="Line 67"/>
          <p:cNvSpPr>
            <a:spLocks noChangeShapeType="1"/>
          </p:cNvSpPr>
          <p:nvPr/>
        </p:nvSpPr>
        <p:spPr bwMode="auto">
          <a:xfrm>
            <a:off x="2538413" y="251460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80" name="Rectangle 68"/>
          <p:cNvSpPr>
            <a:spLocks noChangeArrowheads="1"/>
          </p:cNvSpPr>
          <p:nvPr/>
        </p:nvSpPr>
        <p:spPr bwMode="auto">
          <a:xfrm>
            <a:off x="2309813" y="2667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9281" name="Line 69"/>
          <p:cNvSpPr>
            <a:spLocks noChangeShapeType="1"/>
          </p:cNvSpPr>
          <p:nvPr/>
        </p:nvSpPr>
        <p:spPr bwMode="auto">
          <a:xfrm>
            <a:off x="2538413" y="289560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82" name="Line 70"/>
          <p:cNvSpPr>
            <a:spLocks noChangeShapeType="1"/>
          </p:cNvSpPr>
          <p:nvPr/>
        </p:nvSpPr>
        <p:spPr bwMode="auto">
          <a:xfrm>
            <a:off x="2538413" y="327660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83" name="Rectangle 71"/>
          <p:cNvSpPr>
            <a:spLocks noChangeArrowheads="1"/>
          </p:cNvSpPr>
          <p:nvPr/>
        </p:nvSpPr>
        <p:spPr bwMode="auto">
          <a:xfrm>
            <a:off x="2309813" y="3048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9284" name="Line 72"/>
          <p:cNvSpPr>
            <a:spLocks noChangeShapeType="1"/>
          </p:cNvSpPr>
          <p:nvPr/>
        </p:nvSpPr>
        <p:spPr bwMode="auto">
          <a:xfrm>
            <a:off x="2538413" y="365760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85" name="Text Box 73"/>
          <p:cNvSpPr txBox="1">
            <a:spLocks noChangeArrowheads="1"/>
          </p:cNvSpPr>
          <p:nvPr/>
        </p:nvSpPr>
        <p:spPr bwMode="auto">
          <a:xfrm>
            <a:off x="2209800" y="1905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V</a:t>
            </a:r>
          </a:p>
        </p:txBody>
      </p:sp>
      <p:sp>
        <p:nvSpPr>
          <p:cNvPr id="9286" name="Rectangle 74"/>
          <p:cNvSpPr>
            <a:spLocks noChangeArrowheads="1"/>
          </p:cNvSpPr>
          <p:nvPr/>
        </p:nvSpPr>
        <p:spPr bwMode="auto">
          <a:xfrm>
            <a:off x="2309813" y="3810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9287" name="Line 75"/>
          <p:cNvSpPr>
            <a:spLocks noChangeShapeType="1"/>
          </p:cNvSpPr>
          <p:nvPr/>
        </p:nvSpPr>
        <p:spPr bwMode="auto">
          <a:xfrm>
            <a:off x="2538413" y="403860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88" name="Rectangle 76"/>
          <p:cNvSpPr>
            <a:spLocks noChangeArrowheads="1"/>
          </p:cNvSpPr>
          <p:nvPr/>
        </p:nvSpPr>
        <p:spPr bwMode="auto">
          <a:xfrm>
            <a:off x="2309813" y="4191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9289" name="Line 77"/>
          <p:cNvSpPr>
            <a:spLocks noChangeShapeType="1"/>
          </p:cNvSpPr>
          <p:nvPr/>
        </p:nvSpPr>
        <p:spPr bwMode="auto">
          <a:xfrm>
            <a:off x="2538413" y="441960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90" name="Rectangle 78"/>
          <p:cNvSpPr>
            <a:spLocks noChangeArrowheads="1"/>
          </p:cNvSpPr>
          <p:nvPr/>
        </p:nvSpPr>
        <p:spPr bwMode="auto">
          <a:xfrm>
            <a:off x="2309813" y="4572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9291" name="Line 79"/>
          <p:cNvSpPr>
            <a:spLocks noChangeShapeType="1"/>
          </p:cNvSpPr>
          <p:nvPr/>
        </p:nvSpPr>
        <p:spPr bwMode="auto">
          <a:xfrm>
            <a:off x="2538413" y="480060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92" name="Rectangle 80"/>
          <p:cNvSpPr>
            <a:spLocks noChangeArrowheads="1"/>
          </p:cNvSpPr>
          <p:nvPr/>
        </p:nvSpPr>
        <p:spPr bwMode="auto">
          <a:xfrm>
            <a:off x="2309813" y="3429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9293" name="Line 81"/>
          <p:cNvSpPr>
            <a:spLocks noChangeShapeType="1"/>
          </p:cNvSpPr>
          <p:nvPr/>
        </p:nvSpPr>
        <p:spPr bwMode="auto">
          <a:xfrm>
            <a:off x="2538413" y="518160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94" name="Line 82"/>
          <p:cNvSpPr>
            <a:spLocks noChangeShapeType="1"/>
          </p:cNvSpPr>
          <p:nvPr/>
        </p:nvSpPr>
        <p:spPr bwMode="auto">
          <a:xfrm>
            <a:off x="2438400" y="6172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95" name="Line 83"/>
          <p:cNvSpPr>
            <a:spLocks noChangeShapeType="1"/>
          </p:cNvSpPr>
          <p:nvPr/>
        </p:nvSpPr>
        <p:spPr bwMode="auto">
          <a:xfrm>
            <a:off x="3276600" y="6172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96" name="Text Box 84"/>
          <p:cNvSpPr txBox="1">
            <a:spLocks noChangeArrowheads="1"/>
          </p:cNvSpPr>
          <p:nvPr/>
        </p:nvSpPr>
        <p:spPr bwMode="auto">
          <a:xfrm>
            <a:off x="2286000" y="6096000"/>
            <a:ext cx="995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Valid?</a:t>
            </a:r>
          </a:p>
        </p:txBody>
      </p:sp>
      <p:sp>
        <p:nvSpPr>
          <p:cNvPr id="9297" name="Line 85"/>
          <p:cNvSpPr>
            <a:spLocks noChangeShapeType="1"/>
          </p:cNvSpPr>
          <p:nvPr/>
        </p:nvSpPr>
        <p:spPr bwMode="auto">
          <a:xfrm>
            <a:off x="3352800" y="655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298" name="Group 86"/>
          <p:cNvGrpSpPr>
            <a:grpSpLocks/>
          </p:cNvGrpSpPr>
          <p:nvPr/>
        </p:nvGrpSpPr>
        <p:grpSpPr bwMode="auto">
          <a:xfrm flipV="1">
            <a:off x="3200400" y="6324600"/>
            <a:ext cx="304800" cy="228600"/>
            <a:chOff x="384" y="3792"/>
            <a:chExt cx="288" cy="288"/>
          </a:xfrm>
        </p:grpSpPr>
        <p:sp>
          <p:nvSpPr>
            <p:cNvPr id="9330" name="Arc 87"/>
            <p:cNvSpPr>
              <a:spLocks/>
            </p:cNvSpPr>
            <p:nvPr/>
          </p:nvSpPr>
          <p:spPr bwMode="auto">
            <a:xfrm>
              <a:off x="528" y="379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44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31" name="Arc 88"/>
            <p:cNvSpPr>
              <a:spLocks/>
            </p:cNvSpPr>
            <p:nvPr/>
          </p:nvSpPr>
          <p:spPr bwMode="auto">
            <a:xfrm flipH="1">
              <a:off x="384" y="379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44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32" name="Line 89"/>
            <p:cNvSpPr>
              <a:spLocks noChangeShapeType="1"/>
            </p:cNvSpPr>
            <p:nvPr/>
          </p:nvSpPr>
          <p:spPr bwMode="auto">
            <a:xfrm>
              <a:off x="384" y="39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3" name="Line 90"/>
            <p:cNvSpPr>
              <a:spLocks noChangeShapeType="1"/>
            </p:cNvSpPr>
            <p:nvPr/>
          </p:nvSpPr>
          <p:spPr bwMode="auto">
            <a:xfrm>
              <a:off x="672" y="39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4" name="Line 91"/>
            <p:cNvSpPr>
              <a:spLocks noChangeShapeType="1"/>
            </p:cNvSpPr>
            <p:nvPr/>
          </p:nvSpPr>
          <p:spPr bwMode="auto">
            <a:xfrm>
              <a:off x="384" y="40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460" name="Group 92"/>
          <p:cNvGrpSpPr>
            <a:grpSpLocks/>
          </p:cNvGrpSpPr>
          <p:nvPr/>
        </p:nvGrpSpPr>
        <p:grpSpPr bwMode="auto">
          <a:xfrm>
            <a:off x="1066800" y="1219200"/>
            <a:ext cx="4908550" cy="2514600"/>
            <a:chOff x="672" y="768"/>
            <a:chExt cx="3092" cy="1584"/>
          </a:xfrm>
        </p:grpSpPr>
        <p:grpSp>
          <p:nvGrpSpPr>
            <p:cNvPr id="9323" name="Group 93"/>
            <p:cNvGrpSpPr>
              <a:grpSpLocks/>
            </p:cNvGrpSpPr>
            <p:nvPr/>
          </p:nvGrpSpPr>
          <p:grpSpPr bwMode="auto">
            <a:xfrm>
              <a:off x="672" y="768"/>
              <a:ext cx="2832" cy="1584"/>
              <a:chOff x="720" y="768"/>
              <a:chExt cx="2400" cy="1584"/>
            </a:xfrm>
          </p:grpSpPr>
          <p:sp>
            <p:nvSpPr>
              <p:cNvPr id="9326" name="Line 94"/>
              <p:cNvSpPr>
                <a:spLocks noChangeShapeType="1"/>
              </p:cNvSpPr>
              <p:nvPr/>
            </p:nvSpPr>
            <p:spPr bwMode="auto">
              <a:xfrm>
                <a:off x="3120" y="76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7" name="Line 95"/>
              <p:cNvSpPr>
                <a:spLocks noChangeShapeType="1"/>
              </p:cNvSpPr>
              <p:nvPr/>
            </p:nvSpPr>
            <p:spPr bwMode="auto">
              <a:xfrm flipH="1">
                <a:off x="720" y="1200"/>
                <a:ext cx="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8" name="Line 96"/>
              <p:cNvSpPr>
                <a:spLocks noChangeShapeType="1"/>
              </p:cNvSpPr>
              <p:nvPr/>
            </p:nvSpPr>
            <p:spPr bwMode="auto">
              <a:xfrm>
                <a:off x="720" y="1200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9" name="Line 97"/>
              <p:cNvSpPr>
                <a:spLocks noChangeShapeType="1"/>
              </p:cNvSpPr>
              <p:nvPr/>
            </p:nvSpPr>
            <p:spPr bwMode="auto">
              <a:xfrm>
                <a:off x="720" y="235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324" name="Line 98"/>
            <p:cNvSpPr>
              <a:spLocks noChangeShapeType="1"/>
            </p:cNvSpPr>
            <p:nvPr/>
          </p:nvSpPr>
          <p:spPr bwMode="auto">
            <a:xfrm flipV="1">
              <a:off x="3408" y="912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5" name="Text Box 99"/>
            <p:cNvSpPr txBox="1">
              <a:spLocks noChangeArrowheads="1"/>
            </p:cNvSpPr>
            <p:nvPr/>
          </p:nvSpPr>
          <p:spPr bwMode="auto">
            <a:xfrm>
              <a:off x="3552" y="8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3</a:t>
              </a:r>
            </a:p>
          </p:txBody>
        </p:sp>
      </p:grpSp>
      <p:grpSp>
        <p:nvGrpSpPr>
          <p:cNvPr id="58468" name="Group 100"/>
          <p:cNvGrpSpPr>
            <a:grpSpLocks/>
          </p:cNvGrpSpPr>
          <p:nvPr/>
        </p:nvGrpSpPr>
        <p:grpSpPr bwMode="auto">
          <a:xfrm>
            <a:off x="533400" y="1219200"/>
            <a:ext cx="2438400" cy="4648200"/>
            <a:chOff x="336" y="768"/>
            <a:chExt cx="1296" cy="2928"/>
          </a:xfrm>
        </p:grpSpPr>
        <p:grpSp>
          <p:nvGrpSpPr>
            <p:cNvPr id="9316" name="Group 101"/>
            <p:cNvGrpSpPr>
              <a:grpSpLocks/>
            </p:cNvGrpSpPr>
            <p:nvPr/>
          </p:nvGrpSpPr>
          <p:grpSpPr bwMode="auto">
            <a:xfrm>
              <a:off x="432" y="768"/>
              <a:ext cx="1200" cy="2928"/>
              <a:chOff x="432" y="768"/>
              <a:chExt cx="1200" cy="2832"/>
            </a:xfrm>
          </p:grpSpPr>
          <p:sp>
            <p:nvSpPr>
              <p:cNvPr id="9319" name="Line 102"/>
              <p:cNvSpPr>
                <a:spLocks noChangeShapeType="1"/>
              </p:cNvSpPr>
              <p:nvPr/>
            </p:nvSpPr>
            <p:spPr bwMode="auto">
              <a:xfrm>
                <a:off x="1632" y="7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0" name="Line 103"/>
              <p:cNvSpPr>
                <a:spLocks noChangeShapeType="1"/>
              </p:cNvSpPr>
              <p:nvPr/>
            </p:nvSpPr>
            <p:spPr bwMode="auto">
              <a:xfrm flipH="1">
                <a:off x="432" y="960"/>
                <a:ext cx="1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1" name="Line 104"/>
              <p:cNvSpPr>
                <a:spLocks noChangeShapeType="1"/>
              </p:cNvSpPr>
              <p:nvPr/>
            </p:nvSpPr>
            <p:spPr bwMode="auto">
              <a:xfrm>
                <a:off x="432" y="960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2" name="Line 105"/>
              <p:cNvSpPr>
                <a:spLocks noChangeShapeType="1"/>
              </p:cNvSpPr>
              <p:nvPr/>
            </p:nvSpPr>
            <p:spPr bwMode="auto">
              <a:xfrm>
                <a:off x="432" y="3600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317" name="Line 106"/>
            <p:cNvSpPr>
              <a:spLocks noChangeShapeType="1"/>
            </p:cNvSpPr>
            <p:nvPr/>
          </p:nvSpPr>
          <p:spPr bwMode="auto">
            <a:xfrm flipV="1">
              <a:off x="336" y="2832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8" name="Text Box 107"/>
            <p:cNvSpPr txBox="1">
              <a:spLocks noChangeArrowheads="1"/>
            </p:cNvSpPr>
            <p:nvPr/>
          </p:nvSpPr>
          <p:spPr bwMode="auto">
            <a:xfrm>
              <a:off x="432" y="2832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24</a:t>
              </a:r>
            </a:p>
          </p:txBody>
        </p:sp>
      </p:grpSp>
      <p:sp>
        <p:nvSpPr>
          <p:cNvPr id="58476" name="Line 108"/>
          <p:cNvSpPr>
            <a:spLocks noChangeShapeType="1"/>
          </p:cNvSpPr>
          <p:nvPr/>
        </p:nvSpPr>
        <p:spPr bwMode="auto">
          <a:xfrm>
            <a:off x="3429000" y="38100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77" name="Rectangle 109"/>
          <p:cNvSpPr>
            <a:spLocks noChangeArrowheads="1"/>
          </p:cNvSpPr>
          <p:nvPr/>
        </p:nvSpPr>
        <p:spPr bwMode="auto">
          <a:xfrm>
            <a:off x="2362200" y="685800"/>
            <a:ext cx="9220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1010</a:t>
            </a:r>
          </a:p>
        </p:txBody>
      </p:sp>
      <p:sp>
        <p:nvSpPr>
          <p:cNvPr id="58478" name="Rectangle 110"/>
          <p:cNvSpPr>
            <a:spLocks noChangeArrowheads="1"/>
          </p:cNvSpPr>
          <p:nvPr/>
        </p:nvSpPr>
        <p:spPr bwMode="auto">
          <a:xfrm>
            <a:off x="5424488" y="685800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58480" name="Rectangle 112"/>
          <p:cNvSpPr>
            <a:spLocks noChangeArrowheads="1"/>
          </p:cNvSpPr>
          <p:nvPr/>
        </p:nvSpPr>
        <p:spPr bwMode="auto">
          <a:xfrm>
            <a:off x="2743200" y="3429000"/>
            <a:ext cx="1295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305" name="Rectangle 114"/>
          <p:cNvSpPr>
            <a:spLocks noChangeArrowheads="1"/>
          </p:cNvSpPr>
          <p:nvPr/>
        </p:nvSpPr>
        <p:spPr bwMode="auto">
          <a:xfrm>
            <a:off x="2743200" y="3429000"/>
            <a:ext cx="9220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1010</a:t>
            </a:r>
          </a:p>
        </p:txBody>
      </p:sp>
      <p:grpSp>
        <p:nvGrpSpPr>
          <p:cNvPr id="58485" name="Group 117"/>
          <p:cNvGrpSpPr>
            <a:grpSpLocks/>
          </p:cNvGrpSpPr>
          <p:nvPr/>
        </p:nvGrpSpPr>
        <p:grpSpPr bwMode="auto">
          <a:xfrm>
            <a:off x="2438400" y="3810000"/>
            <a:ext cx="76200" cy="2362200"/>
            <a:chOff x="1536" y="2400"/>
            <a:chExt cx="48" cy="1488"/>
          </a:xfrm>
        </p:grpSpPr>
        <p:sp>
          <p:nvSpPr>
            <p:cNvPr id="9311" name="Line 118"/>
            <p:cNvSpPr>
              <a:spLocks noChangeShapeType="1"/>
            </p:cNvSpPr>
            <p:nvPr/>
          </p:nvSpPr>
          <p:spPr bwMode="auto">
            <a:xfrm>
              <a:off x="1536" y="2400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2" name="Line 119"/>
            <p:cNvSpPr>
              <a:spLocks noChangeShapeType="1"/>
            </p:cNvSpPr>
            <p:nvPr/>
          </p:nvSpPr>
          <p:spPr bwMode="auto">
            <a:xfrm>
              <a:off x="1536" y="374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313" name="Group 120"/>
            <p:cNvGrpSpPr>
              <a:grpSpLocks/>
            </p:cNvGrpSpPr>
            <p:nvPr/>
          </p:nvGrpSpPr>
          <p:grpSpPr bwMode="auto">
            <a:xfrm>
              <a:off x="1536" y="3648"/>
              <a:ext cx="48" cy="96"/>
              <a:chOff x="576" y="3888"/>
              <a:chExt cx="48" cy="96"/>
            </a:xfrm>
          </p:grpSpPr>
          <p:sp>
            <p:nvSpPr>
              <p:cNvPr id="9314" name="Arc 121"/>
              <p:cNvSpPr>
                <a:spLocks/>
              </p:cNvSpPr>
              <p:nvPr/>
            </p:nvSpPr>
            <p:spPr bwMode="auto">
              <a:xfrm>
                <a:off x="576" y="3888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48 w 21600"/>
                  <a:gd name="T3" fmla="*/ 48 h 21600"/>
                  <a:gd name="T4" fmla="*/ 0 w 21600"/>
                  <a:gd name="T5" fmla="*/ 48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15" name="Arc 122"/>
              <p:cNvSpPr>
                <a:spLocks/>
              </p:cNvSpPr>
              <p:nvPr/>
            </p:nvSpPr>
            <p:spPr bwMode="auto">
              <a:xfrm flipV="1">
                <a:off x="576" y="3936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48 w 21600"/>
                  <a:gd name="T3" fmla="*/ 48 h 21600"/>
                  <a:gd name="T4" fmla="*/ 0 w 21600"/>
                  <a:gd name="T5" fmla="*/ 48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307" name="Rectangle 124"/>
          <p:cNvSpPr>
            <a:spLocks noChangeArrowheads="1"/>
          </p:cNvSpPr>
          <p:nvPr/>
        </p:nvSpPr>
        <p:spPr bwMode="auto">
          <a:xfrm>
            <a:off x="2309813" y="4953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9308" name="Rectangle 125"/>
          <p:cNvSpPr>
            <a:spLocks noChangeArrowheads="1"/>
          </p:cNvSpPr>
          <p:nvPr/>
        </p:nvSpPr>
        <p:spPr bwMode="auto">
          <a:xfrm>
            <a:off x="2743200" y="4953000"/>
            <a:ext cx="9220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2183</a:t>
            </a:r>
          </a:p>
        </p:txBody>
      </p:sp>
      <p:sp>
        <p:nvSpPr>
          <p:cNvPr id="9309" name="Rectangle 126"/>
          <p:cNvSpPr>
            <a:spLocks noChangeArrowheads="1"/>
          </p:cNvSpPr>
          <p:nvPr/>
        </p:nvSpPr>
        <p:spPr bwMode="auto">
          <a:xfrm>
            <a:off x="2743200" y="3048000"/>
            <a:ext cx="1279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BEEF00</a:t>
            </a:r>
          </a:p>
        </p:txBody>
      </p:sp>
      <p:sp>
        <p:nvSpPr>
          <p:cNvPr id="58495" name="WordArt 127"/>
          <p:cNvSpPr>
            <a:spLocks noChangeArrowheads="1" noChangeShapeType="1" noTextEdit="1"/>
          </p:cNvSpPr>
          <p:nvPr/>
        </p:nvSpPr>
        <p:spPr bwMode="auto">
          <a:xfrm>
            <a:off x="3657600" y="6248400"/>
            <a:ext cx="1247775" cy="4905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noFill/>
                <a:effectLst>
                  <a:outerShdw dist="45791" dir="2021404" algn="ctr" rotWithShape="0">
                    <a:srgbClr val="9999FF"/>
                  </a:outerShdw>
                </a:effectLst>
                <a:latin typeface="Arial Black" panose="020B0A04020102020204" pitchFamily="34" charset="0"/>
              </a:rPr>
              <a:t>HIT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0539-A6AA-455A-8A05-25D036BA7076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463/563, Microprocessor Architecture, Prof. Rotenberg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8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5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5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8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a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nimBg="1"/>
      <p:bldP spid="58477" grpId="0" autoUpdateAnimBg="0"/>
      <p:bldP spid="58478" grpId="0" autoUpdateAnimBg="0"/>
      <p:bldP spid="5848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2309813" y="3048000"/>
            <a:ext cx="22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3" name="Oval 3"/>
          <p:cNvSpPr>
            <a:spLocks noChangeArrowheads="1"/>
          </p:cNvSpPr>
          <p:nvPr/>
        </p:nvSpPr>
        <p:spPr bwMode="auto">
          <a:xfrm>
            <a:off x="2895600" y="5562600"/>
            <a:ext cx="11430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971800" y="5638800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Match?</a:t>
            </a:r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3429000" y="6096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4572000" y="2286000"/>
            <a:ext cx="32766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2743200" y="2286000"/>
            <a:ext cx="12954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2743200" y="2667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27432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2743200" y="3429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2743200" y="3810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2743200" y="4572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4572000" y="2667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4572000" y="3048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4572000" y="3429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4572000" y="3810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>
            <a:off x="4572000" y="4191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2905125" y="1905000"/>
            <a:ext cx="7932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TAG</a:t>
            </a: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5638800" y="1905000"/>
            <a:ext cx="1031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DATA</a:t>
            </a:r>
          </a:p>
        </p:txBody>
      </p:sp>
      <p:grpSp>
        <p:nvGrpSpPr>
          <p:cNvPr id="10260" name="Group 20"/>
          <p:cNvGrpSpPr>
            <a:grpSpLocks/>
          </p:cNvGrpSpPr>
          <p:nvPr/>
        </p:nvGrpSpPr>
        <p:grpSpPr bwMode="auto">
          <a:xfrm>
            <a:off x="1752600" y="2362200"/>
            <a:ext cx="304800" cy="2971800"/>
            <a:chOff x="1104" y="1632"/>
            <a:chExt cx="194" cy="1536"/>
          </a:xfrm>
        </p:grpSpPr>
        <p:sp>
          <p:nvSpPr>
            <p:cNvPr id="10364" name="Line 21"/>
            <p:cNvSpPr>
              <a:spLocks noChangeShapeType="1"/>
            </p:cNvSpPr>
            <p:nvPr/>
          </p:nvSpPr>
          <p:spPr bwMode="auto">
            <a:xfrm rot="5400000" flipH="1">
              <a:off x="1106" y="297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5" name="Line 22"/>
            <p:cNvSpPr>
              <a:spLocks noChangeShapeType="1"/>
            </p:cNvSpPr>
            <p:nvPr/>
          </p:nvSpPr>
          <p:spPr bwMode="auto">
            <a:xfrm rot="5400000">
              <a:off x="1106" y="163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6" name="Line 23"/>
            <p:cNvSpPr>
              <a:spLocks noChangeShapeType="1"/>
            </p:cNvSpPr>
            <p:nvPr/>
          </p:nvSpPr>
          <p:spPr bwMode="auto">
            <a:xfrm rot="5400000" flipH="1">
              <a:off x="528" y="2400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7" name="Line 24"/>
            <p:cNvSpPr>
              <a:spLocks noChangeShapeType="1"/>
            </p:cNvSpPr>
            <p:nvPr/>
          </p:nvSpPr>
          <p:spPr bwMode="auto">
            <a:xfrm rot="5400000" flipH="1">
              <a:off x="528" y="240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61" name="Line 25"/>
          <p:cNvSpPr>
            <a:spLocks noChangeShapeType="1"/>
          </p:cNvSpPr>
          <p:nvPr/>
        </p:nvSpPr>
        <p:spPr bwMode="auto">
          <a:xfrm>
            <a:off x="20574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2" name="Line 26"/>
          <p:cNvSpPr>
            <a:spLocks noChangeShapeType="1"/>
          </p:cNvSpPr>
          <p:nvPr/>
        </p:nvSpPr>
        <p:spPr bwMode="auto">
          <a:xfrm>
            <a:off x="2057400" y="2895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3" name="Line 27"/>
          <p:cNvSpPr>
            <a:spLocks noChangeShapeType="1"/>
          </p:cNvSpPr>
          <p:nvPr/>
        </p:nvSpPr>
        <p:spPr bwMode="auto">
          <a:xfrm>
            <a:off x="20574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4" name="Line 28"/>
          <p:cNvSpPr>
            <a:spLocks noChangeShapeType="1"/>
          </p:cNvSpPr>
          <p:nvPr/>
        </p:nvSpPr>
        <p:spPr bwMode="auto">
          <a:xfrm>
            <a:off x="2057400" y="3657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5" name="Line 29"/>
          <p:cNvSpPr>
            <a:spLocks noChangeShapeType="1"/>
          </p:cNvSpPr>
          <p:nvPr/>
        </p:nvSpPr>
        <p:spPr bwMode="auto">
          <a:xfrm>
            <a:off x="2057400" y="4038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6" name="Line 30"/>
          <p:cNvSpPr>
            <a:spLocks noChangeShapeType="1"/>
          </p:cNvSpPr>
          <p:nvPr/>
        </p:nvSpPr>
        <p:spPr bwMode="auto">
          <a:xfrm>
            <a:off x="40386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7" name="Line 31"/>
          <p:cNvSpPr>
            <a:spLocks noChangeShapeType="1"/>
          </p:cNvSpPr>
          <p:nvPr/>
        </p:nvSpPr>
        <p:spPr bwMode="auto">
          <a:xfrm>
            <a:off x="4038600" y="2895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8" name="Line 32"/>
          <p:cNvSpPr>
            <a:spLocks noChangeShapeType="1"/>
          </p:cNvSpPr>
          <p:nvPr/>
        </p:nvSpPr>
        <p:spPr bwMode="auto">
          <a:xfrm>
            <a:off x="4038600" y="3276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9" name="Line 33"/>
          <p:cNvSpPr>
            <a:spLocks noChangeShapeType="1"/>
          </p:cNvSpPr>
          <p:nvPr/>
        </p:nvSpPr>
        <p:spPr bwMode="auto">
          <a:xfrm>
            <a:off x="4038600" y="3657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0" name="Line 34"/>
          <p:cNvSpPr>
            <a:spLocks noChangeShapeType="1"/>
          </p:cNvSpPr>
          <p:nvPr/>
        </p:nvSpPr>
        <p:spPr bwMode="auto">
          <a:xfrm>
            <a:off x="4038600" y="4038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1" name="Rectangle 35"/>
          <p:cNvSpPr>
            <a:spLocks noChangeArrowheads="1"/>
          </p:cNvSpPr>
          <p:nvPr/>
        </p:nvSpPr>
        <p:spPr bwMode="auto">
          <a:xfrm>
            <a:off x="1295400" y="381000"/>
            <a:ext cx="6172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72" name="Text Box 36"/>
          <p:cNvSpPr txBox="1">
            <a:spLocks noChangeArrowheads="1"/>
          </p:cNvSpPr>
          <p:nvPr/>
        </p:nvSpPr>
        <p:spPr bwMode="auto">
          <a:xfrm>
            <a:off x="7207250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</p:txBody>
      </p:sp>
      <p:sp>
        <p:nvSpPr>
          <p:cNvPr id="10273" name="Text Box 37"/>
          <p:cNvSpPr txBox="1">
            <a:spLocks noChangeArrowheads="1"/>
          </p:cNvSpPr>
          <p:nvPr/>
        </p:nvSpPr>
        <p:spPr bwMode="auto">
          <a:xfrm>
            <a:off x="1295400" y="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31</a:t>
            </a:r>
          </a:p>
        </p:txBody>
      </p:sp>
      <p:sp>
        <p:nvSpPr>
          <p:cNvPr id="10274" name="Text Box 38"/>
          <p:cNvSpPr txBox="1">
            <a:spLocks noChangeArrowheads="1"/>
          </p:cNvSpPr>
          <p:nvPr/>
        </p:nvSpPr>
        <p:spPr bwMode="auto">
          <a:xfrm>
            <a:off x="6400800" y="381000"/>
            <a:ext cx="8778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block</a:t>
            </a:r>
          </a:p>
          <a:p>
            <a:pPr eaLnBrk="1" hangingPunct="1"/>
            <a:r>
              <a:rPr lang="en-US" altLang="en-US"/>
              <a:t>offset</a:t>
            </a:r>
          </a:p>
        </p:txBody>
      </p:sp>
      <p:sp>
        <p:nvSpPr>
          <p:cNvPr id="10275" name="Text Box 39"/>
          <p:cNvSpPr txBox="1">
            <a:spLocks noChangeArrowheads="1"/>
          </p:cNvSpPr>
          <p:nvPr/>
        </p:nvSpPr>
        <p:spPr bwMode="auto">
          <a:xfrm>
            <a:off x="5159375" y="304800"/>
            <a:ext cx="860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index</a:t>
            </a:r>
          </a:p>
        </p:txBody>
      </p:sp>
      <p:sp>
        <p:nvSpPr>
          <p:cNvPr id="10276" name="Text Box 40"/>
          <p:cNvSpPr txBox="1">
            <a:spLocks noChangeArrowheads="1"/>
          </p:cNvSpPr>
          <p:nvPr/>
        </p:nvSpPr>
        <p:spPr bwMode="auto">
          <a:xfrm>
            <a:off x="2873375" y="304800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tag</a:t>
            </a:r>
          </a:p>
        </p:txBody>
      </p:sp>
      <p:sp>
        <p:nvSpPr>
          <p:cNvPr id="10277" name="Line 41"/>
          <p:cNvSpPr>
            <a:spLocks noChangeShapeType="1"/>
          </p:cNvSpPr>
          <p:nvPr/>
        </p:nvSpPr>
        <p:spPr bwMode="auto">
          <a:xfrm>
            <a:off x="6096000" y="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8" name="Line 42"/>
          <p:cNvSpPr>
            <a:spLocks noChangeShapeType="1"/>
          </p:cNvSpPr>
          <p:nvPr/>
        </p:nvSpPr>
        <p:spPr bwMode="auto">
          <a:xfrm>
            <a:off x="5029200" y="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9" name="Line 43"/>
          <p:cNvSpPr>
            <a:spLocks noChangeShapeType="1"/>
          </p:cNvSpPr>
          <p:nvPr/>
        </p:nvSpPr>
        <p:spPr bwMode="auto">
          <a:xfrm>
            <a:off x="2743200" y="4191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0" name="Line 44"/>
          <p:cNvSpPr>
            <a:spLocks noChangeShapeType="1"/>
          </p:cNvSpPr>
          <p:nvPr/>
        </p:nvSpPr>
        <p:spPr bwMode="auto">
          <a:xfrm>
            <a:off x="2743200" y="4953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1" name="Line 45"/>
          <p:cNvSpPr>
            <a:spLocks noChangeShapeType="1"/>
          </p:cNvSpPr>
          <p:nvPr/>
        </p:nvSpPr>
        <p:spPr bwMode="auto">
          <a:xfrm>
            <a:off x="2057400" y="4419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2" name="Line 46"/>
          <p:cNvSpPr>
            <a:spLocks noChangeShapeType="1"/>
          </p:cNvSpPr>
          <p:nvPr/>
        </p:nvSpPr>
        <p:spPr bwMode="auto">
          <a:xfrm>
            <a:off x="2057400" y="4800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3" name="Line 47"/>
          <p:cNvSpPr>
            <a:spLocks noChangeShapeType="1"/>
          </p:cNvSpPr>
          <p:nvPr/>
        </p:nvSpPr>
        <p:spPr bwMode="auto">
          <a:xfrm>
            <a:off x="2057400" y="5181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4" name="Line 48"/>
          <p:cNvSpPr>
            <a:spLocks noChangeShapeType="1"/>
          </p:cNvSpPr>
          <p:nvPr/>
        </p:nvSpPr>
        <p:spPr bwMode="auto">
          <a:xfrm>
            <a:off x="4572000" y="4572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5" name="Line 49"/>
          <p:cNvSpPr>
            <a:spLocks noChangeShapeType="1"/>
          </p:cNvSpPr>
          <p:nvPr/>
        </p:nvSpPr>
        <p:spPr bwMode="auto">
          <a:xfrm>
            <a:off x="4572000" y="4953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6" name="Line 50"/>
          <p:cNvSpPr>
            <a:spLocks noChangeShapeType="1"/>
          </p:cNvSpPr>
          <p:nvPr/>
        </p:nvSpPr>
        <p:spPr bwMode="auto">
          <a:xfrm>
            <a:off x="40386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7" name="Line 51"/>
          <p:cNvSpPr>
            <a:spLocks noChangeShapeType="1"/>
          </p:cNvSpPr>
          <p:nvPr/>
        </p:nvSpPr>
        <p:spPr bwMode="auto">
          <a:xfrm>
            <a:off x="4038600" y="4800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8" name="Line 52"/>
          <p:cNvSpPr>
            <a:spLocks noChangeShapeType="1"/>
          </p:cNvSpPr>
          <p:nvPr/>
        </p:nvSpPr>
        <p:spPr bwMode="auto">
          <a:xfrm>
            <a:off x="4038600" y="5181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9" name="Line 53"/>
          <p:cNvSpPr>
            <a:spLocks noChangeShapeType="1"/>
          </p:cNvSpPr>
          <p:nvPr/>
        </p:nvSpPr>
        <p:spPr bwMode="auto">
          <a:xfrm>
            <a:off x="6172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0" name="Text Box 54"/>
          <p:cNvSpPr txBox="1">
            <a:spLocks noChangeArrowheads="1"/>
          </p:cNvSpPr>
          <p:nvPr/>
        </p:nvSpPr>
        <p:spPr bwMode="auto">
          <a:xfrm>
            <a:off x="4708525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8</a:t>
            </a:r>
          </a:p>
        </p:txBody>
      </p:sp>
      <p:sp>
        <p:nvSpPr>
          <p:cNvPr id="10291" name="Text Box 55"/>
          <p:cNvSpPr txBox="1">
            <a:spLocks noChangeArrowheads="1"/>
          </p:cNvSpPr>
          <p:nvPr/>
        </p:nvSpPr>
        <p:spPr bwMode="auto">
          <a:xfrm>
            <a:off x="4997450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7</a:t>
            </a:r>
          </a:p>
        </p:txBody>
      </p:sp>
      <p:sp>
        <p:nvSpPr>
          <p:cNvPr id="10292" name="Text Box 56"/>
          <p:cNvSpPr txBox="1">
            <a:spLocks noChangeArrowheads="1"/>
          </p:cNvSpPr>
          <p:nvPr/>
        </p:nvSpPr>
        <p:spPr bwMode="auto">
          <a:xfrm>
            <a:off x="5791200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5</a:t>
            </a:r>
          </a:p>
        </p:txBody>
      </p:sp>
      <p:sp>
        <p:nvSpPr>
          <p:cNvPr id="10293" name="Text Box 57"/>
          <p:cNvSpPr txBox="1">
            <a:spLocks noChangeArrowheads="1"/>
          </p:cNvSpPr>
          <p:nvPr/>
        </p:nvSpPr>
        <p:spPr bwMode="auto">
          <a:xfrm>
            <a:off x="6140450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10294" name="Text Box 58"/>
          <p:cNvSpPr txBox="1">
            <a:spLocks noChangeArrowheads="1"/>
          </p:cNvSpPr>
          <p:nvPr/>
        </p:nvSpPr>
        <p:spPr bwMode="auto">
          <a:xfrm>
            <a:off x="1797050" y="2286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</p:txBody>
      </p:sp>
      <p:sp>
        <p:nvSpPr>
          <p:cNvPr id="10295" name="Text Box 59"/>
          <p:cNvSpPr txBox="1">
            <a:spLocks noChangeArrowheads="1"/>
          </p:cNvSpPr>
          <p:nvPr/>
        </p:nvSpPr>
        <p:spPr bwMode="auto">
          <a:xfrm>
            <a:off x="1797050" y="2667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10296" name="Text Box 60"/>
          <p:cNvSpPr txBox="1">
            <a:spLocks noChangeArrowheads="1"/>
          </p:cNvSpPr>
          <p:nvPr/>
        </p:nvSpPr>
        <p:spPr bwMode="auto">
          <a:xfrm>
            <a:off x="179705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10297" name="Text Box 61"/>
          <p:cNvSpPr txBox="1">
            <a:spLocks noChangeArrowheads="1"/>
          </p:cNvSpPr>
          <p:nvPr/>
        </p:nvSpPr>
        <p:spPr bwMode="auto">
          <a:xfrm>
            <a:off x="1797050" y="3429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3</a:t>
            </a:r>
          </a:p>
        </p:txBody>
      </p:sp>
      <p:sp>
        <p:nvSpPr>
          <p:cNvPr id="10298" name="Text Box 62"/>
          <p:cNvSpPr txBox="1">
            <a:spLocks noChangeArrowheads="1"/>
          </p:cNvSpPr>
          <p:nvPr/>
        </p:nvSpPr>
        <p:spPr bwMode="auto">
          <a:xfrm>
            <a:off x="1828800" y="3810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10299" name="Text Box 63"/>
          <p:cNvSpPr txBox="1">
            <a:spLocks noChangeArrowheads="1"/>
          </p:cNvSpPr>
          <p:nvPr/>
        </p:nvSpPr>
        <p:spPr bwMode="auto">
          <a:xfrm>
            <a:off x="1797050" y="4191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5</a:t>
            </a:r>
          </a:p>
        </p:txBody>
      </p:sp>
      <p:sp>
        <p:nvSpPr>
          <p:cNvPr id="10300" name="Text Box 64"/>
          <p:cNvSpPr txBox="1">
            <a:spLocks noChangeArrowheads="1"/>
          </p:cNvSpPr>
          <p:nvPr/>
        </p:nvSpPr>
        <p:spPr bwMode="auto">
          <a:xfrm>
            <a:off x="1797050" y="4572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6</a:t>
            </a:r>
          </a:p>
        </p:txBody>
      </p:sp>
      <p:sp>
        <p:nvSpPr>
          <p:cNvPr id="10301" name="Text Box 65"/>
          <p:cNvSpPr txBox="1">
            <a:spLocks noChangeArrowheads="1"/>
          </p:cNvSpPr>
          <p:nvPr/>
        </p:nvSpPr>
        <p:spPr bwMode="auto">
          <a:xfrm>
            <a:off x="1797050" y="4953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7</a:t>
            </a:r>
          </a:p>
        </p:txBody>
      </p:sp>
      <p:sp>
        <p:nvSpPr>
          <p:cNvPr id="10302" name="Rectangle 66"/>
          <p:cNvSpPr>
            <a:spLocks noChangeArrowheads="1"/>
          </p:cNvSpPr>
          <p:nvPr/>
        </p:nvSpPr>
        <p:spPr bwMode="auto">
          <a:xfrm>
            <a:off x="2309813" y="2286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0303" name="Line 67"/>
          <p:cNvSpPr>
            <a:spLocks noChangeShapeType="1"/>
          </p:cNvSpPr>
          <p:nvPr/>
        </p:nvSpPr>
        <p:spPr bwMode="auto">
          <a:xfrm>
            <a:off x="2538413" y="251460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4" name="Rectangle 68"/>
          <p:cNvSpPr>
            <a:spLocks noChangeArrowheads="1"/>
          </p:cNvSpPr>
          <p:nvPr/>
        </p:nvSpPr>
        <p:spPr bwMode="auto">
          <a:xfrm>
            <a:off x="2309813" y="2667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0305" name="Line 69"/>
          <p:cNvSpPr>
            <a:spLocks noChangeShapeType="1"/>
          </p:cNvSpPr>
          <p:nvPr/>
        </p:nvSpPr>
        <p:spPr bwMode="auto">
          <a:xfrm>
            <a:off x="2538413" y="289560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6" name="Line 70"/>
          <p:cNvSpPr>
            <a:spLocks noChangeShapeType="1"/>
          </p:cNvSpPr>
          <p:nvPr/>
        </p:nvSpPr>
        <p:spPr bwMode="auto">
          <a:xfrm>
            <a:off x="2538413" y="327660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7" name="Rectangle 71"/>
          <p:cNvSpPr>
            <a:spLocks noChangeArrowheads="1"/>
          </p:cNvSpPr>
          <p:nvPr/>
        </p:nvSpPr>
        <p:spPr bwMode="auto">
          <a:xfrm>
            <a:off x="2309813" y="3429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10308" name="Line 72"/>
          <p:cNvSpPr>
            <a:spLocks noChangeShapeType="1"/>
          </p:cNvSpPr>
          <p:nvPr/>
        </p:nvSpPr>
        <p:spPr bwMode="auto">
          <a:xfrm>
            <a:off x="2538413" y="365760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9" name="Text Box 73"/>
          <p:cNvSpPr txBox="1">
            <a:spLocks noChangeArrowheads="1"/>
          </p:cNvSpPr>
          <p:nvPr/>
        </p:nvSpPr>
        <p:spPr bwMode="auto">
          <a:xfrm>
            <a:off x="2209800" y="1905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V</a:t>
            </a:r>
          </a:p>
        </p:txBody>
      </p:sp>
      <p:sp>
        <p:nvSpPr>
          <p:cNvPr id="10310" name="Rectangle 74"/>
          <p:cNvSpPr>
            <a:spLocks noChangeArrowheads="1"/>
          </p:cNvSpPr>
          <p:nvPr/>
        </p:nvSpPr>
        <p:spPr bwMode="auto">
          <a:xfrm>
            <a:off x="2309813" y="3810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0311" name="Line 75"/>
          <p:cNvSpPr>
            <a:spLocks noChangeShapeType="1"/>
          </p:cNvSpPr>
          <p:nvPr/>
        </p:nvSpPr>
        <p:spPr bwMode="auto">
          <a:xfrm>
            <a:off x="2538413" y="403860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2" name="Rectangle 76"/>
          <p:cNvSpPr>
            <a:spLocks noChangeArrowheads="1"/>
          </p:cNvSpPr>
          <p:nvPr/>
        </p:nvSpPr>
        <p:spPr bwMode="auto">
          <a:xfrm>
            <a:off x="2309813" y="4191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0313" name="Line 77"/>
          <p:cNvSpPr>
            <a:spLocks noChangeShapeType="1"/>
          </p:cNvSpPr>
          <p:nvPr/>
        </p:nvSpPr>
        <p:spPr bwMode="auto">
          <a:xfrm>
            <a:off x="2538413" y="441960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4" name="Rectangle 78"/>
          <p:cNvSpPr>
            <a:spLocks noChangeArrowheads="1"/>
          </p:cNvSpPr>
          <p:nvPr/>
        </p:nvSpPr>
        <p:spPr bwMode="auto">
          <a:xfrm>
            <a:off x="2309813" y="4572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0315" name="Line 79"/>
          <p:cNvSpPr>
            <a:spLocks noChangeShapeType="1"/>
          </p:cNvSpPr>
          <p:nvPr/>
        </p:nvSpPr>
        <p:spPr bwMode="auto">
          <a:xfrm>
            <a:off x="2538413" y="480060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6" name="Rectangle 80"/>
          <p:cNvSpPr>
            <a:spLocks noChangeArrowheads="1"/>
          </p:cNvSpPr>
          <p:nvPr/>
        </p:nvSpPr>
        <p:spPr bwMode="auto">
          <a:xfrm>
            <a:off x="2309813" y="3048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10317" name="Line 81"/>
          <p:cNvSpPr>
            <a:spLocks noChangeShapeType="1"/>
          </p:cNvSpPr>
          <p:nvPr/>
        </p:nvSpPr>
        <p:spPr bwMode="auto">
          <a:xfrm>
            <a:off x="2538413" y="518160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8" name="Line 82"/>
          <p:cNvSpPr>
            <a:spLocks noChangeShapeType="1"/>
          </p:cNvSpPr>
          <p:nvPr/>
        </p:nvSpPr>
        <p:spPr bwMode="auto">
          <a:xfrm>
            <a:off x="2438400" y="6172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9" name="Line 83"/>
          <p:cNvSpPr>
            <a:spLocks noChangeShapeType="1"/>
          </p:cNvSpPr>
          <p:nvPr/>
        </p:nvSpPr>
        <p:spPr bwMode="auto">
          <a:xfrm>
            <a:off x="3276600" y="6172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0" name="Text Box 84"/>
          <p:cNvSpPr txBox="1">
            <a:spLocks noChangeArrowheads="1"/>
          </p:cNvSpPr>
          <p:nvPr/>
        </p:nvSpPr>
        <p:spPr bwMode="auto">
          <a:xfrm>
            <a:off x="2286000" y="6096000"/>
            <a:ext cx="995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Valid?</a:t>
            </a:r>
          </a:p>
        </p:txBody>
      </p:sp>
      <p:sp>
        <p:nvSpPr>
          <p:cNvPr id="10321" name="Line 85"/>
          <p:cNvSpPr>
            <a:spLocks noChangeShapeType="1"/>
          </p:cNvSpPr>
          <p:nvPr/>
        </p:nvSpPr>
        <p:spPr bwMode="auto">
          <a:xfrm>
            <a:off x="3352800" y="655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322" name="Group 86"/>
          <p:cNvGrpSpPr>
            <a:grpSpLocks/>
          </p:cNvGrpSpPr>
          <p:nvPr/>
        </p:nvGrpSpPr>
        <p:grpSpPr bwMode="auto">
          <a:xfrm flipV="1">
            <a:off x="3200400" y="6324600"/>
            <a:ext cx="304800" cy="228600"/>
            <a:chOff x="384" y="3792"/>
            <a:chExt cx="288" cy="288"/>
          </a:xfrm>
        </p:grpSpPr>
        <p:sp>
          <p:nvSpPr>
            <p:cNvPr id="10359" name="Arc 87"/>
            <p:cNvSpPr>
              <a:spLocks/>
            </p:cNvSpPr>
            <p:nvPr/>
          </p:nvSpPr>
          <p:spPr bwMode="auto">
            <a:xfrm>
              <a:off x="528" y="379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44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0" name="Arc 88"/>
            <p:cNvSpPr>
              <a:spLocks/>
            </p:cNvSpPr>
            <p:nvPr/>
          </p:nvSpPr>
          <p:spPr bwMode="auto">
            <a:xfrm flipH="1">
              <a:off x="384" y="379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44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1" name="Line 89"/>
            <p:cNvSpPr>
              <a:spLocks noChangeShapeType="1"/>
            </p:cNvSpPr>
            <p:nvPr/>
          </p:nvSpPr>
          <p:spPr bwMode="auto">
            <a:xfrm>
              <a:off x="384" y="39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2" name="Line 90"/>
            <p:cNvSpPr>
              <a:spLocks noChangeShapeType="1"/>
            </p:cNvSpPr>
            <p:nvPr/>
          </p:nvSpPr>
          <p:spPr bwMode="auto">
            <a:xfrm>
              <a:off x="672" y="39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3" name="Line 91"/>
            <p:cNvSpPr>
              <a:spLocks noChangeShapeType="1"/>
            </p:cNvSpPr>
            <p:nvPr/>
          </p:nvSpPr>
          <p:spPr bwMode="auto">
            <a:xfrm>
              <a:off x="384" y="40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484" name="Group 92"/>
          <p:cNvGrpSpPr>
            <a:grpSpLocks/>
          </p:cNvGrpSpPr>
          <p:nvPr/>
        </p:nvGrpSpPr>
        <p:grpSpPr bwMode="auto">
          <a:xfrm>
            <a:off x="1066800" y="1219200"/>
            <a:ext cx="4908550" cy="2514600"/>
            <a:chOff x="672" y="768"/>
            <a:chExt cx="3092" cy="1584"/>
          </a:xfrm>
        </p:grpSpPr>
        <p:grpSp>
          <p:nvGrpSpPr>
            <p:cNvPr id="10352" name="Group 93"/>
            <p:cNvGrpSpPr>
              <a:grpSpLocks/>
            </p:cNvGrpSpPr>
            <p:nvPr/>
          </p:nvGrpSpPr>
          <p:grpSpPr bwMode="auto">
            <a:xfrm>
              <a:off x="672" y="768"/>
              <a:ext cx="2832" cy="1584"/>
              <a:chOff x="720" y="768"/>
              <a:chExt cx="2400" cy="1584"/>
            </a:xfrm>
          </p:grpSpPr>
          <p:sp>
            <p:nvSpPr>
              <p:cNvPr id="10355" name="Line 94"/>
              <p:cNvSpPr>
                <a:spLocks noChangeShapeType="1"/>
              </p:cNvSpPr>
              <p:nvPr/>
            </p:nvSpPr>
            <p:spPr bwMode="auto">
              <a:xfrm>
                <a:off x="3120" y="76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6" name="Line 95"/>
              <p:cNvSpPr>
                <a:spLocks noChangeShapeType="1"/>
              </p:cNvSpPr>
              <p:nvPr/>
            </p:nvSpPr>
            <p:spPr bwMode="auto">
              <a:xfrm flipH="1">
                <a:off x="720" y="1200"/>
                <a:ext cx="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7" name="Line 96"/>
              <p:cNvSpPr>
                <a:spLocks noChangeShapeType="1"/>
              </p:cNvSpPr>
              <p:nvPr/>
            </p:nvSpPr>
            <p:spPr bwMode="auto">
              <a:xfrm>
                <a:off x="720" y="1200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8" name="Line 97"/>
              <p:cNvSpPr>
                <a:spLocks noChangeShapeType="1"/>
              </p:cNvSpPr>
              <p:nvPr/>
            </p:nvSpPr>
            <p:spPr bwMode="auto">
              <a:xfrm>
                <a:off x="720" y="235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353" name="Line 98"/>
            <p:cNvSpPr>
              <a:spLocks noChangeShapeType="1"/>
            </p:cNvSpPr>
            <p:nvPr/>
          </p:nvSpPr>
          <p:spPr bwMode="auto">
            <a:xfrm flipV="1">
              <a:off x="3408" y="912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4" name="Text Box 99"/>
            <p:cNvSpPr txBox="1">
              <a:spLocks noChangeArrowheads="1"/>
            </p:cNvSpPr>
            <p:nvPr/>
          </p:nvSpPr>
          <p:spPr bwMode="auto">
            <a:xfrm>
              <a:off x="3552" y="8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3</a:t>
              </a:r>
            </a:p>
          </p:txBody>
        </p:sp>
      </p:grpSp>
      <p:grpSp>
        <p:nvGrpSpPr>
          <p:cNvPr id="59492" name="Group 100"/>
          <p:cNvGrpSpPr>
            <a:grpSpLocks/>
          </p:cNvGrpSpPr>
          <p:nvPr/>
        </p:nvGrpSpPr>
        <p:grpSpPr bwMode="auto">
          <a:xfrm>
            <a:off x="533400" y="1219200"/>
            <a:ext cx="2438400" cy="4648200"/>
            <a:chOff x="336" y="768"/>
            <a:chExt cx="1296" cy="2928"/>
          </a:xfrm>
        </p:grpSpPr>
        <p:grpSp>
          <p:nvGrpSpPr>
            <p:cNvPr id="10345" name="Group 101"/>
            <p:cNvGrpSpPr>
              <a:grpSpLocks/>
            </p:cNvGrpSpPr>
            <p:nvPr/>
          </p:nvGrpSpPr>
          <p:grpSpPr bwMode="auto">
            <a:xfrm>
              <a:off x="432" y="768"/>
              <a:ext cx="1200" cy="2928"/>
              <a:chOff x="432" y="768"/>
              <a:chExt cx="1200" cy="2832"/>
            </a:xfrm>
          </p:grpSpPr>
          <p:sp>
            <p:nvSpPr>
              <p:cNvPr id="10348" name="Line 102"/>
              <p:cNvSpPr>
                <a:spLocks noChangeShapeType="1"/>
              </p:cNvSpPr>
              <p:nvPr/>
            </p:nvSpPr>
            <p:spPr bwMode="auto">
              <a:xfrm>
                <a:off x="1632" y="7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9" name="Line 103"/>
              <p:cNvSpPr>
                <a:spLocks noChangeShapeType="1"/>
              </p:cNvSpPr>
              <p:nvPr/>
            </p:nvSpPr>
            <p:spPr bwMode="auto">
              <a:xfrm flipH="1">
                <a:off x="432" y="960"/>
                <a:ext cx="1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0" name="Line 104"/>
              <p:cNvSpPr>
                <a:spLocks noChangeShapeType="1"/>
              </p:cNvSpPr>
              <p:nvPr/>
            </p:nvSpPr>
            <p:spPr bwMode="auto">
              <a:xfrm>
                <a:off x="432" y="960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1" name="Line 105"/>
              <p:cNvSpPr>
                <a:spLocks noChangeShapeType="1"/>
              </p:cNvSpPr>
              <p:nvPr/>
            </p:nvSpPr>
            <p:spPr bwMode="auto">
              <a:xfrm>
                <a:off x="432" y="3600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346" name="Line 106"/>
            <p:cNvSpPr>
              <a:spLocks noChangeShapeType="1"/>
            </p:cNvSpPr>
            <p:nvPr/>
          </p:nvSpPr>
          <p:spPr bwMode="auto">
            <a:xfrm flipV="1">
              <a:off x="336" y="2832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7" name="Text Box 107"/>
            <p:cNvSpPr txBox="1">
              <a:spLocks noChangeArrowheads="1"/>
            </p:cNvSpPr>
            <p:nvPr/>
          </p:nvSpPr>
          <p:spPr bwMode="auto">
            <a:xfrm>
              <a:off x="432" y="2832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24</a:t>
              </a:r>
            </a:p>
          </p:txBody>
        </p:sp>
      </p:grpSp>
      <p:sp>
        <p:nvSpPr>
          <p:cNvPr id="59500" name="Line 108"/>
          <p:cNvSpPr>
            <a:spLocks noChangeShapeType="1"/>
          </p:cNvSpPr>
          <p:nvPr/>
        </p:nvSpPr>
        <p:spPr bwMode="auto">
          <a:xfrm>
            <a:off x="3429000" y="34290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01" name="Rectangle 109"/>
          <p:cNvSpPr>
            <a:spLocks noChangeArrowheads="1"/>
          </p:cNvSpPr>
          <p:nvPr/>
        </p:nvSpPr>
        <p:spPr bwMode="auto">
          <a:xfrm>
            <a:off x="2362200" y="685800"/>
            <a:ext cx="9220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1225</a:t>
            </a:r>
          </a:p>
        </p:txBody>
      </p:sp>
      <p:sp>
        <p:nvSpPr>
          <p:cNvPr id="59502" name="Rectangle 110"/>
          <p:cNvSpPr>
            <a:spLocks noChangeArrowheads="1"/>
          </p:cNvSpPr>
          <p:nvPr/>
        </p:nvSpPr>
        <p:spPr bwMode="auto">
          <a:xfrm>
            <a:off x="5424488" y="685800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59504" name="Rectangle 112"/>
          <p:cNvSpPr>
            <a:spLocks noChangeArrowheads="1"/>
          </p:cNvSpPr>
          <p:nvPr/>
        </p:nvSpPr>
        <p:spPr bwMode="auto">
          <a:xfrm>
            <a:off x="2743200" y="3048000"/>
            <a:ext cx="1295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9505" name="Group 113"/>
          <p:cNvGrpSpPr>
            <a:grpSpLocks/>
          </p:cNvGrpSpPr>
          <p:nvPr/>
        </p:nvGrpSpPr>
        <p:grpSpPr bwMode="auto">
          <a:xfrm>
            <a:off x="3124200" y="2895600"/>
            <a:ext cx="6197600" cy="1905000"/>
            <a:chOff x="1488" y="3120"/>
            <a:chExt cx="3904" cy="1200"/>
          </a:xfrm>
        </p:grpSpPr>
        <p:sp>
          <p:nvSpPr>
            <p:cNvPr id="10342" name="Rectangle 114"/>
            <p:cNvSpPr>
              <a:spLocks noChangeArrowheads="1"/>
            </p:cNvSpPr>
            <p:nvPr/>
          </p:nvSpPr>
          <p:spPr bwMode="auto">
            <a:xfrm>
              <a:off x="1488" y="3120"/>
              <a:ext cx="5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b="1" dirty="0">
                  <a:solidFill>
                    <a:schemeClr val="accent2"/>
                  </a:solidFill>
                  <a:latin typeface="Courier New" panose="02070309020205020404" pitchFamily="49" charset="0"/>
                </a:rPr>
                <a:t>1225</a:t>
              </a:r>
            </a:p>
          </p:txBody>
        </p:sp>
        <p:sp>
          <p:nvSpPr>
            <p:cNvPr id="10343" name="Text Box 115"/>
            <p:cNvSpPr txBox="1">
              <a:spLocks noChangeArrowheads="1"/>
            </p:cNvSpPr>
            <p:nvPr/>
          </p:nvSpPr>
          <p:spPr bwMode="auto">
            <a:xfrm>
              <a:off x="3826" y="3802"/>
              <a:ext cx="1315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i="1"/>
                <a:t>Get block from </a:t>
              </a:r>
            </a:p>
            <a:p>
              <a:pPr eaLnBrk="1" hangingPunct="1"/>
              <a:r>
                <a:rPr lang="en-US" altLang="en-US" i="1"/>
                <a:t>memory (slow)</a:t>
              </a:r>
            </a:p>
          </p:txBody>
        </p:sp>
        <p:sp>
          <p:nvSpPr>
            <p:cNvPr id="10344" name="Freeform 116"/>
            <p:cNvSpPr>
              <a:spLocks/>
            </p:cNvSpPr>
            <p:nvPr/>
          </p:nvSpPr>
          <p:spPr bwMode="auto">
            <a:xfrm>
              <a:off x="4800" y="3264"/>
              <a:ext cx="592" cy="576"/>
            </a:xfrm>
            <a:custGeom>
              <a:avLst/>
              <a:gdLst>
                <a:gd name="T0" fmla="*/ 96 w 592"/>
                <a:gd name="T1" fmla="*/ 576 h 576"/>
                <a:gd name="T2" fmla="*/ 576 w 592"/>
                <a:gd name="T3" fmla="*/ 288 h 576"/>
                <a:gd name="T4" fmla="*/ 0 w 592"/>
                <a:gd name="T5" fmla="*/ 0 h 5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92" h="576">
                  <a:moveTo>
                    <a:pt x="96" y="576"/>
                  </a:moveTo>
                  <a:cubicBezTo>
                    <a:pt x="344" y="480"/>
                    <a:pt x="592" y="384"/>
                    <a:pt x="576" y="288"/>
                  </a:cubicBezTo>
                  <a:cubicBezTo>
                    <a:pt x="560" y="192"/>
                    <a:pt x="280" y="96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509" name="Group 117"/>
          <p:cNvGrpSpPr>
            <a:grpSpLocks/>
          </p:cNvGrpSpPr>
          <p:nvPr/>
        </p:nvGrpSpPr>
        <p:grpSpPr bwMode="auto">
          <a:xfrm>
            <a:off x="2438400" y="3429000"/>
            <a:ext cx="76200" cy="2743200"/>
            <a:chOff x="1536" y="2160"/>
            <a:chExt cx="48" cy="1728"/>
          </a:xfrm>
        </p:grpSpPr>
        <p:sp>
          <p:nvSpPr>
            <p:cNvPr id="10337" name="Line 118"/>
            <p:cNvSpPr>
              <a:spLocks noChangeShapeType="1"/>
            </p:cNvSpPr>
            <p:nvPr/>
          </p:nvSpPr>
          <p:spPr bwMode="auto">
            <a:xfrm>
              <a:off x="1536" y="2160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8" name="Line 119"/>
            <p:cNvSpPr>
              <a:spLocks noChangeShapeType="1"/>
            </p:cNvSpPr>
            <p:nvPr/>
          </p:nvSpPr>
          <p:spPr bwMode="auto">
            <a:xfrm>
              <a:off x="1536" y="374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339" name="Group 120"/>
            <p:cNvGrpSpPr>
              <a:grpSpLocks/>
            </p:cNvGrpSpPr>
            <p:nvPr/>
          </p:nvGrpSpPr>
          <p:grpSpPr bwMode="auto">
            <a:xfrm>
              <a:off x="1536" y="3648"/>
              <a:ext cx="48" cy="96"/>
              <a:chOff x="576" y="3888"/>
              <a:chExt cx="48" cy="96"/>
            </a:xfrm>
          </p:grpSpPr>
          <p:sp>
            <p:nvSpPr>
              <p:cNvPr id="10340" name="Arc 121"/>
              <p:cNvSpPr>
                <a:spLocks/>
              </p:cNvSpPr>
              <p:nvPr/>
            </p:nvSpPr>
            <p:spPr bwMode="auto">
              <a:xfrm>
                <a:off x="576" y="3888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48 w 21600"/>
                  <a:gd name="T3" fmla="*/ 48 h 21600"/>
                  <a:gd name="T4" fmla="*/ 0 w 21600"/>
                  <a:gd name="T5" fmla="*/ 48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41" name="Arc 122"/>
              <p:cNvSpPr>
                <a:spLocks/>
              </p:cNvSpPr>
              <p:nvPr/>
            </p:nvSpPr>
            <p:spPr bwMode="auto">
              <a:xfrm flipV="1">
                <a:off x="576" y="3936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48 w 21600"/>
                  <a:gd name="T3" fmla="*/ 48 h 21600"/>
                  <a:gd name="T4" fmla="*/ 0 w 21600"/>
                  <a:gd name="T5" fmla="*/ 48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331" name="Rectangle 124"/>
          <p:cNvSpPr>
            <a:spLocks noChangeArrowheads="1"/>
          </p:cNvSpPr>
          <p:nvPr/>
        </p:nvSpPr>
        <p:spPr bwMode="auto">
          <a:xfrm>
            <a:off x="2309813" y="4953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10332" name="Rectangle 125"/>
          <p:cNvSpPr>
            <a:spLocks noChangeArrowheads="1"/>
          </p:cNvSpPr>
          <p:nvPr/>
        </p:nvSpPr>
        <p:spPr bwMode="auto">
          <a:xfrm>
            <a:off x="2743200" y="4953000"/>
            <a:ext cx="9220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2183</a:t>
            </a:r>
          </a:p>
        </p:txBody>
      </p:sp>
      <p:sp>
        <p:nvSpPr>
          <p:cNvPr id="10333" name="Rectangle 126"/>
          <p:cNvSpPr>
            <a:spLocks noChangeArrowheads="1"/>
          </p:cNvSpPr>
          <p:nvPr/>
        </p:nvSpPr>
        <p:spPr bwMode="auto">
          <a:xfrm>
            <a:off x="2743200" y="3429000"/>
            <a:ext cx="9220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1010</a:t>
            </a:r>
          </a:p>
        </p:txBody>
      </p:sp>
      <p:sp>
        <p:nvSpPr>
          <p:cNvPr id="10334" name="Rectangle 128"/>
          <p:cNvSpPr>
            <a:spLocks noChangeArrowheads="1"/>
          </p:cNvSpPr>
          <p:nvPr/>
        </p:nvSpPr>
        <p:spPr bwMode="auto">
          <a:xfrm>
            <a:off x="2743200" y="3048000"/>
            <a:ext cx="1279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BEEF00</a:t>
            </a:r>
          </a:p>
        </p:txBody>
      </p:sp>
      <p:sp>
        <p:nvSpPr>
          <p:cNvPr id="59521" name="WordArt 129"/>
          <p:cNvSpPr>
            <a:spLocks noChangeArrowheads="1" noChangeShapeType="1" noTextEdit="1"/>
          </p:cNvSpPr>
          <p:nvPr/>
        </p:nvSpPr>
        <p:spPr bwMode="auto">
          <a:xfrm>
            <a:off x="3657600" y="6248400"/>
            <a:ext cx="2924175" cy="4905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noFill/>
                <a:effectLst>
                  <a:outerShdw dist="45791" dir="2021404" algn="ctr" rotWithShape="0">
                    <a:srgbClr val="9999FF"/>
                  </a:outerShdw>
                </a:effectLst>
                <a:latin typeface="Arial Black" panose="020B0A04020102020204" pitchFamily="34" charset="0"/>
              </a:rPr>
              <a:t>MISS &amp; REPLACE</a:t>
            </a:r>
          </a:p>
        </p:txBody>
      </p:sp>
      <p:sp>
        <p:nvSpPr>
          <p:cNvPr id="59522" name="Line 130"/>
          <p:cNvSpPr>
            <a:spLocks noChangeShapeType="1"/>
          </p:cNvSpPr>
          <p:nvPr/>
        </p:nvSpPr>
        <p:spPr bwMode="auto">
          <a:xfrm>
            <a:off x="2819400" y="3276600"/>
            <a:ext cx="1143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0539-A6AA-455A-8A05-25D036BA7076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463/563, Microprocessor Architecture, Prof. Rotenberg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9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59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5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9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9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9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595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9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9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9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9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animBg="1"/>
      <p:bldP spid="59501" grpId="0" autoUpdateAnimBg="0"/>
      <p:bldP spid="59502" grpId="0" autoUpdateAnimBg="0"/>
      <p:bldP spid="5950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2309813" y="3048000"/>
            <a:ext cx="22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67" name="Oval 3"/>
          <p:cNvSpPr>
            <a:spLocks noChangeArrowheads="1"/>
          </p:cNvSpPr>
          <p:nvPr/>
        </p:nvSpPr>
        <p:spPr bwMode="auto">
          <a:xfrm>
            <a:off x="2895600" y="5562600"/>
            <a:ext cx="11430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971800" y="5638800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Match?</a:t>
            </a:r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3429000" y="6096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4572000" y="2286000"/>
            <a:ext cx="32766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2743200" y="2286000"/>
            <a:ext cx="12954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2743200" y="2667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27432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>
            <a:off x="2743200" y="3429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2743200" y="3810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>
            <a:off x="2743200" y="4572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>
            <a:off x="4572000" y="2667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>
            <a:off x="4572000" y="3048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4572000" y="3429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>
            <a:off x="4572000" y="3810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4572000" y="4191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2905125" y="1905000"/>
            <a:ext cx="7932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TAG</a:t>
            </a:r>
          </a:p>
        </p:txBody>
      </p: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5638800" y="1905000"/>
            <a:ext cx="1031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DATA</a:t>
            </a:r>
          </a:p>
        </p:txBody>
      </p:sp>
      <p:grpSp>
        <p:nvGrpSpPr>
          <p:cNvPr id="11284" name="Group 20"/>
          <p:cNvGrpSpPr>
            <a:grpSpLocks/>
          </p:cNvGrpSpPr>
          <p:nvPr/>
        </p:nvGrpSpPr>
        <p:grpSpPr bwMode="auto">
          <a:xfrm>
            <a:off x="1752600" y="2362200"/>
            <a:ext cx="304800" cy="2971800"/>
            <a:chOff x="1104" y="1632"/>
            <a:chExt cx="194" cy="1536"/>
          </a:xfrm>
        </p:grpSpPr>
        <p:sp>
          <p:nvSpPr>
            <p:cNvPr id="11383" name="Line 21"/>
            <p:cNvSpPr>
              <a:spLocks noChangeShapeType="1"/>
            </p:cNvSpPr>
            <p:nvPr/>
          </p:nvSpPr>
          <p:spPr bwMode="auto">
            <a:xfrm rot="5400000" flipH="1">
              <a:off x="1106" y="297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4" name="Line 22"/>
            <p:cNvSpPr>
              <a:spLocks noChangeShapeType="1"/>
            </p:cNvSpPr>
            <p:nvPr/>
          </p:nvSpPr>
          <p:spPr bwMode="auto">
            <a:xfrm rot="5400000">
              <a:off x="1106" y="163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5" name="Line 23"/>
            <p:cNvSpPr>
              <a:spLocks noChangeShapeType="1"/>
            </p:cNvSpPr>
            <p:nvPr/>
          </p:nvSpPr>
          <p:spPr bwMode="auto">
            <a:xfrm rot="5400000" flipH="1">
              <a:off x="528" y="2400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6" name="Line 24"/>
            <p:cNvSpPr>
              <a:spLocks noChangeShapeType="1"/>
            </p:cNvSpPr>
            <p:nvPr/>
          </p:nvSpPr>
          <p:spPr bwMode="auto">
            <a:xfrm rot="5400000" flipH="1">
              <a:off x="528" y="240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85" name="Line 25"/>
          <p:cNvSpPr>
            <a:spLocks noChangeShapeType="1"/>
          </p:cNvSpPr>
          <p:nvPr/>
        </p:nvSpPr>
        <p:spPr bwMode="auto">
          <a:xfrm>
            <a:off x="20574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6" name="Line 26"/>
          <p:cNvSpPr>
            <a:spLocks noChangeShapeType="1"/>
          </p:cNvSpPr>
          <p:nvPr/>
        </p:nvSpPr>
        <p:spPr bwMode="auto">
          <a:xfrm>
            <a:off x="2057400" y="2895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7" name="Line 27"/>
          <p:cNvSpPr>
            <a:spLocks noChangeShapeType="1"/>
          </p:cNvSpPr>
          <p:nvPr/>
        </p:nvSpPr>
        <p:spPr bwMode="auto">
          <a:xfrm>
            <a:off x="20574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8" name="Line 28"/>
          <p:cNvSpPr>
            <a:spLocks noChangeShapeType="1"/>
          </p:cNvSpPr>
          <p:nvPr/>
        </p:nvSpPr>
        <p:spPr bwMode="auto">
          <a:xfrm>
            <a:off x="2057400" y="3657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9" name="Line 29"/>
          <p:cNvSpPr>
            <a:spLocks noChangeShapeType="1"/>
          </p:cNvSpPr>
          <p:nvPr/>
        </p:nvSpPr>
        <p:spPr bwMode="auto">
          <a:xfrm>
            <a:off x="2057400" y="4038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0" name="Line 30"/>
          <p:cNvSpPr>
            <a:spLocks noChangeShapeType="1"/>
          </p:cNvSpPr>
          <p:nvPr/>
        </p:nvSpPr>
        <p:spPr bwMode="auto">
          <a:xfrm>
            <a:off x="40386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1" name="Line 31"/>
          <p:cNvSpPr>
            <a:spLocks noChangeShapeType="1"/>
          </p:cNvSpPr>
          <p:nvPr/>
        </p:nvSpPr>
        <p:spPr bwMode="auto">
          <a:xfrm>
            <a:off x="4038600" y="2895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2" name="Line 32"/>
          <p:cNvSpPr>
            <a:spLocks noChangeShapeType="1"/>
          </p:cNvSpPr>
          <p:nvPr/>
        </p:nvSpPr>
        <p:spPr bwMode="auto">
          <a:xfrm>
            <a:off x="4038600" y="3276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3" name="Line 33"/>
          <p:cNvSpPr>
            <a:spLocks noChangeShapeType="1"/>
          </p:cNvSpPr>
          <p:nvPr/>
        </p:nvSpPr>
        <p:spPr bwMode="auto">
          <a:xfrm>
            <a:off x="4038600" y="3657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4" name="Line 34"/>
          <p:cNvSpPr>
            <a:spLocks noChangeShapeType="1"/>
          </p:cNvSpPr>
          <p:nvPr/>
        </p:nvSpPr>
        <p:spPr bwMode="auto">
          <a:xfrm>
            <a:off x="4038600" y="4038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5" name="Rectangle 35"/>
          <p:cNvSpPr>
            <a:spLocks noChangeArrowheads="1"/>
          </p:cNvSpPr>
          <p:nvPr/>
        </p:nvSpPr>
        <p:spPr bwMode="auto">
          <a:xfrm>
            <a:off x="1295400" y="381000"/>
            <a:ext cx="6172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96" name="Text Box 36"/>
          <p:cNvSpPr txBox="1">
            <a:spLocks noChangeArrowheads="1"/>
          </p:cNvSpPr>
          <p:nvPr/>
        </p:nvSpPr>
        <p:spPr bwMode="auto">
          <a:xfrm>
            <a:off x="7207250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</p:txBody>
      </p:sp>
      <p:sp>
        <p:nvSpPr>
          <p:cNvPr id="11297" name="Text Box 37"/>
          <p:cNvSpPr txBox="1">
            <a:spLocks noChangeArrowheads="1"/>
          </p:cNvSpPr>
          <p:nvPr/>
        </p:nvSpPr>
        <p:spPr bwMode="auto">
          <a:xfrm>
            <a:off x="1295400" y="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31</a:t>
            </a:r>
          </a:p>
        </p:txBody>
      </p:sp>
      <p:sp>
        <p:nvSpPr>
          <p:cNvPr id="11298" name="Text Box 38"/>
          <p:cNvSpPr txBox="1">
            <a:spLocks noChangeArrowheads="1"/>
          </p:cNvSpPr>
          <p:nvPr/>
        </p:nvSpPr>
        <p:spPr bwMode="auto">
          <a:xfrm>
            <a:off x="6400800" y="381000"/>
            <a:ext cx="8778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block</a:t>
            </a:r>
          </a:p>
          <a:p>
            <a:pPr eaLnBrk="1" hangingPunct="1"/>
            <a:r>
              <a:rPr lang="en-US" altLang="en-US"/>
              <a:t>offset</a:t>
            </a:r>
          </a:p>
        </p:txBody>
      </p:sp>
      <p:sp>
        <p:nvSpPr>
          <p:cNvPr id="11299" name="Text Box 39"/>
          <p:cNvSpPr txBox="1">
            <a:spLocks noChangeArrowheads="1"/>
          </p:cNvSpPr>
          <p:nvPr/>
        </p:nvSpPr>
        <p:spPr bwMode="auto">
          <a:xfrm>
            <a:off x="5159375" y="304800"/>
            <a:ext cx="860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index</a:t>
            </a:r>
          </a:p>
        </p:txBody>
      </p:sp>
      <p:sp>
        <p:nvSpPr>
          <p:cNvPr id="11300" name="Text Box 40"/>
          <p:cNvSpPr txBox="1">
            <a:spLocks noChangeArrowheads="1"/>
          </p:cNvSpPr>
          <p:nvPr/>
        </p:nvSpPr>
        <p:spPr bwMode="auto">
          <a:xfrm>
            <a:off x="2873375" y="304800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tag</a:t>
            </a:r>
          </a:p>
        </p:txBody>
      </p:sp>
      <p:sp>
        <p:nvSpPr>
          <p:cNvPr id="11301" name="Line 41"/>
          <p:cNvSpPr>
            <a:spLocks noChangeShapeType="1"/>
          </p:cNvSpPr>
          <p:nvPr/>
        </p:nvSpPr>
        <p:spPr bwMode="auto">
          <a:xfrm>
            <a:off x="6096000" y="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2" name="Line 42"/>
          <p:cNvSpPr>
            <a:spLocks noChangeShapeType="1"/>
          </p:cNvSpPr>
          <p:nvPr/>
        </p:nvSpPr>
        <p:spPr bwMode="auto">
          <a:xfrm>
            <a:off x="5029200" y="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3" name="Line 43"/>
          <p:cNvSpPr>
            <a:spLocks noChangeShapeType="1"/>
          </p:cNvSpPr>
          <p:nvPr/>
        </p:nvSpPr>
        <p:spPr bwMode="auto">
          <a:xfrm>
            <a:off x="2743200" y="4191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4" name="Line 44"/>
          <p:cNvSpPr>
            <a:spLocks noChangeShapeType="1"/>
          </p:cNvSpPr>
          <p:nvPr/>
        </p:nvSpPr>
        <p:spPr bwMode="auto">
          <a:xfrm>
            <a:off x="2743200" y="4953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5" name="Line 45"/>
          <p:cNvSpPr>
            <a:spLocks noChangeShapeType="1"/>
          </p:cNvSpPr>
          <p:nvPr/>
        </p:nvSpPr>
        <p:spPr bwMode="auto">
          <a:xfrm>
            <a:off x="2057400" y="4419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6" name="Line 46"/>
          <p:cNvSpPr>
            <a:spLocks noChangeShapeType="1"/>
          </p:cNvSpPr>
          <p:nvPr/>
        </p:nvSpPr>
        <p:spPr bwMode="auto">
          <a:xfrm>
            <a:off x="2057400" y="4800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7" name="Line 47"/>
          <p:cNvSpPr>
            <a:spLocks noChangeShapeType="1"/>
          </p:cNvSpPr>
          <p:nvPr/>
        </p:nvSpPr>
        <p:spPr bwMode="auto">
          <a:xfrm>
            <a:off x="2057400" y="5181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8" name="Line 48"/>
          <p:cNvSpPr>
            <a:spLocks noChangeShapeType="1"/>
          </p:cNvSpPr>
          <p:nvPr/>
        </p:nvSpPr>
        <p:spPr bwMode="auto">
          <a:xfrm>
            <a:off x="4572000" y="4572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9" name="Line 49"/>
          <p:cNvSpPr>
            <a:spLocks noChangeShapeType="1"/>
          </p:cNvSpPr>
          <p:nvPr/>
        </p:nvSpPr>
        <p:spPr bwMode="auto">
          <a:xfrm>
            <a:off x="4572000" y="4953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0" name="Line 50"/>
          <p:cNvSpPr>
            <a:spLocks noChangeShapeType="1"/>
          </p:cNvSpPr>
          <p:nvPr/>
        </p:nvSpPr>
        <p:spPr bwMode="auto">
          <a:xfrm>
            <a:off x="4038600" y="441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1" name="Line 51"/>
          <p:cNvSpPr>
            <a:spLocks noChangeShapeType="1"/>
          </p:cNvSpPr>
          <p:nvPr/>
        </p:nvSpPr>
        <p:spPr bwMode="auto">
          <a:xfrm>
            <a:off x="4038600" y="4800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2" name="Line 52"/>
          <p:cNvSpPr>
            <a:spLocks noChangeShapeType="1"/>
          </p:cNvSpPr>
          <p:nvPr/>
        </p:nvSpPr>
        <p:spPr bwMode="auto">
          <a:xfrm>
            <a:off x="4038600" y="5181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3" name="Line 53"/>
          <p:cNvSpPr>
            <a:spLocks noChangeShapeType="1"/>
          </p:cNvSpPr>
          <p:nvPr/>
        </p:nvSpPr>
        <p:spPr bwMode="auto">
          <a:xfrm>
            <a:off x="6172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4" name="Text Box 54"/>
          <p:cNvSpPr txBox="1">
            <a:spLocks noChangeArrowheads="1"/>
          </p:cNvSpPr>
          <p:nvPr/>
        </p:nvSpPr>
        <p:spPr bwMode="auto">
          <a:xfrm>
            <a:off x="4708525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8</a:t>
            </a:r>
          </a:p>
        </p:txBody>
      </p:sp>
      <p:sp>
        <p:nvSpPr>
          <p:cNvPr id="11315" name="Text Box 55"/>
          <p:cNvSpPr txBox="1">
            <a:spLocks noChangeArrowheads="1"/>
          </p:cNvSpPr>
          <p:nvPr/>
        </p:nvSpPr>
        <p:spPr bwMode="auto">
          <a:xfrm>
            <a:off x="4997450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7</a:t>
            </a:r>
          </a:p>
        </p:txBody>
      </p:sp>
      <p:sp>
        <p:nvSpPr>
          <p:cNvPr id="11316" name="Text Box 56"/>
          <p:cNvSpPr txBox="1">
            <a:spLocks noChangeArrowheads="1"/>
          </p:cNvSpPr>
          <p:nvPr/>
        </p:nvSpPr>
        <p:spPr bwMode="auto">
          <a:xfrm>
            <a:off x="5791200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5</a:t>
            </a:r>
          </a:p>
        </p:txBody>
      </p:sp>
      <p:sp>
        <p:nvSpPr>
          <p:cNvPr id="11317" name="Text Box 57"/>
          <p:cNvSpPr txBox="1">
            <a:spLocks noChangeArrowheads="1"/>
          </p:cNvSpPr>
          <p:nvPr/>
        </p:nvSpPr>
        <p:spPr bwMode="auto">
          <a:xfrm>
            <a:off x="6140450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11318" name="Text Box 58"/>
          <p:cNvSpPr txBox="1">
            <a:spLocks noChangeArrowheads="1"/>
          </p:cNvSpPr>
          <p:nvPr/>
        </p:nvSpPr>
        <p:spPr bwMode="auto">
          <a:xfrm>
            <a:off x="1797050" y="2286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</p:txBody>
      </p:sp>
      <p:sp>
        <p:nvSpPr>
          <p:cNvPr id="11319" name="Text Box 59"/>
          <p:cNvSpPr txBox="1">
            <a:spLocks noChangeArrowheads="1"/>
          </p:cNvSpPr>
          <p:nvPr/>
        </p:nvSpPr>
        <p:spPr bwMode="auto">
          <a:xfrm>
            <a:off x="1797050" y="2667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11320" name="Text Box 60"/>
          <p:cNvSpPr txBox="1">
            <a:spLocks noChangeArrowheads="1"/>
          </p:cNvSpPr>
          <p:nvPr/>
        </p:nvSpPr>
        <p:spPr bwMode="auto">
          <a:xfrm>
            <a:off x="1797050" y="3048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11321" name="Text Box 61"/>
          <p:cNvSpPr txBox="1">
            <a:spLocks noChangeArrowheads="1"/>
          </p:cNvSpPr>
          <p:nvPr/>
        </p:nvSpPr>
        <p:spPr bwMode="auto">
          <a:xfrm>
            <a:off x="1797050" y="3429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3</a:t>
            </a:r>
          </a:p>
        </p:txBody>
      </p:sp>
      <p:sp>
        <p:nvSpPr>
          <p:cNvPr id="11322" name="Text Box 62"/>
          <p:cNvSpPr txBox="1">
            <a:spLocks noChangeArrowheads="1"/>
          </p:cNvSpPr>
          <p:nvPr/>
        </p:nvSpPr>
        <p:spPr bwMode="auto">
          <a:xfrm>
            <a:off x="1828800" y="3810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4</a:t>
            </a:r>
          </a:p>
        </p:txBody>
      </p:sp>
      <p:sp>
        <p:nvSpPr>
          <p:cNvPr id="11323" name="Text Box 63"/>
          <p:cNvSpPr txBox="1">
            <a:spLocks noChangeArrowheads="1"/>
          </p:cNvSpPr>
          <p:nvPr/>
        </p:nvSpPr>
        <p:spPr bwMode="auto">
          <a:xfrm>
            <a:off x="1797050" y="4191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5</a:t>
            </a:r>
          </a:p>
        </p:txBody>
      </p:sp>
      <p:sp>
        <p:nvSpPr>
          <p:cNvPr id="11324" name="Text Box 64"/>
          <p:cNvSpPr txBox="1">
            <a:spLocks noChangeArrowheads="1"/>
          </p:cNvSpPr>
          <p:nvPr/>
        </p:nvSpPr>
        <p:spPr bwMode="auto">
          <a:xfrm>
            <a:off x="1797050" y="4572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6</a:t>
            </a:r>
          </a:p>
        </p:txBody>
      </p:sp>
      <p:sp>
        <p:nvSpPr>
          <p:cNvPr id="11325" name="Text Box 65"/>
          <p:cNvSpPr txBox="1">
            <a:spLocks noChangeArrowheads="1"/>
          </p:cNvSpPr>
          <p:nvPr/>
        </p:nvSpPr>
        <p:spPr bwMode="auto">
          <a:xfrm>
            <a:off x="1797050" y="4953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7</a:t>
            </a:r>
          </a:p>
        </p:txBody>
      </p:sp>
      <p:sp>
        <p:nvSpPr>
          <p:cNvPr id="11326" name="Rectangle 66"/>
          <p:cNvSpPr>
            <a:spLocks noChangeArrowheads="1"/>
          </p:cNvSpPr>
          <p:nvPr/>
        </p:nvSpPr>
        <p:spPr bwMode="auto">
          <a:xfrm>
            <a:off x="2309813" y="2286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1327" name="Line 67"/>
          <p:cNvSpPr>
            <a:spLocks noChangeShapeType="1"/>
          </p:cNvSpPr>
          <p:nvPr/>
        </p:nvSpPr>
        <p:spPr bwMode="auto">
          <a:xfrm>
            <a:off x="2538413" y="251460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8" name="Rectangle 68"/>
          <p:cNvSpPr>
            <a:spLocks noChangeArrowheads="1"/>
          </p:cNvSpPr>
          <p:nvPr/>
        </p:nvSpPr>
        <p:spPr bwMode="auto">
          <a:xfrm>
            <a:off x="2309813" y="2667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1329" name="Line 69"/>
          <p:cNvSpPr>
            <a:spLocks noChangeShapeType="1"/>
          </p:cNvSpPr>
          <p:nvPr/>
        </p:nvSpPr>
        <p:spPr bwMode="auto">
          <a:xfrm>
            <a:off x="2538413" y="289560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30" name="Line 70"/>
          <p:cNvSpPr>
            <a:spLocks noChangeShapeType="1"/>
          </p:cNvSpPr>
          <p:nvPr/>
        </p:nvSpPr>
        <p:spPr bwMode="auto">
          <a:xfrm>
            <a:off x="2538413" y="327660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31" name="Rectangle 71"/>
          <p:cNvSpPr>
            <a:spLocks noChangeArrowheads="1"/>
          </p:cNvSpPr>
          <p:nvPr/>
        </p:nvSpPr>
        <p:spPr bwMode="auto">
          <a:xfrm>
            <a:off x="2309813" y="3429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11332" name="Line 72"/>
          <p:cNvSpPr>
            <a:spLocks noChangeShapeType="1"/>
          </p:cNvSpPr>
          <p:nvPr/>
        </p:nvSpPr>
        <p:spPr bwMode="auto">
          <a:xfrm>
            <a:off x="2538413" y="365760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33" name="Text Box 73"/>
          <p:cNvSpPr txBox="1">
            <a:spLocks noChangeArrowheads="1"/>
          </p:cNvSpPr>
          <p:nvPr/>
        </p:nvSpPr>
        <p:spPr bwMode="auto">
          <a:xfrm>
            <a:off x="2209800" y="1905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V</a:t>
            </a:r>
          </a:p>
        </p:txBody>
      </p:sp>
      <p:sp>
        <p:nvSpPr>
          <p:cNvPr id="11334" name="Rectangle 74"/>
          <p:cNvSpPr>
            <a:spLocks noChangeArrowheads="1"/>
          </p:cNvSpPr>
          <p:nvPr/>
        </p:nvSpPr>
        <p:spPr bwMode="auto">
          <a:xfrm>
            <a:off x="2309813" y="3810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1335" name="Line 75"/>
          <p:cNvSpPr>
            <a:spLocks noChangeShapeType="1"/>
          </p:cNvSpPr>
          <p:nvPr/>
        </p:nvSpPr>
        <p:spPr bwMode="auto">
          <a:xfrm>
            <a:off x="2538413" y="403860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36" name="Rectangle 76"/>
          <p:cNvSpPr>
            <a:spLocks noChangeArrowheads="1"/>
          </p:cNvSpPr>
          <p:nvPr/>
        </p:nvSpPr>
        <p:spPr bwMode="auto">
          <a:xfrm>
            <a:off x="2309813" y="4191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1337" name="Line 77"/>
          <p:cNvSpPr>
            <a:spLocks noChangeShapeType="1"/>
          </p:cNvSpPr>
          <p:nvPr/>
        </p:nvSpPr>
        <p:spPr bwMode="auto">
          <a:xfrm>
            <a:off x="2538413" y="441960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38" name="Rectangle 78"/>
          <p:cNvSpPr>
            <a:spLocks noChangeArrowheads="1"/>
          </p:cNvSpPr>
          <p:nvPr/>
        </p:nvSpPr>
        <p:spPr bwMode="auto">
          <a:xfrm>
            <a:off x="2309813" y="4572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1339" name="Line 79"/>
          <p:cNvSpPr>
            <a:spLocks noChangeShapeType="1"/>
          </p:cNvSpPr>
          <p:nvPr/>
        </p:nvSpPr>
        <p:spPr bwMode="auto">
          <a:xfrm>
            <a:off x="2538413" y="480060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0" name="Rectangle 80"/>
          <p:cNvSpPr>
            <a:spLocks noChangeArrowheads="1"/>
          </p:cNvSpPr>
          <p:nvPr/>
        </p:nvSpPr>
        <p:spPr bwMode="auto">
          <a:xfrm>
            <a:off x="2309813" y="3048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11341" name="Line 81"/>
          <p:cNvSpPr>
            <a:spLocks noChangeShapeType="1"/>
          </p:cNvSpPr>
          <p:nvPr/>
        </p:nvSpPr>
        <p:spPr bwMode="auto">
          <a:xfrm>
            <a:off x="2538413" y="5181600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2" name="Line 82"/>
          <p:cNvSpPr>
            <a:spLocks noChangeShapeType="1"/>
          </p:cNvSpPr>
          <p:nvPr/>
        </p:nvSpPr>
        <p:spPr bwMode="auto">
          <a:xfrm>
            <a:off x="2438400" y="6172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3" name="Line 83"/>
          <p:cNvSpPr>
            <a:spLocks noChangeShapeType="1"/>
          </p:cNvSpPr>
          <p:nvPr/>
        </p:nvSpPr>
        <p:spPr bwMode="auto">
          <a:xfrm>
            <a:off x="3276600" y="6172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44" name="Text Box 84"/>
          <p:cNvSpPr txBox="1">
            <a:spLocks noChangeArrowheads="1"/>
          </p:cNvSpPr>
          <p:nvPr/>
        </p:nvSpPr>
        <p:spPr bwMode="auto">
          <a:xfrm>
            <a:off x="2286000" y="6096000"/>
            <a:ext cx="995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Valid?</a:t>
            </a:r>
          </a:p>
        </p:txBody>
      </p:sp>
      <p:sp>
        <p:nvSpPr>
          <p:cNvPr id="11345" name="Line 85"/>
          <p:cNvSpPr>
            <a:spLocks noChangeShapeType="1"/>
          </p:cNvSpPr>
          <p:nvPr/>
        </p:nvSpPr>
        <p:spPr bwMode="auto">
          <a:xfrm>
            <a:off x="3352800" y="655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346" name="Group 86"/>
          <p:cNvGrpSpPr>
            <a:grpSpLocks/>
          </p:cNvGrpSpPr>
          <p:nvPr/>
        </p:nvGrpSpPr>
        <p:grpSpPr bwMode="auto">
          <a:xfrm flipV="1">
            <a:off x="3200400" y="6324600"/>
            <a:ext cx="304800" cy="228600"/>
            <a:chOff x="384" y="3792"/>
            <a:chExt cx="288" cy="288"/>
          </a:xfrm>
        </p:grpSpPr>
        <p:sp>
          <p:nvSpPr>
            <p:cNvPr id="11378" name="Arc 87"/>
            <p:cNvSpPr>
              <a:spLocks/>
            </p:cNvSpPr>
            <p:nvPr/>
          </p:nvSpPr>
          <p:spPr bwMode="auto">
            <a:xfrm>
              <a:off x="528" y="379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44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9" name="Arc 88"/>
            <p:cNvSpPr>
              <a:spLocks/>
            </p:cNvSpPr>
            <p:nvPr/>
          </p:nvSpPr>
          <p:spPr bwMode="auto">
            <a:xfrm flipH="1">
              <a:off x="384" y="379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44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80" name="Line 89"/>
            <p:cNvSpPr>
              <a:spLocks noChangeShapeType="1"/>
            </p:cNvSpPr>
            <p:nvPr/>
          </p:nvSpPr>
          <p:spPr bwMode="auto">
            <a:xfrm>
              <a:off x="384" y="39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1" name="Line 90"/>
            <p:cNvSpPr>
              <a:spLocks noChangeShapeType="1"/>
            </p:cNvSpPr>
            <p:nvPr/>
          </p:nvSpPr>
          <p:spPr bwMode="auto">
            <a:xfrm>
              <a:off x="672" y="39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2" name="Line 91"/>
            <p:cNvSpPr>
              <a:spLocks noChangeShapeType="1"/>
            </p:cNvSpPr>
            <p:nvPr/>
          </p:nvSpPr>
          <p:spPr bwMode="auto">
            <a:xfrm>
              <a:off x="384" y="40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0508" name="Group 92"/>
          <p:cNvGrpSpPr>
            <a:grpSpLocks/>
          </p:cNvGrpSpPr>
          <p:nvPr/>
        </p:nvGrpSpPr>
        <p:grpSpPr bwMode="auto">
          <a:xfrm>
            <a:off x="1066800" y="1219200"/>
            <a:ext cx="4908550" cy="2514600"/>
            <a:chOff x="672" y="768"/>
            <a:chExt cx="3092" cy="1584"/>
          </a:xfrm>
        </p:grpSpPr>
        <p:grpSp>
          <p:nvGrpSpPr>
            <p:cNvPr id="11371" name="Group 93"/>
            <p:cNvGrpSpPr>
              <a:grpSpLocks/>
            </p:cNvGrpSpPr>
            <p:nvPr/>
          </p:nvGrpSpPr>
          <p:grpSpPr bwMode="auto">
            <a:xfrm>
              <a:off x="672" y="768"/>
              <a:ext cx="2832" cy="1584"/>
              <a:chOff x="720" y="768"/>
              <a:chExt cx="2400" cy="1584"/>
            </a:xfrm>
          </p:grpSpPr>
          <p:sp>
            <p:nvSpPr>
              <p:cNvPr id="11374" name="Line 94"/>
              <p:cNvSpPr>
                <a:spLocks noChangeShapeType="1"/>
              </p:cNvSpPr>
              <p:nvPr/>
            </p:nvSpPr>
            <p:spPr bwMode="auto">
              <a:xfrm>
                <a:off x="3120" y="76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5" name="Line 95"/>
              <p:cNvSpPr>
                <a:spLocks noChangeShapeType="1"/>
              </p:cNvSpPr>
              <p:nvPr/>
            </p:nvSpPr>
            <p:spPr bwMode="auto">
              <a:xfrm flipH="1">
                <a:off x="720" y="1200"/>
                <a:ext cx="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6" name="Line 96"/>
              <p:cNvSpPr>
                <a:spLocks noChangeShapeType="1"/>
              </p:cNvSpPr>
              <p:nvPr/>
            </p:nvSpPr>
            <p:spPr bwMode="auto">
              <a:xfrm>
                <a:off x="720" y="1200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7" name="Line 97"/>
              <p:cNvSpPr>
                <a:spLocks noChangeShapeType="1"/>
              </p:cNvSpPr>
              <p:nvPr/>
            </p:nvSpPr>
            <p:spPr bwMode="auto">
              <a:xfrm>
                <a:off x="720" y="235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372" name="Line 98"/>
            <p:cNvSpPr>
              <a:spLocks noChangeShapeType="1"/>
            </p:cNvSpPr>
            <p:nvPr/>
          </p:nvSpPr>
          <p:spPr bwMode="auto">
            <a:xfrm flipV="1">
              <a:off x="3408" y="912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3" name="Text Box 99"/>
            <p:cNvSpPr txBox="1">
              <a:spLocks noChangeArrowheads="1"/>
            </p:cNvSpPr>
            <p:nvPr/>
          </p:nvSpPr>
          <p:spPr bwMode="auto">
            <a:xfrm>
              <a:off x="3552" y="8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3</a:t>
              </a:r>
            </a:p>
          </p:txBody>
        </p:sp>
      </p:grpSp>
      <p:grpSp>
        <p:nvGrpSpPr>
          <p:cNvPr id="60516" name="Group 100"/>
          <p:cNvGrpSpPr>
            <a:grpSpLocks/>
          </p:cNvGrpSpPr>
          <p:nvPr/>
        </p:nvGrpSpPr>
        <p:grpSpPr bwMode="auto">
          <a:xfrm>
            <a:off x="533400" y="1219200"/>
            <a:ext cx="2438400" cy="4648200"/>
            <a:chOff x="336" y="768"/>
            <a:chExt cx="1296" cy="2928"/>
          </a:xfrm>
        </p:grpSpPr>
        <p:grpSp>
          <p:nvGrpSpPr>
            <p:cNvPr id="11364" name="Group 101"/>
            <p:cNvGrpSpPr>
              <a:grpSpLocks/>
            </p:cNvGrpSpPr>
            <p:nvPr/>
          </p:nvGrpSpPr>
          <p:grpSpPr bwMode="auto">
            <a:xfrm>
              <a:off x="432" y="768"/>
              <a:ext cx="1200" cy="2928"/>
              <a:chOff x="432" y="768"/>
              <a:chExt cx="1200" cy="2832"/>
            </a:xfrm>
          </p:grpSpPr>
          <p:sp>
            <p:nvSpPr>
              <p:cNvPr id="11367" name="Line 102"/>
              <p:cNvSpPr>
                <a:spLocks noChangeShapeType="1"/>
              </p:cNvSpPr>
              <p:nvPr/>
            </p:nvSpPr>
            <p:spPr bwMode="auto">
              <a:xfrm>
                <a:off x="1632" y="76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68" name="Line 103"/>
              <p:cNvSpPr>
                <a:spLocks noChangeShapeType="1"/>
              </p:cNvSpPr>
              <p:nvPr/>
            </p:nvSpPr>
            <p:spPr bwMode="auto">
              <a:xfrm flipH="1">
                <a:off x="432" y="960"/>
                <a:ext cx="1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69" name="Line 104"/>
              <p:cNvSpPr>
                <a:spLocks noChangeShapeType="1"/>
              </p:cNvSpPr>
              <p:nvPr/>
            </p:nvSpPr>
            <p:spPr bwMode="auto">
              <a:xfrm>
                <a:off x="432" y="960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0" name="Line 105"/>
              <p:cNvSpPr>
                <a:spLocks noChangeShapeType="1"/>
              </p:cNvSpPr>
              <p:nvPr/>
            </p:nvSpPr>
            <p:spPr bwMode="auto">
              <a:xfrm>
                <a:off x="432" y="3600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365" name="Line 106"/>
            <p:cNvSpPr>
              <a:spLocks noChangeShapeType="1"/>
            </p:cNvSpPr>
            <p:nvPr/>
          </p:nvSpPr>
          <p:spPr bwMode="auto">
            <a:xfrm flipV="1">
              <a:off x="336" y="2832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6" name="Text Box 107"/>
            <p:cNvSpPr txBox="1">
              <a:spLocks noChangeArrowheads="1"/>
            </p:cNvSpPr>
            <p:nvPr/>
          </p:nvSpPr>
          <p:spPr bwMode="auto">
            <a:xfrm>
              <a:off x="432" y="2832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/>
                <a:t>24</a:t>
              </a:r>
            </a:p>
          </p:txBody>
        </p:sp>
      </p:grpSp>
      <p:sp>
        <p:nvSpPr>
          <p:cNvPr id="60524" name="Line 108"/>
          <p:cNvSpPr>
            <a:spLocks noChangeShapeType="1"/>
          </p:cNvSpPr>
          <p:nvPr/>
        </p:nvSpPr>
        <p:spPr bwMode="auto">
          <a:xfrm>
            <a:off x="3429000" y="34290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25" name="Rectangle 109"/>
          <p:cNvSpPr>
            <a:spLocks noChangeArrowheads="1"/>
          </p:cNvSpPr>
          <p:nvPr/>
        </p:nvSpPr>
        <p:spPr bwMode="auto">
          <a:xfrm>
            <a:off x="2362200" y="685800"/>
            <a:ext cx="9220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1225</a:t>
            </a:r>
          </a:p>
        </p:txBody>
      </p:sp>
      <p:sp>
        <p:nvSpPr>
          <p:cNvPr id="60526" name="Rectangle 110"/>
          <p:cNvSpPr>
            <a:spLocks noChangeArrowheads="1"/>
          </p:cNvSpPr>
          <p:nvPr/>
        </p:nvSpPr>
        <p:spPr bwMode="auto">
          <a:xfrm>
            <a:off x="5424488" y="685800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60527" name="Rectangle 111"/>
          <p:cNvSpPr>
            <a:spLocks noChangeArrowheads="1"/>
          </p:cNvSpPr>
          <p:nvPr/>
        </p:nvSpPr>
        <p:spPr bwMode="auto">
          <a:xfrm>
            <a:off x="2743200" y="3048000"/>
            <a:ext cx="1295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60532" name="Group 116"/>
          <p:cNvGrpSpPr>
            <a:grpSpLocks/>
          </p:cNvGrpSpPr>
          <p:nvPr/>
        </p:nvGrpSpPr>
        <p:grpSpPr bwMode="auto">
          <a:xfrm>
            <a:off x="2438400" y="3429000"/>
            <a:ext cx="76200" cy="2743200"/>
            <a:chOff x="1536" y="2160"/>
            <a:chExt cx="48" cy="1728"/>
          </a:xfrm>
        </p:grpSpPr>
        <p:sp>
          <p:nvSpPr>
            <p:cNvPr id="11359" name="Line 117"/>
            <p:cNvSpPr>
              <a:spLocks noChangeShapeType="1"/>
            </p:cNvSpPr>
            <p:nvPr/>
          </p:nvSpPr>
          <p:spPr bwMode="auto">
            <a:xfrm>
              <a:off x="1536" y="2160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0" name="Line 118"/>
            <p:cNvSpPr>
              <a:spLocks noChangeShapeType="1"/>
            </p:cNvSpPr>
            <p:nvPr/>
          </p:nvSpPr>
          <p:spPr bwMode="auto">
            <a:xfrm>
              <a:off x="1536" y="374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361" name="Group 119"/>
            <p:cNvGrpSpPr>
              <a:grpSpLocks/>
            </p:cNvGrpSpPr>
            <p:nvPr/>
          </p:nvGrpSpPr>
          <p:grpSpPr bwMode="auto">
            <a:xfrm>
              <a:off x="1536" y="3648"/>
              <a:ext cx="48" cy="96"/>
              <a:chOff x="576" y="3888"/>
              <a:chExt cx="48" cy="96"/>
            </a:xfrm>
          </p:grpSpPr>
          <p:sp>
            <p:nvSpPr>
              <p:cNvPr id="11362" name="Arc 120"/>
              <p:cNvSpPr>
                <a:spLocks/>
              </p:cNvSpPr>
              <p:nvPr/>
            </p:nvSpPr>
            <p:spPr bwMode="auto">
              <a:xfrm>
                <a:off x="576" y="3888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48 w 21600"/>
                  <a:gd name="T3" fmla="*/ 48 h 21600"/>
                  <a:gd name="T4" fmla="*/ 0 w 21600"/>
                  <a:gd name="T5" fmla="*/ 48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3" name="Arc 121"/>
              <p:cNvSpPr>
                <a:spLocks/>
              </p:cNvSpPr>
              <p:nvPr/>
            </p:nvSpPr>
            <p:spPr bwMode="auto">
              <a:xfrm flipV="1">
                <a:off x="576" y="3936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48 w 21600"/>
                  <a:gd name="T3" fmla="*/ 48 h 21600"/>
                  <a:gd name="T4" fmla="*/ 0 w 21600"/>
                  <a:gd name="T5" fmla="*/ 48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1354" name="Rectangle 122"/>
          <p:cNvSpPr>
            <a:spLocks noChangeArrowheads="1"/>
          </p:cNvSpPr>
          <p:nvPr/>
        </p:nvSpPr>
        <p:spPr bwMode="auto">
          <a:xfrm>
            <a:off x="2309813" y="4953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11355" name="Rectangle 123"/>
          <p:cNvSpPr>
            <a:spLocks noChangeArrowheads="1"/>
          </p:cNvSpPr>
          <p:nvPr/>
        </p:nvSpPr>
        <p:spPr bwMode="auto">
          <a:xfrm>
            <a:off x="2743200" y="4953000"/>
            <a:ext cx="9220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2183</a:t>
            </a:r>
          </a:p>
        </p:txBody>
      </p:sp>
      <p:sp>
        <p:nvSpPr>
          <p:cNvPr id="11356" name="Rectangle 124"/>
          <p:cNvSpPr>
            <a:spLocks noChangeArrowheads="1"/>
          </p:cNvSpPr>
          <p:nvPr/>
        </p:nvSpPr>
        <p:spPr bwMode="auto">
          <a:xfrm>
            <a:off x="2743200" y="3429000"/>
            <a:ext cx="9220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1010</a:t>
            </a:r>
          </a:p>
        </p:txBody>
      </p:sp>
      <p:sp>
        <p:nvSpPr>
          <p:cNvPr id="11357" name="Rectangle 125"/>
          <p:cNvSpPr>
            <a:spLocks noChangeArrowheads="1"/>
          </p:cNvSpPr>
          <p:nvPr/>
        </p:nvSpPr>
        <p:spPr bwMode="auto">
          <a:xfrm>
            <a:off x="2743200" y="3048000"/>
            <a:ext cx="9220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1225</a:t>
            </a:r>
          </a:p>
        </p:txBody>
      </p:sp>
      <p:sp>
        <p:nvSpPr>
          <p:cNvPr id="60544" name="WordArt 128"/>
          <p:cNvSpPr>
            <a:spLocks noChangeArrowheads="1" noChangeShapeType="1" noTextEdit="1"/>
          </p:cNvSpPr>
          <p:nvPr/>
        </p:nvSpPr>
        <p:spPr bwMode="auto">
          <a:xfrm>
            <a:off x="3657600" y="6248400"/>
            <a:ext cx="1247775" cy="4905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noFill/>
                <a:effectLst>
                  <a:outerShdw dist="45791" dir="2021404" algn="ctr" rotWithShape="0">
                    <a:srgbClr val="9999FF"/>
                  </a:outerShdw>
                </a:effectLst>
                <a:latin typeface="Arial Black" panose="020B0A04020102020204" pitchFamily="34" charset="0"/>
              </a:rPr>
              <a:t>HIT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0539-A6AA-455A-8A05-25D036BA7076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463/563, Microprocessor Architecture, Prof. Rotenberg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6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6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a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animBg="1"/>
      <p:bldP spid="60525" grpId="0" autoUpdateAnimBg="0"/>
      <p:bldP spid="60526" grpId="0" autoUpdateAnimBg="0"/>
      <p:bldP spid="605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Cache Parameters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458200" cy="4114800"/>
          </a:xfrm>
        </p:spPr>
        <p:txBody>
          <a:bodyPr/>
          <a:lstStyle/>
          <a:p>
            <a:r>
              <a:rPr lang="en-US" altLang="en-US" sz="2800" dirty="0"/>
              <a:t>SIZE = total amount of data storage, in bytes</a:t>
            </a:r>
          </a:p>
          <a:p>
            <a:r>
              <a:rPr lang="en-US" altLang="en-US" sz="2800" dirty="0"/>
              <a:t>BLOCKSIZE = total number of bytes in a single block</a:t>
            </a:r>
          </a:p>
          <a:p>
            <a:r>
              <a:rPr lang="en-US" altLang="en-US" sz="2800" dirty="0"/>
              <a:t>ASSOC = associativity, </a:t>
            </a:r>
            <a:r>
              <a:rPr lang="en-US" altLang="en-US" sz="2800" i="1" dirty="0"/>
              <a:t>i.e.</a:t>
            </a:r>
            <a:r>
              <a:rPr lang="en-US" altLang="en-US" sz="2800" dirty="0"/>
              <a:t>, # of blocks in a set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463/563, Microprocessor Architecture, Prof. Rotenberg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0539-A6AA-455A-8A05-25D036BA7076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1820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Revised Example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458200" cy="4114800"/>
          </a:xfrm>
        </p:spPr>
        <p:txBody>
          <a:bodyPr/>
          <a:lstStyle/>
          <a:p>
            <a:r>
              <a:rPr lang="en-US" altLang="en-US" u="sng" dirty="0"/>
              <a:t>Example</a:t>
            </a:r>
            <a:r>
              <a:rPr lang="en-US" altLang="en-US" dirty="0"/>
              <a:t>: Processor accesses a 256 byte 2-way set-associative cache, which has block size of 32 bytes, with following sequence of addresses.  Show contents of cache after each access, count # of hits, count # of replacements.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463/563, Microprocessor Architecture, Prof. Rotenberg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0539-A6AA-455A-8A05-25D036BA7076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2858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4343400" y="2514600"/>
            <a:ext cx="18288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092" name="Group 12"/>
          <p:cNvGrpSpPr>
            <a:grpSpLocks/>
          </p:cNvGrpSpPr>
          <p:nvPr/>
        </p:nvGrpSpPr>
        <p:grpSpPr bwMode="auto">
          <a:xfrm>
            <a:off x="4343400" y="2895600"/>
            <a:ext cx="1828800" cy="1828800"/>
            <a:chOff x="2640" y="1824"/>
            <a:chExt cx="816" cy="1152"/>
          </a:xfrm>
        </p:grpSpPr>
        <p:sp>
          <p:nvSpPr>
            <p:cNvPr id="46093" name="Line 13"/>
            <p:cNvSpPr>
              <a:spLocks noChangeShapeType="1"/>
            </p:cNvSpPr>
            <p:nvPr/>
          </p:nvSpPr>
          <p:spPr bwMode="auto">
            <a:xfrm>
              <a:off x="2640" y="182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4" name="Line 14"/>
            <p:cNvSpPr>
              <a:spLocks noChangeShapeType="1"/>
            </p:cNvSpPr>
            <p:nvPr/>
          </p:nvSpPr>
          <p:spPr bwMode="auto">
            <a:xfrm>
              <a:off x="2640" y="206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5" name="Line 15"/>
            <p:cNvSpPr>
              <a:spLocks noChangeShapeType="1"/>
            </p:cNvSpPr>
            <p:nvPr/>
          </p:nvSpPr>
          <p:spPr bwMode="auto">
            <a:xfrm>
              <a:off x="2640" y="230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6" name="Line 16"/>
            <p:cNvSpPr>
              <a:spLocks noChangeShapeType="1"/>
            </p:cNvSpPr>
            <p:nvPr/>
          </p:nvSpPr>
          <p:spPr bwMode="auto">
            <a:xfrm>
              <a:off x="2640" y="254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7" name="Line 17"/>
            <p:cNvSpPr>
              <a:spLocks noChangeShapeType="1"/>
            </p:cNvSpPr>
            <p:nvPr/>
          </p:nvSpPr>
          <p:spPr bwMode="auto">
            <a:xfrm>
              <a:off x="2640" y="297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098" name="Group 18"/>
          <p:cNvGrpSpPr>
            <a:grpSpLocks/>
          </p:cNvGrpSpPr>
          <p:nvPr/>
        </p:nvGrpSpPr>
        <p:grpSpPr bwMode="auto">
          <a:xfrm>
            <a:off x="4876800" y="4191000"/>
            <a:ext cx="74613" cy="381000"/>
            <a:chOff x="2976" y="2640"/>
            <a:chExt cx="48" cy="240"/>
          </a:xfrm>
        </p:grpSpPr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2976" y="264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2976" y="27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2976" y="283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103" name="Text Box 23"/>
          <p:cNvSpPr txBox="1">
            <a:spLocks noChangeArrowheads="1"/>
          </p:cNvSpPr>
          <p:nvPr/>
        </p:nvSpPr>
        <p:spPr bwMode="auto">
          <a:xfrm>
            <a:off x="4769329" y="2116260"/>
            <a:ext cx="1031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DATA</a:t>
            </a:r>
          </a:p>
        </p:txBody>
      </p:sp>
      <p:grpSp>
        <p:nvGrpSpPr>
          <p:cNvPr id="46104" name="Group 24"/>
          <p:cNvGrpSpPr>
            <a:grpSpLocks/>
          </p:cNvGrpSpPr>
          <p:nvPr/>
        </p:nvGrpSpPr>
        <p:grpSpPr bwMode="auto">
          <a:xfrm>
            <a:off x="609600" y="2590800"/>
            <a:ext cx="307975" cy="2438400"/>
            <a:chOff x="1104" y="1632"/>
            <a:chExt cx="194" cy="1536"/>
          </a:xfrm>
        </p:grpSpPr>
        <p:sp>
          <p:nvSpPr>
            <p:cNvPr id="46105" name="Line 25"/>
            <p:cNvSpPr>
              <a:spLocks noChangeShapeType="1"/>
            </p:cNvSpPr>
            <p:nvPr/>
          </p:nvSpPr>
          <p:spPr bwMode="auto">
            <a:xfrm rot="5400000" flipH="1">
              <a:off x="1106" y="297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6" name="Line 26"/>
            <p:cNvSpPr>
              <a:spLocks noChangeShapeType="1"/>
            </p:cNvSpPr>
            <p:nvPr/>
          </p:nvSpPr>
          <p:spPr bwMode="auto">
            <a:xfrm rot="5400000">
              <a:off x="1106" y="163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7" name="Line 27"/>
            <p:cNvSpPr>
              <a:spLocks noChangeShapeType="1"/>
            </p:cNvSpPr>
            <p:nvPr/>
          </p:nvSpPr>
          <p:spPr bwMode="auto">
            <a:xfrm rot="5400000" flipH="1">
              <a:off x="528" y="2400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8" name="Line 28"/>
            <p:cNvSpPr>
              <a:spLocks noChangeShapeType="1"/>
            </p:cNvSpPr>
            <p:nvPr/>
          </p:nvSpPr>
          <p:spPr bwMode="auto">
            <a:xfrm rot="5400000" flipH="1">
              <a:off x="528" y="240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109" name="Line 29"/>
          <p:cNvSpPr>
            <a:spLocks noChangeShapeType="1"/>
          </p:cNvSpPr>
          <p:nvPr/>
        </p:nvSpPr>
        <p:spPr bwMode="auto">
          <a:xfrm>
            <a:off x="914400" y="2743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0" name="Line 30"/>
          <p:cNvSpPr>
            <a:spLocks noChangeShapeType="1"/>
          </p:cNvSpPr>
          <p:nvPr/>
        </p:nvSpPr>
        <p:spPr bwMode="auto">
          <a:xfrm>
            <a:off x="914400" y="3124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1" name="Line 31"/>
          <p:cNvSpPr>
            <a:spLocks noChangeShapeType="1"/>
          </p:cNvSpPr>
          <p:nvPr/>
        </p:nvSpPr>
        <p:spPr bwMode="auto">
          <a:xfrm>
            <a:off x="914400" y="3505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2" name="Line 32"/>
          <p:cNvSpPr>
            <a:spLocks noChangeShapeType="1"/>
          </p:cNvSpPr>
          <p:nvPr/>
        </p:nvSpPr>
        <p:spPr bwMode="auto">
          <a:xfrm>
            <a:off x="914400" y="3886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3" name="Line 33"/>
          <p:cNvSpPr>
            <a:spLocks noChangeShapeType="1"/>
          </p:cNvSpPr>
          <p:nvPr/>
        </p:nvSpPr>
        <p:spPr bwMode="auto">
          <a:xfrm>
            <a:off x="914400" y="4876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4" name="Line 34"/>
          <p:cNvSpPr>
            <a:spLocks noChangeShapeType="1"/>
          </p:cNvSpPr>
          <p:nvPr/>
        </p:nvSpPr>
        <p:spPr bwMode="auto">
          <a:xfrm>
            <a:off x="3886200" y="2743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5" name="Line 35"/>
          <p:cNvSpPr>
            <a:spLocks noChangeShapeType="1"/>
          </p:cNvSpPr>
          <p:nvPr/>
        </p:nvSpPr>
        <p:spPr bwMode="auto">
          <a:xfrm>
            <a:off x="38862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6" name="Line 36"/>
          <p:cNvSpPr>
            <a:spLocks noChangeShapeType="1"/>
          </p:cNvSpPr>
          <p:nvPr/>
        </p:nvSpPr>
        <p:spPr bwMode="auto">
          <a:xfrm>
            <a:off x="38862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7" name="Line 37"/>
          <p:cNvSpPr>
            <a:spLocks noChangeShapeType="1"/>
          </p:cNvSpPr>
          <p:nvPr/>
        </p:nvSpPr>
        <p:spPr bwMode="auto">
          <a:xfrm>
            <a:off x="3886200" y="3886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8" name="Line 38"/>
          <p:cNvSpPr>
            <a:spLocks noChangeShapeType="1"/>
          </p:cNvSpPr>
          <p:nvPr/>
        </p:nvSpPr>
        <p:spPr bwMode="auto">
          <a:xfrm>
            <a:off x="3886200" y="4876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119" name="Group 39"/>
          <p:cNvGrpSpPr>
            <a:grpSpLocks/>
          </p:cNvGrpSpPr>
          <p:nvPr/>
        </p:nvGrpSpPr>
        <p:grpSpPr bwMode="auto">
          <a:xfrm>
            <a:off x="1295400" y="0"/>
            <a:ext cx="6248400" cy="1219200"/>
            <a:chOff x="864" y="1008"/>
            <a:chExt cx="3936" cy="768"/>
          </a:xfrm>
        </p:grpSpPr>
        <p:sp>
          <p:nvSpPr>
            <p:cNvPr id="46120" name="Rectangle 40"/>
            <p:cNvSpPr>
              <a:spLocks noChangeArrowheads="1"/>
            </p:cNvSpPr>
            <p:nvPr/>
          </p:nvSpPr>
          <p:spPr bwMode="auto">
            <a:xfrm>
              <a:off x="864" y="1248"/>
              <a:ext cx="3888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1" name="Text Box 41"/>
            <p:cNvSpPr txBox="1">
              <a:spLocks noChangeArrowheads="1"/>
            </p:cNvSpPr>
            <p:nvPr/>
          </p:nvSpPr>
          <p:spPr bwMode="auto">
            <a:xfrm>
              <a:off x="4588" y="100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0</a:t>
              </a:r>
            </a:p>
          </p:txBody>
        </p:sp>
        <p:sp>
          <p:nvSpPr>
            <p:cNvPr id="46122" name="Text Box 42"/>
            <p:cNvSpPr txBox="1">
              <a:spLocks noChangeArrowheads="1"/>
            </p:cNvSpPr>
            <p:nvPr/>
          </p:nvSpPr>
          <p:spPr bwMode="auto">
            <a:xfrm>
              <a:off x="864" y="100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31</a:t>
              </a:r>
            </a:p>
          </p:txBody>
        </p:sp>
        <p:sp>
          <p:nvSpPr>
            <p:cNvPr id="46123" name="Text Box 43"/>
            <p:cNvSpPr txBox="1">
              <a:spLocks noChangeArrowheads="1"/>
            </p:cNvSpPr>
            <p:nvPr/>
          </p:nvSpPr>
          <p:spPr bwMode="auto">
            <a:xfrm>
              <a:off x="4080" y="1248"/>
              <a:ext cx="553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block</a:t>
              </a:r>
            </a:p>
            <a:p>
              <a:r>
                <a:rPr lang="en-US" altLang="en-US"/>
                <a:t>offset</a:t>
              </a:r>
            </a:p>
          </p:txBody>
        </p:sp>
        <p:sp>
          <p:nvSpPr>
            <p:cNvPr id="46124" name="Text Box 44"/>
            <p:cNvSpPr txBox="1">
              <a:spLocks noChangeArrowheads="1"/>
            </p:cNvSpPr>
            <p:nvPr/>
          </p:nvSpPr>
          <p:spPr bwMode="auto">
            <a:xfrm>
              <a:off x="2976" y="1392"/>
              <a:ext cx="5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index</a:t>
              </a:r>
            </a:p>
          </p:txBody>
        </p:sp>
        <p:sp>
          <p:nvSpPr>
            <p:cNvPr id="46125" name="Text Box 45"/>
            <p:cNvSpPr txBox="1">
              <a:spLocks noChangeArrowheads="1"/>
            </p:cNvSpPr>
            <p:nvPr/>
          </p:nvSpPr>
          <p:spPr bwMode="auto">
            <a:xfrm>
              <a:off x="1536" y="1392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tag</a:t>
              </a:r>
            </a:p>
          </p:txBody>
        </p:sp>
        <p:sp>
          <p:nvSpPr>
            <p:cNvPr id="46126" name="Line 46"/>
            <p:cNvSpPr>
              <a:spLocks noChangeShapeType="1"/>
            </p:cNvSpPr>
            <p:nvPr/>
          </p:nvSpPr>
          <p:spPr bwMode="auto">
            <a:xfrm>
              <a:off x="3888" y="124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7" name="Line 47"/>
            <p:cNvSpPr>
              <a:spLocks noChangeShapeType="1"/>
            </p:cNvSpPr>
            <p:nvPr/>
          </p:nvSpPr>
          <p:spPr bwMode="auto">
            <a:xfrm>
              <a:off x="2496" y="124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139" name="Group 59"/>
          <p:cNvGrpSpPr>
            <a:grpSpLocks/>
          </p:cNvGrpSpPr>
          <p:nvPr/>
        </p:nvGrpSpPr>
        <p:grpSpPr bwMode="auto">
          <a:xfrm>
            <a:off x="4572000" y="5410200"/>
            <a:ext cx="3276600" cy="457200"/>
            <a:chOff x="2640" y="3408"/>
            <a:chExt cx="2064" cy="288"/>
          </a:xfrm>
        </p:grpSpPr>
        <p:sp>
          <p:nvSpPr>
            <p:cNvPr id="46140" name="Line 60"/>
            <p:cNvSpPr>
              <a:spLocks noChangeShapeType="1"/>
            </p:cNvSpPr>
            <p:nvPr/>
          </p:nvSpPr>
          <p:spPr bwMode="auto">
            <a:xfrm>
              <a:off x="2640" y="345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41" name="Line 61"/>
            <p:cNvSpPr>
              <a:spLocks noChangeShapeType="1"/>
            </p:cNvSpPr>
            <p:nvPr/>
          </p:nvSpPr>
          <p:spPr bwMode="auto">
            <a:xfrm flipH="1">
              <a:off x="4512" y="345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42" name="Line 62"/>
            <p:cNvSpPr>
              <a:spLocks noChangeShapeType="1"/>
            </p:cNvSpPr>
            <p:nvPr/>
          </p:nvSpPr>
          <p:spPr bwMode="auto">
            <a:xfrm>
              <a:off x="2832" y="3648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43" name="Line 63"/>
            <p:cNvSpPr>
              <a:spLocks noChangeShapeType="1"/>
            </p:cNvSpPr>
            <p:nvPr/>
          </p:nvSpPr>
          <p:spPr bwMode="auto">
            <a:xfrm>
              <a:off x="2640" y="3456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44" name="Text Box 64"/>
            <p:cNvSpPr txBox="1">
              <a:spLocks noChangeArrowheads="1"/>
            </p:cNvSpPr>
            <p:nvPr/>
          </p:nvSpPr>
          <p:spPr bwMode="auto">
            <a:xfrm>
              <a:off x="2880" y="3408"/>
              <a:ext cx="11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select a block</a:t>
              </a:r>
            </a:p>
          </p:txBody>
        </p:sp>
      </p:grpSp>
      <p:sp>
        <p:nvSpPr>
          <p:cNvPr id="46147" name="Line 67"/>
          <p:cNvSpPr>
            <a:spLocks noChangeShapeType="1"/>
          </p:cNvSpPr>
          <p:nvPr/>
        </p:nvSpPr>
        <p:spPr bwMode="auto">
          <a:xfrm>
            <a:off x="5257800" y="51054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9" name="Line 69"/>
          <p:cNvSpPr>
            <a:spLocks noChangeShapeType="1"/>
          </p:cNvSpPr>
          <p:nvPr/>
        </p:nvSpPr>
        <p:spPr bwMode="auto">
          <a:xfrm>
            <a:off x="7010400" y="5105400"/>
            <a:ext cx="0" cy="38100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54" name="Line 74"/>
          <p:cNvSpPr>
            <a:spLocks noChangeShapeType="1"/>
          </p:cNvSpPr>
          <p:nvPr/>
        </p:nvSpPr>
        <p:spPr bwMode="auto">
          <a:xfrm>
            <a:off x="6096000" y="579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67" name="Text Box 87"/>
          <p:cNvSpPr txBox="1">
            <a:spLocks noChangeArrowheads="1"/>
          </p:cNvSpPr>
          <p:nvPr/>
        </p:nvSpPr>
        <p:spPr bwMode="auto">
          <a:xfrm>
            <a:off x="1526573" y="6459415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hit</a:t>
            </a:r>
          </a:p>
        </p:txBody>
      </p:sp>
      <p:sp>
        <p:nvSpPr>
          <p:cNvPr id="46168" name="Text Box 88"/>
          <p:cNvSpPr txBox="1">
            <a:spLocks noChangeArrowheads="1"/>
          </p:cNvSpPr>
          <p:nvPr/>
        </p:nvSpPr>
        <p:spPr bwMode="auto">
          <a:xfrm>
            <a:off x="3048000" y="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Address (from processor)</a:t>
            </a:r>
          </a:p>
        </p:txBody>
      </p:sp>
      <p:sp>
        <p:nvSpPr>
          <p:cNvPr id="46170" name="Freeform 90"/>
          <p:cNvSpPr>
            <a:spLocks/>
          </p:cNvSpPr>
          <p:nvPr/>
        </p:nvSpPr>
        <p:spPr bwMode="auto">
          <a:xfrm>
            <a:off x="76199" y="1219200"/>
            <a:ext cx="2981571" cy="4267200"/>
          </a:xfrm>
          <a:custGeom>
            <a:avLst/>
            <a:gdLst>
              <a:gd name="T0" fmla="*/ 1584 w 1584"/>
              <a:gd name="T1" fmla="*/ 0 h 2784"/>
              <a:gd name="T2" fmla="*/ 1584 w 1584"/>
              <a:gd name="T3" fmla="*/ 192 h 2784"/>
              <a:gd name="T4" fmla="*/ 0 w 1584"/>
              <a:gd name="T5" fmla="*/ 192 h 2784"/>
              <a:gd name="T6" fmla="*/ 0 w 1584"/>
              <a:gd name="T7" fmla="*/ 2784 h 2784"/>
              <a:gd name="T8" fmla="*/ 816 w 1584"/>
              <a:gd name="T9" fmla="*/ 2784 h 2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84" h="2784">
                <a:moveTo>
                  <a:pt x="1584" y="0"/>
                </a:moveTo>
                <a:lnTo>
                  <a:pt x="1584" y="192"/>
                </a:lnTo>
                <a:lnTo>
                  <a:pt x="0" y="192"/>
                </a:lnTo>
                <a:lnTo>
                  <a:pt x="0" y="2784"/>
                </a:lnTo>
                <a:lnTo>
                  <a:pt x="816" y="278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71" name="Freeform 91"/>
          <p:cNvSpPr>
            <a:spLocks/>
          </p:cNvSpPr>
          <p:nvPr/>
        </p:nvSpPr>
        <p:spPr bwMode="auto">
          <a:xfrm>
            <a:off x="228600" y="1219200"/>
            <a:ext cx="4724400" cy="2590800"/>
          </a:xfrm>
          <a:custGeom>
            <a:avLst/>
            <a:gdLst>
              <a:gd name="T0" fmla="*/ 2976 w 2976"/>
              <a:gd name="T1" fmla="*/ 0 h 1632"/>
              <a:gd name="T2" fmla="*/ 2976 w 2976"/>
              <a:gd name="T3" fmla="*/ 288 h 1632"/>
              <a:gd name="T4" fmla="*/ 0 w 2976"/>
              <a:gd name="T5" fmla="*/ 288 h 1632"/>
              <a:gd name="T6" fmla="*/ 0 w 2976"/>
              <a:gd name="T7" fmla="*/ 1632 h 1632"/>
              <a:gd name="T8" fmla="*/ 240 w 2976"/>
              <a:gd name="T9" fmla="*/ 1632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76" h="1632">
                <a:moveTo>
                  <a:pt x="2976" y="0"/>
                </a:moveTo>
                <a:lnTo>
                  <a:pt x="2976" y="288"/>
                </a:lnTo>
                <a:lnTo>
                  <a:pt x="0" y="288"/>
                </a:lnTo>
                <a:lnTo>
                  <a:pt x="0" y="1632"/>
                </a:lnTo>
                <a:lnTo>
                  <a:pt x="240" y="163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72" name="Text Box 92"/>
          <p:cNvSpPr txBox="1">
            <a:spLocks noChangeArrowheads="1"/>
          </p:cNvSpPr>
          <p:nvPr/>
        </p:nvSpPr>
        <p:spPr bwMode="auto">
          <a:xfrm>
            <a:off x="4479925" y="2479675"/>
            <a:ext cx="1411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(32 bytes)</a:t>
            </a:r>
          </a:p>
        </p:txBody>
      </p:sp>
      <p:sp>
        <p:nvSpPr>
          <p:cNvPr id="46173" name="Rectangle 93"/>
          <p:cNvSpPr>
            <a:spLocks noChangeArrowheads="1"/>
          </p:cNvSpPr>
          <p:nvPr/>
        </p:nvSpPr>
        <p:spPr bwMode="auto">
          <a:xfrm>
            <a:off x="6248400" y="2514600"/>
            <a:ext cx="18288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174" name="Group 94"/>
          <p:cNvGrpSpPr>
            <a:grpSpLocks/>
          </p:cNvGrpSpPr>
          <p:nvPr/>
        </p:nvGrpSpPr>
        <p:grpSpPr bwMode="auto">
          <a:xfrm>
            <a:off x="6248400" y="2895600"/>
            <a:ext cx="1828800" cy="1828800"/>
            <a:chOff x="2640" y="1824"/>
            <a:chExt cx="816" cy="1152"/>
          </a:xfrm>
        </p:grpSpPr>
        <p:sp>
          <p:nvSpPr>
            <p:cNvPr id="46175" name="Line 95"/>
            <p:cNvSpPr>
              <a:spLocks noChangeShapeType="1"/>
            </p:cNvSpPr>
            <p:nvPr/>
          </p:nvSpPr>
          <p:spPr bwMode="auto">
            <a:xfrm>
              <a:off x="2640" y="182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76" name="Line 96"/>
            <p:cNvSpPr>
              <a:spLocks noChangeShapeType="1"/>
            </p:cNvSpPr>
            <p:nvPr/>
          </p:nvSpPr>
          <p:spPr bwMode="auto">
            <a:xfrm>
              <a:off x="2640" y="206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77" name="Line 97"/>
            <p:cNvSpPr>
              <a:spLocks noChangeShapeType="1"/>
            </p:cNvSpPr>
            <p:nvPr/>
          </p:nvSpPr>
          <p:spPr bwMode="auto">
            <a:xfrm>
              <a:off x="2640" y="230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78" name="Line 98"/>
            <p:cNvSpPr>
              <a:spLocks noChangeShapeType="1"/>
            </p:cNvSpPr>
            <p:nvPr/>
          </p:nvSpPr>
          <p:spPr bwMode="auto">
            <a:xfrm>
              <a:off x="2640" y="254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79" name="Line 99"/>
            <p:cNvSpPr>
              <a:spLocks noChangeShapeType="1"/>
            </p:cNvSpPr>
            <p:nvPr/>
          </p:nvSpPr>
          <p:spPr bwMode="auto">
            <a:xfrm>
              <a:off x="2640" y="297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180" name="Group 100"/>
          <p:cNvGrpSpPr>
            <a:grpSpLocks/>
          </p:cNvGrpSpPr>
          <p:nvPr/>
        </p:nvGrpSpPr>
        <p:grpSpPr bwMode="auto">
          <a:xfrm>
            <a:off x="6781800" y="4191000"/>
            <a:ext cx="74613" cy="381000"/>
            <a:chOff x="2976" y="2640"/>
            <a:chExt cx="48" cy="240"/>
          </a:xfrm>
        </p:grpSpPr>
        <p:sp>
          <p:nvSpPr>
            <p:cNvPr id="46181" name="Oval 101"/>
            <p:cNvSpPr>
              <a:spLocks noChangeArrowheads="1"/>
            </p:cNvSpPr>
            <p:nvPr/>
          </p:nvSpPr>
          <p:spPr bwMode="auto">
            <a:xfrm>
              <a:off x="2976" y="264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2" name="Oval 102"/>
            <p:cNvSpPr>
              <a:spLocks noChangeArrowheads="1"/>
            </p:cNvSpPr>
            <p:nvPr/>
          </p:nvSpPr>
          <p:spPr bwMode="auto">
            <a:xfrm>
              <a:off x="2976" y="27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3" name="Oval 103"/>
            <p:cNvSpPr>
              <a:spLocks noChangeArrowheads="1"/>
            </p:cNvSpPr>
            <p:nvPr/>
          </p:nvSpPr>
          <p:spPr bwMode="auto">
            <a:xfrm>
              <a:off x="2976" y="283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189" name="Text Box 109"/>
          <p:cNvSpPr txBox="1">
            <a:spLocks noChangeArrowheads="1"/>
          </p:cNvSpPr>
          <p:nvPr/>
        </p:nvSpPr>
        <p:spPr bwMode="auto">
          <a:xfrm>
            <a:off x="6384925" y="2479675"/>
            <a:ext cx="1411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(32 bytes)</a:t>
            </a:r>
          </a:p>
        </p:txBody>
      </p:sp>
      <p:grpSp>
        <p:nvGrpSpPr>
          <p:cNvPr id="46190" name="Group 110"/>
          <p:cNvGrpSpPr>
            <a:grpSpLocks/>
          </p:cNvGrpSpPr>
          <p:nvPr/>
        </p:nvGrpSpPr>
        <p:grpSpPr bwMode="auto">
          <a:xfrm>
            <a:off x="4572000" y="6096000"/>
            <a:ext cx="3276600" cy="457200"/>
            <a:chOff x="2640" y="3408"/>
            <a:chExt cx="2064" cy="288"/>
          </a:xfrm>
        </p:grpSpPr>
        <p:sp>
          <p:nvSpPr>
            <p:cNvPr id="46191" name="Line 111"/>
            <p:cNvSpPr>
              <a:spLocks noChangeShapeType="1"/>
            </p:cNvSpPr>
            <p:nvPr/>
          </p:nvSpPr>
          <p:spPr bwMode="auto">
            <a:xfrm>
              <a:off x="2640" y="345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92" name="Line 112"/>
            <p:cNvSpPr>
              <a:spLocks noChangeShapeType="1"/>
            </p:cNvSpPr>
            <p:nvPr/>
          </p:nvSpPr>
          <p:spPr bwMode="auto">
            <a:xfrm flipH="1">
              <a:off x="4512" y="345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93" name="Line 113"/>
            <p:cNvSpPr>
              <a:spLocks noChangeShapeType="1"/>
            </p:cNvSpPr>
            <p:nvPr/>
          </p:nvSpPr>
          <p:spPr bwMode="auto">
            <a:xfrm>
              <a:off x="2832" y="3648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94" name="Line 114"/>
            <p:cNvSpPr>
              <a:spLocks noChangeShapeType="1"/>
            </p:cNvSpPr>
            <p:nvPr/>
          </p:nvSpPr>
          <p:spPr bwMode="auto">
            <a:xfrm>
              <a:off x="2640" y="3456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95" name="Text Box 115"/>
            <p:cNvSpPr txBox="1">
              <a:spLocks noChangeArrowheads="1"/>
            </p:cNvSpPr>
            <p:nvPr/>
          </p:nvSpPr>
          <p:spPr bwMode="auto">
            <a:xfrm>
              <a:off x="2880" y="3408"/>
              <a:ext cx="15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select certain bytes</a:t>
              </a:r>
            </a:p>
          </p:txBody>
        </p:sp>
      </p:grpSp>
      <p:sp>
        <p:nvSpPr>
          <p:cNvPr id="46196" name="Freeform 116"/>
          <p:cNvSpPr>
            <a:spLocks/>
          </p:cNvSpPr>
          <p:nvPr/>
        </p:nvSpPr>
        <p:spPr bwMode="auto">
          <a:xfrm>
            <a:off x="6781800" y="1219200"/>
            <a:ext cx="1828800" cy="5105400"/>
          </a:xfrm>
          <a:custGeom>
            <a:avLst/>
            <a:gdLst>
              <a:gd name="T0" fmla="*/ 0 w 1152"/>
              <a:gd name="T1" fmla="*/ 0 h 3216"/>
              <a:gd name="T2" fmla="*/ 0 w 1152"/>
              <a:gd name="T3" fmla="*/ 288 h 3216"/>
              <a:gd name="T4" fmla="*/ 1152 w 1152"/>
              <a:gd name="T5" fmla="*/ 288 h 3216"/>
              <a:gd name="T6" fmla="*/ 1152 w 1152"/>
              <a:gd name="T7" fmla="*/ 3216 h 3216"/>
              <a:gd name="T8" fmla="*/ 576 w 1152"/>
              <a:gd name="T9" fmla="*/ 3216 h 3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" h="3216">
                <a:moveTo>
                  <a:pt x="0" y="0"/>
                </a:moveTo>
                <a:lnTo>
                  <a:pt x="0" y="288"/>
                </a:lnTo>
                <a:lnTo>
                  <a:pt x="1152" y="288"/>
                </a:lnTo>
                <a:lnTo>
                  <a:pt x="1152" y="3216"/>
                </a:lnTo>
                <a:lnTo>
                  <a:pt x="576" y="321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21" name="Freeform 141"/>
          <p:cNvSpPr>
            <a:spLocks/>
          </p:cNvSpPr>
          <p:nvPr/>
        </p:nvSpPr>
        <p:spPr bwMode="auto">
          <a:xfrm>
            <a:off x="1828800" y="5562600"/>
            <a:ext cx="2819400" cy="609600"/>
          </a:xfrm>
          <a:custGeom>
            <a:avLst/>
            <a:gdLst>
              <a:gd name="T0" fmla="*/ 0 w 1776"/>
              <a:gd name="T1" fmla="*/ 288 h 288"/>
              <a:gd name="T2" fmla="*/ 1392 w 1776"/>
              <a:gd name="T3" fmla="*/ 288 h 288"/>
              <a:gd name="T4" fmla="*/ 1776 w 1776"/>
              <a:gd name="T5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76" h="288">
                <a:moveTo>
                  <a:pt x="0" y="288"/>
                </a:moveTo>
                <a:lnTo>
                  <a:pt x="1392" y="288"/>
                </a:lnTo>
                <a:lnTo>
                  <a:pt x="1776" y="0"/>
                </a:lnTo>
              </a:path>
            </a:pathLst>
          </a:custGeom>
          <a:noFill/>
          <a:ln w="12700" cap="flat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22" name="Freeform 142"/>
          <p:cNvSpPr>
            <a:spLocks/>
          </p:cNvSpPr>
          <p:nvPr/>
        </p:nvSpPr>
        <p:spPr bwMode="auto">
          <a:xfrm>
            <a:off x="3194693" y="5638800"/>
            <a:ext cx="1519259" cy="609599"/>
          </a:xfrm>
          <a:custGeom>
            <a:avLst/>
            <a:gdLst>
              <a:gd name="T0" fmla="*/ 0 w 912"/>
              <a:gd name="T1" fmla="*/ 384 h 384"/>
              <a:gd name="T2" fmla="*/ 528 w 912"/>
              <a:gd name="T3" fmla="*/ 384 h 384"/>
              <a:gd name="T4" fmla="*/ 912 w 912"/>
              <a:gd name="T5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2" h="384">
                <a:moveTo>
                  <a:pt x="0" y="384"/>
                </a:moveTo>
                <a:lnTo>
                  <a:pt x="528" y="384"/>
                </a:lnTo>
                <a:lnTo>
                  <a:pt x="912" y="0"/>
                </a:lnTo>
              </a:path>
            </a:pathLst>
          </a:custGeom>
          <a:noFill/>
          <a:ln w="12700" cap="flat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1122299" y="2129135"/>
            <a:ext cx="1399673" cy="3966865"/>
            <a:chOff x="2257927" y="2129135"/>
            <a:chExt cx="1399673" cy="3966865"/>
          </a:xfrm>
        </p:grpSpPr>
        <p:sp>
          <p:nvSpPr>
            <p:cNvPr id="105" name="Rectangle 5"/>
            <p:cNvSpPr>
              <a:spLocks noChangeArrowheads="1"/>
            </p:cNvSpPr>
            <p:nvPr/>
          </p:nvSpPr>
          <p:spPr bwMode="auto">
            <a:xfrm>
              <a:off x="2590800" y="2514600"/>
              <a:ext cx="1066800" cy="2590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6"/>
            <p:cNvSpPr>
              <a:spLocks noChangeShapeType="1"/>
            </p:cNvSpPr>
            <p:nvPr/>
          </p:nvSpPr>
          <p:spPr bwMode="auto">
            <a:xfrm>
              <a:off x="2590800" y="28956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7"/>
            <p:cNvSpPr>
              <a:spLocks noChangeShapeType="1"/>
            </p:cNvSpPr>
            <p:nvPr/>
          </p:nvSpPr>
          <p:spPr bwMode="auto">
            <a:xfrm>
              <a:off x="2590800" y="32766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8"/>
            <p:cNvSpPr>
              <a:spLocks noChangeShapeType="1"/>
            </p:cNvSpPr>
            <p:nvPr/>
          </p:nvSpPr>
          <p:spPr bwMode="auto">
            <a:xfrm>
              <a:off x="2590800" y="36576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9"/>
            <p:cNvSpPr>
              <a:spLocks noChangeShapeType="1"/>
            </p:cNvSpPr>
            <p:nvPr/>
          </p:nvSpPr>
          <p:spPr bwMode="auto">
            <a:xfrm>
              <a:off x="2590800" y="40386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10"/>
            <p:cNvSpPr>
              <a:spLocks noChangeShapeType="1"/>
            </p:cNvSpPr>
            <p:nvPr/>
          </p:nvSpPr>
          <p:spPr bwMode="auto">
            <a:xfrm>
              <a:off x="2590800" y="47244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Oval 11"/>
            <p:cNvSpPr>
              <a:spLocks noChangeArrowheads="1"/>
            </p:cNvSpPr>
            <p:nvPr/>
          </p:nvSpPr>
          <p:spPr bwMode="auto">
            <a:xfrm>
              <a:off x="2895600" y="41910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Oval 12"/>
            <p:cNvSpPr>
              <a:spLocks noChangeArrowheads="1"/>
            </p:cNvSpPr>
            <p:nvPr/>
          </p:nvSpPr>
          <p:spPr bwMode="auto">
            <a:xfrm>
              <a:off x="2895600" y="43434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Oval 13"/>
            <p:cNvSpPr>
              <a:spLocks noChangeArrowheads="1"/>
            </p:cNvSpPr>
            <p:nvPr/>
          </p:nvSpPr>
          <p:spPr bwMode="auto">
            <a:xfrm>
              <a:off x="28956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Text Box 24"/>
            <p:cNvSpPr txBox="1">
              <a:spLocks noChangeArrowheads="1"/>
            </p:cNvSpPr>
            <p:nvPr/>
          </p:nvSpPr>
          <p:spPr bwMode="auto">
            <a:xfrm>
              <a:off x="2676525" y="2133600"/>
              <a:ext cx="79323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TAG</a:t>
              </a:r>
            </a:p>
          </p:txBody>
        </p:sp>
        <p:sp>
          <p:nvSpPr>
            <p:cNvPr id="115" name="Rectangle 5"/>
            <p:cNvSpPr>
              <a:spLocks noChangeArrowheads="1"/>
            </p:cNvSpPr>
            <p:nvPr/>
          </p:nvSpPr>
          <p:spPr bwMode="auto">
            <a:xfrm>
              <a:off x="2385470" y="2514600"/>
              <a:ext cx="155574" cy="2590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6"/>
            <p:cNvSpPr>
              <a:spLocks noChangeShapeType="1"/>
            </p:cNvSpPr>
            <p:nvPr/>
          </p:nvSpPr>
          <p:spPr bwMode="auto">
            <a:xfrm>
              <a:off x="2385470" y="2895600"/>
              <a:ext cx="1555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7"/>
            <p:cNvSpPr>
              <a:spLocks noChangeShapeType="1"/>
            </p:cNvSpPr>
            <p:nvPr/>
          </p:nvSpPr>
          <p:spPr bwMode="auto">
            <a:xfrm>
              <a:off x="2385470" y="3276600"/>
              <a:ext cx="1555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8"/>
            <p:cNvSpPr>
              <a:spLocks noChangeShapeType="1"/>
            </p:cNvSpPr>
            <p:nvPr/>
          </p:nvSpPr>
          <p:spPr bwMode="auto">
            <a:xfrm>
              <a:off x="2385470" y="3657600"/>
              <a:ext cx="1555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9"/>
            <p:cNvSpPr>
              <a:spLocks noChangeShapeType="1"/>
            </p:cNvSpPr>
            <p:nvPr/>
          </p:nvSpPr>
          <p:spPr bwMode="auto">
            <a:xfrm>
              <a:off x="2385470" y="4038600"/>
              <a:ext cx="1555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0"/>
            <p:cNvSpPr>
              <a:spLocks noChangeShapeType="1"/>
            </p:cNvSpPr>
            <p:nvPr/>
          </p:nvSpPr>
          <p:spPr bwMode="auto">
            <a:xfrm>
              <a:off x="2385470" y="4724400"/>
              <a:ext cx="1555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Oval 11"/>
            <p:cNvSpPr>
              <a:spLocks noChangeArrowheads="1"/>
            </p:cNvSpPr>
            <p:nvPr/>
          </p:nvSpPr>
          <p:spPr bwMode="auto">
            <a:xfrm>
              <a:off x="2423569" y="41910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Oval 12"/>
            <p:cNvSpPr>
              <a:spLocks noChangeArrowheads="1"/>
            </p:cNvSpPr>
            <p:nvPr/>
          </p:nvSpPr>
          <p:spPr bwMode="auto">
            <a:xfrm>
              <a:off x="2423569" y="43434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Oval 13"/>
            <p:cNvSpPr>
              <a:spLocks noChangeArrowheads="1"/>
            </p:cNvSpPr>
            <p:nvPr/>
          </p:nvSpPr>
          <p:spPr bwMode="auto">
            <a:xfrm>
              <a:off x="2423569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Text Box 24"/>
            <p:cNvSpPr txBox="1">
              <a:spLocks noChangeArrowheads="1"/>
            </p:cNvSpPr>
            <p:nvPr/>
          </p:nvSpPr>
          <p:spPr bwMode="auto">
            <a:xfrm>
              <a:off x="2257927" y="2129135"/>
              <a:ext cx="4074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V</a:t>
              </a:r>
            </a:p>
          </p:txBody>
        </p:sp>
        <p:sp>
          <p:nvSpPr>
            <p:cNvPr id="125" name="Oval 19"/>
            <p:cNvSpPr>
              <a:spLocks noChangeArrowheads="1"/>
            </p:cNvSpPr>
            <p:nvPr/>
          </p:nvSpPr>
          <p:spPr bwMode="auto">
            <a:xfrm>
              <a:off x="2743200" y="5334001"/>
              <a:ext cx="654295" cy="3047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6" name="Text Box 20"/>
            <p:cNvSpPr txBox="1">
              <a:spLocks noChangeArrowheads="1"/>
            </p:cNvSpPr>
            <p:nvPr/>
          </p:nvSpPr>
          <p:spPr bwMode="auto">
            <a:xfrm>
              <a:off x="2818810" y="5257800"/>
              <a:ext cx="53091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dirty="0"/>
                <a:t>==</a:t>
              </a:r>
            </a:p>
          </p:txBody>
        </p:sp>
        <p:sp>
          <p:nvSpPr>
            <p:cNvPr id="127" name="Line 21"/>
            <p:cNvSpPr>
              <a:spLocks noChangeShapeType="1"/>
            </p:cNvSpPr>
            <p:nvPr/>
          </p:nvSpPr>
          <p:spPr bwMode="auto">
            <a:xfrm>
              <a:off x="3048000" y="56388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Line 110"/>
            <p:cNvSpPr>
              <a:spLocks noChangeShapeType="1"/>
            </p:cNvSpPr>
            <p:nvPr/>
          </p:nvSpPr>
          <p:spPr bwMode="auto">
            <a:xfrm>
              <a:off x="2469906" y="5715000"/>
              <a:ext cx="4256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111"/>
            <p:cNvSpPr>
              <a:spLocks noChangeShapeType="1"/>
            </p:cNvSpPr>
            <p:nvPr/>
          </p:nvSpPr>
          <p:spPr bwMode="auto">
            <a:xfrm>
              <a:off x="2895600" y="57150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1" name="Group 117"/>
            <p:cNvGrpSpPr>
              <a:grpSpLocks/>
            </p:cNvGrpSpPr>
            <p:nvPr/>
          </p:nvGrpSpPr>
          <p:grpSpPr bwMode="auto">
            <a:xfrm flipV="1">
              <a:off x="2819400" y="5867400"/>
              <a:ext cx="304800" cy="228600"/>
              <a:chOff x="384" y="3792"/>
              <a:chExt cx="288" cy="288"/>
            </a:xfrm>
          </p:grpSpPr>
          <p:sp>
            <p:nvSpPr>
              <p:cNvPr id="139" name="Arc 118"/>
              <p:cNvSpPr>
                <a:spLocks/>
              </p:cNvSpPr>
              <p:nvPr/>
            </p:nvSpPr>
            <p:spPr bwMode="auto">
              <a:xfrm>
                <a:off x="528" y="3792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Arc 119"/>
              <p:cNvSpPr>
                <a:spLocks/>
              </p:cNvSpPr>
              <p:nvPr/>
            </p:nvSpPr>
            <p:spPr bwMode="auto">
              <a:xfrm flipH="1">
                <a:off x="384" y="3792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Line 120"/>
              <p:cNvSpPr>
                <a:spLocks noChangeShapeType="1"/>
              </p:cNvSpPr>
              <p:nvPr/>
            </p:nvSpPr>
            <p:spPr bwMode="auto">
              <a:xfrm>
                <a:off x="384" y="393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Line 121"/>
              <p:cNvSpPr>
                <a:spLocks noChangeShapeType="1"/>
              </p:cNvSpPr>
              <p:nvPr/>
            </p:nvSpPr>
            <p:spPr bwMode="auto">
              <a:xfrm>
                <a:off x="672" y="393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Line 122"/>
              <p:cNvSpPr>
                <a:spLocks noChangeShapeType="1"/>
              </p:cNvSpPr>
              <p:nvPr/>
            </p:nvSpPr>
            <p:spPr bwMode="auto">
              <a:xfrm>
                <a:off x="384" y="408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2" name="Line 165"/>
            <p:cNvSpPr>
              <a:spLocks noChangeShapeType="1"/>
            </p:cNvSpPr>
            <p:nvPr/>
          </p:nvSpPr>
          <p:spPr bwMode="auto">
            <a:xfrm>
              <a:off x="3084268" y="5105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3" name="Group 175"/>
            <p:cNvGrpSpPr>
              <a:grpSpLocks/>
            </p:cNvGrpSpPr>
            <p:nvPr/>
          </p:nvGrpSpPr>
          <p:grpSpPr bwMode="auto">
            <a:xfrm>
              <a:off x="2469906" y="5105400"/>
              <a:ext cx="76200" cy="609600"/>
              <a:chOff x="1536" y="3456"/>
              <a:chExt cx="48" cy="384"/>
            </a:xfrm>
          </p:grpSpPr>
          <p:sp>
            <p:nvSpPr>
              <p:cNvPr id="134" name="Line 176"/>
              <p:cNvSpPr>
                <a:spLocks noChangeShapeType="1"/>
              </p:cNvSpPr>
              <p:nvPr/>
            </p:nvSpPr>
            <p:spPr bwMode="auto">
              <a:xfrm>
                <a:off x="1536" y="345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Line 177"/>
              <p:cNvSpPr>
                <a:spLocks noChangeShapeType="1"/>
              </p:cNvSpPr>
              <p:nvPr/>
            </p:nvSpPr>
            <p:spPr bwMode="auto">
              <a:xfrm>
                <a:off x="1536" y="37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6" name="Group 178"/>
              <p:cNvGrpSpPr>
                <a:grpSpLocks/>
              </p:cNvGrpSpPr>
              <p:nvPr/>
            </p:nvGrpSpPr>
            <p:grpSpPr bwMode="auto">
              <a:xfrm>
                <a:off x="1536" y="3648"/>
                <a:ext cx="48" cy="96"/>
                <a:chOff x="576" y="3888"/>
                <a:chExt cx="48" cy="96"/>
              </a:xfrm>
            </p:grpSpPr>
            <p:sp>
              <p:nvSpPr>
                <p:cNvPr id="137" name="Arc 179"/>
                <p:cNvSpPr>
                  <a:spLocks/>
                </p:cNvSpPr>
                <p:nvPr/>
              </p:nvSpPr>
              <p:spPr bwMode="auto">
                <a:xfrm>
                  <a:off x="576" y="3888"/>
                  <a:ext cx="48" cy="48"/>
                </a:xfrm>
                <a:custGeom>
                  <a:avLst/>
                  <a:gdLst>
                    <a:gd name="T0" fmla="*/ 0 w 21600"/>
                    <a:gd name="T1" fmla="*/ 0 h 21600"/>
                    <a:gd name="T2" fmla="*/ 48 w 21600"/>
                    <a:gd name="T3" fmla="*/ 48 h 21600"/>
                    <a:gd name="T4" fmla="*/ 0 w 21600"/>
                    <a:gd name="T5" fmla="*/ 48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" name="Arc 180"/>
                <p:cNvSpPr>
                  <a:spLocks/>
                </p:cNvSpPr>
                <p:nvPr/>
              </p:nvSpPr>
              <p:spPr bwMode="auto">
                <a:xfrm flipV="1">
                  <a:off x="576" y="3936"/>
                  <a:ext cx="48" cy="48"/>
                </a:xfrm>
                <a:custGeom>
                  <a:avLst/>
                  <a:gdLst>
                    <a:gd name="T0" fmla="*/ 0 w 21600"/>
                    <a:gd name="T1" fmla="*/ 0 h 21600"/>
                    <a:gd name="T2" fmla="*/ 48 w 21600"/>
                    <a:gd name="T3" fmla="*/ 48 h 21600"/>
                    <a:gd name="T4" fmla="*/ 0 w 21600"/>
                    <a:gd name="T5" fmla="*/ 48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44" name="Group 143"/>
          <p:cNvGrpSpPr/>
          <p:nvPr/>
        </p:nvGrpSpPr>
        <p:grpSpPr>
          <a:xfrm>
            <a:off x="2486527" y="2129135"/>
            <a:ext cx="1399673" cy="3966865"/>
            <a:chOff x="2257927" y="2129135"/>
            <a:chExt cx="1399673" cy="3966865"/>
          </a:xfrm>
        </p:grpSpPr>
        <p:sp>
          <p:nvSpPr>
            <p:cNvPr id="145" name="Rectangle 5"/>
            <p:cNvSpPr>
              <a:spLocks noChangeArrowheads="1"/>
            </p:cNvSpPr>
            <p:nvPr/>
          </p:nvSpPr>
          <p:spPr bwMode="auto">
            <a:xfrm>
              <a:off x="2590800" y="2514600"/>
              <a:ext cx="1066800" cy="2590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Line 6"/>
            <p:cNvSpPr>
              <a:spLocks noChangeShapeType="1"/>
            </p:cNvSpPr>
            <p:nvPr/>
          </p:nvSpPr>
          <p:spPr bwMode="auto">
            <a:xfrm>
              <a:off x="2590800" y="28956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7"/>
            <p:cNvSpPr>
              <a:spLocks noChangeShapeType="1"/>
            </p:cNvSpPr>
            <p:nvPr/>
          </p:nvSpPr>
          <p:spPr bwMode="auto">
            <a:xfrm>
              <a:off x="2590800" y="32766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8"/>
            <p:cNvSpPr>
              <a:spLocks noChangeShapeType="1"/>
            </p:cNvSpPr>
            <p:nvPr/>
          </p:nvSpPr>
          <p:spPr bwMode="auto">
            <a:xfrm>
              <a:off x="2590800" y="36576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9"/>
            <p:cNvSpPr>
              <a:spLocks noChangeShapeType="1"/>
            </p:cNvSpPr>
            <p:nvPr/>
          </p:nvSpPr>
          <p:spPr bwMode="auto">
            <a:xfrm>
              <a:off x="2590800" y="40386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Line 10"/>
            <p:cNvSpPr>
              <a:spLocks noChangeShapeType="1"/>
            </p:cNvSpPr>
            <p:nvPr/>
          </p:nvSpPr>
          <p:spPr bwMode="auto">
            <a:xfrm>
              <a:off x="2590800" y="47244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Oval 11"/>
            <p:cNvSpPr>
              <a:spLocks noChangeArrowheads="1"/>
            </p:cNvSpPr>
            <p:nvPr/>
          </p:nvSpPr>
          <p:spPr bwMode="auto">
            <a:xfrm>
              <a:off x="2895600" y="41910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Oval 12"/>
            <p:cNvSpPr>
              <a:spLocks noChangeArrowheads="1"/>
            </p:cNvSpPr>
            <p:nvPr/>
          </p:nvSpPr>
          <p:spPr bwMode="auto">
            <a:xfrm>
              <a:off x="2895600" y="43434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Oval 13"/>
            <p:cNvSpPr>
              <a:spLocks noChangeArrowheads="1"/>
            </p:cNvSpPr>
            <p:nvPr/>
          </p:nvSpPr>
          <p:spPr bwMode="auto">
            <a:xfrm>
              <a:off x="28956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Text Box 24"/>
            <p:cNvSpPr txBox="1">
              <a:spLocks noChangeArrowheads="1"/>
            </p:cNvSpPr>
            <p:nvPr/>
          </p:nvSpPr>
          <p:spPr bwMode="auto">
            <a:xfrm>
              <a:off x="2676525" y="2133600"/>
              <a:ext cx="79323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TAG</a:t>
              </a:r>
            </a:p>
          </p:txBody>
        </p:sp>
        <p:sp>
          <p:nvSpPr>
            <p:cNvPr id="155" name="Rectangle 5"/>
            <p:cNvSpPr>
              <a:spLocks noChangeArrowheads="1"/>
            </p:cNvSpPr>
            <p:nvPr/>
          </p:nvSpPr>
          <p:spPr bwMode="auto">
            <a:xfrm>
              <a:off x="2385470" y="2514600"/>
              <a:ext cx="155574" cy="2590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6"/>
            <p:cNvSpPr>
              <a:spLocks noChangeShapeType="1"/>
            </p:cNvSpPr>
            <p:nvPr/>
          </p:nvSpPr>
          <p:spPr bwMode="auto">
            <a:xfrm>
              <a:off x="2385470" y="2895600"/>
              <a:ext cx="1555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Line 7"/>
            <p:cNvSpPr>
              <a:spLocks noChangeShapeType="1"/>
            </p:cNvSpPr>
            <p:nvPr/>
          </p:nvSpPr>
          <p:spPr bwMode="auto">
            <a:xfrm>
              <a:off x="2385470" y="3276600"/>
              <a:ext cx="1555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Line 8"/>
            <p:cNvSpPr>
              <a:spLocks noChangeShapeType="1"/>
            </p:cNvSpPr>
            <p:nvPr/>
          </p:nvSpPr>
          <p:spPr bwMode="auto">
            <a:xfrm>
              <a:off x="2385470" y="3657600"/>
              <a:ext cx="1555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Line 9"/>
            <p:cNvSpPr>
              <a:spLocks noChangeShapeType="1"/>
            </p:cNvSpPr>
            <p:nvPr/>
          </p:nvSpPr>
          <p:spPr bwMode="auto">
            <a:xfrm>
              <a:off x="2385470" y="4038600"/>
              <a:ext cx="1555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Line 10"/>
            <p:cNvSpPr>
              <a:spLocks noChangeShapeType="1"/>
            </p:cNvSpPr>
            <p:nvPr/>
          </p:nvSpPr>
          <p:spPr bwMode="auto">
            <a:xfrm>
              <a:off x="2385470" y="4724400"/>
              <a:ext cx="1555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Oval 11"/>
            <p:cNvSpPr>
              <a:spLocks noChangeArrowheads="1"/>
            </p:cNvSpPr>
            <p:nvPr/>
          </p:nvSpPr>
          <p:spPr bwMode="auto">
            <a:xfrm>
              <a:off x="2423569" y="41910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Oval 12"/>
            <p:cNvSpPr>
              <a:spLocks noChangeArrowheads="1"/>
            </p:cNvSpPr>
            <p:nvPr/>
          </p:nvSpPr>
          <p:spPr bwMode="auto">
            <a:xfrm>
              <a:off x="2423569" y="43434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Oval 13"/>
            <p:cNvSpPr>
              <a:spLocks noChangeArrowheads="1"/>
            </p:cNvSpPr>
            <p:nvPr/>
          </p:nvSpPr>
          <p:spPr bwMode="auto">
            <a:xfrm>
              <a:off x="2423569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Text Box 24"/>
            <p:cNvSpPr txBox="1">
              <a:spLocks noChangeArrowheads="1"/>
            </p:cNvSpPr>
            <p:nvPr/>
          </p:nvSpPr>
          <p:spPr bwMode="auto">
            <a:xfrm>
              <a:off x="2257927" y="2129135"/>
              <a:ext cx="4074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V</a:t>
              </a:r>
            </a:p>
          </p:txBody>
        </p:sp>
        <p:sp>
          <p:nvSpPr>
            <p:cNvPr id="165" name="Oval 19"/>
            <p:cNvSpPr>
              <a:spLocks noChangeArrowheads="1"/>
            </p:cNvSpPr>
            <p:nvPr/>
          </p:nvSpPr>
          <p:spPr bwMode="auto">
            <a:xfrm>
              <a:off x="2743200" y="5334001"/>
              <a:ext cx="654295" cy="3047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6" name="Text Box 20"/>
            <p:cNvSpPr txBox="1">
              <a:spLocks noChangeArrowheads="1"/>
            </p:cNvSpPr>
            <p:nvPr/>
          </p:nvSpPr>
          <p:spPr bwMode="auto">
            <a:xfrm>
              <a:off x="2818810" y="5257800"/>
              <a:ext cx="53091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dirty="0"/>
                <a:t>==</a:t>
              </a:r>
            </a:p>
          </p:txBody>
        </p:sp>
        <p:sp>
          <p:nvSpPr>
            <p:cNvPr id="167" name="Line 21"/>
            <p:cNvSpPr>
              <a:spLocks noChangeShapeType="1"/>
            </p:cNvSpPr>
            <p:nvPr/>
          </p:nvSpPr>
          <p:spPr bwMode="auto">
            <a:xfrm>
              <a:off x="3048000" y="56388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Line 110"/>
            <p:cNvSpPr>
              <a:spLocks noChangeShapeType="1"/>
            </p:cNvSpPr>
            <p:nvPr/>
          </p:nvSpPr>
          <p:spPr bwMode="auto">
            <a:xfrm>
              <a:off x="2469906" y="5715000"/>
              <a:ext cx="4256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Line 111"/>
            <p:cNvSpPr>
              <a:spLocks noChangeShapeType="1"/>
            </p:cNvSpPr>
            <p:nvPr/>
          </p:nvSpPr>
          <p:spPr bwMode="auto">
            <a:xfrm>
              <a:off x="2895600" y="57150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1" name="Group 117"/>
            <p:cNvGrpSpPr>
              <a:grpSpLocks/>
            </p:cNvGrpSpPr>
            <p:nvPr/>
          </p:nvGrpSpPr>
          <p:grpSpPr bwMode="auto">
            <a:xfrm flipV="1">
              <a:off x="2819400" y="5867400"/>
              <a:ext cx="304800" cy="228600"/>
              <a:chOff x="384" y="3792"/>
              <a:chExt cx="288" cy="288"/>
            </a:xfrm>
          </p:grpSpPr>
          <p:sp>
            <p:nvSpPr>
              <p:cNvPr id="179" name="Arc 118"/>
              <p:cNvSpPr>
                <a:spLocks/>
              </p:cNvSpPr>
              <p:nvPr/>
            </p:nvSpPr>
            <p:spPr bwMode="auto">
              <a:xfrm>
                <a:off x="528" y="3792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Arc 119"/>
              <p:cNvSpPr>
                <a:spLocks/>
              </p:cNvSpPr>
              <p:nvPr/>
            </p:nvSpPr>
            <p:spPr bwMode="auto">
              <a:xfrm flipH="1">
                <a:off x="384" y="3792"/>
                <a:ext cx="144" cy="144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Line 120"/>
              <p:cNvSpPr>
                <a:spLocks noChangeShapeType="1"/>
              </p:cNvSpPr>
              <p:nvPr/>
            </p:nvSpPr>
            <p:spPr bwMode="auto">
              <a:xfrm>
                <a:off x="384" y="393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Line 121"/>
              <p:cNvSpPr>
                <a:spLocks noChangeShapeType="1"/>
              </p:cNvSpPr>
              <p:nvPr/>
            </p:nvSpPr>
            <p:spPr bwMode="auto">
              <a:xfrm>
                <a:off x="672" y="393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Line 122"/>
              <p:cNvSpPr>
                <a:spLocks noChangeShapeType="1"/>
              </p:cNvSpPr>
              <p:nvPr/>
            </p:nvSpPr>
            <p:spPr bwMode="auto">
              <a:xfrm>
                <a:off x="384" y="408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2" name="Line 165"/>
            <p:cNvSpPr>
              <a:spLocks noChangeShapeType="1"/>
            </p:cNvSpPr>
            <p:nvPr/>
          </p:nvSpPr>
          <p:spPr bwMode="auto">
            <a:xfrm>
              <a:off x="3084268" y="5105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3" name="Group 175"/>
            <p:cNvGrpSpPr>
              <a:grpSpLocks/>
            </p:cNvGrpSpPr>
            <p:nvPr/>
          </p:nvGrpSpPr>
          <p:grpSpPr bwMode="auto">
            <a:xfrm>
              <a:off x="2469906" y="5105400"/>
              <a:ext cx="76200" cy="609600"/>
              <a:chOff x="1536" y="3456"/>
              <a:chExt cx="48" cy="384"/>
            </a:xfrm>
          </p:grpSpPr>
          <p:sp>
            <p:nvSpPr>
              <p:cNvPr id="174" name="Line 176"/>
              <p:cNvSpPr>
                <a:spLocks noChangeShapeType="1"/>
              </p:cNvSpPr>
              <p:nvPr/>
            </p:nvSpPr>
            <p:spPr bwMode="auto">
              <a:xfrm>
                <a:off x="1536" y="345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Line 177"/>
              <p:cNvSpPr>
                <a:spLocks noChangeShapeType="1"/>
              </p:cNvSpPr>
              <p:nvPr/>
            </p:nvSpPr>
            <p:spPr bwMode="auto">
              <a:xfrm>
                <a:off x="1536" y="37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76" name="Group 178"/>
              <p:cNvGrpSpPr>
                <a:grpSpLocks/>
              </p:cNvGrpSpPr>
              <p:nvPr/>
            </p:nvGrpSpPr>
            <p:grpSpPr bwMode="auto">
              <a:xfrm>
                <a:off x="1536" y="3648"/>
                <a:ext cx="48" cy="96"/>
                <a:chOff x="576" y="3888"/>
                <a:chExt cx="48" cy="96"/>
              </a:xfrm>
            </p:grpSpPr>
            <p:sp>
              <p:nvSpPr>
                <p:cNvPr id="177" name="Arc 179"/>
                <p:cNvSpPr>
                  <a:spLocks/>
                </p:cNvSpPr>
                <p:nvPr/>
              </p:nvSpPr>
              <p:spPr bwMode="auto">
                <a:xfrm>
                  <a:off x="576" y="3888"/>
                  <a:ext cx="48" cy="48"/>
                </a:xfrm>
                <a:custGeom>
                  <a:avLst/>
                  <a:gdLst>
                    <a:gd name="T0" fmla="*/ 0 w 21600"/>
                    <a:gd name="T1" fmla="*/ 0 h 21600"/>
                    <a:gd name="T2" fmla="*/ 48 w 21600"/>
                    <a:gd name="T3" fmla="*/ 48 h 21600"/>
                    <a:gd name="T4" fmla="*/ 0 w 21600"/>
                    <a:gd name="T5" fmla="*/ 48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8" name="Arc 180"/>
                <p:cNvSpPr>
                  <a:spLocks/>
                </p:cNvSpPr>
                <p:nvPr/>
              </p:nvSpPr>
              <p:spPr bwMode="auto">
                <a:xfrm flipV="1">
                  <a:off x="576" y="3936"/>
                  <a:ext cx="48" cy="48"/>
                </a:xfrm>
                <a:custGeom>
                  <a:avLst/>
                  <a:gdLst>
                    <a:gd name="T0" fmla="*/ 0 w 21600"/>
                    <a:gd name="T1" fmla="*/ 0 h 21600"/>
                    <a:gd name="T2" fmla="*/ 48 w 21600"/>
                    <a:gd name="T3" fmla="*/ 48 h 21600"/>
                    <a:gd name="T4" fmla="*/ 0 w 21600"/>
                    <a:gd name="T5" fmla="*/ 48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84" name="Text Box 23"/>
          <p:cNvSpPr txBox="1">
            <a:spLocks noChangeArrowheads="1"/>
          </p:cNvSpPr>
          <p:nvPr/>
        </p:nvSpPr>
        <p:spPr bwMode="auto">
          <a:xfrm>
            <a:off x="6655043" y="2129135"/>
            <a:ext cx="1031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DATA</a:t>
            </a:r>
          </a:p>
        </p:txBody>
      </p:sp>
      <p:grpSp>
        <p:nvGrpSpPr>
          <p:cNvPr id="209" name="Group 208"/>
          <p:cNvGrpSpPr/>
          <p:nvPr/>
        </p:nvGrpSpPr>
        <p:grpSpPr>
          <a:xfrm>
            <a:off x="2362200" y="6409591"/>
            <a:ext cx="314804" cy="287217"/>
            <a:chOff x="9515718" y="2497014"/>
            <a:chExt cx="618882" cy="553917"/>
          </a:xfrm>
        </p:grpSpPr>
        <p:sp>
          <p:nvSpPr>
            <p:cNvPr id="210" name="Freeform 209"/>
            <p:cNvSpPr/>
            <p:nvPr/>
          </p:nvSpPr>
          <p:spPr>
            <a:xfrm>
              <a:off x="9515718" y="2497015"/>
              <a:ext cx="308219" cy="553916"/>
            </a:xfrm>
            <a:custGeom>
              <a:avLst/>
              <a:gdLst>
                <a:gd name="connsiteX0" fmla="*/ 0 w 386861"/>
                <a:gd name="connsiteY0" fmla="*/ 0 h 553916"/>
                <a:gd name="connsiteX1" fmla="*/ 105507 w 386861"/>
                <a:gd name="connsiteY1" fmla="*/ 334108 h 553916"/>
                <a:gd name="connsiteX2" fmla="*/ 386861 w 386861"/>
                <a:gd name="connsiteY2" fmla="*/ 553916 h 553916"/>
                <a:gd name="connsiteX3" fmla="*/ 386861 w 386861"/>
                <a:gd name="connsiteY3" fmla="*/ 553916 h 553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861" h="553916">
                  <a:moveTo>
                    <a:pt x="0" y="0"/>
                  </a:moveTo>
                  <a:cubicBezTo>
                    <a:pt x="20515" y="120894"/>
                    <a:pt x="41030" y="241789"/>
                    <a:pt x="105507" y="334108"/>
                  </a:cubicBezTo>
                  <a:cubicBezTo>
                    <a:pt x="169984" y="426427"/>
                    <a:pt x="386861" y="553916"/>
                    <a:pt x="386861" y="553916"/>
                  </a:cubicBezTo>
                  <a:lnTo>
                    <a:pt x="386861" y="553916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Freeform 210"/>
            <p:cNvSpPr/>
            <p:nvPr/>
          </p:nvSpPr>
          <p:spPr>
            <a:xfrm flipH="1">
              <a:off x="9823937" y="2497015"/>
              <a:ext cx="310662" cy="553916"/>
            </a:xfrm>
            <a:custGeom>
              <a:avLst/>
              <a:gdLst>
                <a:gd name="connsiteX0" fmla="*/ 0 w 386861"/>
                <a:gd name="connsiteY0" fmla="*/ 0 h 553916"/>
                <a:gd name="connsiteX1" fmla="*/ 105507 w 386861"/>
                <a:gd name="connsiteY1" fmla="*/ 334108 h 553916"/>
                <a:gd name="connsiteX2" fmla="*/ 386861 w 386861"/>
                <a:gd name="connsiteY2" fmla="*/ 553916 h 553916"/>
                <a:gd name="connsiteX3" fmla="*/ 386861 w 386861"/>
                <a:gd name="connsiteY3" fmla="*/ 553916 h 553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861" h="553916">
                  <a:moveTo>
                    <a:pt x="0" y="0"/>
                  </a:moveTo>
                  <a:cubicBezTo>
                    <a:pt x="20515" y="120894"/>
                    <a:pt x="41030" y="241789"/>
                    <a:pt x="105507" y="334108"/>
                  </a:cubicBezTo>
                  <a:cubicBezTo>
                    <a:pt x="169984" y="426427"/>
                    <a:pt x="386861" y="553916"/>
                    <a:pt x="386861" y="553916"/>
                  </a:cubicBezTo>
                  <a:lnTo>
                    <a:pt x="386861" y="553916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2" name="Group 211"/>
            <p:cNvGrpSpPr/>
            <p:nvPr/>
          </p:nvGrpSpPr>
          <p:grpSpPr>
            <a:xfrm>
              <a:off x="9515719" y="2497014"/>
              <a:ext cx="618881" cy="98251"/>
              <a:chOff x="9472613" y="2497015"/>
              <a:chExt cx="304800" cy="114300"/>
            </a:xfrm>
          </p:grpSpPr>
          <p:sp>
            <p:nvSpPr>
              <p:cNvPr id="213" name="Arc 118"/>
              <p:cNvSpPr>
                <a:spLocks/>
              </p:cNvSpPr>
              <p:nvPr/>
            </p:nvSpPr>
            <p:spPr bwMode="auto">
              <a:xfrm flipV="1">
                <a:off x="9625013" y="2497015"/>
                <a:ext cx="152400" cy="114300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" name="Arc 119"/>
              <p:cNvSpPr>
                <a:spLocks/>
              </p:cNvSpPr>
              <p:nvPr/>
            </p:nvSpPr>
            <p:spPr bwMode="auto">
              <a:xfrm flipH="1" flipV="1">
                <a:off x="9472613" y="2497015"/>
                <a:ext cx="152400" cy="114300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1" name="Freeform 20"/>
          <p:cNvSpPr/>
          <p:nvPr/>
        </p:nvSpPr>
        <p:spPr>
          <a:xfrm>
            <a:off x="1837592" y="6084277"/>
            <a:ext cx="615462" cy="395654"/>
          </a:xfrm>
          <a:custGeom>
            <a:avLst/>
            <a:gdLst>
              <a:gd name="connsiteX0" fmla="*/ 0 w 615462"/>
              <a:gd name="connsiteY0" fmla="*/ 0 h 395654"/>
              <a:gd name="connsiteX1" fmla="*/ 0 w 615462"/>
              <a:gd name="connsiteY1" fmla="*/ 202223 h 395654"/>
              <a:gd name="connsiteX2" fmla="*/ 615462 w 615462"/>
              <a:gd name="connsiteY2" fmla="*/ 202223 h 395654"/>
              <a:gd name="connsiteX3" fmla="*/ 615462 w 615462"/>
              <a:gd name="connsiteY3" fmla="*/ 395654 h 395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5462" h="395654">
                <a:moveTo>
                  <a:pt x="0" y="0"/>
                </a:moveTo>
                <a:lnTo>
                  <a:pt x="0" y="202223"/>
                </a:lnTo>
                <a:lnTo>
                  <a:pt x="615462" y="202223"/>
                </a:lnTo>
                <a:lnTo>
                  <a:pt x="615462" y="395654"/>
                </a:ln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Freeform 220"/>
          <p:cNvSpPr/>
          <p:nvPr/>
        </p:nvSpPr>
        <p:spPr>
          <a:xfrm flipH="1">
            <a:off x="2579811" y="6084277"/>
            <a:ext cx="615462" cy="395654"/>
          </a:xfrm>
          <a:custGeom>
            <a:avLst/>
            <a:gdLst>
              <a:gd name="connsiteX0" fmla="*/ 0 w 615462"/>
              <a:gd name="connsiteY0" fmla="*/ 0 h 395654"/>
              <a:gd name="connsiteX1" fmla="*/ 0 w 615462"/>
              <a:gd name="connsiteY1" fmla="*/ 202223 h 395654"/>
              <a:gd name="connsiteX2" fmla="*/ 615462 w 615462"/>
              <a:gd name="connsiteY2" fmla="*/ 202223 h 395654"/>
              <a:gd name="connsiteX3" fmla="*/ 615462 w 615462"/>
              <a:gd name="connsiteY3" fmla="*/ 395654 h 395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5462" h="395654">
                <a:moveTo>
                  <a:pt x="0" y="0"/>
                </a:moveTo>
                <a:lnTo>
                  <a:pt x="0" y="202223"/>
                </a:lnTo>
                <a:lnTo>
                  <a:pt x="615462" y="202223"/>
                </a:lnTo>
                <a:lnTo>
                  <a:pt x="615462" y="395654"/>
                </a:ln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125" idx="2"/>
            <a:endCxn id="165" idx="2"/>
          </p:cNvCxnSpPr>
          <p:nvPr/>
        </p:nvCxnSpPr>
        <p:spPr>
          <a:xfrm>
            <a:off x="1607572" y="5486401"/>
            <a:ext cx="13642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Freeform 223"/>
          <p:cNvSpPr/>
          <p:nvPr/>
        </p:nvSpPr>
        <p:spPr>
          <a:xfrm flipH="1">
            <a:off x="1948640" y="6688015"/>
            <a:ext cx="577411" cy="77321"/>
          </a:xfrm>
          <a:custGeom>
            <a:avLst/>
            <a:gdLst>
              <a:gd name="connsiteX0" fmla="*/ 0 w 615462"/>
              <a:gd name="connsiteY0" fmla="*/ 0 h 395654"/>
              <a:gd name="connsiteX1" fmla="*/ 0 w 615462"/>
              <a:gd name="connsiteY1" fmla="*/ 202223 h 395654"/>
              <a:gd name="connsiteX2" fmla="*/ 615462 w 615462"/>
              <a:gd name="connsiteY2" fmla="*/ 202223 h 395654"/>
              <a:gd name="connsiteX3" fmla="*/ 615462 w 615462"/>
              <a:gd name="connsiteY3" fmla="*/ 395654 h 395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5462" h="395654">
                <a:moveTo>
                  <a:pt x="0" y="0"/>
                </a:moveTo>
                <a:lnTo>
                  <a:pt x="0" y="202223"/>
                </a:lnTo>
                <a:lnTo>
                  <a:pt x="615462" y="202223"/>
                </a:lnTo>
                <a:lnTo>
                  <a:pt x="615462" y="395654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0539-A6AA-455A-8A05-25D036BA7076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463/563, Microprocessor Architecture, Prof. Rotenberg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22099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(cont.)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505200"/>
            <a:ext cx="8458200" cy="2590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i="1" dirty="0"/>
              <a:t># index bits</a:t>
            </a:r>
            <a:r>
              <a:rPr lang="en-US" altLang="en-US" sz="2400" dirty="0"/>
              <a:t> = log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(</a:t>
            </a:r>
            <a:r>
              <a:rPr lang="en-US" altLang="en-US" sz="2400" i="1" dirty="0"/>
              <a:t># sets</a:t>
            </a:r>
            <a:r>
              <a:rPr lang="en-US" altLang="en-US" sz="2400" dirty="0"/>
              <a:t>) = log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(4) = 2</a:t>
            </a:r>
          </a:p>
          <a:p>
            <a:pPr>
              <a:buFontTx/>
              <a:buNone/>
            </a:pPr>
            <a:r>
              <a:rPr lang="en-US" altLang="en-US" sz="2400" i="1" dirty="0"/>
              <a:t># block offset bits</a:t>
            </a:r>
            <a:r>
              <a:rPr lang="en-US" altLang="en-US" sz="2400" dirty="0"/>
              <a:t> = log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(</a:t>
            </a:r>
            <a:r>
              <a:rPr lang="en-US" altLang="en-US" sz="2400" i="1" dirty="0"/>
              <a:t>block size</a:t>
            </a:r>
            <a:r>
              <a:rPr lang="en-US" altLang="en-US" sz="2400" dirty="0"/>
              <a:t>) = log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(32 bytes) = 5</a:t>
            </a:r>
          </a:p>
          <a:p>
            <a:pPr>
              <a:buFontTx/>
              <a:buNone/>
            </a:pPr>
            <a:r>
              <a:rPr lang="en-US" altLang="en-US" sz="2400" i="1" dirty="0"/>
              <a:t># tag bits</a:t>
            </a:r>
            <a:r>
              <a:rPr lang="en-US" altLang="en-US" sz="2400" dirty="0"/>
              <a:t> = </a:t>
            </a:r>
            <a:r>
              <a:rPr lang="en-US" altLang="en-US" sz="2400" i="1" dirty="0"/>
              <a:t>total # address bits</a:t>
            </a:r>
            <a:r>
              <a:rPr lang="en-US" altLang="en-US" sz="2400" dirty="0"/>
              <a:t> - </a:t>
            </a:r>
            <a:r>
              <a:rPr lang="en-US" altLang="en-US" sz="2400" i="1" dirty="0"/>
              <a:t># index bits</a:t>
            </a:r>
            <a:r>
              <a:rPr lang="en-US" altLang="en-US" sz="2400" dirty="0"/>
              <a:t> - </a:t>
            </a:r>
            <a:r>
              <a:rPr lang="en-US" altLang="en-US" sz="2400" i="1" dirty="0"/>
              <a:t># block offset bits = </a:t>
            </a:r>
            <a:r>
              <a:rPr lang="en-US" altLang="en-US" sz="2400" dirty="0"/>
              <a:t>32 bits – 2 bits – 5 bits = 25</a:t>
            </a:r>
          </a:p>
          <a:p>
            <a:pPr>
              <a:buFontTx/>
              <a:buNone/>
            </a:pPr>
            <a:endParaRPr lang="en-US" alt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463/563, Microprocessor Architecture, Prof. Rotenberg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0539-A6AA-455A-8A05-25D036BA7076}" type="slidenum">
              <a:rPr lang="en-US" altLang="en-US" smtClean="0"/>
              <a:pPr/>
              <a:t>22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95400" y="2026051"/>
                <a:ext cx="5864619" cy="701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𝑠𝑒𝑡𝑠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𝑆𝐼𝑍𝐸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𝐴𝑆𝑆𝑂𝐶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𝐵𝐿𝑂𝐶𝐾𝑆𝐼𝑍𝐸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026051"/>
                <a:ext cx="5864619" cy="7015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9833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7692595" y="3278161"/>
            <a:ext cx="1222805" cy="1682509"/>
            <a:chOff x="7692595" y="3278161"/>
            <a:chExt cx="1222805" cy="1682509"/>
          </a:xfrm>
        </p:grpSpPr>
        <p:sp>
          <p:nvSpPr>
            <p:cNvPr id="8" name="Rounded Rectangle 7"/>
            <p:cNvSpPr/>
            <p:nvPr/>
          </p:nvSpPr>
          <p:spPr>
            <a:xfrm>
              <a:off x="7696200" y="3278161"/>
              <a:ext cx="1219200" cy="47118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983415" y="4129673"/>
              <a:ext cx="87960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block</a:t>
              </a:r>
              <a:br>
                <a:rPr lang="en-US" dirty="0"/>
              </a:br>
              <a:r>
                <a:rPr lang="en-US" dirty="0"/>
                <a:t>offset</a:t>
              </a:r>
            </a:p>
          </p:txBody>
        </p:sp>
        <p:sp>
          <p:nvSpPr>
            <p:cNvPr id="20" name="Right Brace 19"/>
            <p:cNvSpPr/>
            <p:nvPr/>
          </p:nvSpPr>
          <p:spPr>
            <a:xfrm rot="5400000">
              <a:off x="8087963" y="3439092"/>
              <a:ext cx="432067" cy="1222803"/>
            </a:xfrm>
            <a:prstGeom prst="rightBrace">
              <a:avLst>
                <a:gd name="adj1" fmla="val 8333"/>
                <a:gd name="adj2" fmla="val 4352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120770" y="3278161"/>
            <a:ext cx="867545" cy="1436594"/>
            <a:chOff x="7120770" y="3278161"/>
            <a:chExt cx="867545" cy="1436594"/>
          </a:xfrm>
        </p:grpSpPr>
        <p:sp>
          <p:nvSpPr>
            <p:cNvPr id="6" name="Rounded Rectangle 5"/>
            <p:cNvSpPr/>
            <p:nvPr/>
          </p:nvSpPr>
          <p:spPr>
            <a:xfrm>
              <a:off x="7391400" y="3278161"/>
              <a:ext cx="304800" cy="47118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20770" y="4253090"/>
              <a:ext cx="8675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index</a:t>
              </a:r>
            </a:p>
          </p:txBody>
        </p:sp>
        <p:sp>
          <p:nvSpPr>
            <p:cNvPr id="21" name="Right Brace 20"/>
            <p:cNvSpPr/>
            <p:nvPr/>
          </p:nvSpPr>
          <p:spPr>
            <a:xfrm rot="5400000">
              <a:off x="7327765" y="3898095"/>
              <a:ext cx="432070" cy="304800"/>
            </a:xfrm>
            <a:prstGeom prst="rightBrace">
              <a:avLst>
                <a:gd name="adj1" fmla="val 8333"/>
                <a:gd name="adj2" fmla="val 5576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600199" y="3278161"/>
            <a:ext cx="5791201" cy="1575052"/>
            <a:chOff x="1600199" y="3278161"/>
            <a:chExt cx="5791201" cy="1575052"/>
          </a:xfrm>
        </p:grpSpPr>
        <p:sp>
          <p:nvSpPr>
            <p:cNvPr id="10" name="Rounded Rectangle 9"/>
            <p:cNvSpPr/>
            <p:nvPr/>
          </p:nvSpPr>
          <p:spPr>
            <a:xfrm>
              <a:off x="1600200" y="3278161"/>
              <a:ext cx="5791200" cy="47118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71999" y="4391548"/>
              <a:ext cx="5597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tag</a:t>
              </a:r>
            </a:p>
          </p:txBody>
        </p:sp>
        <p:sp>
          <p:nvSpPr>
            <p:cNvPr id="39" name="Right Brace 38"/>
            <p:cNvSpPr/>
            <p:nvPr/>
          </p:nvSpPr>
          <p:spPr>
            <a:xfrm rot="5400000">
              <a:off x="4279765" y="1359034"/>
              <a:ext cx="432067" cy="5791200"/>
            </a:xfrm>
            <a:prstGeom prst="rightBrace">
              <a:avLst>
                <a:gd name="adj1" fmla="val 8333"/>
                <a:gd name="adj2" fmla="val 4352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splitting address</a:t>
            </a:r>
            <a:br>
              <a:rPr lang="en-US" dirty="0"/>
            </a:br>
            <a:r>
              <a:rPr lang="en-US" dirty="0"/>
              <a:t> into fields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2209800"/>
            <a:ext cx="16594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Courier New" panose="02070309020205020404" pitchFamily="49" charset="0"/>
              </a:rPr>
              <a:t>FF0040E0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7551" y="2897832"/>
            <a:ext cx="88488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Courier New" panose="02070309020205020404" pitchFamily="49" charset="0"/>
              </a:rPr>
              <a:t>   Hex:  F    </a:t>
            </a:r>
            <a:r>
              <a:rPr lang="en-US" altLang="en-US" dirty="0" err="1">
                <a:latin typeface="Courier New" panose="02070309020205020404" pitchFamily="49" charset="0"/>
              </a:rPr>
              <a:t>F</a:t>
            </a:r>
            <a:r>
              <a:rPr lang="en-US" altLang="en-US" dirty="0">
                <a:latin typeface="Courier New" panose="02070309020205020404" pitchFamily="49" charset="0"/>
              </a:rPr>
              <a:t>    0    0    4    0    E    0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Binary: 1111 1111 0000 0000 0100 0000 1110 0000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66503" y="3266436"/>
            <a:ext cx="7005444" cy="1000091"/>
            <a:chOff x="66503" y="3266436"/>
            <a:chExt cx="7005444" cy="1000091"/>
          </a:xfrm>
        </p:grpSpPr>
        <p:grpSp>
          <p:nvGrpSpPr>
            <p:cNvPr id="38" name="Group 37"/>
            <p:cNvGrpSpPr/>
            <p:nvPr/>
          </p:nvGrpSpPr>
          <p:grpSpPr>
            <a:xfrm>
              <a:off x="1905000" y="3266436"/>
              <a:ext cx="4569069" cy="927191"/>
              <a:chOff x="1905000" y="3266436"/>
              <a:chExt cx="4569069" cy="1254371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6474069" y="3289884"/>
                <a:ext cx="0" cy="1230923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562600" y="3266438"/>
                <a:ext cx="0" cy="1230923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648200" y="3266437"/>
                <a:ext cx="0" cy="1230923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733800" y="3266436"/>
                <a:ext cx="0" cy="1230923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819400" y="3289884"/>
                <a:ext cx="0" cy="1230923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905000" y="3266437"/>
                <a:ext cx="0" cy="1230923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Rectangle 18"/>
            <p:cNvSpPr/>
            <p:nvPr/>
          </p:nvSpPr>
          <p:spPr>
            <a:xfrm>
              <a:off x="66503" y="3804862"/>
              <a:ext cx="700544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>
                  <a:latin typeface="Courier New" panose="02070309020205020404" pitchFamily="49" charset="0"/>
                </a:rPr>
                <a:t>Hex Tag:</a:t>
              </a:r>
              <a:r>
                <a:rPr lang="en-US" altLang="en-US" b="1" dirty="0">
                  <a:latin typeface="Courier New" panose="02070309020205020404" pitchFamily="49" charset="0"/>
                </a:rPr>
                <a:t>1  F    E    0    0    8    1</a:t>
              </a:r>
            </a:p>
          </p:txBody>
        </p:sp>
      </p:grp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463/563, Microprocessor Architecture, Prof. Rotenberg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0539-A6AA-455A-8A05-25D036BA7076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167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212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302604"/>
              </p:ext>
            </p:extLst>
          </p:nvPr>
        </p:nvGraphicFramePr>
        <p:xfrm>
          <a:off x="228600" y="1143000"/>
          <a:ext cx="8610600" cy="4145280"/>
        </p:xfrm>
        <a:graphic>
          <a:graphicData uri="http://schemas.openxmlformats.org/drawingml/2006/table">
            <a:tbl>
              <a:tblPr/>
              <a:tblGrid>
                <a:gridCol w="2171700">
                  <a:extLst>
                    <a:ext uri="{9D8B030D-6E8A-4147-A177-3AD203B41FA5}">
                      <a16:colId xmlns:a16="http://schemas.microsoft.com/office/drawing/2014/main" val="4245661526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26626215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9732294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8379687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184768976"/>
                    </a:ext>
                  </a:extLst>
                </a:gridCol>
              </a:tblGrid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address (hex)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tag (hex)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index || block offset (binary)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index (decimal)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comment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893679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FF0040E0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1FE0081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11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00000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Miss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025364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BEEF005C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17DDE00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10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11100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Miss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425055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101078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2020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11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11000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Miss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211972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FF0040E2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1FE0081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11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00010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Hit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631625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101078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2020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11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11000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Hit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769240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2183E0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4307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11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00000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Miss/Repl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226808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101064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2020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11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00100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Hit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722551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463/563, Microprocessor Architecture, Prof. Rotenberg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0539-A6AA-455A-8A05-25D036BA7076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4209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2"/>
          <p:cNvGrpSpPr>
            <a:grpSpLocks/>
          </p:cNvGrpSpPr>
          <p:nvPr/>
        </p:nvGrpSpPr>
        <p:grpSpPr bwMode="auto">
          <a:xfrm>
            <a:off x="914400" y="1219200"/>
            <a:ext cx="5060950" cy="1905000"/>
            <a:chOff x="672" y="768"/>
            <a:chExt cx="3092" cy="1584"/>
          </a:xfrm>
        </p:grpSpPr>
        <p:grpSp>
          <p:nvGrpSpPr>
            <p:cNvPr id="50179" name="Group 3"/>
            <p:cNvGrpSpPr>
              <a:grpSpLocks/>
            </p:cNvGrpSpPr>
            <p:nvPr/>
          </p:nvGrpSpPr>
          <p:grpSpPr bwMode="auto">
            <a:xfrm>
              <a:off x="672" y="768"/>
              <a:ext cx="2832" cy="1584"/>
              <a:chOff x="720" y="768"/>
              <a:chExt cx="2400" cy="1584"/>
            </a:xfrm>
          </p:grpSpPr>
          <p:sp>
            <p:nvSpPr>
              <p:cNvPr id="50180" name="Line 4"/>
              <p:cNvSpPr>
                <a:spLocks noChangeShapeType="1"/>
              </p:cNvSpPr>
              <p:nvPr/>
            </p:nvSpPr>
            <p:spPr bwMode="auto">
              <a:xfrm>
                <a:off x="3120" y="76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181" name="Line 5"/>
              <p:cNvSpPr>
                <a:spLocks noChangeShapeType="1"/>
              </p:cNvSpPr>
              <p:nvPr/>
            </p:nvSpPr>
            <p:spPr bwMode="auto">
              <a:xfrm flipH="1">
                <a:off x="720" y="1200"/>
                <a:ext cx="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182" name="Line 6"/>
              <p:cNvSpPr>
                <a:spLocks noChangeShapeType="1"/>
              </p:cNvSpPr>
              <p:nvPr/>
            </p:nvSpPr>
            <p:spPr bwMode="auto">
              <a:xfrm>
                <a:off x="720" y="1200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183" name="Line 7"/>
              <p:cNvSpPr>
                <a:spLocks noChangeShapeType="1"/>
              </p:cNvSpPr>
              <p:nvPr/>
            </p:nvSpPr>
            <p:spPr bwMode="auto">
              <a:xfrm>
                <a:off x="720" y="2352"/>
                <a:ext cx="2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184" name="Line 8"/>
            <p:cNvSpPr>
              <a:spLocks noChangeShapeType="1"/>
            </p:cNvSpPr>
            <p:nvPr/>
          </p:nvSpPr>
          <p:spPr bwMode="auto">
            <a:xfrm flipV="1">
              <a:off x="3408" y="912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5" name="Text Box 9"/>
            <p:cNvSpPr txBox="1">
              <a:spLocks noChangeArrowheads="1"/>
            </p:cNvSpPr>
            <p:nvPr/>
          </p:nvSpPr>
          <p:spPr bwMode="auto">
            <a:xfrm>
              <a:off x="3552" y="816"/>
              <a:ext cx="212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2</a:t>
              </a:r>
            </a:p>
          </p:txBody>
        </p:sp>
      </p:grpSp>
      <p:grpSp>
        <p:nvGrpSpPr>
          <p:cNvPr id="50186" name="Group 10"/>
          <p:cNvGrpSpPr>
            <a:grpSpLocks/>
          </p:cNvGrpSpPr>
          <p:nvPr/>
        </p:nvGrpSpPr>
        <p:grpSpPr bwMode="auto">
          <a:xfrm>
            <a:off x="2514600" y="4114800"/>
            <a:ext cx="1173163" cy="768350"/>
            <a:chOff x="1584" y="3552"/>
            <a:chExt cx="739" cy="484"/>
          </a:xfrm>
        </p:grpSpPr>
        <p:sp>
          <p:nvSpPr>
            <p:cNvPr id="50187" name="Oval 11"/>
            <p:cNvSpPr>
              <a:spLocks noChangeArrowheads="1"/>
            </p:cNvSpPr>
            <p:nvPr/>
          </p:nvSpPr>
          <p:spPr bwMode="auto">
            <a:xfrm>
              <a:off x="1584" y="3552"/>
              <a:ext cx="720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8" name="Text Box 12"/>
            <p:cNvSpPr txBox="1">
              <a:spLocks noChangeArrowheads="1"/>
            </p:cNvSpPr>
            <p:nvPr/>
          </p:nvSpPr>
          <p:spPr bwMode="auto">
            <a:xfrm>
              <a:off x="1632" y="3600"/>
              <a:ext cx="6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Match?</a:t>
              </a:r>
            </a:p>
          </p:txBody>
        </p:sp>
        <p:sp>
          <p:nvSpPr>
            <p:cNvPr id="50189" name="Line 13"/>
            <p:cNvSpPr>
              <a:spLocks noChangeShapeType="1"/>
            </p:cNvSpPr>
            <p:nvPr/>
          </p:nvSpPr>
          <p:spPr bwMode="auto">
            <a:xfrm>
              <a:off x="1920" y="3888"/>
              <a:ext cx="0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190" name="Rectangle 14"/>
          <p:cNvSpPr>
            <a:spLocks noChangeArrowheads="1"/>
          </p:cNvSpPr>
          <p:nvPr/>
        </p:nvSpPr>
        <p:spPr bwMode="auto">
          <a:xfrm>
            <a:off x="1295400" y="381000"/>
            <a:ext cx="6172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7207250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1295400" y="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31</a:t>
            </a:r>
          </a:p>
        </p:txBody>
      </p:sp>
      <p:sp>
        <p:nvSpPr>
          <p:cNvPr id="50193" name="Text Box 17"/>
          <p:cNvSpPr txBox="1">
            <a:spLocks noChangeArrowheads="1"/>
          </p:cNvSpPr>
          <p:nvPr/>
        </p:nvSpPr>
        <p:spPr bwMode="auto">
          <a:xfrm>
            <a:off x="6400800" y="381000"/>
            <a:ext cx="8778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block</a:t>
            </a:r>
          </a:p>
          <a:p>
            <a:r>
              <a:rPr lang="en-US" altLang="en-US"/>
              <a:t>offset</a:t>
            </a:r>
          </a:p>
        </p:txBody>
      </p:sp>
      <p:sp>
        <p:nvSpPr>
          <p:cNvPr id="50194" name="Text Box 18"/>
          <p:cNvSpPr txBox="1">
            <a:spLocks noChangeArrowheads="1"/>
          </p:cNvSpPr>
          <p:nvPr/>
        </p:nvSpPr>
        <p:spPr bwMode="auto">
          <a:xfrm>
            <a:off x="5159375" y="304800"/>
            <a:ext cx="860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index</a:t>
            </a:r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 bwMode="auto">
          <a:xfrm>
            <a:off x="2873375" y="304800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tag</a:t>
            </a:r>
          </a:p>
        </p:txBody>
      </p:sp>
      <p:sp>
        <p:nvSpPr>
          <p:cNvPr id="50196" name="Line 20"/>
          <p:cNvSpPr>
            <a:spLocks noChangeShapeType="1"/>
          </p:cNvSpPr>
          <p:nvPr/>
        </p:nvSpPr>
        <p:spPr bwMode="auto">
          <a:xfrm>
            <a:off x="6096000" y="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7" name="Line 21"/>
          <p:cNvSpPr>
            <a:spLocks noChangeShapeType="1"/>
          </p:cNvSpPr>
          <p:nvPr/>
        </p:nvSpPr>
        <p:spPr bwMode="auto">
          <a:xfrm>
            <a:off x="5029200" y="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8" name="Text Box 22"/>
          <p:cNvSpPr txBox="1">
            <a:spLocks noChangeArrowheads="1"/>
          </p:cNvSpPr>
          <p:nvPr/>
        </p:nvSpPr>
        <p:spPr bwMode="auto">
          <a:xfrm>
            <a:off x="4708525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50199" name="Text Box 23"/>
          <p:cNvSpPr txBox="1">
            <a:spLocks noChangeArrowheads="1"/>
          </p:cNvSpPr>
          <p:nvPr/>
        </p:nvSpPr>
        <p:spPr bwMode="auto">
          <a:xfrm>
            <a:off x="4997450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50200" name="Text Box 24"/>
          <p:cNvSpPr txBox="1">
            <a:spLocks noChangeArrowheads="1"/>
          </p:cNvSpPr>
          <p:nvPr/>
        </p:nvSpPr>
        <p:spPr bwMode="auto">
          <a:xfrm>
            <a:off x="5791200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50201" name="Text Box 25"/>
          <p:cNvSpPr txBox="1">
            <a:spLocks noChangeArrowheads="1"/>
          </p:cNvSpPr>
          <p:nvPr/>
        </p:nvSpPr>
        <p:spPr bwMode="auto">
          <a:xfrm>
            <a:off x="6140450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50202" name="Rectangle 26"/>
          <p:cNvSpPr>
            <a:spLocks noChangeArrowheads="1"/>
          </p:cNvSpPr>
          <p:nvPr/>
        </p:nvSpPr>
        <p:spPr bwMode="auto">
          <a:xfrm>
            <a:off x="2362200" y="685800"/>
            <a:ext cx="1462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1FE0081</a:t>
            </a:r>
          </a:p>
        </p:txBody>
      </p:sp>
      <p:sp>
        <p:nvSpPr>
          <p:cNvPr id="50203" name="Rectangle 27"/>
          <p:cNvSpPr>
            <a:spLocks noChangeArrowheads="1"/>
          </p:cNvSpPr>
          <p:nvPr/>
        </p:nvSpPr>
        <p:spPr bwMode="auto">
          <a:xfrm>
            <a:off x="5424488" y="685800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50204" name="WordArt 28"/>
          <p:cNvSpPr>
            <a:spLocks noChangeArrowheads="1" noChangeShapeType="1" noTextEdit="1"/>
          </p:cNvSpPr>
          <p:nvPr/>
        </p:nvSpPr>
        <p:spPr bwMode="auto">
          <a:xfrm>
            <a:off x="3200400" y="5410200"/>
            <a:ext cx="1247775" cy="4905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000"/>
                  </a:srgbClr>
                </a:solidFill>
              </a14:hiddenFill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noFill/>
                <a:effectLst>
                  <a:outerShdw dist="45791" dir="2021404" algn="ctr" rotWithShape="0">
                    <a:srgbClr val="9999FF"/>
                  </a:outerShdw>
                </a:effectLst>
                <a:latin typeface="Arial Black" panose="020B0A04020102020204" pitchFamily="34" charset="0"/>
              </a:rPr>
              <a:t>MISS</a:t>
            </a:r>
          </a:p>
        </p:txBody>
      </p:sp>
      <p:grpSp>
        <p:nvGrpSpPr>
          <p:cNvPr id="50205" name="Group 29"/>
          <p:cNvGrpSpPr>
            <a:grpSpLocks/>
          </p:cNvGrpSpPr>
          <p:nvPr/>
        </p:nvGrpSpPr>
        <p:grpSpPr bwMode="auto">
          <a:xfrm>
            <a:off x="3048000" y="3810000"/>
            <a:ext cx="2057400" cy="304800"/>
            <a:chOff x="1920" y="2400"/>
            <a:chExt cx="1296" cy="192"/>
          </a:xfrm>
        </p:grpSpPr>
        <p:sp>
          <p:nvSpPr>
            <p:cNvPr id="50206" name="Line 30"/>
            <p:cNvSpPr>
              <a:spLocks noChangeShapeType="1"/>
            </p:cNvSpPr>
            <p:nvPr/>
          </p:nvSpPr>
          <p:spPr bwMode="auto">
            <a:xfrm>
              <a:off x="1920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7" name="Line 31"/>
            <p:cNvSpPr>
              <a:spLocks noChangeShapeType="1"/>
            </p:cNvSpPr>
            <p:nvPr/>
          </p:nvSpPr>
          <p:spPr bwMode="auto">
            <a:xfrm>
              <a:off x="3216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208" name="Group 32"/>
          <p:cNvGrpSpPr>
            <a:grpSpLocks/>
          </p:cNvGrpSpPr>
          <p:nvPr/>
        </p:nvGrpSpPr>
        <p:grpSpPr bwMode="auto">
          <a:xfrm>
            <a:off x="4541837" y="4114800"/>
            <a:ext cx="1173163" cy="768350"/>
            <a:chOff x="1584" y="3552"/>
            <a:chExt cx="739" cy="484"/>
          </a:xfrm>
        </p:grpSpPr>
        <p:sp>
          <p:nvSpPr>
            <p:cNvPr id="50209" name="Oval 33"/>
            <p:cNvSpPr>
              <a:spLocks noChangeArrowheads="1"/>
            </p:cNvSpPr>
            <p:nvPr/>
          </p:nvSpPr>
          <p:spPr bwMode="auto">
            <a:xfrm>
              <a:off x="1584" y="3552"/>
              <a:ext cx="720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0" name="Text Box 34"/>
            <p:cNvSpPr txBox="1">
              <a:spLocks noChangeArrowheads="1"/>
            </p:cNvSpPr>
            <p:nvPr/>
          </p:nvSpPr>
          <p:spPr bwMode="auto">
            <a:xfrm>
              <a:off x="1632" y="3600"/>
              <a:ext cx="6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Match?</a:t>
              </a:r>
            </a:p>
          </p:txBody>
        </p:sp>
        <p:sp>
          <p:nvSpPr>
            <p:cNvPr id="50211" name="Line 35"/>
            <p:cNvSpPr>
              <a:spLocks noChangeShapeType="1"/>
            </p:cNvSpPr>
            <p:nvPr/>
          </p:nvSpPr>
          <p:spPr bwMode="auto">
            <a:xfrm>
              <a:off x="1920" y="3888"/>
              <a:ext cx="0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212" name="Group 36"/>
          <p:cNvGrpSpPr>
            <a:grpSpLocks/>
          </p:cNvGrpSpPr>
          <p:nvPr/>
        </p:nvGrpSpPr>
        <p:grpSpPr bwMode="auto">
          <a:xfrm>
            <a:off x="533400" y="1219200"/>
            <a:ext cx="4008438" cy="3200400"/>
            <a:chOff x="336" y="768"/>
            <a:chExt cx="2525" cy="2016"/>
          </a:xfrm>
        </p:grpSpPr>
        <p:grpSp>
          <p:nvGrpSpPr>
            <p:cNvPr id="50213" name="Group 37"/>
            <p:cNvGrpSpPr>
              <a:grpSpLocks/>
            </p:cNvGrpSpPr>
            <p:nvPr/>
          </p:nvGrpSpPr>
          <p:grpSpPr bwMode="auto">
            <a:xfrm>
              <a:off x="336" y="768"/>
              <a:ext cx="1296" cy="2016"/>
              <a:chOff x="336" y="768"/>
              <a:chExt cx="1296" cy="2999"/>
            </a:xfrm>
          </p:grpSpPr>
          <p:grpSp>
            <p:nvGrpSpPr>
              <p:cNvPr id="50214" name="Group 38"/>
              <p:cNvGrpSpPr>
                <a:grpSpLocks/>
              </p:cNvGrpSpPr>
              <p:nvPr/>
            </p:nvGrpSpPr>
            <p:grpSpPr bwMode="auto">
              <a:xfrm>
                <a:off x="432" y="768"/>
                <a:ext cx="1200" cy="2999"/>
                <a:chOff x="432" y="768"/>
                <a:chExt cx="1200" cy="2901"/>
              </a:xfrm>
            </p:grpSpPr>
            <p:sp>
              <p:nvSpPr>
                <p:cNvPr id="50215" name="Line 39"/>
                <p:cNvSpPr>
                  <a:spLocks noChangeShapeType="1"/>
                </p:cNvSpPr>
                <p:nvPr/>
              </p:nvSpPr>
              <p:spPr bwMode="auto">
                <a:xfrm>
                  <a:off x="1632" y="76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16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432" y="960"/>
                  <a:ext cx="12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17" name="Line 41"/>
                <p:cNvSpPr>
                  <a:spLocks noChangeShapeType="1"/>
                </p:cNvSpPr>
                <p:nvPr/>
              </p:nvSpPr>
              <p:spPr bwMode="auto">
                <a:xfrm>
                  <a:off x="432" y="960"/>
                  <a:ext cx="0" cy="270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18" name="Line 42"/>
                <p:cNvSpPr>
                  <a:spLocks noChangeShapeType="1"/>
                </p:cNvSpPr>
                <p:nvPr/>
              </p:nvSpPr>
              <p:spPr bwMode="auto">
                <a:xfrm>
                  <a:off x="432" y="3669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0219" name="Line 43"/>
              <p:cNvSpPr>
                <a:spLocks noChangeShapeType="1"/>
              </p:cNvSpPr>
              <p:nvPr/>
            </p:nvSpPr>
            <p:spPr bwMode="auto">
              <a:xfrm flipV="1">
                <a:off x="336" y="2832"/>
                <a:ext cx="24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20" name="Text Box 44"/>
              <p:cNvSpPr txBox="1">
                <a:spLocks noChangeArrowheads="1"/>
              </p:cNvSpPr>
              <p:nvPr/>
            </p:nvSpPr>
            <p:spPr bwMode="auto">
              <a:xfrm>
                <a:off x="432" y="2832"/>
                <a:ext cx="308" cy="4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25</a:t>
                </a:r>
              </a:p>
            </p:txBody>
          </p:sp>
        </p:grpSp>
        <p:sp>
          <p:nvSpPr>
            <p:cNvPr id="50221" name="Line 45"/>
            <p:cNvSpPr>
              <a:spLocks noChangeShapeType="1"/>
            </p:cNvSpPr>
            <p:nvPr/>
          </p:nvSpPr>
          <p:spPr bwMode="auto">
            <a:xfrm>
              <a:off x="1584" y="2784"/>
              <a:ext cx="1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222" name="Text Box 46"/>
          <p:cNvSpPr txBox="1">
            <a:spLocks noChangeArrowheads="1"/>
          </p:cNvSpPr>
          <p:nvPr/>
        </p:nvSpPr>
        <p:spPr bwMode="auto">
          <a:xfrm>
            <a:off x="6562725" y="3352800"/>
            <a:ext cx="21367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DATA</a:t>
            </a:r>
          </a:p>
          <a:p>
            <a:r>
              <a:rPr lang="en-US" altLang="en-US"/>
              <a:t>not shown</a:t>
            </a:r>
          </a:p>
          <a:p>
            <a:r>
              <a:rPr lang="en-US" altLang="en-US"/>
              <a:t>for convenience</a:t>
            </a:r>
          </a:p>
        </p:txBody>
      </p:sp>
      <p:grpSp>
        <p:nvGrpSpPr>
          <p:cNvPr id="50223" name="Group 47"/>
          <p:cNvGrpSpPr>
            <a:grpSpLocks/>
          </p:cNvGrpSpPr>
          <p:nvPr/>
        </p:nvGrpSpPr>
        <p:grpSpPr bwMode="auto">
          <a:xfrm>
            <a:off x="1446213" y="1920875"/>
            <a:ext cx="4268789" cy="1965325"/>
            <a:chOff x="911" y="1210"/>
            <a:chExt cx="2689" cy="1238"/>
          </a:xfrm>
        </p:grpSpPr>
        <p:sp>
          <p:nvSpPr>
            <p:cNvPr id="50224" name="Rectangle 48"/>
            <p:cNvSpPr>
              <a:spLocks noChangeArrowheads="1"/>
            </p:cNvSpPr>
            <p:nvPr/>
          </p:nvSpPr>
          <p:spPr bwMode="auto">
            <a:xfrm>
              <a:off x="1488" y="1440"/>
              <a:ext cx="816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5" name="Line 49"/>
            <p:cNvSpPr>
              <a:spLocks noChangeShapeType="1"/>
            </p:cNvSpPr>
            <p:nvPr/>
          </p:nvSpPr>
          <p:spPr bwMode="auto">
            <a:xfrm>
              <a:off x="1488" y="168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26" name="Line 50"/>
            <p:cNvSpPr>
              <a:spLocks noChangeShapeType="1"/>
            </p:cNvSpPr>
            <p:nvPr/>
          </p:nvSpPr>
          <p:spPr bwMode="auto">
            <a:xfrm>
              <a:off x="1488" y="192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27" name="Line 51"/>
            <p:cNvSpPr>
              <a:spLocks noChangeShapeType="1"/>
            </p:cNvSpPr>
            <p:nvPr/>
          </p:nvSpPr>
          <p:spPr bwMode="auto">
            <a:xfrm>
              <a:off x="1488" y="240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28" name="Text Box 52"/>
            <p:cNvSpPr txBox="1">
              <a:spLocks noChangeArrowheads="1"/>
            </p:cNvSpPr>
            <p:nvPr/>
          </p:nvSpPr>
          <p:spPr bwMode="auto">
            <a:xfrm>
              <a:off x="1267" y="1210"/>
              <a:ext cx="22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V    TAG            V     TAG</a:t>
              </a:r>
            </a:p>
          </p:txBody>
        </p:sp>
        <p:grpSp>
          <p:nvGrpSpPr>
            <p:cNvPr id="50229" name="Group 53"/>
            <p:cNvGrpSpPr>
              <a:grpSpLocks/>
            </p:cNvGrpSpPr>
            <p:nvPr/>
          </p:nvGrpSpPr>
          <p:grpSpPr bwMode="auto">
            <a:xfrm>
              <a:off x="911" y="1488"/>
              <a:ext cx="193" cy="912"/>
              <a:chOff x="909" y="1632"/>
              <a:chExt cx="195" cy="1536"/>
            </a:xfrm>
          </p:grpSpPr>
          <p:sp>
            <p:nvSpPr>
              <p:cNvPr id="50230" name="Line 54"/>
              <p:cNvSpPr>
                <a:spLocks noChangeShapeType="1"/>
              </p:cNvSpPr>
              <p:nvPr/>
            </p:nvSpPr>
            <p:spPr bwMode="auto">
              <a:xfrm rot="5400000" flipH="1">
                <a:off x="909" y="2976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31" name="Line 55"/>
              <p:cNvSpPr>
                <a:spLocks noChangeShapeType="1"/>
              </p:cNvSpPr>
              <p:nvPr/>
            </p:nvSpPr>
            <p:spPr bwMode="auto">
              <a:xfrm rot="5400000">
                <a:off x="912" y="1632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32" name="Line 56"/>
              <p:cNvSpPr>
                <a:spLocks noChangeShapeType="1"/>
              </p:cNvSpPr>
              <p:nvPr/>
            </p:nvSpPr>
            <p:spPr bwMode="auto">
              <a:xfrm rot="5400000" flipH="1">
                <a:off x="334" y="2400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33" name="Line 57"/>
              <p:cNvSpPr>
                <a:spLocks noChangeShapeType="1"/>
              </p:cNvSpPr>
              <p:nvPr/>
            </p:nvSpPr>
            <p:spPr bwMode="auto">
              <a:xfrm rot="5400000" flipH="1">
                <a:off x="335" y="240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234" name="Line 58"/>
            <p:cNvSpPr>
              <a:spLocks noChangeShapeType="1"/>
            </p:cNvSpPr>
            <p:nvPr/>
          </p:nvSpPr>
          <p:spPr bwMode="auto">
            <a:xfrm>
              <a:off x="1104" y="15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35" name="Line 59"/>
            <p:cNvSpPr>
              <a:spLocks noChangeShapeType="1"/>
            </p:cNvSpPr>
            <p:nvPr/>
          </p:nvSpPr>
          <p:spPr bwMode="auto">
            <a:xfrm>
              <a:off x="1104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36" name="Line 60"/>
            <p:cNvSpPr>
              <a:spLocks noChangeShapeType="1"/>
            </p:cNvSpPr>
            <p:nvPr/>
          </p:nvSpPr>
          <p:spPr bwMode="auto">
            <a:xfrm>
              <a:off x="1104" y="20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37" name="Text Box 61"/>
            <p:cNvSpPr txBox="1">
              <a:spLocks noChangeArrowheads="1"/>
            </p:cNvSpPr>
            <p:nvPr/>
          </p:nvSpPr>
          <p:spPr bwMode="auto">
            <a:xfrm>
              <a:off x="912" y="144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0</a:t>
              </a:r>
            </a:p>
          </p:txBody>
        </p:sp>
        <p:sp>
          <p:nvSpPr>
            <p:cNvPr id="50238" name="Text Box 62"/>
            <p:cNvSpPr txBox="1">
              <a:spLocks noChangeArrowheads="1"/>
            </p:cNvSpPr>
            <p:nvPr/>
          </p:nvSpPr>
          <p:spPr bwMode="auto">
            <a:xfrm>
              <a:off x="912" y="168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1</a:t>
              </a:r>
            </a:p>
          </p:txBody>
        </p:sp>
        <p:sp>
          <p:nvSpPr>
            <p:cNvPr id="50239" name="Text Box 63"/>
            <p:cNvSpPr txBox="1">
              <a:spLocks noChangeArrowheads="1"/>
            </p:cNvSpPr>
            <p:nvPr/>
          </p:nvSpPr>
          <p:spPr bwMode="auto">
            <a:xfrm>
              <a:off x="912" y="19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2</a:t>
              </a:r>
            </a:p>
          </p:txBody>
        </p:sp>
        <p:sp>
          <p:nvSpPr>
            <p:cNvPr id="50240" name="Text Box 64"/>
            <p:cNvSpPr txBox="1">
              <a:spLocks noChangeArrowheads="1"/>
            </p:cNvSpPr>
            <p:nvPr/>
          </p:nvSpPr>
          <p:spPr bwMode="auto">
            <a:xfrm>
              <a:off x="912" y="216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3</a:t>
              </a:r>
            </a:p>
          </p:txBody>
        </p:sp>
        <p:sp>
          <p:nvSpPr>
            <p:cNvPr id="50241" name="Rectangle 65"/>
            <p:cNvSpPr>
              <a:spLocks noChangeArrowheads="1"/>
            </p:cNvSpPr>
            <p:nvPr/>
          </p:nvSpPr>
          <p:spPr bwMode="auto">
            <a:xfrm>
              <a:off x="2784" y="1440"/>
              <a:ext cx="816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42" name="Line 66"/>
            <p:cNvSpPr>
              <a:spLocks noChangeShapeType="1"/>
            </p:cNvSpPr>
            <p:nvPr/>
          </p:nvSpPr>
          <p:spPr bwMode="auto">
            <a:xfrm>
              <a:off x="2784" y="168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43" name="Line 67"/>
            <p:cNvSpPr>
              <a:spLocks noChangeShapeType="1"/>
            </p:cNvSpPr>
            <p:nvPr/>
          </p:nvSpPr>
          <p:spPr bwMode="auto">
            <a:xfrm>
              <a:off x="2784" y="192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44" name="Line 68"/>
            <p:cNvSpPr>
              <a:spLocks noChangeShapeType="1"/>
            </p:cNvSpPr>
            <p:nvPr/>
          </p:nvSpPr>
          <p:spPr bwMode="auto">
            <a:xfrm>
              <a:off x="2784" y="216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45" name="Line 69"/>
            <p:cNvSpPr>
              <a:spLocks noChangeShapeType="1"/>
            </p:cNvSpPr>
            <p:nvPr/>
          </p:nvSpPr>
          <p:spPr bwMode="auto">
            <a:xfrm>
              <a:off x="1104" y="230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46" name="Line 70"/>
            <p:cNvSpPr>
              <a:spLocks noChangeShapeType="1"/>
            </p:cNvSpPr>
            <p:nvPr/>
          </p:nvSpPr>
          <p:spPr bwMode="auto">
            <a:xfrm>
              <a:off x="1488" y="216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247" name="Group 71"/>
          <p:cNvGrpSpPr>
            <a:grpSpLocks/>
          </p:cNvGrpSpPr>
          <p:nvPr/>
        </p:nvGrpSpPr>
        <p:grpSpPr bwMode="auto">
          <a:xfrm>
            <a:off x="2362200" y="3429000"/>
            <a:ext cx="3352800" cy="381000"/>
            <a:chOff x="1488" y="2160"/>
            <a:chExt cx="2112" cy="240"/>
          </a:xfrm>
        </p:grpSpPr>
        <p:sp>
          <p:nvSpPr>
            <p:cNvPr id="50248" name="Rectangle 72"/>
            <p:cNvSpPr>
              <a:spLocks noChangeArrowheads="1"/>
            </p:cNvSpPr>
            <p:nvPr/>
          </p:nvSpPr>
          <p:spPr bwMode="auto">
            <a:xfrm>
              <a:off x="1488" y="2160"/>
              <a:ext cx="81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49" name="Rectangle 73"/>
            <p:cNvSpPr>
              <a:spLocks noChangeArrowheads="1"/>
            </p:cNvSpPr>
            <p:nvPr/>
          </p:nvSpPr>
          <p:spPr bwMode="auto">
            <a:xfrm>
              <a:off x="2784" y="2160"/>
              <a:ext cx="81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250" name="Rectangle 74"/>
          <p:cNvSpPr>
            <a:spLocks noChangeArrowheads="1"/>
          </p:cNvSpPr>
          <p:nvPr/>
        </p:nvSpPr>
        <p:spPr bwMode="auto">
          <a:xfrm>
            <a:off x="2286000" y="3429000"/>
            <a:ext cx="1462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1FE0081</a:t>
            </a:r>
          </a:p>
        </p:txBody>
      </p:sp>
      <p:sp>
        <p:nvSpPr>
          <p:cNvPr id="78" name="Line 82"/>
          <p:cNvSpPr>
            <a:spLocks noChangeShapeType="1"/>
          </p:cNvSpPr>
          <p:nvPr/>
        </p:nvSpPr>
        <p:spPr bwMode="auto">
          <a:xfrm>
            <a:off x="2209800" y="4724399"/>
            <a:ext cx="685800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83"/>
          <p:cNvSpPr>
            <a:spLocks noChangeShapeType="1"/>
          </p:cNvSpPr>
          <p:nvPr/>
        </p:nvSpPr>
        <p:spPr bwMode="auto">
          <a:xfrm>
            <a:off x="28956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Text Box 84"/>
          <p:cNvSpPr txBox="1">
            <a:spLocks noChangeArrowheads="1"/>
          </p:cNvSpPr>
          <p:nvPr/>
        </p:nvSpPr>
        <p:spPr bwMode="auto">
          <a:xfrm>
            <a:off x="1905000" y="4648200"/>
            <a:ext cx="995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Valid?</a:t>
            </a:r>
          </a:p>
        </p:txBody>
      </p:sp>
      <p:sp>
        <p:nvSpPr>
          <p:cNvPr id="81" name="Line 85"/>
          <p:cNvSpPr>
            <a:spLocks noChangeShapeType="1"/>
          </p:cNvSpPr>
          <p:nvPr/>
        </p:nvSpPr>
        <p:spPr bwMode="auto">
          <a:xfrm>
            <a:off x="2971800" y="510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" name="Group 86"/>
          <p:cNvGrpSpPr>
            <a:grpSpLocks/>
          </p:cNvGrpSpPr>
          <p:nvPr/>
        </p:nvGrpSpPr>
        <p:grpSpPr bwMode="auto">
          <a:xfrm flipV="1">
            <a:off x="2819400" y="4876800"/>
            <a:ext cx="304800" cy="228600"/>
            <a:chOff x="384" y="3792"/>
            <a:chExt cx="288" cy="288"/>
          </a:xfrm>
        </p:grpSpPr>
        <p:sp>
          <p:nvSpPr>
            <p:cNvPr id="83" name="Arc 87"/>
            <p:cNvSpPr>
              <a:spLocks/>
            </p:cNvSpPr>
            <p:nvPr/>
          </p:nvSpPr>
          <p:spPr bwMode="auto">
            <a:xfrm>
              <a:off x="528" y="379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44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Arc 88"/>
            <p:cNvSpPr>
              <a:spLocks/>
            </p:cNvSpPr>
            <p:nvPr/>
          </p:nvSpPr>
          <p:spPr bwMode="auto">
            <a:xfrm flipH="1">
              <a:off x="384" y="379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44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89"/>
            <p:cNvSpPr>
              <a:spLocks noChangeShapeType="1"/>
            </p:cNvSpPr>
            <p:nvPr/>
          </p:nvSpPr>
          <p:spPr bwMode="auto">
            <a:xfrm>
              <a:off x="384" y="39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90"/>
            <p:cNvSpPr>
              <a:spLocks noChangeShapeType="1"/>
            </p:cNvSpPr>
            <p:nvPr/>
          </p:nvSpPr>
          <p:spPr bwMode="auto">
            <a:xfrm>
              <a:off x="672" y="39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91"/>
            <p:cNvSpPr>
              <a:spLocks noChangeShapeType="1"/>
            </p:cNvSpPr>
            <p:nvPr/>
          </p:nvSpPr>
          <p:spPr bwMode="auto">
            <a:xfrm>
              <a:off x="384" y="40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8" name="Group 116"/>
          <p:cNvGrpSpPr>
            <a:grpSpLocks/>
          </p:cNvGrpSpPr>
          <p:nvPr/>
        </p:nvGrpSpPr>
        <p:grpSpPr bwMode="auto">
          <a:xfrm>
            <a:off x="2209800" y="3810000"/>
            <a:ext cx="76200" cy="914400"/>
            <a:chOff x="1536" y="3312"/>
            <a:chExt cx="48" cy="576"/>
          </a:xfrm>
        </p:grpSpPr>
        <p:sp>
          <p:nvSpPr>
            <p:cNvPr id="89" name="Line 117"/>
            <p:cNvSpPr>
              <a:spLocks noChangeShapeType="1"/>
            </p:cNvSpPr>
            <p:nvPr/>
          </p:nvSpPr>
          <p:spPr bwMode="auto">
            <a:xfrm>
              <a:off x="1536" y="331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118"/>
            <p:cNvSpPr>
              <a:spLocks noChangeShapeType="1"/>
            </p:cNvSpPr>
            <p:nvPr/>
          </p:nvSpPr>
          <p:spPr bwMode="auto">
            <a:xfrm>
              <a:off x="1536" y="374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1" name="Group 119"/>
            <p:cNvGrpSpPr>
              <a:grpSpLocks/>
            </p:cNvGrpSpPr>
            <p:nvPr/>
          </p:nvGrpSpPr>
          <p:grpSpPr bwMode="auto">
            <a:xfrm>
              <a:off x="1536" y="3648"/>
              <a:ext cx="48" cy="96"/>
              <a:chOff x="576" y="3888"/>
              <a:chExt cx="48" cy="96"/>
            </a:xfrm>
          </p:grpSpPr>
          <p:sp>
            <p:nvSpPr>
              <p:cNvPr id="92" name="Arc 120"/>
              <p:cNvSpPr>
                <a:spLocks/>
              </p:cNvSpPr>
              <p:nvPr/>
            </p:nvSpPr>
            <p:spPr bwMode="auto">
              <a:xfrm>
                <a:off x="576" y="3888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48 w 21600"/>
                  <a:gd name="T3" fmla="*/ 48 h 21600"/>
                  <a:gd name="T4" fmla="*/ 0 w 21600"/>
                  <a:gd name="T5" fmla="*/ 48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Arc 121"/>
              <p:cNvSpPr>
                <a:spLocks/>
              </p:cNvSpPr>
              <p:nvPr/>
            </p:nvSpPr>
            <p:spPr bwMode="auto">
              <a:xfrm flipV="1">
                <a:off x="576" y="3936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48 w 21600"/>
                  <a:gd name="T3" fmla="*/ 48 h 21600"/>
                  <a:gd name="T4" fmla="*/ 0 w 21600"/>
                  <a:gd name="T5" fmla="*/ 48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4" name="Rectangle 2"/>
          <p:cNvSpPr>
            <a:spLocks noChangeArrowheads="1"/>
          </p:cNvSpPr>
          <p:nvPr/>
        </p:nvSpPr>
        <p:spPr bwMode="auto">
          <a:xfrm>
            <a:off x="2077782" y="3429001"/>
            <a:ext cx="22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0" name="Rectangle 80"/>
          <p:cNvSpPr>
            <a:spLocks noChangeArrowheads="1"/>
          </p:cNvSpPr>
          <p:nvPr/>
        </p:nvSpPr>
        <p:spPr bwMode="auto">
          <a:xfrm>
            <a:off x="2077782" y="3429001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01" name="Rectangle 123"/>
          <p:cNvSpPr>
            <a:spLocks noChangeArrowheads="1"/>
          </p:cNvSpPr>
          <p:nvPr/>
        </p:nvSpPr>
        <p:spPr bwMode="auto">
          <a:xfrm>
            <a:off x="2077782" y="3429001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02" name="Rectangle 2"/>
          <p:cNvSpPr>
            <a:spLocks noChangeArrowheads="1"/>
          </p:cNvSpPr>
          <p:nvPr/>
        </p:nvSpPr>
        <p:spPr bwMode="auto">
          <a:xfrm>
            <a:off x="4114800" y="3429000"/>
            <a:ext cx="22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" name="Rectangle 80"/>
          <p:cNvSpPr>
            <a:spLocks noChangeArrowheads="1"/>
          </p:cNvSpPr>
          <p:nvPr/>
        </p:nvSpPr>
        <p:spPr bwMode="auto">
          <a:xfrm>
            <a:off x="4113335" y="3429001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05" name="Line 82"/>
          <p:cNvSpPr>
            <a:spLocks noChangeShapeType="1"/>
          </p:cNvSpPr>
          <p:nvPr/>
        </p:nvSpPr>
        <p:spPr bwMode="auto">
          <a:xfrm>
            <a:off x="4191000" y="4724399"/>
            <a:ext cx="685800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Line 83"/>
          <p:cNvSpPr>
            <a:spLocks noChangeShapeType="1"/>
          </p:cNvSpPr>
          <p:nvPr/>
        </p:nvSpPr>
        <p:spPr bwMode="auto">
          <a:xfrm>
            <a:off x="48768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Text Box 84"/>
          <p:cNvSpPr txBox="1">
            <a:spLocks noChangeArrowheads="1"/>
          </p:cNvSpPr>
          <p:nvPr/>
        </p:nvSpPr>
        <p:spPr bwMode="auto">
          <a:xfrm>
            <a:off x="3886200" y="4648200"/>
            <a:ext cx="995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Valid?</a:t>
            </a:r>
          </a:p>
        </p:txBody>
      </p:sp>
      <p:sp>
        <p:nvSpPr>
          <p:cNvPr id="108" name="Line 85"/>
          <p:cNvSpPr>
            <a:spLocks noChangeShapeType="1"/>
          </p:cNvSpPr>
          <p:nvPr/>
        </p:nvSpPr>
        <p:spPr bwMode="auto">
          <a:xfrm>
            <a:off x="4953000" y="510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9" name="Group 86"/>
          <p:cNvGrpSpPr>
            <a:grpSpLocks/>
          </p:cNvGrpSpPr>
          <p:nvPr/>
        </p:nvGrpSpPr>
        <p:grpSpPr bwMode="auto">
          <a:xfrm flipV="1">
            <a:off x="4800600" y="4876800"/>
            <a:ext cx="304800" cy="228600"/>
            <a:chOff x="384" y="3792"/>
            <a:chExt cx="288" cy="288"/>
          </a:xfrm>
        </p:grpSpPr>
        <p:sp>
          <p:nvSpPr>
            <p:cNvPr id="110" name="Arc 87"/>
            <p:cNvSpPr>
              <a:spLocks/>
            </p:cNvSpPr>
            <p:nvPr/>
          </p:nvSpPr>
          <p:spPr bwMode="auto">
            <a:xfrm>
              <a:off x="528" y="379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44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Arc 88"/>
            <p:cNvSpPr>
              <a:spLocks/>
            </p:cNvSpPr>
            <p:nvPr/>
          </p:nvSpPr>
          <p:spPr bwMode="auto">
            <a:xfrm flipH="1">
              <a:off x="384" y="379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44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89"/>
            <p:cNvSpPr>
              <a:spLocks noChangeShapeType="1"/>
            </p:cNvSpPr>
            <p:nvPr/>
          </p:nvSpPr>
          <p:spPr bwMode="auto">
            <a:xfrm>
              <a:off x="384" y="39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90"/>
            <p:cNvSpPr>
              <a:spLocks noChangeShapeType="1"/>
            </p:cNvSpPr>
            <p:nvPr/>
          </p:nvSpPr>
          <p:spPr bwMode="auto">
            <a:xfrm>
              <a:off x="672" y="39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91"/>
            <p:cNvSpPr>
              <a:spLocks noChangeShapeType="1"/>
            </p:cNvSpPr>
            <p:nvPr/>
          </p:nvSpPr>
          <p:spPr bwMode="auto">
            <a:xfrm>
              <a:off x="384" y="40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5" name="Group 116"/>
          <p:cNvGrpSpPr>
            <a:grpSpLocks/>
          </p:cNvGrpSpPr>
          <p:nvPr/>
        </p:nvGrpSpPr>
        <p:grpSpPr bwMode="auto">
          <a:xfrm>
            <a:off x="4191000" y="3810000"/>
            <a:ext cx="76200" cy="914400"/>
            <a:chOff x="1536" y="3312"/>
            <a:chExt cx="48" cy="576"/>
          </a:xfrm>
        </p:grpSpPr>
        <p:sp>
          <p:nvSpPr>
            <p:cNvPr id="116" name="Line 117"/>
            <p:cNvSpPr>
              <a:spLocks noChangeShapeType="1"/>
            </p:cNvSpPr>
            <p:nvPr/>
          </p:nvSpPr>
          <p:spPr bwMode="auto">
            <a:xfrm>
              <a:off x="1536" y="331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118"/>
            <p:cNvSpPr>
              <a:spLocks noChangeShapeType="1"/>
            </p:cNvSpPr>
            <p:nvPr/>
          </p:nvSpPr>
          <p:spPr bwMode="auto">
            <a:xfrm>
              <a:off x="1536" y="374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8" name="Group 119"/>
            <p:cNvGrpSpPr>
              <a:grpSpLocks/>
            </p:cNvGrpSpPr>
            <p:nvPr/>
          </p:nvGrpSpPr>
          <p:grpSpPr bwMode="auto">
            <a:xfrm>
              <a:off x="1536" y="3648"/>
              <a:ext cx="48" cy="96"/>
              <a:chOff x="576" y="3888"/>
              <a:chExt cx="48" cy="96"/>
            </a:xfrm>
          </p:grpSpPr>
          <p:sp>
            <p:nvSpPr>
              <p:cNvPr id="119" name="Arc 120"/>
              <p:cNvSpPr>
                <a:spLocks/>
              </p:cNvSpPr>
              <p:nvPr/>
            </p:nvSpPr>
            <p:spPr bwMode="auto">
              <a:xfrm>
                <a:off x="576" y="3888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48 w 21600"/>
                  <a:gd name="T3" fmla="*/ 48 h 21600"/>
                  <a:gd name="T4" fmla="*/ 0 w 21600"/>
                  <a:gd name="T5" fmla="*/ 48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Arc 121"/>
              <p:cNvSpPr>
                <a:spLocks/>
              </p:cNvSpPr>
              <p:nvPr/>
            </p:nvSpPr>
            <p:spPr bwMode="auto">
              <a:xfrm flipV="1">
                <a:off x="576" y="3936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48 w 21600"/>
                  <a:gd name="T3" fmla="*/ 48 h 21600"/>
                  <a:gd name="T4" fmla="*/ 0 w 21600"/>
                  <a:gd name="T5" fmla="*/ 48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21" name="Rectangle 80"/>
          <p:cNvSpPr>
            <a:spLocks noChangeArrowheads="1"/>
          </p:cNvSpPr>
          <p:nvPr/>
        </p:nvSpPr>
        <p:spPr bwMode="auto">
          <a:xfrm>
            <a:off x="4111869" y="3048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22" name="Rectangle 80"/>
          <p:cNvSpPr>
            <a:spLocks noChangeArrowheads="1"/>
          </p:cNvSpPr>
          <p:nvPr/>
        </p:nvSpPr>
        <p:spPr bwMode="auto">
          <a:xfrm>
            <a:off x="4114800" y="2667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23" name="Rectangle 80"/>
          <p:cNvSpPr>
            <a:spLocks noChangeArrowheads="1"/>
          </p:cNvSpPr>
          <p:nvPr/>
        </p:nvSpPr>
        <p:spPr bwMode="auto">
          <a:xfrm>
            <a:off x="4114800" y="2285515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24" name="Rectangle 80"/>
          <p:cNvSpPr>
            <a:spLocks noChangeArrowheads="1"/>
          </p:cNvSpPr>
          <p:nvPr/>
        </p:nvSpPr>
        <p:spPr bwMode="auto">
          <a:xfrm>
            <a:off x="2074851" y="3048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25" name="Rectangle 80"/>
          <p:cNvSpPr>
            <a:spLocks noChangeArrowheads="1"/>
          </p:cNvSpPr>
          <p:nvPr/>
        </p:nvSpPr>
        <p:spPr bwMode="auto">
          <a:xfrm>
            <a:off x="2077782" y="2667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26" name="Rectangle 80"/>
          <p:cNvSpPr>
            <a:spLocks noChangeArrowheads="1"/>
          </p:cNvSpPr>
          <p:nvPr/>
        </p:nvSpPr>
        <p:spPr bwMode="auto">
          <a:xfrm>
            <a:off x="2077782" y="2285515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463/563, Microprocessor Architecture, Prof. Rotenberg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0539-A6AA-455A-8A05-25D036BA7076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573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50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0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0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0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0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02" grpId="0" autoUpdateAnimBg="0"/>
      <p:bldP spid="50203" grpId="0" autoUpdateAnimBg="0"/>
      <p:bldP spid="50250" grpId="0" autoUpdateAnimBg="0"/>
      <p:bldP spid="94" grpId="0" animBg="1"/>
      <p:bldP spid="100" grpId="0" animBg="1"/>
      <p:bldP spid="101" grpId="0" animBg="1"/>
      <p:bldP spid="10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2"/>
          <p:cNvGrpSpPr>
            <a:grpSpLocks/>
          </p:cNvGrpSpPr>
          <p:nvPr/>
        </p:nvGrpSpPr>
        <p:grpSpPr bwMode="auto">
          <a:xfrm>
            <a:off x="914400" y="1219200"/>
            <a:ext cx="5060950" cy="1905000"/>
            <a:chOff x="672" y="768"/>
            <a:chExt cx="3092" cy="1584"/>
          </a:xfrm>
        </p:grpSpPr>
        <p:grpSp>
          <p:nvGrpSpPr>
            <p:cNvPr id="50179" name="Group 3"/>
            <p:cNvGrpSpPr>
              <a:grpSpLocks/>
            </p:cNvGrpSpPr>
            <p:nvPr/>
          </p:nvGrpSpPr>
          <p:grpSpPr bwMode="auto">
            <a:xfrm>
              <a:off x="672" y="768"/>
              <a:ext cx="2832" cy="1584"/>
              <a:chOff x="720" y="768"/>
              <a:chExt cx="2400" cy="1584"/>
            </a:xfrm>
          </p:grpSpPr>
          <p:sp>
            <p:nvSpPr>
              <p:cNvPr id="50180" name="Line 4"/>
              <p:cNvSpPr>
                <a:spLocks noChangeShapeType="1"/>
              </p:cNvSpPr>
              <p:nvPr/>
            </p:nvSpPr>
            <p:spPr bwMode="auto">
              <a:xfrm>
                <a:off x="3120" y="76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181" name="Line 5"/>
              <p:cNvSpPr>
                <a:spLocks noChangeShapeType="1"/>
              </p:cNvSpPr>
              <p:nvPr/>
            </p:nvSpPr>
            <p:spPr bwMode="auto">
              <a:xfrm flipH="1">
                <a:off x="720" y="1200"/>
                <a:ext cx="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182" name="Line 6"/>
              <p:cNvSpPr>
                <a:spLocks noChangeShapeType="1"/>
              </p:cNvSpPr>
              <p:nvPr/>
            </p:nvSpPr>
            <p:spPr bwMode="auto">
              <a:xfrm>
                <a:off x="720" y="1200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183" name="Line 7"/>
              <p:cNvSpPr>
                <a:spLocks noChangeShapeType="1"/>
              </p:cNvSpPr>
              <p:nvPr/>
            </p:nvSpPr>
            <p:spPr bwMode="auto">
              <a:xfrm>
                <a:off x="720" y="2352"/>
                <a:ext cx="2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184" name="Line 8"/>
            <p:cNvSpPr>
              <a:spLocks noChangeShapeType="1"/>
            </p:cNvSpPr>
            <p:nvPr/>
          </p:nvSpPr>
          <p:spPr bwMode="auto">
            <a:xfrm flipV="1">
              <a:off x="3408" y="912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5" name="Text Box 9"/>
            <p:cNvSpPr txBox="1">
              <a:spLocks noChangeArrowheads="1"/>
            </p:cNvSpPr>
            <p:nvPr/>
          </p:nvSpPr>
          <p:spPr bwMode="auto">
            <a:xfrm>
              <a:off x="3552" y="816"/>
              <a:ext cx="212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2</a:t>
              </a:r>
            </a:p>
          </p:txBody>
        </p:sp>
      </p:grpSp>
      <p:grpSp>
        <p:nvGrpSpPr>
          <p:cNvPr id="50186" name="Group 10"/>
          <p:cNvGrpSpPr>
            <a:grpSpLocks/>
          </p:cNvGrpSpPr>
          <p:nvPr/>
        </p:nvGrpSpPr>
        <p:grpSpPr bwMode="auto">
          <a:xfrm>
            <a:off x="2514600" y="4114800"/>
            <a:ext cx="1173163" cy="768350"/>
            <a:chOff x="1584" y="3552"/>
            <a:chExt cx="739" cy="484"/>
          </a:xfrm>
        </p:grpSpPr>
        <p:sp>
          <p:nvSpPr>
            <p:cNvPr id="50187" name="Oval 11"/>
            <p:cNvSpPr>
              <a:spLocks noChangeArrowheads="1"/>
            </p:cNvSpPr>
            <p:nvPr/>
          </p:nvSpPr>
          <p:spPr bwMode="auto">
            <a:xfrm>
              <a:off x="1584" y="3552"/>
              <a:ext cx="720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8" name="Text Box 12"/>
            <p:cNvSpPr txBox="1">
              <a:spLocks noChangeArrowheads="1"/>
            </p:cNvSpPr>
            <p:nvPr/>
          </p:nvSpPr>
          <p:spPr bwMode="auto">
            <a:xfrm>
              <a:off x="1632" y="3600"/>
              <a:ext cx="6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Match?</a:t>
              </a:r>
            </a:p>
          </p:txBody>
        </p:sp>
        <p:sp>
          <p:nvSpPr>
            <p:cNvPr id="50189" name="Line 13"/>
            <p:cNvSpPr>
              <a:spLocks noChangeShapeType="1"/>
            </p:cNvSpPr>
            <p:nvPr/>
          </p:nvSpPr>
          <p:spPr bwMode="auto">
            <a:xfrm>
              <a:off x="1920" y="3888"/>
              <a:ext cx="0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190" name="Rectangle 14"/>
          <p:cNvSpPr>
            <a:spLocks noChangeArrowheads="1"/>
          </p:cNvSpPr>
          <p:nvPr/>
        </p:nvSpPr>
        <p:spPr bwMode="auto">
          <a:xfrm>
            <a:off x="1295400" y="381000"/>
            <a:ext cx="6172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7207250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1295400" y="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31</a:t>
            </a:r>
          </a:p>
        </p:txBody>
      </p:sp>
      <p:sp>
        <p:nvSpPr>
          <p:cNvPr id="50193" name="Text Box 17"/>
          <p:cNvSpPr txBox="1">
            <a:spLocks noChangeArrowheads="1"/>
          </p:cNvSpPr>
          <p:nvPr/>
        </p:nvSpPr>
        <p:spPr bwMode="auto">
          <a:xfrm>
            <a:off x="6400800" y="381000"/>
            <a:ext cx="8778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block</a:t>
            </a:r>
          </a:p>
          <a:p>
            <a:r>
              <a:rPr lang="en-US" altLang="en-US"/>
              <a:t>offset</a:t>
            </a:r>
          </a:p>
        </p:txBody>
      </p:sp>
      <p:sp>
        <p:nvSpPr>
          <p:cNvPr id="50194" name="Text Box 18"/>
          <p:cNvSpPr txBox="1">
            <a:spLocks noChangeArrowheads="1"/>
          </p:cNvSpPr>
          <p:nvPr/>
        </p:nvSpPr>
        <p:spPr bwMode="auto">
          <a:xfrm>
            <a:off x="5159375" y="304800"/>
            <a:ext cx="860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index</a:t>
            </a:r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 bwMode="auto">
          <a:xfrm>
            <a:off x="2873375" y="304800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tag</a:t>
            </a:r>
          </a:p>
        </p:txBody>
      </p:sp>
      <p:sp>
        <p:nvSpPr>
          <p:cNvPr id="50196" name="Line 20"/>
          <p:cNvSpPr>
            <a:spLocks noChangeShapeType="1"/>
          </p:cNvSpPr>
          <p:nvPr/>
        </p:nvSpPr>
        <p:spPr bwMode="auto">
          <a:xfrm>
            <a:off x="6096000" y="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7" name="Line 21"/>
          <p:cNvSpPr>
            <a:spLocks noChangeShapeType="1"/>
          </p:cNvSpPr>
          <p:nvPr/>
        </p:nvSpPr>
        <p:spPr bwMode="auto">
          <a:xfrm>
            <a:off x="5029200" y="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8" name="Text Box 22"/>
          <p:cNvSpPr txBox="1">
            <a:spLocks noChangeArrowheads="1"/>
          </p:cNvSpPr>
          <p:nvPr/>
        </p:nvSpPr>
        <p:spPr bwMode="auto">
          <a:xfrm>
            <a:off x="4708525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50199" name="Text Box 23"/>
          <p:cNvSpPr txBox="1">
            <a:spLocks noChangeArrowheads="1"/>
          </p:cNvSpPr>
          <p:nvPr/>
        </p:nvSpPr>
        <p:spPr bwMode="auto">
          <a:xfrm>
            <a:off x="4997450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50200" name="Text Box 24"/>
          <p:cNvSpPr txBox="1">
            <a:spLocks noChangeArrowheads="1"/>
          </p:cNvSpPr>
          <p:nvPr/>
        </p:nvSpPr>
        <p:spPr bwMode="auto">
          <a:xfrm>
            <a:off x="5791200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50201" name="Text Box 25"/>
          <p:cNvSpPr txBox="1">
            <a:spLocks noChangeArrowheads="1"/>
          </p:cNvSpPr>
          <p:nvPr/>
        </p:nvSpPr>
        <p:spPr bwMode="auto">
          <a:xfrm>
            <a:off x="6140450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50202" name="Rectangle 26"/>
          <p:cNvSpPr>
            <a:spLocks noChangeArrowheads="1"/>
          </p:cNvSpPr>
          <p:nvPr/>
        </p:nvSpPr>
        <p:spPr bwMode="auto">
          <a:xfrm>
            <a:off x="2362200" y="685800"/>
            <a:ext cx="1462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17DDE00</a:t>
            </a:r>
          </a:p>
        </p:txBody>
      </p:sp>
      <p:sp>
        <p:nvSpPr>
          <p:cNvPr id="50203" name="Rectangle 27"/>
          <p:cNvSpPr>
            <a:spLocks noChangeArrowheads="1"/>
          </p:cNvSpPr>
          <p:nvPr/>
        </p:nvSpPr>
        <p:spPr bwMode="auto">
          <a:xfrm>
            <a:off x="5424488" y="685800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50204" name="WordArt 28"/>
          <p:cNvSpPr>
            <a:spLocks noChangeArrowheads="1" noChangeShapeType="1" noTextEdit="1"/>
          </p:cNvSpPr>
          <p:nvPr/>
        </p:nvSpPr>
        <p:spPr bwMode="auto">
          <a:xfrm>
            <a:off x="3200400" y="5410200"/>
            <a:ext cx="1247775" cy="4905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000"/>
                  </a:srgbClr>
                </a:solidFill>
              </a14:hiddenFill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noFill/>
                <a:effectLst>
                  <a:outerShdw dist="45791" dir="2021404" algn="ctr" rotWithShape="0">
                    <a:srgbClr val="9999FF"/>
                  </a:outerShdw>
                </a:effectLst>
                <a:latin typeface="Arial Black" panose="020B0A04020102020204" pitchFamily="34" charset="0"/>
              </a:rPr>
              <a:t>MISS</a:t>
            </a:r>
          </a:p>
        </p:txBody>
      </p:sp>
      <p:grpSp>
        <p:nvGrpSpPr>
          <p:cNvPr id="50205" name="Group 29"/>
          <p:cNvGrpSpPr>
            <a:grpSpLocks/>
          </p:cNvGrpSpPr>
          <p:nvPr/>
        </p:nvGrpSpPr>
        <p:grpSpPr bwMode="auto">
          <a:xfrm>
            <a:off x="3048000" y="3429000"/>
            <a:ext cx="2057400" cy="685800"/>
            <a:chOff x="1920" y="2400"/>
            <a:chExt cx="1296" cy="192"/>
          </a:xfrm>
        </p:grpSpPr>
        <p:sp>
          <p:nvSpPr>
            <p:cNvPr id="50206" name="Line 30"/>
            <p:cNvSpPr>
              <a:spLocks noChangeShapeType="1"/>
            </p:cNvSpPr>
            <p:nvPr/>
          </p:nvSpPr>
          <p:spPr bwMode="auto">
            <a:xfrm>
              <a:off x="1920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7" name="Line 31"/>
            <p:cNvSpPr>
              <a:spLocks noChangeShapeType="1"/>
            </p:cNvSpPr>
            <p:nvPr/>
          </p:nvSpPr>
          <p:spPr bwMode="auto">
            <a:xfrm>
              <a:off x="3216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208" name="Group 32"/>
          <p:cNvGrpSpPr>
            <a:grpSpLocks/>
          </p:cNvGrpSpPr>
          <p:nvPr/>
        </p:nvGrpSpPr>
        <p:grpSpPr bwMode="auto">
          <a:xfrm>
            <a:off x="4541837" y="4114800"/>
            <a:ext cx="1173163" cy="768350"/>
            <a:chOff x="1584" y="3552"/>
            <a:chExt cx="739" cy="484"/>
          </a:xfrm>
        </p:grpSpPr>
        <p:sp>
          <p:nvSpPr>
            <p:cNvPr id="50209" name="Oval 33"/>
            <p:cNvSpPr>
              <a:spLocks noChangeArrowheads="1"/>
            </p:cNvSpPr>
            <p:nvPr/>
          </p:nvSpPr>
          <p:spPr bwMode="auto">
            <a:xfrm>
              <a:off x="1584" y="3552"/>
              <a:ext cx="720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0" name="Text Box 34"/>
            <p:cNvSpPr txBox="1">
              <a:spLocks noChangeArrowheads="1"/>
            </p:cNvSpPr>
            <p:nvPr/>
          </p:nvSpPr>
          <p:spPr bwMode="auto">
            <a:xfrm>
              <a:off x="1632" y="3600"/>
              <a:ext cx="6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Match?</a:t>
              </a:r>
            </a:p>
          </p:txBody>
        </p:sp>
        <p:sp>
          <p:nvSpPr>
            <p:cNvPr id="50211" name="Line 35"/>
            <p:cNvSpPr>
              <a:spLocks noChangeShapeType="1"/>
            </p:cNvSpPr>
            <p:nvPr/>
          </p:nvSpPr>
          <p:spPr bwMode="auto">
            <a:xfrm>
              <a:off x="1920" y="3888"/>
              <a:ext cx="0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212" name="Group 36"/>
          <p:cNvGrpSpPr>
            <a:grpSpLocks/>
          </p:cNvGrpSpPr>
          <p:nvPr/>
        </p:nvGrpSpPr>
        <p:grpSpPr bwMode="auto">
          <a:xfrm>
            <a:off x="533400" y="1219200"/>
            <a:ext cx="4008438" cy="3200400"/>
            <a:chOff x="336" y="768"/>
            <a:chExt cx="2525" cy="2016"/>
          </a:xfrm>
        </p:grpSpPr>
        <p:grpSp>
          <p:nvGrpSpPr>
            <p:cNvPr id="50213" name="Group 37"/>
            <p:cNvGrpSpPr>
              <a:grpSpLocks/>
            </p:cNvGrpSpPr>
            <p:nvPr/>
          </p:nvGrpSpPr>
          <p:grpSpPr bwMode="auto">
            <a:xfrm>
              <a:off x="336" y="768"/>
              <a:ext cx="1296" cy="2016"/>
              <a:chOff x="336" y="768"/>
              <a:chExt cx="1296" cy="2999"/>
            </a:xfrm>
          </p:grpSpPr>
          <p:grpSp>
            <p:nvGrpSpPr>
              <p:cNvPr id="50214" name="Group 38"/>
              <p:cNvGrpSpPr>
                <a:grpSpLocks/>
              </p:cNvGrpSpPr>
              <p:nvPr/>
            </p:nvGrpSpPr>
            <p:grpSpPr bwMode="auto">
              <a:xfrm>
                <a:off x="432" y="768"/>
                <a:ext cx="1200" cy="2999"/>
                <a:chOff x="432" y="768"/>
                <a:chExt cx="1200" cy="2901"/>
              </a:xfrm>
            </p:grpSpPr>
            <p:sp>
              <p:nvSpPr>
                <p:cNvPr id="50215" name="Line 39"/>
                <p:cNvSpPr>
                  <a:spLocks noChangeShapeType="1"/>
                </p:cNvSpPr>
                <p:nvPr/>
              </p:nvSpPr>
              <p:spPr bwMode="auto">
                <a:xfrm>
                  <a:off x="1632" y="76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16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432" y="960"/>
                  <a:ext cx="12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17" name="Line 41"/>
                <p:cNvSpPr>
                  <a:spLocks noChangeShapeType="1"/>
                </p:cNvSpPr>
                <p:nvPr/>
              </p:nvSpPr>
              <p:spPr bwMode="auto">
                <a:xfrm>
                  <a:off x="432" y="960"/>
                  <a:ext cx="0" cy="270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18" name="Line 42"/>
                <p:cNvSpPr>
                  <a:spLocks noChangeShapeType="1"/>
                </p:cNvSpPr>
                <p:nvPr/>
              </p:nvSpPr>
              <p:spPr bwMode="auto">
                <a:xfrm>
                  <a:off x="432" y="3669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0219" name="Line 43"/>
              <p:cNvSpPr>
                <a:spLocks noChangeShapeType="1"/>
              </p:cNvSpPr>
              <p:nvPr/>
            </p:nvSpPr>
            <p:spPr bwMode="auto">
              <a:xfrm flipV="1">
                <a:off x="336" y="2832"/>
                <a:ext cx="24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20" name="Text Box 44"/>
              <p:cNvSpPr txBox="1">
                <a:spLocks noChangeArrowheads="1"/>
              </p:cNvSpPr>
              <p:nvPr/>
            </p:nvSpPr>
            <p:spPr bwMode="auto">
              <a:xfrm>
                <a:off x="432" y="2832"/>
                <a:ext cx="308" cy="4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25</a:t>
                </a:r>
              </a:p>
            </p:txBody>
          </p:sp>
        </p:grpSp>
        <p:sp>
          <p:nvSpPr>
            <p:cNvPr id="50221" name="Line 45"/>
            <p:cNvSpPr>
              <a:spLocks noChangeShapeType="1"/>
            </p:cNvSpPr>
            <p:nvPr/>
          </p:nvSpPr>
          <p:spPr bwMode="auto">
            <a:xfrm>
              <a:off x="1584" y="2784"/>
              <a:ext cx="1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222" name="Text Box 46"/>
          <p:cNvSpPr txBox="1">
            <a:spLocks noChangeArrowheads="1"/>
          </p:cNvSpPr>
          <p:nvPr/>
        </p:nvSpPr>
        <p:spPr bwMode="auto">
          <a:xfrm>
            <a:off x="6562725" y="3352800"/>
            <a:ext cx="21367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DATA</a:t>
            </a:r>
          </a:p>
          <a:p>
            <a:r>
              <a:rPr lang="en-US" altLang="en-US"/>
              <a:t>not shown</a:t>
            </a:r>
          </a:p>
          <a:p>
            <a:r>
              <a:rPr lang="en-US" altLang="en-US"/>
              <a:t>for convenience</a:t>
            </a:r>
          </a:p>
        </p:txBody>
      </p:sp>
      <p:grpSp>
        <p:nvGrpSpPr>
          <p:cNvPr id="50223" name="Group 47"/>
          <p:cNvGrpSpPr>
            <a:grpSpLocks/>
          </p:cNvGrpSpPr>
          <p:nvPr/>
        </p:nvGrpSpPr>
        <p:grpSpPr bwMode="auto">
          <a:xfrm>
            <a:off x="1446213" y="1920876"/>
            <a:ext cx="4268788" cy="1965326"/>
            <a:chOff x="911" y="1210"/>
            <a:chExt cx="2689" cy="1238"/>
          </a:xfrm>
        </p:grpSpPr>
        <p:sp>
          <p:nvSpPr>
            <p:cNvPr id="50224" name="Rectangle 48"/>
            <p:cNvSpPr>
              <a:spLocks noChangeArrowheads="1"/>
            </p:cNvSpPr>
            <p:nvPr/>
          </p:nvSpPr>
          <p:spPr bwMode="auto">
            <a:xfrm>
              <a:off x="1488" y="1440"/>
              <a:ext cx="816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5" name="Line 49"/>
            <p:cNvSpPr>
              <a:spLocks noChangeShapeType="1"/>
            </p:cNvSpPr>
            <p:nvPr/>
          </p:nvSpPr>
          <p:spPr bwMode="auto">
            <a:xfrm>
              <a:off x="1488" y="168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26" name="Line 50"/>
            <p:cNvSpPr>
              <a:spLocks noChangeShapeType="1"/>
            </p:cNvSpPr>
            <p:nvPr/>
          </p:nvSpPr>
          <p:spPr bwMode="auto">
            <a:xfrm>
              <a:off x="1488" y="192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27" name="Line 51"/>
            <p:cNvSpPr>
              <a:spLocks noChangeShapeType="1"/>
            </p:cNvSpPr>
            <p:nvPr/>
          </p:nvSpPr>
          <p:spPr bwMode="auto">
            <a:xfrm>
              <a:off x="1488" y="240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28" name="Text Box 52"/>
            <p:cNvSpPr txBox="1">
              <a:spLocks noChangeArrowheads="1"/>
            </p:cNvSpPr>
            <p:nvPr/>
          </p:nvSpPr>
          <p:spPr bwMode="auto">
            <a:xfrm>
              <a:off x="1267" y="1210"/>
              <a:ext cx="21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V    TAG            V     TAG</a:t>
              </a:r>
            </a:p>
          </p:txBody>
        </p:sp>
        <p:grpSp>
          <p:nvGrpSpPr>
            <p:cNvPr id="50229" name="Group 53"/>
            <p:cNvGrpSpPr>
              <a:grpSpLocks/>
            </p:cNvGrpSpPr>
            <p:nvPr/>
          </p:nvGrpSpPr>
          <p:grpSpPr bwMode="auto">
            <a:xfrm>
              <a:off x="911" y="1488"/>
              <a:ext cx="193" cy="912"/>
              <a:chOff x="909" y="1632"/>
              <a:chExt cx="195" cy="1536"/>
            </a:xfrm>
          </p:grpSpPr>
          <p:sp>
            <p:nvSpPr>
              <p:cNvPr id="50230" name="Line 54"/>
              <p:cNvSpPr>
                <a:spLocks noChangeShapeType="1"/>
              </p:cNvSpPr>
              <p:nvPr/>
            </p:nvSpPr>
            <p:spPr bwMode="auto">
              <a:xfrm rot="5400000" flipH="1">
                <a:off x="909" y="2976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31" name="Line 55"/>
              <p:cNvSpPr>
                <a:spLocks noChangeShapeType="1"/>
              </p:cNvSpPr>
              <p:nvPr/>
            </p:nvSpPr>
            <p:spPr bwMode="auto">
              <a:xfrm rot="5400000">
                <a:off x="912" y="1632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32" name="Line 56"/>
              <p:cNvSpPr>
                <a:spLocks noChangeShapeType="1"/>
              </p:cNvSpPr>
              <p:nvPr/>
            </p:nvSpPr>
            <p:spPr bwMode="auto">
              <a:xfrm rot="5400000" flipH="1">
                <a:off x="334" y="2400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33" name="Line 57"/>
              <p:cNvSpPr>
                <a:spLocks noChangeShapeType="1"/>
              </p:cNvSpPr>
              <p:nvPr/>
            </p:nvSpPr>
            <p:spPr bwMode="auto">
              <a:xfrm rot="5400000" flipH="1">
                <a:off x="335" y="240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234" name="Line 58"/>
            <p:cNvSpPr>
              <a:spLocks noChangeShapeType="1"/>
            </p:cNvSpPr>
            <p:nvPr/>
          </p:nvSpPr>
          <p:spPr bwMode="auto">
            <a:xfrm>
              <a:off x="1104" y="15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35" name="Line 59"/>
            <p:cNvSpPr>
              <a:spLocks noChangeShapeType="1"/>
            </p:cNvSpPr>
            <p:nvPr/>
          </p:nvSpPr>
          <p:spPr bwMode="auto">
            <a:xfrm>
              <a:off x="1104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36" name="Line 60"/>
            <p:cNvSpPr>
              <a:spLocks noChangeShapeType="1"/>
            </p:cNvSpPr>
            <p:nvPr/>
          </p:nvSpPr>
          <p:spPr bwMode="auto">
            <a:xfrm>
              <a:off x="1104" y="20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37" name="Text Box 61"/>
            <p:cNvSpPr txBox="1">
              <a:spLocks noChangeArrowheads="1"/>
            </p:cNvSpPr>
            <p:nvPr/>
          </p:nvSpPr>
          <p:spPr bwMode="auto">
            <a:xfrm>
              <a:off x="912" y="144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0</a:t>
              </a:r>
            </a:p>
          </p:txBody>
        </p:sp>
        <p:sp>
          <p:nvSpPr>
            <p:cNvPr id="50238" name="Text Box 62"/>
            <p:cNvSpPr txBox="1">
              <a:spLocks noChangeArrowheads="1"/>
            </p:cNvSpPr>
            <p:nvPr/>
          </p:nvSpPr>
          <p:spPr bwMode="auto">
            <a:xfrm>
              <a:off x="912" y="168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1</a:t>
              </a:r>
            </a:p>
          </p:txBody>
        </p:sp>
        <p:sp>
          <p:nvSpPr>
            <p:cNvPr id="50239" name="Text Box 63"/>
            <p:cNvSpPr txBox="1">
              <a:spLocks noChangeArrowheads="1"/>
            </p:cNvSpPr>
            <p:nvPr/>
          </p:nvSpPr>
          <p:spPr bwMode="auto">
            <a:xfrm>
              <a:off x="912" y="19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2</a:t>
              </a:r>
            </a:p>
          </p:txBody>
        </p:sp>
        <p:sp>
          <p:nvSpPr>
            <p:cNvPr id="50240" name="Text Box 64"/>
            <p:cNvSpPr txBox="1">
              <a:spLocks noChangeArrowheads="1"/>
            </p:cNvSpPr>
            <p:nvPr/>
          </p:nvSpPr>
          <p:spPr bwMode="auto">
            <a:xfrm>
              <a:off x="912" y="216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3</a:t>
              </a:r>
            </a:p>
          </p:txBody>
        </p:sp>
        <p:sp>
          <p:nvSpPr>
            <p:cNvPr id="50241" name="Rectangle 65"/>
            <p:cNvSpPr>
              <a:spLocks noChangeArrowheads="1"/>
            </p:cNvSpPr>
            <p:nvPr/>
          </p:nvSpPr>
          <p:spPr bwMode="auto">
            <a:xfrm>
              <a:off x="2784" y="1440"/>
              <a:ext cx="816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42" name="Line 66"/>
            <p:cNvSpPr>
              <a:spLocks noChangeShapeType="1"/>
            </p:cNvSpPr>
            <p:nvPr/>
          </p:nvSpPr>
          <p:spPr bwMode="auto">
            <a:xfrm>
              <a:off x="2784" y="168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43" name="Line 67"/>
            <p:cNvSpPr>
              <a:spLocks noChangeShapeType="1"/>
            </p:cNvSpPr>
            <p:nvPr/>
          </p:nvSpPr>
          <p:spPr bwMode="auto">
            <a:xfrm>
              <a:off x="2784" y="192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44" name="Line 68"/>
            <p:cNvSpPr>
              <a:spLocks noChangeShapeType="1"/>
            </p:cNvSpPr>
            <p:nvPr/>
          </p:nvSpPr>
          <p:spPr bwMode="auto">
            <a:xfrm>
              <a:off x="2784" y="216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45" name="Line 69"/>
            <p:cNvSpPr>
              <a:spLocks noChangeShapeType="1"/>
            </p:cNvSpPr>
            <p:nvPr/>
          </p:nvSpPr>
          <p:spPr bwMode="auto">
            <a:xfrm>
              <a:off x="1104" y="230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46" name="Line 70"/>
            <p:cNvSpPr>
              <a:spLocks noChangeShapeType="1"/>
            </p:cNvSpPr>
            <p:nvPr/>
          </p:nvSpPr>
          <p:spPr bwMode="auto">
            <a:xfrm>
              <a:off x="1488" y="216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247" name="Group 71"/>
          <p:cNvGrpSpPr>
            <a:grpSpLocks/>
          </p:cNvGrpSpPr>
          <p:nvPr/>
        </p:nvGrpSpPr>
        <p:grpSpPr bwMode="auto">
          <a:xfrm>
            <a:off x="2362200" y="3048000"/>
            <a:ext cx="3352800" cy="381000"/>
            <a:chOff x="1488" y="2160"/>
            <a:chExt cx="2112" cy="240"/>
          </a:xfrm>
        </p:grpSpPr>
        <p:sp>
          <p:nvSpPr>
            <p:cNvPr id="50248" name="Rectangle 72"/>
            <p:cNvSpPr>
              <a:spLocks noChangeArrowheads="1"/>
            </p:cNvSpPr>
            <p:nvPr/>
          </p:nvSpPr>
          <p:spPr bwMode="auto">
            <a:xfrm>
              <a:off x="1488" y="2160"/>
              <a:ext cx="81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49" name="Rectangle 73"/>
            <p:cNvSpPr>
              <a:spLocks noChangeArrowheads="1"/>
            </p:cNvSpPr>
            <p:nvPr/>
          </p:nvSpPr>
          <p:spPr bwMode="auto">
            <a:xfrm>
              <a:off x="2784" y="2160"/>
              <a:ext cx="81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250" name="Rectangle 74"/>
          <p:cNvSpPr>
            <a:spLocks noChangeArrowheads="1"/>
          </p:cNvSpPr>
          <p:nvPr/>
        </p:nvSpPr>
        <p:spPr bwMode="auto">
          <a:xfrm>
            <a:off x="2286000" y="3048000"/>
            <a:ext cx="1462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17DDE00</a:t>
            </a:r>
          </a:p>
        </p:txBody>
      </p:sp>
      <p:sp>
        <p:nvSpPr>
          <p:cNvPr id="78" name="Line 82"/>
          <p:cNvSpPr>
            <a:spLocks noChangeShapeType="1"/>
          </p:cNvSpPr>
          <p:nvPr/>
        </p:nvSpPr>
        <p:spPr bwMode="auto">
          <a:xfrm>
            <a:off x="2209800" y="4724399"/>
            <a:ext cx="685800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83"/>
          <p:cNvSpPr>
            <a:spLocks noChangeShapeType="1"/>
          </p:cNvSpPr>
          <p:nvPr/>
        </p:nvSpPr>
        <p:spPr bwMode="auto">
          <a:xfrm>
            <a:off x="28956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Text Box 84"/>
          <p:cNvSpPr txBox="1">
            <a:spLocks noChangeArrowheads="1"/>
          </p:cNvSpPr>
          <p:nvPr/>
        </p:nvSpPr>
        <p:spPr bwMode="auto">
          <a:xfrm>
            <a:off x="1905000" y="4648200"/>
            <a:ext cx="995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Valid?</a:t>
            </a:r>
          </a:p>
        </p:txBody>
      </p:sp>
      <p:sp>
        <p:nvSpPr>
          <p:cNvPr id="81" name="Line 85"/>
          <p:cNvSpPr>
            <a:spLocks noChangeShapeType="1"/>
          </p:cNvSpPr>
          <p:nvPr/>
        </p:nvSpPr>
        <p:spPr bwMode="auto">
          <a:xfrm>
            <a:off x="2971800" y="510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" name="Group 86"/>
          <p:cNvGrpSpPr>
            <a:grpSpLocks/>
          </p:cNvGrpSpPr>
          <p:nvPr/>
        </p:nvGrpSpPr>
        <p:grpSpPr bwMode="auto">
          <a:xfrm flipV="1">
            <a:off x="2819400" y="4876800"/>
            <a:ext cx="304800" cy="228600"/>
            <a:chOff x="384" y="3792"/>
            <a:chExt cx="288" cy="288"/>
          </a:xfrm>
        </p:grpSpPr>
        <p:sp>
          <p:nvSpPr>
            <p:cNvPr id="83" name="Arc 87"/>
            <p:cNvSpPr>
              <a:spLocks/>
            </p:cNvSpPr>
            <p:nvPr/>
          </p:nvSpPr>
          <p:spPr bwMode="auto">
            <a:xfrm>
              <a:off x="528" y="379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44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Arc 88"/>
            <p:cNvSpPr>
              <a:spLocks/>
            </p:cNvSpPr>
            <p:nvPr/>
          </p:nvSpPr>
          <p:spPr bwMode="auto">
            <a:xfrm flipH="1">
              <a:off x="384" y="379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44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89"/>
            <p:cNvSpPr>
              <a:spLocks noChangeShapeType="1"/>
            </p:cNvSpPr>
            <p:nvPr/>
          </p:nvSpPr>
          <p:spPr bwMode="auto">
            <a:xfrm>
              <a:off x="384" y="39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90"/>
            <p:cNvSpPr>
              <a:spLocks noChangeShapeType="1"/>
            </p:cNvSpPr>
            <p:nvPr/>
          </p:nvSpPr>
          <p:spPr bwMode="auto">
            <a:xfrm>
              <a:off x="672" y="39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91"/>
            <p:cNvSpPr>
              <a:spLocks noChangeShapeType="1"/>
            </p:cNvSpPr>
            <p:nvPr/>
          </p:nvSpPr>
          <p:spPr bwMode="auto">
            <a:xfrm>
              <a:off x="384" y="40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8" name="Group 116"/>
          <p:cNvGrpSpPr>
            <a:grpSpLocks/>
          </p:cNvGrpSpPr>
          <p:nvPr/>
        </p:nvGrpSpPr>
        <p:grpSpPr bwMode="auto">
          <a:xfrm>
            <a:off x="2209800" y="3429000"/>
            <a:ext cx="76200" cy="1295400"/>
            <a:chOff x="1536" y="3072"/>
            <a:chExt cx="48" cy="816"/>
          </a:xfrm>
        </p:grpSpPr>
        <p:sp>
          <p:nvSpPr>
            <p:cNvPr id="89" name="Line 117"/>
            <p:cNvSpPr>
              <a:spLocks noChangeShapeType="1"/>
            </p:cNvSpPr>
            <p:nvPr/>
          </p:nvSpPr>
          <p:spPr bwMode="auto">
            <a:xfrm>
              <a:off x="1536" y="307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118"/>
            <p:cNvSpPr>
              <a:spLocks noChangeShapeType="1"/>
            </p:cNvSpPr>
            <p:nvPr/>
          </p:nvSpPr>
          <p:spPr bwMode="auto">
            <a:xfrm>
              <a:off x="1536" y="374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1" name="Group 119"/>
            <p:cNvGrpSpPr>
              <a:grpSpLocks/>
            </p:cNvGrpSpPr>
            <p:nvPr/>
          </p:nvGrpSpPr>
          <p:grpSpPr bwMode="auto">
            <a:xfrm>
              <a:off x="1536" y="3648"/>
              <a:ext cx="48" cy="96"/>
              <a:chOff x="576" y="3888"/>
              <a:chExt cx="48" cy="96"/>
            </a:xfrm>
          </p:grpSpPr>
          <p:sp>
            <p:nvSpPr>
              <p:cNvPr id="92" name="Arc 120"/>
              <p:cNvSpPr>
                <a:spLocks/>
              </p:cNvSpPr>
              <p:nvPr/>
            </p:nvSpPr>
            <p:spPr bwMode="auto">
              <a:xfrm>
                <a:off x="576" y="3888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48 w 21600"/>
                  <a:gd name="T3" fmla="*/ 48 h 21600"/>
                  <a:gd name="T4" fmla="*/ 0 w 21600"/>
                  <a:gd name="T5" fmla="*/ 48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Arc 121"/>
              <p:cNvSpPr>
                <a:spLocks/>
              </p:cNvSpPr>
              <p:nvPr/>
            </p:nvSpPr>
            <p:spPr bwMode="auto">
              <a:xfrm flipV="1">
                <a:off x="576" y="3936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48 w 21600"/>
                  <a:gd name="T3" fmla="*/ 48 h 21600"/>
                  <a:gd name="T4" fmla="*/ 0 w 21600"/>
                  <a:gd name="T5" fmla="*/ 48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4" name="Rectangle 2"/>
          <p:cNvSpPr>
            <a:spLocks noChangeArrowheads="1"/>
          </p:cNvSpPr>
          <p:nvPr/>
        </p:nvSpPr>
        <p:spPr bwMode="auto">
          <a:xfrm>
            <a:off x="2077782" y="3048000"/>
            <a:ext cx="22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0" name="Rectangle 80"/>
          <p:cNvSpPr>
            <a:spLocks noChangeArrowheads="1"/>
          </p:cNvSpPr>
          <p:nvPr/>
        </p:nvSpPr>
        <p:spPr bwMode="auto">
          <a:xfrm>
            <a:off x="2077782" y="3048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dirty="0"/>
              <a:t>0</a:t>
            </a:r>
          </a:p>
        </p:txBody>
      </p:sp>
      <p:sp>
        <p:nvSpPr>
          <p:cNvPr id="101" name="Rectangle 123"/>
          <p:cNvSpPr>
            <a:spLocks noChangeArrowheads="1"/>
          </p:cNvSpPr>
          <p:nvPr/>
        </p:nvSpPr>
        <p:spPr bwMode="auto">
          <a:xfrm>
            <a:off x="2077782" y="3048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02" name="Rectangle 2"/>
          <p:cNvSpPr>
            <a:spLocks noChangeArrowheads="1"/>
          </p:cNvSpPr>
          <p:nvPr/>
        </p:nvSpPr>
        <p:spPr bwMode="auto">
          <a:xfrm>
            <a:off x="4114800" y="3048000"/>
            <a:ext cx="22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" name="Rectangle 80"/>
          <p:cNvSpPr>
            <a:spLocks noChangeArrowheads="1"/>
          </p:cNvSpPr>
          <p:nvPr/>
        </p:nvSpPr>
        <p:spPr bwMode="auto">
          <a:xfrm>
            <a:off x="4113335" y="3429001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05" name="Line 82"/>
          <p:cNvSpPr>
            <a:spLocks noChangeShapeType="1"/>
          </p:cNvSpPr>
          <p:nvPr/>
        </p:nvSpPr>
        <p:spPr bwMode="auto">
          <a:xfrm>
            <a:off x="4191000" y="4724399"/>
            <a:ext cx="685800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Line 83"/>
          <p:cNvSpPr>
            <a:spLocks noChangeShapeType="1"/>
          </p:cNvSpPr>
          <p:nvPr/>
        </p:nvSpPr>
        <p:spPr bwMode="auto">
          <a:xfrm>
            <a:off x="48768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Text Box 84"/>
          <p:cNvSpPr txBox="1">
            <a:spLocks noChangeArrowheads="1"/>
          </p:cNvSpPr>
          <p:nvPr/>
        </p:nvSpPr>
        <p:spPr bwMode="auto">
          <a:xfrm>
            <a:off x="3886200" y="4648200"/>
            <a:ext cx="995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Valid?</a:t>
            </a:r>
          </a:p>
        </p:txBody>
      </p:sp>
      <p:sp>
        <p:nvSpPr>
          <p:cNvPr id="108" name="Line 85"/>
          <p:cNvSpPr>
            <a:spLocks noChangeShapeType="1"/>
          </p:cNvSpPr>
          <p:nvPr/>
        </p:nvSpPr>
        <p:spPr bwMode="auto">
          <a:xfrm>
            <a:off x="4953000" y="510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9" name="Group 86"/>
          <p:cNvGrpSpPr>
            <a:grpSpLocks/>
          </p:cNvGrpSpPr>
          <p:nvPr/>
        </p:nvGrpSpPr>
        <p:grpSpPr bwMode="auto">
          <a:xfrm flipV="1">
            <a:off x="4800600" y="4876800"/>
            <a:ext cx="304800" cy="228600"/>
            <a:chOff x="384" y="3792"/>
            <a:chExt cx="288" cy="288"/>
          </a:xfrm>
        </p:grpSpPr>
        <p:sp>
          <p:nvSpPr>
            <p:cNvPr id="110" name="Arc 87"/>
            <p:cNvSpPr>
              <a:spLocks/>
            </p:cNvSpPr>
            <p:nvPr/>
          </p:nvSpPr>
          <p:spPr bwMode="auto">
            <a:xfrm>
              <a:off x="528" y="379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44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Arc 88"/>
            <p:cNvSpPr>
              <a:spLocks/>
            </p:cNvSpPr>
            <p:nvPr/>
          </p:nvSpPr>
          <p:spPr bwMode="auto">
            <a:xfrm flipH="1">
              <a:off x="384" y="379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44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89"/>
            <p:cNvSpPr>
              <a:spLocks noChangeShapeType="1"/>
            </p:cNvSpPr>
            <p:nvPr/>
          </p:nvSpPr>
          <p:spPr bwMode="auto">
            <a:xfrm>
              <a:off x="384" y="39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90"/>
            <p:cNvSpPr>
              <a:spLocks noChangeShapeType="1"/>
            </p:cNvSpPr>
            <p:nvPr/>
          </p:nvSpPr>
          <p:spPr bwMode="auto">
            <a:xfrm>
              <a:off x="672" y="39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91"/>
            <p:cNvSpPr>
              <a:spLocks noChangeShapeType="1"/>
            </p:cNvSpPr>
            <p:nvPr/>
          </p:nvSpPr>
          <p:spPr bwMode="auto">
            <a:xfrm>
              <a:off x="384" y="40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5" name="Group 116"/>
          <p:cNvGrpSpPr>
            <a:grpSpLocks/>
          </p:cNvGrpSpPr>
          <p:nvPr/>
        </p:nvGrpSpPr>
        <p:grpSpPr bwMode="auto">
          <a:xfrm>
            <a:off x="4191000" y="3429000"/>
            <a:ext cx="76200" cy="1295400"/>
            <a:chOff x="1536" y="3072"/>
            <a:chExt cx="48" cy="816"/>
          </a:xfrm>
        </p:grpSpPr>
        <p:sp>
          <p:nvSpPr>
            <p:cNvPr id="116" name="Line 117"/>
            <p:cNvSpPr>
              <a:spLocks noChangeShapeType="1"/>
            </p:cNvSpPr>
            <p:nvPr/>
          </p:nvSpPr>
          <p:spPr bwMode="auto">
            <a:xfrm>
              <a:off x="1536" y="307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118"/>
            <p:cNvSpPr>
              <a:spLocks noChangeShapeType="1"/>
            </p:cNvSpPr>
            <p:nvPr/>
          </p:nvSpPr>
          <p:spPr bwMode="auto">
            <a:xfrm>
              <a:off x="1536" y="374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8" name="Group 119"/>
            <p:cNvGrpSpPr>
              <a:grpSpLocks/>
            </p:cNvGrpSpPr>
            <p:nvPr/>
          </p:nvGrpSpPr>
          <p:grpSpPr bwMode="auto">
            <a:xfrm>
              <a:off x="1536" y="3648"/>
              <a:ext cx="48" cy="96"/>
              <a:chOff x="576" y="3888"/>
              <a:chExt cx="48" cy="96"/>
            </a:xfrm>
          </p:grpSpPr>
          <p:sp>
            <p:nvSpPr>
              <p:cNvPr id="119" name="Arc 120"/>
              <p:cNvSpPr>
                <a:spLocks/>
              </p:cNvSpPr>
              <p:nvPr/>
            </p:nvSpPr>
            <p:spPr bwMode="auto">
              <a:xfrm>
                <a:off x="576" y="3888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48 w 21600"/>
                  <a:gd name="T3" fmla="*/ 48 h 21600"/>
                  <a:gd name="T4" fmla="*/ 0 w 21600"/>
                  <a:gd name="T5" fmla="*/ 48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Arc 121"/>
              <p:cNvSpPr>
                <a:spLocks/>
              </p:cNvSpPr>
              <p:nvPr/>
            </p:nvSpPr>
            <p:spPr bwMode="auto">
              <a:xfrm flipV="1">
                <a:off x="576" y="3936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48 w 21600"/>
                  <a:gd name="T3" fmla="*/ 48 h 21600"/>
                  <a:gd name="T4" fmla="*/ 0 w 21600"/>
                  <a:gd name="T5" fmla="*/ 48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21" name="Rectangle 80"/>
          <p:cNvSpPr>
            <a:spLocks noChangeArrowheads="1"/>
          </p:cNvSpPr>
          <p:nvPr/>
        </p:nvSpPr>
        <p:spPr bwMode="auto">
          <a:xfrm>
            <a:off x="4111869" y="3048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22" name="Rectangle 80"/>
          <p:cNvSpPr>
            <a:spLocks noChangeArrowheads="1"/>
          </p:cNvSpPr>
          <p:nvPr/>
        </p:nvSpPr>
        <p:spPr bwMode="auto">
          <a:xfrm>
            <a:off x="4114800" y="2667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23" name="Rectangle 80"/>
          <p:cNvSpPr>
            <a:spLocks noChangeArrowheads="1"/>
          </p:cNvSpPr>
          <p:nvPr/>
        </p:nvSpPr>
        <p:spPr bwMode="auto">
          <a:xfrm>
            <a:off x="4114800" y="2285515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24" name="Rectangle 80"/>
          <p:cNvSpPr>
            <a:spLocks noChangeArrowheads="1"/>
          </p:cNvSpPr>
          <p:nvPr/>
        </p:nvSpPr>
        <p:spPr bwMode="auto">
          <a:xfrm>
            <a:off x="2074851" y="3429001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dirty="0"/>
              <a:t>1</a:t>
            </a:r>
          </a:p>
        </p:txBody>
      </p:sp>
      <p:sp>
        <p:nvSpPr>
          <p:cNvPr id="125" name="Rectangle 80"/>
          <p:cNvSpPr>
            <a:spLocks noChangeArrowheads="1"/>
          </p:cNvSpPr>
          <p:nvPr/>
        </p:nvSpPr>
        <p:spPr bwMode="auto">
          <a:xfrm>
            <a:off x="2077782" y="2667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26" name="Rectangle 80"/>
          <p:cNvSpPr>
            <a:spLocks noChangeArrowheads="1"/>
          </p:cNvSpPr>
          <p:nvPr/>
        </p:nvSpPr>
        <p:spPr bwMode="auto">
          <a:xfrm>
            <a:off x="2077782" y="2285515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27" name="Rectangle 74"/>
          <p:cNvSpPr>
            <a:spLocks noChangeArrowheads="1"/>
          </p:cNvSpPr>
          <p:nvPr/>
        </p:nvSpPr>
        <p:spPr bwMode="auto">
          <a:xfrm>
            <a:off x="2286000" y="3429000"/>
            <a:ext cx="1462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Courier New" panose="02070309020205020404" pitchFamily="49" charset="0"/>
              </a:rPr>
              <a:t>1FE0081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463/563, Microprocessor Architecture, Prof. Rotenberg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0539-A6AA-455A-8A05-25D036BA7076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611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50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0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0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0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0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02" grpId="0" autoUpdateAnimBg="0"/>
      <p:bldP spid="50203" grpId="0" autoUpdateAnimBg="0"/>
      <p:bldP spid="50250" grpId="0" autoUpdateAnimBg="0"/>
      <p:bldP spid="94" grpId="0" animBg="1"/>
      <p:bldP spid="100" grpId="0" animBg="1"/>
      <p:bldP spid="101" grpId="0" animBg="1"/>
      <p:bldP spid="10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2"/>
          <p:cNvSpPr>
            <a:spLocks noChangeArrowheads="1"/>
          </p:cNvSpPr>
          <p:nvPr/>
        </p:nvSpPr>
        <p:spPr bwMode="auto">
          <a:xfrm>
            <a:off x="4111870" y="3428514"/>
            <a:ext cx="22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0178" name="Group 2"/>
          <p:cNvGrpSpPr>
            <a:grpSpLocks/>
          </p:cNvGrpSpPr>
          <p:nvPr/>
        </p:nvGrpSpPr>
        <p:grpSpPr bwMode="auto">
          <a:xfrm>
            <a:off x="914400" y="1219200"/>
            <a:ext cx="5060950" cy="1905000"/>
            <a:chOff x="672" y="768"/>
            <a:chExt cx="3092" cy="1584"/>
          </a:xfrm>
        </p:grpSpPr>
        <p:grpSp>
          <p:nvGrpSpPr>
            <p:cNvPr id="50179" name="Group 3"/>
            <p:cNvGrpSpPr>
              <a:grpSpLocks/>
            </p:cNvGrpSpPr>
            <p:nvPr/>
          </p:nvGrpSpPr>
          <p:grpSpPr bwMode="auto">
            <a:xfrm>
              <a:off x="672" y="768"/>
              <a:ext cx="2832" cy="1584"/>
              <a:chOff x="720" y="768"/>
              <a:chExt cx="2400" cy="1584"/>
            </a:xfrm>
          </p:grpSpPr>
          <p:sp>
            <p:nvSpPr>
              <p:cNvPr id="50180" name="Line 4"/>
              <p:cNvSpPr>
                <a:spLocks noChangeShapeType="1"/>
              </p:cNvSpPr>
              <p:nvPr/>
            </p:nvSpPr>
            <p:spPr bwMode="auto">
              <a:xfrm>
                <a:off x="3120" y="76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181" name="Line 5"/>
              <p:cNvSpPr>
                <a:spLocks noChangeShapeType="1"/>
              </p:cNvSpPr>
              <p:nvPr/>
            </p:nvSpPr>
            <p:spPr bwMode="auto">
              <a:xfrm flipH="1">
                <a:off x="720" y="1200"/>
                <a:ext cx="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182" name="Line 6"/>
              <p:cNvSpPr>
                <a:spLocks noChangeShapeType="1"/>
              </p:cNvSpPr>
              <p:nvPr/>
            </p:nvSpPr>
            <p:spPr bwMode="auto">
              <a:xfrm>
                <a:off x="720" y="1200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183" name="Line 7"/>
              <p:cNvSpPr>
                <a:spLocks noChangeShapeType="1"/>
              </p:cNvSpPr>
              <p:nvPr/>
            </p:nvSpPr>
            <p:spPr bwMode="auto">
              <a:xfrm>
                <a:off x="720" y="2352"/>
                <a:ext cx="2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184" name="Line 8"/>
            <p:cNvSpPr>
              <a:spLocks noChangeShapeType="1"/>
            </p:cNvSpPr>
            <p:nvPr/>
          </p:nvSpPr>
          <p:spPr bwMode="auto">
            <a:xfrm flipV="1">
              <a:off x="3408" y="912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5" name="Text Box 9"/>
            <p:cNvSpPr txBox="1">
              <a:spLocks noChangeArrowheads="1"/>
            </p:cNvSpPr>
            <p:nvPr/>
          </p:nvSpPr>
          <p:spPr bwMode="auto">
            <a:xfrm>
              <a:off x="3552" y="816"/>
              <a:ext cx="212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2</a:t>
              </a:r>
            </a:p>
          </p:txBody>
        </p:sp>
      </p:grpSp>
      <p:grpSp>
        <p:nvGrpSpPr>
          <p:cNvPr id="50186" name="Group 10"/>
          <p:cNvGrpSpPr>
            <a:grpSpLocks/>
          </p:cNvGrpSpPr>
          <p:nvPr/>
        </p:nvGrpSpPr>
        <p:grpSpPr bwMode="auto">
          <a:xfrm>
            <a:off x="2514600" y="4114800"/>
            <a:ext cx="1173163" cy="768350"/>
            <a:chOff x="1584" y="3552"/>
            <a:chExt cx="739" cy="484"/>
          </a:xfrm>
        </p:grpSpPr>
        <p:sp>
          <p:nvSpPr>
            <p:cNvPr id="50187" name="Oval 11"/>
            <p:cNvSpPr>
              <a:spLocks noChangeArrowheads="1"/>
            </p:cNvSpPr>
            <p:nvPr/>
          </p:nvSpPr>
          <p:spPr bwMode="auto">
            <a:xfrm>
              <a:off x="1584" y="3552"/>
              <a:ext cx="720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8" name="Text Box 12"/>
            <p:cNvSpPr txBox="1">
              <a:spLocks noChangeArrowheads="1"/>
            </p:cNvSpPr>
            <p:nvPr/>
          </p:nvSpPr>
          <p:spPr bwMode="auto">
            <a:xfrm>
              <a:off x="1632" y="3600"/>
              <a:ext cx="6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Match?</a:t>
              </a:r>
            </a:p>
          </p:txBody>
        </p:sp>
        <p:sp>
          <p:nvSpPr>
            <p:cNvPr id="50189" name="Line 13"/>
            <p:cNvSpPr>
              <a:spLocks noChangeShapeType="1"/>
            </p:cNvSpPr>
            <p:nvPr/>
          </p:nvSpPr>
          <p:spPr bwMode="auto">
            <a:xfrm>
              <a:off x="1920" y="3888"/>
              <a:ext cx="0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190" name="Rectangle 14"/>
          <p:cNvSpPr>
            <a:spLocks noChangeArrowheads="1"/>
          </p:cNvSpPr>
          <p:nvPr/>
        </p:nvSpPr>
        <p:spPr bwMode="auto">
          <a:xfrm>
            <a:off x="1295400" y="381000"/>
            <a:ext cx="6172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7207250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1295400" y="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31</a:t>
            </a:r>
          </a:p>
        </p:txBody>
      </p:sp>
      <p:sp>
        <p:nvSpPr>
          <p:cNvPr id="50193" name="Text Box 17"/>
          <p:cNvSpPr txBox="1">
            <a:spLocks noChangeArrowheads="1"/>
          </p:cNvSpPr>
          <p:nvPr/>
        </p:nvSpPr>
        <p:spPr bwMode="auto">
          <a:xfrm>
            <a:off x="6400800" y="381000"/>
            <a:ext cx="8778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block</a:t>
            </a:r>
          </a:p>
          <a:p>
            <a:r>
              <a:rPr lang="en-US" altLang="en-US"/>
              <a:t>offset</a:t>
            </a:r>
          </a:p>
        </p:txBody>
      </p:sp>
      <p:sp>
        <p:nvSpPr>
          <p:cNvPr id="50194" name="Text Box 18"/>
          <p:cNvSpPr txBox="1">
            <a:spLocks noChangeArrowheads="1"/>
          </p:cNvSpPr>
          <p:nvPr/>
        </p:nvSpPr>
        <p:spPr bwMode="auto">
          <a:xfrm>
            <a:off x="5159375" y="304800"/>
            <a:ext cx="860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index</a:t>
            </a:r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 bwMode="auto">
          <a:xfrm>
            <a:off x="2873375" y="304800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tag</a:t>
            </a:r>
          </a:p>
        </p:txBody>
      </p:sp>
      <p:sp>
        <p:nvSpPr>
          <p:cNvPr id="50196" name="Line 20"/>
          <p:cNvSpPr>
            <a:spLocks noChangeShapeType="1"/>
          </p:cNvSpPr>
          <p:nvPr/>
        </p:nvSpPr>
        <p:spPr bwMode="auto">
          <a:xfrm>
            <a:off x="6096000" y="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7" name="Line 21"/>
          <p:cNvSpPr>
            <a:spLocks noChangeShapeType="1"/>
          </p:cNvSpPr>
          <p:nvPr/>
        </p:nvSpPr>
        <p:spPr bwMode="auto">
          <a:xfrm>
            <a:off x="5029200" y="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8" name="Text Box 22"/>
          <p:cNvSpPr txBox="1">
            <a:spLocks noChangeArrowheads="1"/>
          </p:cNvSpPr>
          <p:nvPr/>
        </p:nvSpPr>
        <p:spPr bwMode="auto">
          <a:xfrm>
            <a:off x="4708525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50199" name="Text Box 23"/>
          <p:cNvSpPr txBox="1">
            <a:spLocks noChangeArrowheads="1"/>
          </p:cNvSpPr>
          <p:nvPr/>
        </p:nvSpPr>
        <p:spPr bwMode="auto">
          <a:xfrm>
            <a:off x="4997450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50200" name="Text Box 24"/>
          <p:cNvSpPr txBox="1">
            <a:spLocks noChangeArrowheads="1"/>
          </p:cNvSpPr>
          <p:nvPr/>
        </p:nvSpPr>
        <p:spPr bwMode="auto">
          <a:xfrm>
            <a:off x="5791200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50201" name="Text Box 25"/>
          <p:cNvSpPr txBox="1">
            <a:spLocks noChangeArrowheads="1"/>
          </p:cNvSpPr>
          <p:nvPr/>
        </p:nvSpPr>
        <p:spPr bwMode="auto">
          <a:xfrm>
            <a:off x="6140450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50202" name="Rectangle 26"/>
          <p:cNvSpPr>
            <a:spLocks noChangeArrowheads="1"/>
          </p:cNvSpPr>
          <p:nvPr/>
        </p:nvSpPr>
        <p:spPr bwMode="auto">
          <a:xfrm>
            <a:off x="2362200" y="685800"/>
            <a:ext cx="9220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2020</a:t>
            </a:r>
          </a:p>
        </p:txBody>
      </p:sp>
      <p:sp>
        <p:nvSpPr>
          <p:cNvPr id="50203" name="Rectangle 27"/>
          <p:cNvSpPr>
            <a:spLocks noChangeArrowheads="1"/>
          </p:cNvSpPr>
          <p:nvPr/>
        </p:nvSpPr>
        <p:spPr bwMode="auto">
          <a:xfrm>
            <a:off x="5424488" y="685800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50204" name="WordArt 28"/>
          <p:cNvSpPr>
            <a:spLocks noChangeArrowheads="1" noChangeShapeType="1" noTextEdit="1"/>
          </p:cNvSpPr>
          <p:nvPr/>
        </p:nvSpPr>
        <p:spPr bwMode="auto">
          <a:xfrm>
            <a:off x="3200400" y="5410200"/>
            <a:ext cx="1247775" cy="4905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000"/>
                  </a:srgbClr>
                </a:solidFill>
              </a14:hiddenFill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noFill/>
                <a:effectLst>
                  <a:outerShdw dist="45791" dir="2021404" algn="ctr" rotWithShape="0">
                    <a:srgbClr val="9999FF"/>
                  </a:outerShdw>
                </a:effectLst>
                <a:latin typeface="Arial Black" panose="020B0A04020102020204" pitchFamily="34" charset="0"/>
              </a:rPr>
              <a:t>MISS</a:t>
            </a:r>
          </a:p>
        </p:txBody>
      </p:sp>
      <p:grpSp>
        <p:nvGrpSpPr>
          <p:cNvPr id="50205" name="Group 29"/>
          <p:cNvGrpSpPr>
            <a:grpSpLocks/>
          </p:cNvGrpSpPr>
          <p:nvPr/>
        </p:nvGrpSpPr>
        <p:grpSpPr bwMode="auto">
          <a:xfrm>
            <a:off x="3048000" y="3796146"/>
            <a:ext cx="2057400" cy="318654"/>
            <a:chOff x="1920" y="2400"/>
            <a:chExt cx="1296" cy="192"/>
          </a:xfrm>
        </p:grpSpPr>
        <p:sp>
          <p:nvSpPr>
            <p:cNvPr id="50206" name="Line 30"/>
            <p:cNvSpPr>
              <a:spLocks noChangeShapeType="1"/>
            </p:cNvSpPr>
            <p:nvPr/>
          </p:nvSpPr>
          <p:spPr bwMode="auto">
            <a:xfrm>
              <a:off x="1920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7" name="Line 31"/>
            <p:cNvSpPr>
              <a:spLocks noChangeShapeType="1"/>
            </p:cNvSpPr>
            <p:nvPr/>
          </p:nvSpPr>
          <p:spPr bwMode="auto">
            <a:xfrm>
              <a:off x="3216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208" name="Group 32"/>
          <p:cNvGrpSpPr>
            <a:grpSpLocks/>
          </p:cNvGrpSpPr>
          <p:nvPr/>
        </p:nvGrpSpPr>
        <p:grpSpPr bwMode="auto">
          <a:xfrm>
            <a:off x="4541837" y="4114800"/>
            <a:ext cx="1173163" cy="768350"/>
            <a:chOff x="1584" y="3552"/>
            <a:chExt cx="739" cy="484"/>
          </a:xfrm>
        </p:grpSpPr>
        <p:sp>
          <p:nvSpPr>
            <p:cNvPr id="50209" name="Oval 33"/>
            <p:cNvSpPr>
              <a:spLocks noChangeArrowheads="1"/>
            </p:cNvSpPr>
            <p:nvPr/>
          </p:nvSpPr>
          <p:spPr bwMode="auto">
            <a:xfrm>
              <a:off x="1584" y="3552"/>
              <a:ext cx="720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0" name="Text Box 34"/>
            <p:cNvSpPr txBox="1">
              <a:spLocks noChangeArrowheads="1"/>
            </p:cNvSpPr>
            <p:nvPr/>
          </p:nvSpPr>
          <p:spPr bwMode="auto">
            <a:xfrm>
              <a:off x="1632" y="3600"/>
              <a:ext cx="6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Match?</a:t>
              </a:r>
            </a:p>
          </p:txBody>
        </p:sp>
        <p:sp>
          <p:nvSpPr>
            <p:cNvPr id="50211" name="Line 35"/>
            <p:cNvSpPr>
              <a:spLocks noChangeShapeType="1"/>
            </p:cNvSpPr>
            <p:nvPr/>
          </p:nvSpPr>
          <p:spPr bwMode="auto">
            <a:xfrm>
              <a:off x="1920" y="3888"/>
              <a:ext cx="0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212" name="Group 36"/>
          <p:cNvGrpSpPr>
            <a:grpSpLocks/>
          </p:cNvGrpSpPr>
          <p:nvPr/>
        </p:nvGrpSpPr>
        <p:grpSpPr bwMode="auto">
          <a:xfrm>
            <a:off x="533400" y="1219200"/>
            <a:ext cx="4008438" cy="3200400"/>
            <a:chOff x="336" y="768"/>
            <a:chExt cx="2525" cy="2016"/>
          </a:xfrm>
        </p:grpSpPr>
        <p:grpSp>
          <p:nvGrpSpPr>
            <p:cNvPr id="50213" name="Group 37"/>
            <p:cNvGrpSpPr>
              <a:grpSpLocks/>
            </p:cNvGrpSpPr>
            <p:nvPr/>
          </p:nvGrpSpPr>
          <p:grpSpPr bwMode="auto">
            <a:xfrm>
              <a:off x="336" y="768"/>
              <a:ext cx="1296" cy="2016"/>
              <a:chOff x="336" y="768"/>
              <a:chExt cx="1296" cy="2999"/>
            </a:xfrm>
          </p:grpSpPr>
          <p:grpSp>
            <p:nvGrpSpPr>
              <p:cNvPr id="50214" name="Group 38"/>
              <p:cNvGrpSpPr>
                <a:grpSpLocks/>
              </p:cNvGrpSpPr>
              <p:nvPr/>
            </p:nvGrpSpPr>
            <p:grpSpPr bwMode="auto">
              <a:xfrm>
                <a:off x="432" y="768"/>
                <a:ext cx="1200" cy="2999"/>
                <a:chOff x="432" y="768"/>
                <a:chExt cx="1200" cy="2901"/>
              </a:xfrm>
            </p:grpSpPr>
            <p:sp>
              <p:nvSpPr>
                <p:cNvPr id="50215" name="Line 39"/>
                <p:cNvSpPr>
                  <a:spLocks noChangeShapeType="1"/>
                </p:cNvSpPr>
                <p:nvPr/>
              </p:nvSpPr>
              <p:spPr bwMode="auto">
                <a:xfrm>
                  <a:off x="1632" y="76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16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432" y="960"/>
                  <a:ext cx="12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17" name="Line 41"/>
                <p:cNvSpPr>
                  <a:spLocks noChangeShapeType="1"/>
                </p:cNvSpPr>
                <p:nvPr/>
              </p:nvSpPr>
              <p:spPr bwMode="auto">
                <a:xfrm>
                  <a:off x="432" y="960"/>
                  <a:ext cx="0" cy="270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18" name="Line 42"/>
                <p:cNvSpPr>
                  <a:spLocks noChangeShapeType="1"/>
                </p:cNvSpPr>
                <p:nvPr/>
              </p:nvSpPr>
              <p:spPr bwMode="auto">
                <a:xfrm>
                  <a:off x="432" y="3669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0219" name="Line 43"/>
              <p:cNvSpPr>
                <a:spLocks noChangeShapeType="1"/>
              </p:cNvSpPr>
              <p:nvPr/>
            </p:nvSpPr>
            <p:spPr bwMode="auto">
              <a:xfrm flipV="1">
                <a:off x="336" y="2832"/>
                <a:ext cx="24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20" name="Text Box 44"/>
              <p:cNvSpPr txBox="1">
                <a:spLocks noChangeArrowheads="1"/>
              </p:cNvSpPr>
              <p:nvPr/>
            </p:nvSpPr>
            <p:spPr bwMode="auto">
              <a:xfrm>
                <a:off x="432" y="2832"/>
                <a:ext cx="308" cy="4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25</a:t>
                </a:r>
              </a:p>
            </p:txBody>
          </p:sp>
        </p:grpSp>
        <p:sp>
          <p:nvSpPr>
            <p:cNvPr id="50221" name="Line 45"/>
            <p:cNvSpPr>
              <a:spLocks noChangeShapeType="1"/>
            </p:cNvSpPr>
            <p:nvPr/>
          </p:nvSpPr>
          <p:spPr bwMode="auto">
            <a:xfrm>
              <a:off x="1584" y="2784"/>
              <a:ext cx="1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222" name="Text Box 46"/>
          <p:cNvSpPr txBox="1">
            <a:spLocks noChangeArrowheads="1"/>
          </p:cNvSpPr>
          <p:nvPr/>
        </p:nvSpPr>
        <p:spPr bwMode="auto">
          <a:xfrm>
            <a:off x="6562725" y="3352800"/>
            <a:ext cx="21367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DATA</a:t>
            </a:r>
          </a:p>
          <a:p>
            <a:r>
              <a:rPr lang="en-US" altLang="en-US"/>
              <a:t>not shown</a:t>
            </a:r>
          </a:p>
          <a:p>
            <a:r>
              <a:rPr lang="en-US" altLang="en-US"/>
              <a:t>for convenience</a:t>
            </a:r>
          </a:p>
        </p:txBody>
      </p:sp>
      <p:grpSp>
        <p:nvGrpSpPr>
          <p:cNvPr id="50223" name="Group 47"/>
          <p:cNvGrpSpPr>
            <a:grpSpLocks/>
          </p:cNvGrpSpPr>
          <p:nvPr/>
        </p:nvGrpSpPr>
        <p:grpSpPr bwMode="auto">
          <a:xfrm>
            <a:off x="1446213" y="1920875"/>
            <a:ext cx="4268788" cy="1965325"/>
            <a:chOff x="911" y="1210"/>
            <a:chExt cx="2689" cy="1238"/>
          </a:xfrm>
        </p:grpSpPr>
        <p:sp>
          <p:nvSpPr>
            <p:cNvPr id="50224" name="Rectangle 48"/>
            <p:cNvSpPr>
              <a:spLocks noChangeArrowheads="1"/>
            </p:cNvSpPr>
            <p:nvPr/>
          </p:nvSpPr>
          <p:spPr bwMode="auto">
            <a:xfrm>
              <a:off x="1488" y="1440"/>
              <a:ext cx="816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5" name="Line 49"/>
            <p:cNvSpPr>
              <a:spLocks noChangeShapeType="1"/>
            </p:cNvSpPr>
            <p:nvPr/>
          </p:nvSpPr>
          <p:spPr bwMode="auto">
            <a:xfrm>
              <a:off x="1488" y="168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26" name="Line 50"/>
            <p:cNvSpPr>
              <a:spLocks noChangeShapeType="1"/>
            </p:cNvSpPr>
            <p:nvPr/>
          </p:nvSpPr>
          <p:spPr bwMode="auto">
            <a:xfrm>
              <a:off x="1488" y="192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27" name="Line 51"/>
            <p:cNvSpPr>
              <a:spLocks noChangeShapeType="1"/>
            </p:cNvSpPr>
            <p:nvPr/>
          </p:nvSpPr>
          <p:spPr bwMode="auto">
            <a:xfrm>
              <a:off x="1488" y="240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28" name="Text Box 52"/>
            <p:cNvSpPr txBox="1">
              <a:spLocks noChangeArrowheads="1"/>
            </p:cNvSpPr>
            <p:nvPr/>
          </p:nvSpPr>
          <p:spPr bwMode="auto">
            <a:xfrm>
              <a:off x="1267" y="1210"/>
              <a:ext cx="21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V    TAG            V     TAG</a:t>
              </a:r>
            </a:p>
          </p:txBody>
        </p:sp>
        <p:grpSp>
          <p:nvGrpSpPr>
            <p:cNvPr id="50229" name="Group 53"/>
            <p:cNvGrpSpPr>
              <a:grpSpLocks/>
            </p:cNvGrpSpPr>
            <p:nvPr/>
          </p:nvGrpSpPr>
          <p:grpSpPr bwMode="auto">
            <a:xfrm>
              <a:off x="911" y="1488"/>
              <a:ext cx="193" cy="912"/>
              <a:chOff x="909" y="1632"/>
              <a:chExt cx="195" cy="1536"/>
            </a:xfrm>
          </p:grpSpPr>
          <p:sp>
            <p:nvSpPr>
              <p:cNvPr id="50230" name="Line 54"/>
              <p:cNvSpPr>
                <a:spLocks noChangeShapeType="1"/>
              </p:cNvSpPr>
              <p:nvPr/>
            </p:nvSpPr>
            <p:spPr bwMode="auto">
              <a:xfrm rot="5400000" flipH="1">
                <a:off x="909" y="2976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31" name="Line 55"/>
              <p:cNvSpPr>
                <a:spLocks noChangeShapeType="1"/>
              </p:cNvSpPr>
              <p:nvPr/>
            </p:nvSpPr>
            <p:spPr bwMode="auto">
              <a:xfrm rot="5400000">
                <a:off x="912" y="1632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32" name="Line 56"/>
              <p:cNvSpPr>
                <a:spLocks noChangeShapeType="1"/>
              </p:cNvSpPr>
              <p:nvPr/>
            </p:nvSpPr>
            <p:spPr bwMode="auto">
              <a:xfrm rot="5400000" flipH="1">
                <a:off x="334" y="2400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33" name="Line 57"/>
              <p:cNvSpPr>
                <a:spLocks noChangeShapeType="1"/>
              </p:cNvSpPr>
              <p:nvPr/>
            </p:nvSpPr>
            <p:spPr bwMode="auto">
              <a:xfrm rot="5400000" flipH="1">
                <a:off x="335" y="240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234" name="Line 58"/>
            <p:cNvSpPr>
              <a:spLocks noChangeShapeType="1"/>
            </p:cNvSpPr>
            <p:nvPr/>
          </p:nvSpPr>
          <p:spPr bwMode="auto">
            <a:xfrm>
              <a:off x="1104" y="15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35" name="Line 59"/>
            <p:cNvSpPr>
              <a:spLocks noChangeShapeType="1"/>
            </p:cNvSpPr>
            <p:nvPr/>
          </p:nvSpPr>
          <p:spPr bwMode="auto">
            <a:xfrm>
              <a:off x="1104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36" name="Line 60"/>
            <p:cNvSpPr>
              <a:spLocks noChangeShapeType="1"/>
            </p:cNvSpPr>
            <p:nvPr/>
          </p:nvSpPr>
          <p:spPr bwMode="auto">
            <a:xfrm>
              <a:off x="1104" y="20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37" name="Text Box 61"/>
            <p:cNvSpPr txBox="1">
              <a:spLocks noChangeArrowheads="1"/>
            </p:cNvSpPr>
            <p:nvPr/>
          </p:nvSpPr>
          <p:spPr bwMode="auto">
            <a:xfrm>
              <a:off x="912" y="144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0</a:t>
              </a:r>
            </a:p>
          </p:txBody>
        </p:sp>
        <p:sp>
          <p:nvSpPr>
            <p:cNvPr id="50238" name="Text Box 62"/>
            <p:cNvSpPr txBox="1">
              <a:spLocks noChangeArrowheads="1"/>
            </p:cNvSpPr>
            <p:nvPr/>
          </p:nvSpPr>
          <p:spPr bwMode="auto">
            <a:xfrm>
              <a:off x="912" y="168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1</a:t>
              </a:r>
            </a:p>
          </p:txBody>
        </p:sp>
        <p:sp>
          <p:nvSpPr>
            <p:cNvPr id="50239" name="Text Box 63"/>
            <p:cNvSpPr txBox="1">
              <a:spLocks noChangeArrowheads="1"/>
            </p:cNvSpPr>
            <p:nvPr/>
          </p:nvSpPr>
          <p:spPr bwMode="auto">
            <a:xfrm>
              <a:off x="912" y="19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2</a:t>
              </a:r>
            </a:p>
          </p:txBody>
        </p:sp>
        <p:sp>
          <p:nvSpPr>
            <p:cNvPr id="50240" name="Text Box 64"/>
            <p:cNvSpPr txBox="1">
              <a:spLocks noChangeArrowheads="1"/>
            </p:cNvSpPr>
            <p:nvPr/>
          </p:nvSpPr>
          <p:spPr bwMode="auto">
            <a:xfrm>
              <a:off x="912" y="216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3</a:t>
              </a:r>
            </a:p>
          </p:txBody>
        </p:sp>
        <p:sp>
          <p:nvSpPr>
            <p:cNvPr id="50241" name="Rectangle 65"/>
            <p:cNvSpPr>
              <a:spLocks noChangeArrowheads="1"/>
            </p:cNvSpPr>
            <p:nvPr/>
          </p:nvSpPr>
          <p:spPr bwMode="auto">
            <a:xfrm>
              <a:off x="2784" y="1440"/>
              <a:ext cx="816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42" name="Line 66"/>
            <p:cNvSpPr>
              <a:spLocks noChangeShapeType="1"/>
            </p:cNvSpPr>
            <p:nvPr/>
          </p:nvSpPr>
          <p:spPr bwMode="auto">
            <a:xfrm>
              <a:off x="2784" y="168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43" name="Line 67"/>
            <p:cNvSpPr>
              <a:spLocks noChangeShapeType="1"/>
            </p:cNvSpPr>
            <p:nvPr/>
          </p:nvSpPr>
          <p:spPr bwMode="auto">
            <a:xfrm>
              <a:off x="2784" y="192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44" name="Line 68"/>
            <p:cNvSpPr>
              <a:spLocks noChangeShapeType="1"/>
            </p:cNvSpPr>
            <p:nvPr/>
          </p:nvSpPr>
          <p:spPr bwMode="auto">
            <a:xfrm>
              <a:off x="2784" y="216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45" name="Line 69"/>
            <p:cNvSpPr>
              <a:spLocks noChangeShapeType="1"/>
            </p:cNvSpPr>
            <p:nvPr/>
          </p:nvSpPr>
          <p:spPr bwMode="auto">
            <a:xfrm>
              <a:off x="1104" y="230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46" name="Line 70"/>
            <p:cNvSpPr>
              <a:spLocks noChangeShapeType="1"/>
            </p:cNvSpPr>
            <p:nvPr/>
          </p:nvSpPr>
          <p:spPr bwMode="auto">
            <a:xfrm>
              <a:off x="1488" y="216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247" name="Group 71"/>
          <p:cNvGrpSpPr>
            <a:grpSpLocks/>
          </p:cNvGrpSpPr>
          <p:nvPr/>
        </p:nvGrpSpPr>
        <p:grpSpPr bwMode="auto">
          <a:xfrm>
            <a:off x="2362200" y="3429000"/>
            <a:ext cx="3352800" cy="381000"/>
            <a:chOff x="1488" y="2160"/>
            <a:chExt cx="2112" cy="240"/>
          </a:xfrm>
        </p:grpSpPr>
        <p:sp>
          <p:nvSpPr>
            <p:cNvPr id="50248" name="Rectangle 72"/>
            <p:cNvSpPr>
              <a:spLocks noChangeArrowheads="1"/>
            </p:cNvSpPr>
            <p:nvPr/>
          </p:nvSpPr>
          <p:spPr bwMode="auto">
            <a:xfrm>
              <a:off x="1488" y="2160"/>
              <a:ext cx="81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49" name="Rectangle 73"/>
            <p:cNvSpPr>
              <a:spLocks noChangeArrowheads="1"/>
            </p:cNvSpPr>
            <p:nvPr/>
          </p:nvSpPr>
          <p:spPr bwMode="auto">
            <a:xfrm>
              <a:off x="2784" y="2160"/>
              <a:ext cx="81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250" name="Rectangle 74"/>
          <p:cNvSpPr>
            <a:spLocks noChangeArrowheads="1"/>
          </p:cNvSpPr>
          <p:nvPr/>
        </p:nvSpPr>
        <p:spPr bwMode="auto">
          <a:xfrm>
            <a:off x="4329112" y="3429000"/>
            <a:ext cx="9220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2020</a:t>
            </a:r>
          </a:p>
        </p:txBody>
      </p:sp>
      <p:sp>
        <p:nvSpPr>
          <p:cNvPr id="78" name="Line 82"/>
          <p:cNvSpPr>
            <a:spLocks noChangeShapeType="1"/>
          </p:cNvSpPr>
          <p:nvPr/>
        </p:nvSpPr>
        <p:spPr bwMode="auto">
          <a:xfrm>
            <a:off x="2209800" y="4724399"/>
            <a:ext cx="685800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83"/>
          <p:cNvSpPr>
            <a:spLocks noChangeShapeType="1"/>
          </p:cNvSpPr>
          <p:nvPr/>
        </p:nvSpPr>
        <p:spPr bwMode="auto">
          <a:xfrm>
            <a:off x="28956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Text Box 84"/>
          <p:cNvSpPr txBox="1">
            <a:spLocks noChangeArrowheads="1"/>
          </p:cNvSpPr>
          <p:nvPr/>
        </p:nvSpPr>
        <p:spPr bwMode="auto">
          <a:xfrm>
            <a:off x="1905000" y="4648200"/>
            <a:ext cx="995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Valid?</a:t>
            </a:r>
          </a:p>
        </p:txBody>
      </p:sp>
      <p:sp>
        <p:nvSpPr>
          <p:cNvPr id="81" name="Line 85"/>
          <p:cNvSpPr>
            <a:spLocks noChangeShapeType="1"/>
          </p:cNvSpPr>
          <p:nvPr/>
        </p:nvSpPr>
        <p:spPr bwMode="auto">
          <a:xfrm>
            <a:off x="2971800" y="510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" name="Group 86"/>
          <p:cNvGrpSpPr>
            <a:grpSpLocks/>
          </p:cNvGrpSpPr>
          <p:nvPr/>
        </p:nvGrpSpPr>
        <p:grpSpPr bwMode="auto">
          <a:xfrm flipV="1">
            <a:off x="2819400" y="4876800"/>
            <a:ext cx="304800" cy="228600"/>
            <a:chOff x="384" y="3792"/>
            <a:chExt cx="288" cy="288"/>
          </a:xfrm>
        </p:grpSpPr>
        <p:sp>
          <p:nvSpPr>
            <p:cNvPr id="83" name="Arc 87"/>
            <p:cNvSpPr>
              <a:spLocks/>
            </p:cNvSpPr>
            <p:nvPr/>
          </p:nvSpPr>
          <p:spPr bwMode="auto">
            <a:xfrm>
              <a:off x="528" y="379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44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Arc 88"/>
            <p:cNvSpPr>
              <a:spLocks/>
            </p:cNvSpPr>
            <p:nvPr/>
          </p:nvSpPr>
          <p:spPr bwMode="auto">
            <a:xfrm flipH="1">
              <a:off x="384" y="379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44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89"/>
            <p:cNvSpPr>
              <a:spLocks noChangeShapeType="1"/>
            </p:cNvSpPr>
            <p:nvPr/>
          </p:nvSpPr>
          <p:spPr bwMode="auto">
            <a:xfrm>
              <a:off x="384" y="39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90"/>
            <p:cNvSpPr>
              <a:spLocks noChangeShapeType="1"/>
            </p:cNvSpPr>
            <p:nvPr/>
          </p:nvSpPr>
          <p:spPr bwMode="auto">
            <a:xfrm>
              <a:off x="672" y="39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91"/>
            <p:cNvSpPr>
              <a:spLocks noChangeShapeType="1"/>
            </p:cNvSpPr>
            <p:nvPr/>
          </p:nvSpPr>
          <p:spPr bwMode="auto">
            <a:xfrm>
              <a:off x="384" y="40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8" name="Group 116"/>
          <p:cNvGrpSpPr>
            <a:grpSpLocks/>
          </p:cNvGrpSpPr>
          <p:nvPr/>
        </p:nvGrpSpPr>
        <p:grpSpPr bwMode="auto">
          <a:xfrm>
            <a:off x="2209800" y="3819525"/>
            <a:ext cx="76200" cy="904875"/>
            <a:chOff x="1536" y="3318"/>
            <a:chExt cx="48" cy="570"/>
          </a:xfrm>
        </p:grpSpPr>
        <p:sp>
          <p:nvSpPr>
            <p:cNvPr id="89" name="Line 117"/>
            <p:cNvSpPr>
              <a:spLocks noChangeShapeType="1"/>
            </p:cNvSpPr>
            <p:nvPr/>
          </p:nvSpPr>
          <p:spPr bwMode="auto">
            <a:xfrm>
              <a:off x="1536" y="3318"/>
              <a:ext cx="0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118"/>
            <p:cNvSpPr>
              <a:spLocks noChangeShapeType="1"/>
            </p:cNvSpPr>
            <p:nvPr/>
          </p:nvSpPr>
          <p:spPr bwMode="auto">
            <a:xfrm>
              <a:off x="1536" y="374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1" name="Group 119"/>
            <p:cNvGrpSpPr>
              <a:grpSpLocks/>
            </p:cNvGrpSpPr>
            <p:nvPr/>
          </p:nvGrpSpPr>
          <p:grpSpPr bwMode="auto">
            <a:xfrm>
              <a:off x="1536" y="3648"/>
              <a:ext cx="48" cy="96"/>
              <a:chOff x="576" y="3888"/>
              <a:chExt cx="48" cy="96"/>
            </a:xfrm>
          </p:grpSpPr>
          <p:sp>
            <p:nvSpPr>
              <p:cNvPr id="92" name="Arc 120"/>
              <p:cNvSpPr>
                <a:spLocks/>
              </p:cNvSpPr>
              <p:nvPr/>
            </p:nvSpPr>
            <p:spPr bwMode="auto">
              <a:xfrm>
                <a:off x="576" y="3888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48 w 21600"/>
                  <a:gd name="T3" fmla="*/ 48 h 21600"/>
                  <a:gd name="T4" fmla="*/ 0 w 21600"/>
                  <a:gd name="T5" fmla="*/ 48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Arc 121"/>
              <p:cNvSpPr>
                <a:spLocks/>
              </p:cNvSpPr>
              <p:nvPr/>
            </p:nvSpPr>
            <p:spPr bwMode="auto">
              <a:xfrm flipV="1">
                <a:off x="576" y="3936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48 w 21600"/>
                  <a:gd name="T3" fmla="*/ 48 h 21600"/>
                  <a:gd name="T4" fmla="*/ 0 w 21600"/>
                  <a:gd name="T5" fmla="*/ 48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4" name="Rectangle 2"/>
          <p:cNvSpPr>
            <a:spLocks noChangeArrowheads="1"/>
          </p:cNvSpPr>
          <p:nvPr/>
        </p:nvSpPr>
        <p:spPr bwMode="auto">
          <a:xfrm>
            <a:off x="2077293" y="3429000"/>
            <a:ext cx="22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0" name="Rectangle 80"/>
          <p:cNvSpPr>
            <a:spLocks noChangeArrowheads="1"/>
          </p:cNvSpPr>
          <p:nvPr/>
        </p:nvSpPr>
        <p:spPr bwMode="auto">
          <a:xfrm>
            <a:off x="4111871" y="3428514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dirty="0"/>
              <a:t>0</a:t>
            </a:r>
          </a:p>
        </p:txBody>
      </p:sp>
      <p:sp>
        <p:nvSpPr>
          <p:cNvPr id="101" name="Rectangle 123"/>
          <p:cNvSpPr>
            <a:spLocks noChangeArrowheads="1"/>
          </p:cNvSpPr>
          <p:nvPr/>
        </p:nvSpPr>
        <p:spPr bwMode="auto">
          <a:xfrm>
            <a:off x="4111869" y="3428514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03" name="Rectangle 80"/>
          <p:cNvSpPr>
            <a:spLocks noChangeArrowheads="1"/>
          </p:cNvSpPr>
          <p:nvPr/>
        </p:nvSpPr>
        <p:spPr bwMode="auto">
          <a:xfrm>
            <a:off x="2074851" y="304904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dirty="0"/>
              <a:t>1</a:t>
            </a:r>
          </a:p>
        </p:txBody>
      </p:sp>
      <p:sp>
        <p:nvSpPr>
          <p:cNvPr id="105" name="Line 82"/>
          <p:cNvSpPr>
            <a:spLocks noChangeShapeType="1"/>
          </p:cNvSpPr>
          <p:nvPr/>
        </p:nvSpPr>
        <p:spPr bwMode="auto">
          <a:xfrm>
            <a:off x="4191000" y="4724399"/>
            <a:ext cx="685800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Line 83"/>
          <p:cNvSpPr>
            <a:spLocks noChangeShapeType="1"/>
          </p:cNvSpPr>
          <p:nvPr/>
        </p:nvSpPr>
        <p:spPr bwMode="auto">
          <a:xfrm>
            <a:off x="48768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Text Box 84"/>
          <p:cNvSpPr txBox="1">
            <a:spLocks noChangeArrowheads="1"/>
          </p:cNvSpPr>
          <p:nvPr/>
        </p:nvSpPr>
        <p:spPr bwMode="auto">
          <a:xfrm>
            <a:off x="3886200" y="4648200"/>
            <a:ext cx="995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Valid?</a:t>
            </a:r>
          </a:p>
        </p:txBody>
      </p:sp>
      <p:sp>
        <p:nvSpPr>
          <p:cNvPr id="108" name="Line 85"/>
          <p:cNvSpPr>
            <a:spLocks noChangeShapeType="1"/>
          </p:cNvSpPr>
          <p:nvPr/>
        </p:nvSpPr>
        <p:spPr bwMode="auto">
          <a:xfrm>
            <a:off x="4953000" y="510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9" name="Group 86"/>
          <p:cNvGrpSpPr>
            <a:grpSpLocks/>
          </p:cNvGrpSpPr>
          <p:nvPr/>
        </p:nvGrpSpPr>
        <p:grpSpPr bwMode="auto">
          <a:xfrm flipV="1">
            <a:off x="4800600" y="4876800"/>
            <a:ext cx="304800" cy="228600"/>
            <a:chOff x="384" y="3792"/>
            <a:chExt cx="288" cy="288"/>
          </a:xfrm>
        </p:grpSpPr>
        <p:sp>
          <p:nvSpPr>
            <p:cNvPr id="110" name="Arc 87"/>
            <p:cNvSpPr>
              <a:spLocks/>
            </p:cNvSpPr>
            <p:nvPr/>
          </p:nvSpPr>
          <p:spPr bwMode="auto">
            <a:xfrm>
              <a:off x="528" y="379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44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Arc 88"/>
            <p:cNvSpPr>
              <a:spLocks/>
            </p:cNvSpPr>
            <p:nvPr/>
          </p:nvSpPr>
          <p:spPr bwMode="auto">
            <a:xfrm flipH="1">
              <a:off x="384" y="379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44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89"/>
            <p:cNvSpPr>
              <a:spLocks noChangeShapeType="1"/>
            </p:cNvSpPr>
            <p:nvPr/>
          </p:nvSpPr>
          <p:spPr bwMode="auto">
            <a:xfrm>
              <a:off x="384" y="39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90"/>
            <p:cNvSpPr>
              <a:spLocks noChangeShapeType="1"/>
            </p:cNvSpPr>
            <p:nvPr/>
          </p:nvSpPr>
          <p:spPr bwMode="auto">
            <a:xfrm>
              <a:off x="672" y="39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91"/>
            <p:cNvSpPr>
              <a:spLocks noChangeShapeType="1"/>
            </p:cNvSpPr>
            <p:nvPr/>
          </p:nvSpPr>
          <p:spPr bwMode="auto">
            <a:xfrm>
              <a:off x="384" y="40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5" name="Group 116"/>
          <p:cNvGrpSpPr>
            <a:grpSpLocks/>
          </p:cNvGrpSpPr>
          <p:nvPr/>
        </p:nvGrpSpPr>
        <p:grpSpPr bwMode="auto">
          <a:xfrm>
            <a:off x="4191000" y="3819525"/>
            <a:ext cx="76200" cy="904875"/>
            <a:chOff x="1536" y="3318"/>
            <a:chExt cx="48" cy="570"/>
          </a:xfrm>
        </p:grpSpPr>
        <p:sp>
          <p:nvSpPr>
            <p:cNvPr id="116" name="Line 117"/>
            <p:cNvSpPr>
              <a:spLocks noChangeShapeType="1"/>
            </p:cNvSpPr>
            <p:nvPr/>
          </p:nvSpPr>
          <p:spPr bwMode="auto">
            <a:xfrm>
              <a:off x="1536" y="3318"/>
              <a:ext cx="0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118"/>
            <p:cNvSpPr>
              <a:spLocks noChangeShapeType="1"/>
            </p:cNvSpPr>
            <p:nvPr/>
          </p:nvSpPr>
          <p:spPr bwMode="auto">
            <a:xfrm>
              <a:off x="1536" y="374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8" name="Group 119"/>
            <p:cNvGrpSpPr>
              <a:grpSpLocks/>
            </p:cNvGrpSpPr>
            <p:nvPr/>
          </p:nvGrpSpPr>
          <p:grpSpPr bwMode="auto">
            <a:xfrm>
              <a:off x="1536" y="3648"/>
              <a:ext cx="48" cy="96"/>
              <a:chOff x="576" y="3888"/>
              <a:chExt cx="48" cy="96"/>
            </a:xfrm>
          </p:grpSpPr>
          <p:sp>
            <p:nvSpPr>
              <p:cNvPr id="119" name="Arc 120"/>
              <p:cNvSpPr>
                <a:spLocks/>
              </p:cNvSpPr>
              <p:nvPr/>
            </p:nvSpPr>
            <p:spPr bwMode="auto">
              <a:xfrm>
                <a:off x="576" y="3888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48 w 21600"/>
                  <a:gd name="T3" fmla="*/ 48 h 21600"/>
                  <a:gd name="T4" fmla="*/ 0 w 21600"/>
                  <a:gd name="T5" fmla="*/ 48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Arc 121"/>
              <p:cNvSpPr>
                <a:spLocks/>
              </p:cNvSpPr>
              <p:nvPr/>
            </p:nvSpPr>
            <p:spPr bwMode="auto">
              <a:xfrm flipV="1">
                <a:off x="576" y="3936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48 w 21600"/>
                  <a:gd name="T3" fmla="*/ 48 h 21600"/>
                  <a:gd name="T4" fmla="*/ 0 w 21600"/>
                  <a:gd name="T5" fmla="*/ 48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21" name="Rectangle 80"/>
          <p:cNvSpPr>
            <a:spLocks noChangeArrowheads="1"/>
          </p:cNvSpPr>
          <p:nvPr/>
        </p:nvSpPr>
        <p:spPr bwMode="auto">
          <a:xfrm>
            <a:off x="4111869" y="3048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22" name="Rectangle 80"/>
          <p:cNvSpPr>
            <a:spLocks noChangeArrowheads="1"/>
          </p:cNvSpPr>
          <p:nvPr/>
        </p:nvSpPr>
        <p:spPr bwMode="auto">
          <a:xfrm>
            <a:off x="4114800" y="2667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23" name="Rectangle 80"/>
          <p:cNvSpPr>
            <a:spLocks noChangeArrowheads="1"/>
          </p:cNvSpPr>
          <p:nvPr/>
        </p:nvSpPr>
        <p:spPr bwMode="auto">
          <a:xfrm>
            <a:off x="4114800" y="2285515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24" name="Rectangle 80"/>
          <p:cNvSpPr>
            <a:spLocks noChangeArrowheads="1"/>
          </p:cNvSpPr>
          <p:nvPr/>
        </p:nvSpPr>
        <p:spPr bwMode="auto">
          <a:xfrm>
            <a:off x="2074851" y="3429001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dirty="0"/>
              <a:t>1</a:t>
            </a:r>
          </a:p>
        </p:txBody>
      </p:sp>
      <p:sp>
        <p:nvSpPr>
          <p:cNvPr id="125" name="Rectangle 80"/>
          <p:cNvSpPr>
            <a:spLocks noChangeArrowheads="1"/>
          </p:cNvSpPr>
          <p:nvPr/>
        </p:nvSpPr>
        <p:spPr bwMode="auto">
          <a:xfrm>
            <a:off x="2077782" y="2667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26" name="Rectangle 80"/>
          <p:cNvSpPr>
            <a:spLocks noChangeArrowheads="1"/>
          </p:cNvSpPr>
          <p:nvPr/>
        </p:nvSpPr>
        <p:spPr bwMode="auto">
          <a:xfrm>
            <a:off x="2077782" y="2285515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27" name="Rectangle 74"/>
          <p:cNvSpPr>
            <a:spLocks noChangeArrowheads="1"/>
          </p:cNvSpPr>
          <p:nvPr/>
        </p:nvSpPr>
        <p:spPr bwMode="auto">
          <a:xfrm>
            <a:off x="2286000" y="3429000"/>
            <a:ext cx="1462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Courier New" panose="02070309020205020404" pitchFamily="49" charset="0"/>
              </a:rPr>
              <a:t>1FE0081</a:t>
            </a:r>
          </a:p>
        </p:txBody>
      </p:sp>
      <p:sp>
        <p:nvSpPr>
          <p:cNvPr id="128" name="Rectangle 74"/>
          <p:cNvSpPr>
            <a:spLocks noChangeArrowheads="1"/>
          </p:cNvSpPr>
          <p:nvPr/>
        </p:nvSpPr>
        <p:spPr bwMode="auto">
          <a:xfrm>
            <a:off x="2292350" y="3019424"/>
            <a:ext cx="1462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Courier New" panose="02070309020205020404" pitchFamily="49" charset="0"/>
              </a:rPr>
              <a:t>17DDE00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463/563, Microprocessor Architecture, Prof. Rotenberg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0539-A6AA-455A-8A05-25D036BA7076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803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50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0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0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0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0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50202" grpId="0" autoUpdateAnimBg="0"/>
      <p:bldP spid="50203" grpId="0" autoUpdateAnimBg="0"/>
      <p:bldP spid="50250" grpId="0" autoUpdateAnimBg="0"/>
      <p:bldP spid="94" grpId="0" animBg="1"/>
      <p:bldP spid="100" grpId="0" animBg="1"/>
      <p:bldP spid="10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2"/>
          <p:cNvSpPr>
            <a:spLocks noChangeArrowheads="1"/>
          </p:cNvSpPr>
          <p:nvPr/>
        </p:nvSpPr>
        <p:spPr bwMode="auto">
          <a:xfrm>
            <a:off x="4111870" y="3428514"/>
            <a:ext cx="22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0178" name="Group 2"/>
          <p:cNvGrpSpPr>
            <a:grpSpLocks/>
          </p:cNvGrpSpPr>
          <p:nvPr/>
        </p:nvGrpSpPr>
        <p:grpSpPr bwMode="auto">
          <a:xfrm>
            <a:off x="914400" y="1219200"/>
            <a:ext cx="5060950" cy="1905000"/>
            <a:chOff x="672" y="768"/>
            <a:chExt cx="3092" cy="1584"/>
          </a:xfrm>
        </p:grpSpPr>
        <p:grpSp>
          <p:nvGrpSpPr>
            <p:cNvPr id="50179" name="Group 3"/>
            <p:cNvGrpSpPr>
              <a:grpSpLocks/>
            </p:cNvGrpSpPr>
            <p:nvPr/>
          </p:nvGrpSpPr>
          <p:grpSpPr bwMode="auto">
            <a:xfrm>
              <a:off x="672" y="768"/>
              <a:ext cx="2832" cy="1584"/>
              <a:chOff x="720" y="768"/>
              <a:chExt cx="2400" cy="1584"/>
            </a:xfrm>
          </p:grpSpPr>
          <p:sp>
            <p:nvSpPr>
              <p:cNvPr id="50180" name="Line 4"/>
              <p:cNvSpPr>
                <a:spLocks noChangeShapeType="1"/>
              </p:cNvSpPr>
              <p:nvPr/>
            </p:nvSpPr>
            <p:spPr bwMode="auto">
              <a:xfrm>
                <a:off x="3120" y="76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181" name="Line 5"/>
              <p:cNvSpPr>
                <a:spLocks noChangeShapeType="1"/>
              </p:cNvSpPr>
              <p:nvPr/>
            </p:nvSpPr>
            <p:spPr bwMode="auto">
              <a:xfrm flipH="1">
                <a:off x="720" y="1200"/>
                <a:ext cx="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182" name="Line 6"/>
              <p:cNvSpPr>
                <a:spLocks noChangeShapeType="1"/>
              </p:cNvSpPr>
              <p:nvPr/>
            </p:nvSpPr>
            <p:spPr bwMode="auto">
              <a:xfrm>
                <a:off x="720" y="1200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183" name="Line 7"/>
              <p:cNvSpPr>
                <a:spLocks noChangeShapeType="1"/>
              </p:cNvSpPr>
              <p:nvPr/>
            </p:nvSpPr>
            <p:spPr bwMode="auto">
              <a:xfrm>
                <a:off x="720" y="2352"/>
                <a:ext cx="2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184" name="Line 8"/>
            <p:cNvSpPr>
              <a:spLocks noChangeShapeType="1"/>
            </p:cNvSpPr>
            <p:nvPr/>
          </p:nvSpPr>
          <p:spPr bwMode="auto">
            <a:xfrm flipV="1">
              <a:off x="3408" y="912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5" name="Text Box 9"/>
            <p:cNvSpPr txBox="1">
              <a:spLocks noChangeArrowheads="1"/>
            </p:cNvSpPr>
            <p:nvPr/>
          </p:nvSpPr>
          <p:spPr bwMode="auto">
            <a:xfrm>
              <a:off x="3552" y="816"/>
              <a:ext cx="212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2</a:t>
              </a:r>
            </a:p>
          </p:txBody>
        </p:sp>
      </p:grpSp>
      <p:grpSp>
        <p:nvGrpSpPr>
          <p:cNvPr id="50186" name="Group 10"/>
          <p:cNvGrpSpPr>
            <a:grpSpLocks/>
          </p:cNvGrpSpPr>
          <p:nvPr/>
        </p:nvGrpSpPr>
        <p:grpSpPr bwMode="auto">
          <a:xfrm>
            <a:off x="2514600" y="4114800"/>
            <a:ext cx="1173163" cy="768350"/>
            <a:chOff x="1584" y="3552"/>
            <a:chExt cx="739" cy="484"/>
          </a:xfrm>
        </p:grpSpPr>
        <p:sp>
          <p:nvSpPr>
            <p:cNvPr id="50187" name="Oval 11"/>
            <p:cNvSpPr>
              <a:spLocks noChangeArrowheads="1"/>
            </p:cNvSpPr>
            <p:nvPr/>
          </p:nvSpPr>
          <p:spPr bwMode="auto">
            <a:xfrm>
              <a:off x="1584" y="3552"/>
              <a:ext cx="720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8" name="Text Box 12"/>
            <p:cNvSpPr txBox="1">
              <a:spLocks noChangeArrowheads="1"/>
            </p:cNvSpPr>
            <p:nvPr/>
          </p:nvSpPr>
          <p:spPr bwMode="auto">
            <a:xfrm>
              <a:off x="1632" y="3600"/>
              <a:ext cx="6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Match?</a:t>
              </a:r>
            </a:p>
          </p:txBody>
        </p:sp>
        <p:sp>
          <p:nvSpPr>
            <p:cNvPr id="50189" name="Line 13"/>
            <p:cNvSpPr>
              <a:spLocks noChangeShapeType="1"/>
            </p:cNvSpPr>
            <p:nvPr/>
          </p:nvSpPr>
          <p:spPr bwMode="auto">
            <a:xfrm>
              <a:off x="1920" y="3888"/>
              <a:ext cx="0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190" name="Rectangle 14"/>
          <p:cNvSpPr>
            <a:spLocks noChangeArrowheads="1"/>
          </p:cNvSpPr>
          <p:nvPr/>
        </p:nvSpPr>
        <p:spPr bwMode="auto">
          <a:xfrm>
            <a:off x="1295400" y="381000"/>
            <a:ext cx="6172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7207250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1295400" y="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31</a:t>
            </a:r>
          </a:p>
        </p:txBody>
      </p:sp>
      <p:sp>
        <p:nvSpPr>
          <p:cNvPr id="50193" name="Text Box 17"/>
          <p:cNvSpPr txBox="1">
            <a:spLocks noChangeArrowheads="1"/>
          </p:cNvSpPr>
          <p:nvPr/>
        </p:nvSpPr>
        <p:spPr bwMode="auto">
          <a:xfrm>
            <a:off x="6400800" y="381000"/>
            <a:ext cx="8778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block</a:t>
            </a:r>
          </a:p>
          <a:p>
            <a:r>
              <a:rPr lang="en-US" altLang="en-US"/>
              <a:t>offset</a:t>
            </a:r>
          </a:p>
        </p:txBody>
      </p:sp>
      <p:sp>
        <p:nvSpPr>
          <p:cNvPr id="50194" name="Text Box 18"/>
          <p:cNvSpPr txBox="1">
            <a:spLocks noChangeArrowheads="1"/>
          </p:cNvSpPr>
          <p:nvPr/>
        </p:nvSpPr>
        <p:spPr bwMode="auto">
          <a:xfrm>
            <a:off x="5159375" y="304800"/>
            <a:ext cx="860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index</a:t>
            </a:r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 bwMode="auto">
          <a:xfrm>
            <a:off x="2873375" y="304800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tag</a:t>
            </a:r>
          </a:p>
        </p:txBody>
      </p:sp>
      <p:sp>
        <p:nvSpPr>
          <p:cNvPr id="50196" name="Line 20"/>
          <p:cNvSpPr>
            <a:spLocks noChangeShapeType="1"/>
          </p:cNvSpPr>
          <p:nvPr/>
        </p:nvSpPr>
        <p:spPr bwMode="auto">
          <a:xfrm>
            <a:off x="6096000" y="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7" name="Line 21"/>
          <p:cNvSpPr>
            <a:spLocks noChangeShapeType="1"/>
          </p:cNvSpPr>
          <p:nvPr/>
        </p:nvSpPr>
        <p:spPr bwMode="auto">
          <a:xfrm>
            <a:off x="5029200" y="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8" name="Text Box 22"/>
          <p:cNvSpPr txBox="1">
            <a:spLocks noChangeArrowheads="1"/>
          </p:cNvSpPr>
          <p:nvPr/>
        </p:nvSpPr>
        <p:spPr bwMode="auto">
          <a:xfrm>
            <a:off x="4708525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50199" name="Text Box 23"/>
          <p:cNvSpPr txBox="1">
            <a:spLocks noChangeArrowheads="1"/>
          </p:cNvSpPr>
          <p:nvPr/>
        </p:nvSpPr>
        <p:spPr bwMode="auto">
          <a:xfrm>
            <a:off x="4997450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50200" name="Text Box 24"/>
          <p:cNvSpPr txBox="1">
            <a:spLocks noChangeArrowheads="1"/>
          </p:cNvSpPr>
          <p:nvPr/>
        </p:nvSpPr>
        <p:spPr bwMode="auto">
          <a:xfrm>
            <a:off x="5791200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50201" name="Text Box 25"/>
          <p:cNvSpPr txBox="1">
            <a:spLocks noChangeArrowheads="1"/>
          </p:cNvSpPr>
          <p:nvPr/>
        </p:nvSpPr>
        <p:spPr bwMode="auto">
          <a:xfrm>
            <a:off x="6140450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50202" name="Rectangle 26"/>
          <p:cNvSpPr>
            <a:spLocks noChangeArrowheads="1"/>
          </p:cNvSpPr>
          <p:nvPr/>
        </p:nvSpPr>
        <p:spPr bwMode="auto">
          <a:xfrm>
            <a:off x="2362200" y="685800"/>
            <a:ext cx="1462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1FE0081</a:t>
            </a:r>
          </a:p>
        </p:txBody>
      </p:sp>
      <p:sp>
        <p:nvSpPr>
          <p:cNvPr id="50203" name="Rectangle 27"/>
          <p:cNvSpPr>
            <a:spLocks noChangeArrowheads="1"/>
          </p:cNvSpPr>
          <p:nvPr/>
        </p:nvSpPr>
        <p:spPr bwMode="auto">
          <a:xfrm>
            <a:off x="5424488" y="685800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50204" name="WordArt 28"/>
          <p:cNvSpPr>
            <a:spLocks noChangeArrowheads="1" noChangeShapeType="1" noTextEdit="1"/>
          </p:cNvSpPr>
          <p:nvPr/>
        </p:nvSpPr>
        <p:spPr bwMode="auto">
          <a:xfrm>
            <a:off x="3200400" y="5410200"/>
            <a:ext cx="1247775" cy="4905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000"/>
                  </a:srgbClr>
                </a:solidFill>
              </a14:hiddenFill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noFill/>
                <a:effectLst>
                  <a:outerShdw dist="45791" dir="2021404" algn="ctr" rotWithShape="0">
                    <a:srgbClr val="9999FF"/>
                  </a:outerShdw>
                </a:effectLst>
                <a:latin typeface="Arial Black" panose="020B0A04020102020204" pitchFamily="34" charset="0"/>
              </a:rPr>
              <a:t>HIT</a:t>
            </a:r>
          </a:p>
        </p:txBody>
      </p:sp>
      <p:grpSp>
        <p:nvGrpSpPr>
          <p:cNvPr id="50205" name="Group 29"/>
          <p:cNvGrpSpPr>
            <a:grpSpLocks/>
          </p:cNvGrpSpPr>
          <p:nvPr/>
        </p:nvGrpSpPr>
        <p:grpSpPr bwMode="auto">
          <a:xfrm>
            <a:off x="3048000" y="3796146"/>
            <a:ext cx="2057400" cy="318654"/>
            <a:chOff x="1920" y="2400"/>
            <a:chExt cx="1296" cy="192"/>
          </a:xfrm>
        </p:grpSpPr>
        <p:sp>
          <p:nvSpPr>
            <p:cNvPr id="50206" name="Line 30"/>
            <p:cNvSpPr>
              <a:spLocks noChangeShapeType="1"/>
            </p:cNvSpPr>
            <p:nvPr/>
          </p:nvSpPr>
          <p:spPr bwMode="auto">
            <a:xfrm>
              <a:off x="1920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7" name="Line 31"/>
            <p:cNvSpPr>
              <a:spLocks noChangeShapeType="1"/>
            </p:cNvSpPr>
            <p:nvPr/>
          </p:nvSpPr>
          <p:spPr bwMode="auto">
            <a:xfrm>
              <a:off x="3216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208" name="Group 32"/>
          <p:cNvGrpSpPr>
            <a:grpSpLocks/>
          </p:cNvGrpSpPr>
          <p:nvPr/>
        </p:nvGrpSpPr>
        <p:grpSpPr bwMode="auto">
          <a:xfrm>
            <a:off x="4541837" y="4114800"/>
            <a:ext cx="1173163" cy="768350"/>
            <a:chOff x="1584" y="3552"/>
            <a:chExt cx="739" cy="484"/>
          </a:xfrm>
        </p:grpSpPr>
        <p:sp>
          <p:nvSpPr>
            <p:cNvPr id="50209" name="Oval 33"/>
            <p:cNvSpPr>
              <a:spLocks noChangeArrowheads="1"/>
            </p:cNvSpPr>
            <p:nvPr/>
          </p:nvSpPr>
          <p:spPr bwMode="auto">
            <a:xfrm>
              <a:off x="1584" y="3552"/>
              <a:ext cx="720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0" name="Text Box 34"/>
            <p:cNvSpPr txBox="1">
              <a:spLocks noChangeArrowheads="1"/>
            </p:cNvSpPr>
            <p:nvPr/>
          </p:nvSpPr>
          <p:spPr bwMode="auto">
            <a:xfrm>
              <a:off x="1632" y="3600"/>
              <a:ext cx="6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Match?</a:t>
              </a:r>
            </a:p>
          </p:txBody>
        </p:sp>
        <p:sp>
          <p:nvSpPr>
            <p:cNvPr id="50211" name="Line 35"/>
            <p:cNvSpPr>
              <a:spLocks noChangeShapeType="1"/>
            </p:cNvSpPr>
            <p:nvPr/>
          </p:nvSpPr>
          <p:spPr bwMode="auto">
            <a:xfrm>
              <a:off x="1920" y="3888"/>
              <a:ext cx="0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212" name="Group 36"/>
          <p:cNvGrpSpPr>
            <a:grpSpLocks/>
          </p:cNvGrpSpPr>
          <p:nvPr/>
        </p:nvGrpSpPr>
        <p:grpSpPr bwMode="auto">
          <a:xfrm>
            <a:off x="533400" y="1219200"/>
            <a:ext cx="4008438" cy="3200400"/>
            <a:chOff x="336" y="768"/>
            <a:chExt cx="2525" cy="2016"/>
          </a:xfrm>
        </p:grpSpPr>
        <p:grpSp>
          <p:nvGrpSpPr>
            <p:cNvPr id="50213" name="Group 37"/>
            <p:cNvGrpSpPr>
              <a:grpSpLocks/>
            </p:cNvGrpSpPr>
            <p:nvPr/>
          </p:nvGrpSpPr>
          <p:grpSpPr bwMode="auto">
            <a:xfrm>
              <a:off x="336" y="768"/>
              <a:ext cx="1296" cy="2016"/>
              <a:chOff x="336" y="768"/>
              <a:chExt cx="1296" cy="2999"/>
            </a:xfrm>
          </p:grpSpPr>
          <p:grpSp>
            <p:nvGrpSpPr>
              <p:cNvPr id="50214" name="Group 38"/>
              <p:cNvGrpSpPr>
                <a:grpSpLocks/>
              </p:cNvGrpSpPr>
              <p:nvPr/>
            </p:nvGrpSpPr>
            <p:grpSpPr bwMode="auto">
              <a:xfrm>
                <a:off x="432" y="768"/>
                <a:ext cx="1200" cy="2999"/>
                <a:chOff x="432" y="768"/>
                <a:chExt cx="1200" cy="2901"/>
              </a:xfrm>
            </p:grpSpPr>
            <p:sp>
              <p:nvSpPr>
                <p:cNvPr id="50215" name="Line 39"/>
                <p:cNvSpPr>
                  <a:spLocks noChangeShapeType="1"/>
                </p:cNvSpPr>
                <p:nvPr/>
              </p:nvSpPr>
              <p:spPr bwMode="auto">
                <a:xfrm>
                  <a:off x="1632" y="76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16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432" y="960"/>
                  <a:ext cx="12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17" name="Line 41"/>
                <p:cNvSpPr>
                  <a:spLocks noChangeShapeType="1"/>
                </p:cNvSpPr>
                <p:nvPr/>
              </p:nvSpPr>
              <p:spPr bwMode="auto">
                <a:xfrm>
                  <a:off x="432" y="960"/>
                  <a:ext cx="0" cy="270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18" name="Line 42"/>
                <p:cNvSpPr>
                  <a:spLocks noChangeShapeType="1"/>
                </p:cNvSpPr>
                <p:nvPr/>
              </p:nvSpPr>
              <p:spPr bwMode="auto">
                <a:xfrm>
                  <a:off x="432" y="3669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0219" name="Line 43"/>
              <p:cNvSpPr>
                <a:spLocks noChangeShapeType="1"/>
              </p:cNvSpPr>
              <p:nvPr/>
            </p:nvSpPr>
            <p:spPr bwMode="auto">
              <a:xfrm flipV="1">
                <a:off x="336" y="2832"/>
                <a:ext cx="24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20" name="Text Box 44"/>
              <p:cNvSpPr txBox="1">
                <a:spLocks noChangeArrowheads="1"/>
              </p:cNvSpPr>
              <p:nvPr/>
            </p:nvSpPr>
            <p:spPr bwMode="auto">
              <a:xfrm>
                <a:off x="432" y="2832"/>
                <a:ext cx="308" cy="4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25</a:t>
                </a:r>
              </a:p>
            </p:txBody>
          </p:sp>
        </p:grpSp>
        <p:sp>
          <p:nvSpPr>
            <p:cNvPr id="50221" name="Line 45"/>
            <p:cNvSpPr>
              <a:spLocks noChangeShapeType="1"/>
            </p:cNvSpPr>
            <p:nvPr/>
          </p:nvSpPr>
          <p:spPr bwMode="auto">
            <a:xfrm>
              <a:off x="1584" y="2784"/>
              <a:ext cx="1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222" name="Text Box 46"/>
          <p:cNvSpPr txBox="1">
            <a:spLocks noChangeArrowheads="1"/>
          </p:cNvSpPr>
          <p:nvPr/>
        </p:nvSpPr>
        <p:spPr bwMode="auto">
          <a:xfrm>
            <a:off x="6562725" y="3352800"/>
            <a:ext cx="21367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DATA</a:t>
            </a:r>
          </a:p>
          <a:p>
            <a:r>
              <a:rPr lang="en-US" altLang="en-US"/>
              <a:t>not shown</a:t>
            </a:r>
          </a:p>
          <a:p>
            <a:r>
              <a:rPr lang="en-US" altLang="en-US"/>
              <a:t>for convenience</a:t>
            </a:r>
          </a:p>
        </p:txBody>
      </p:sp>
      <p:grpSp>
        <p:nvGrpSpPr>
          <p:cNvPr id="50223" name="Group 47"/>
          <p:cNvGrpSpPr>
            <a:grpSpLocks/>
          </p:cNvGrpSpPr>
          <p:nvPr/>
        </p:nvGrpSpPr>
        <p:grpSpPr bwMode="auto">
          <a:xfrm>
            <a:off x="1446213" y="1920875"/>
            <a:ext cx="4268788" cy="1965325"/>
            <a:chOff x="911" y="1210"/>
            <a:chExt cx="2689" cy="1238"/>
          </a:xfrm>
        </p:grpSpPr>
        <p:sp>
          <p:nvSpPr>
            <p:cNvPr id="50224" name="Rectangle 48"/>
            <p:cNvSpPr>
              <a:spLocks noChangeArrowheads="1"/>
            </p:cNvSpPr>
            <p:nvPr/>
          </p:nvSpPr>
          <p:spPr bwMode="auto">
            <a:xfrm>
              <a:off x="1488" y="1440"/>
              <a:ext cx="816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5" name="Line 49"/>
            <p:cNvSpPr>
              <a:spLocks noChangeShapeType="1"/>
            </p:cNvSpPr>
            <p:nvPr/>
          </p:nvSpPr>
          <p:spPr bwMode="auto">
            <a:xfrm>
              <a:off x="1488" y="168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26" name="Line 50"/>
            <p:cNvSpPr>
              <a:spLocks noChangeShapeType="1"/>
            </p:cNvSpPr>
            <p:nvPr/>
          </p:nvSpPr>
          <p:spPr bwMode="auto">
            <a:xfrm>
              <a:off x="1488" y="192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27" name="Line 51"/>
            <p:cNvSpPr>
              <a:spLocks noChangeShapeType="1"/>
            </p:cNvSpPr>
            <p:nvPr/>
          </p:nvSpPr>
          <p:spPr bwMode="auto">
            <a:xfrm>
              <a:off x="1488" y="240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28" name="Text Box 52"/>
            <p:cNvSpPr txBox="1">
              <a:spLocks noChangeArrowheads="1"/>
            </p:cNvSpPr>
            <p:nvPr/>
          </p:nvSpPr>
          <p:spPr bwMode="auto">
            <a:xfrm>
              <a:off x="1267" y="1210"/>
              <a:ext cx="21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V    TAG            V     TAG</a:t>
              </a:r>
            </a:p>
          </p:txBody>
        </p:sp>
        <p:grpSp>
          <p:nvGrpSpPr>
            <p:cNvPr id="50229" name="Group 53"/>
            <p:cNvGrpSpPr>
              <a:grpSpLocks/>
            </p:cNvGrpSpPr>
            <p:nvPr/>
          </p:nvGrpSpPr>
          <p:grpSpPr bwMode="auto">
            <a:xfrm>
              <a:off x="911" y="1488"/>
              <a:ext cx="193" cy="912"/>
              <a:chOff x="909" y="1632"/>
              <a:chExt cx="195" cy="1536"/>
            </a:xfrm>
          </p:grpSpPr>
          <p:sp>
            <p:nvSpPr>
              <p:cNvPr id="50230" name="Line 54"/>
              <p:cNvSpPr>
                <a:spLocks noChangeShapeType="1"/>
              </p:cNvSpPr>
              <p:nvPr/>
            </p:nvSpPr>
            <p:spPr bwMode="auto">
              <a:xfrm rot="5400000" flipH="1">
                <a:off x="909" y="2976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31" name="Line 55"/>
              <p:cNvSpPr>
                <a:spLocks noChangeShapeType="1"/>
              </p:cNvSpPr>
              <p:nvPr/>
            </p:nvSpPr>
            <p:spPr bwMode="auto">
              <a:xfrm rot="5400000">
                <a:off x="912" y="1632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32" name="Line 56"/>
              <p:cNvSpPr>
                <a:spLocks noChangeShapeType="1"/>
              </p:cNvSpPr>
              <p:nvPr/>
            </p:nvSpPr>
            <p:spPr bwMode="auto">
              <a:xfrm rot="5400000" flipH="1">
                <a:off x="334" y="2400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33" name="Line 57"/>
              <p:cNvSpPr>
                <a:spLocks noChangeShapeType="1"/>
              </p:cNvSpPr>
              <p:nvPr/>
            </p:nvSpPr>
            <p:spPr bwMode="auto">
              <a:xfrm rot="5400000" flipH="1">
                <a:off x="335" y="240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234" name="Line 58"/>
            <p:cNvSpPr>
              <a:spLocks noChangeShapeType="1"/>
            </p:cNvSpPr>
            <p:nvPr/>
          </p:nvSpPr>
          <p:spPr bwMode="auto">
            <a:xfrm>
              <a:off x="1104" y="15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35" name="Line 59"/>
            <p:cNvSpPr>
              <a:spLocks noChangeShapeType="1"/>
            </p:cNvSpPr>
            <p:nvPr/>
          </p:nvSpPr>
          <p:spPr bwMode="auto">
            <a:xfrm>
              <a:off x="1104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36" name="Line 60"/>
            <p:cNvSpPr>
              <a:spLocks noChangeShapeType="1"/>
            </p:cNvSpPr>
            <p:nvPr/>
          </p:nvSpPr>
          <p:spPr bwMode="auto">
            <a:xfrm>
              <a:off x="1104" y="20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37" name="Text Box 61"/>
            <p:cNvSpPr txBox="1">
              <a:spLocks noChangeArrowheads="1"/>
            </p:cNvSpPr>
            <p:nvPr/>
          </p:nvSpPr>
          <p:spPr bwMode="auto">
            <a:xfrm>
              <a:off x="912" y="144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0</a:t>
              </a:r>
            </a:p>
          </p:txBody>
        </p:sp>
        <p:sp>
          <p:nvSpPr>
            <p:cNvPr id="50238" name="Text Box 62"/>
            <p:cNvSpPr txBox="1">
              <a:spLocks noChangeArrowheads="1"/>
            </p:cNvSpPr>
            <p:nvPr/>
          </p:nvSpPr>
          <p:spPr bwMode="auto">
            <a:xfrm>
              <a:off x="912" y="168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1</a:t>
              </a:r>
            </a:p>
          </p:txBody>
        </p:sp>
        <p:sp>
          <p:nvSpPr>
            <p:cNvPr id="50239" name="Text Box 63"/>
            <p:cNvSpPr txBox="1">
              <a:spLocks noChangeArrowheads="1"/>
            </p:cNvSpPr>
            <p:nvPr/>
          </p:nvSpPr>
          <p:spPr bwMode="auto">
            <a:xfrm>
              <a:off x="912" y="19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2</a:t>
              </a:r>
            </a:p>
          </p:txBody>
        </p:sp>
        <p:sp>
          <p:nvSpPr>
            <p:cNvPr id="50240" name="Text Box 64"/>
            <p:cNvSpPr txBox="1">
              <a:spLocks noChangeArrowheads="1"/>
            </p:cNvSpPr>
            <p:nvPr/>
          </p:nvSpPr>
          <p:spPr bwMode="auto">
            <a:xfrm>
              <a:off x="912" y="216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3</a:t>
              </a:r>
            </a:p>
          </p:txBody>
        </p:sp>
        <p:sp>
          <p:nvSpPr>
            <p:cNvPr id="50241" name="Rectangle 65"/>
            <p:cNvSpPr>
              <a:spLocks noChangeArrowheads="1"/>
            </p:cNvSpPr>
            <p:nvPr/>
          </p:nvSpPr>
          <p:spPr bwMode="auto">
            <a:xfrm>
              <a:off x="2784" y="1440"/>
              <a:ext cx="816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42" name="Line 66"/>
            <p:cNvSpPr>
              <a:spLocks noChangeShapeType="1"/>
            </p:cNvSpPr>
            <p:nvPr/>
          </p:nvSpPr>
          <p:spPr bwMode="auto">
            <a:xfrm>
              <a:off x="2784" y="168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43" name="Line 67"/>
            <p:cNvSpPr>
              <a:spLocks noChangeShapeType="1"/>
            </p:cNvSpPr>
            <p:nvPr/>
          </p:nvSpPr>
          <p:spPr bwMode="auto">
            <a:xfrm>
              <a:off x="2784" y="192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44" name="Line 68"/>
            <p:cNvSpPr>
              <a:spLocks noChangeShapeType="1"/>
            </p:cNvSpPr>
            <p:nvPr/>
          </p:nvSpPr>
          <p:spPr bwMode="auto">
            <a:xfrm>
              <a:off x="2784" y="216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45" name="Line 69"/>
            <p:cNvSpPr>
              <a:spLocks noChangeShapeType="1"/>
            </p:cNvSpPr>
            <p:nvPr/>
          </p:nvSpPr>
          <p:spPr bwMode="auto">
            <a:xfrm>
              <a:off x="1104" y="230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46" name="Line 70"/>
            <p:cNvSpPr>
              <a:spLocks noChangeShapeType="1"/>
            </p:cNvSpPr>
            <p:nvPr/>
          </p:nvSpPr>
          <p:spPr bwMode="auto">
            <a:xfrm>
              <a:off x="1488" y="216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247" name="Group 71"/>
          <p:cNvGrpSpPr>
            <a:grpSpLocks/>
          </p:cNvGrpSpPr>
          <p:nvPr/>
        </p:nvGrpSpPr>
        <p:grpSpPr bwMode="auto">
          <a:xfrm>
            <a:off x="2362200" y="3429000"/>
            <a:ext cx="3352800" cy="381000"/>
            <a:chOff x="1488" y="2160"/>
            <a:chExt cx="2112" cy="240"/>
          </a:xfrm>
        </p:grpSpPr>
        <p:sp>
          <p:nvSpPr>
            <p:cNvPr id="50248" name="Rectangle 72"/>
            <p:cNvSpPr>
              <a:spLocks noChangeArrowheads="1"/>
            </p:cNvSpPr>
            <p:nvPr/>
          </p:nvSpPr>
          <p:spPr bwMode="auto">
            <a:xfrm>
              <a:off x="1488" y="2160"/>
              <a:ext cx="81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49" name="Rectangle 73"/>
            <p:cNvSpPr>
              <a:spLocks noChangeArrowheads="1"/>
            </p:cNvSpPr>
            <p:nvPr/>
          </p:nvSpPr>
          <p:spPr bwMode="auto">
            <a:xfrm>
              <a:off x="2784" y="2160"/>
              <a:ext cx="81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250" name="Rectangle 74"/>
          <p:cNvSpPr>
            <a:spLocks noChangeArrowheads="1"/>
          </p:cNvSpPr>
          <p:nvPr/>
        </p:nvSpPr>
        <p:spPr bwMode="auto">
          <a:xfrm>
            <a:off x="4329112" y="3429000"/>
            <a:ext cx="9220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Courier New" panose="02070309020205020404" pitchFamily="49" charset="0"/>
              </a:rPr>
              <a:t>2020</a:t>
            </a:r>
          </a:p>
        </p:txBody>
      </p:sp>
      <p:sp>
        <p:nvSpPr>
          <p:cNvPr id="78" name="Line 82"/>
          <p:cNvSpPr>
            <a:spLocks noChangeShapeType="1"/>
          </p:cNvSpPr>
          <p:nvPr/>
        </p:nvSpPr>
        <p:spPr bwMode="auto">
          <a:xfrm>
            <a:off x="2209800" y="4724399"/>
            <a:ext cx="685800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83"/>
          <p:cNvSpPr>
            <a:spLocks noChangeShapeType="1"/>
          </p:cNvSpPr>
          <p:nvPr/>
        </p:nvSpPr>
        <p:spPr bwMode="auto">
          <a:xfrm>
            <a:off x="28956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Text Box 84"/>
          <p:cNvSpPr txBox="1">
            <a:spLocks noChangeArrowheads="1"/>
          </p:cNvSpPr>
          <p:nvPr/>
        </p:nvSpPr>
        <p:spPr bwMode="auto">
          <a:xfrm>
            <a:off x="1905000" y="4648200"/>
            <a:ext cx="995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Valid?</a:t>
            </a:r>
          </a:p>
        </p:txBody>
      </p:sp>
      <p:sp>
        <p:nvSpPr>
          <p:cNvPr id="81" name="Line 85"/>
          <p:cNvSpPr>
            <a:spLocks noChangeShapeType="1"/>
          </p:cNvSpPr>
          <p:nvPr/>
        </p:nvSpPr>
        <p:spPr bwMode="auto">
          <a:xfrm>
            <a:off x="2971800" y="510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" name="Group 86"/>
          <p:cNvGrpSpPr>
            <a:grpSpLocks/>
          </p:cNvGrpSpPr>
          <p:nvPr/>
        </p:nvGrpSpPr>
        <p:grpSpPr bwMode="auto">
          <a:xfrm flipV="1">
            <a:off x="2819400" y="4876800"/>
            <a:ext cx="304800" cy="228600"/>
            <a:chOff x="384" y="3792"/>
            <a:chExt cx="288" cy="288"/>
          </a:xfrm>
        </p:grpSpPr>
        <p:sp>
          <p:nvSpPr>
            <p:cNvPr id="83" name="Arc 87"/>
            <p:cNvSpPr>
              <a:spLocks/>
            </p:cNvSpPr>
            <p:nvPr/>
          </p:nvSpPr>
          <p:spPr bwMode="auto">
            <a:xfrm>
              <a:off x="528" y="379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44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Arc 88"/>
            <p:cNvSpPr>
              <a:spLocks/>
            </p:cNvSpPr>
            <p:nvPr/>
          </p:nvSpPr>
          <p:spPr bwMode="auto">
            <a:xfrm flipH="1">
              <a:off x="384" y="379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44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89"/>
            <p:cNvSpPr>
              <a:spLocks noChangeShapeType="1"/>
            </p:cNvSpPr>
            <p:nvPr/>
          </p:nvSpPr>
          <p:spPr bwMode="auto">
            <a:xfrm>
              <a:off x="384" y="39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90"/>
            <p:cNvSpPr>
              <a:spLocks noChangeShapeType="1"/>
            </p:cNvSpPr>
            <p:nvPr/>
          </p:nvSpPr>
          <p:spPr bwMode="auto">
            <a:xfrm>
              <a:off x="672" y="39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91"/>
            <p:cNvSpPr>
              <a:spLocks noChangeShapeType="1"/>
            </p:cNvSpPr>
            <p:nvPr/>
          </p:nvSpPr>
          <p:spPr bwMode="auto">
            <a:xfrm>
              <a:off x="384" y="40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8" name="Group 116"/>
          <p:cNvGrpSpPr>
            <a:grpSpLocks/>
          </p:cNvGrpSpPr>
          <p:nvPr/>
        </p:nvGrpSpPr>
        <p:grpSpPr bwMode="auto">
          <a:xfrm>
            <a:off x="2209800" y="3819525"/>
            <a:ext cx="76200" cy="904875"/>
            <a:chOff x="1536" y="3318"/>
            <a:chExt cx="48" cy="570"/>
          </a:xfrm>
        </p:grpSpPr>
        <p:sp>
          <p:nvSpPr>
            <p:cNvPr id="89" name="Line 117"/>
            <p:cNvSpPr>
              <a:spLocks noChangeShapeType="1"/>
            </p:cNvSpPr>
            <p:nvPr/>
          </p:nvSpPr>
          <p:spPr bwMode="auto">
            <a:xfrm>
              <a:off x="1536" y="3318"/>
              <a:ext cx="0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118"/>
            <p:cNvSpPr>
              <a:spLocks noChangeShapeType="1"/>
            </p:cNvSpPr>
            <p:nvPr/>
          </p:nvSpPr>
          <p:spPr bwMode="auto">
            <a:xfrm>
              <a:off x="1536" y="374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1" name="Group 119"/>
            <p:cNvGrpSpPr>
              <a:grpSpLocks/>
            </p:cNvGrpSpPr>
            <p:nvPr/>
          </p:nvGrpSpPr>
          <p:grpSpPr bwMode="auto">
            <a:xfrm>
              <a:off x="1536" y="3648"/>
              <a:ext cx="48" cy="96"/>
              <a:chOff x="576" y="3888"/>
              <a:chExt cx="48" cy="96"/>
            </a:xfrm>
          </p:grpSpPr>
          <p:sp>
            <p:nvSpPr>
              <p:cNvPr id="92" name="Arc 120"/>
              <p:cNvSpPr>
                <a:spLocks/>
              </p:cNvSpPr>
              <p:nvPr/>
            </p:nvSpPr>
            <p:spPr bwMode="auto">
              <a:xfrm>
                <a:off x="576" y="3888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48 w 21600"/>
                  <a:gd name="T3" fmla="*/ 48 h 21600"/>
                  <a:gd name="T4" fmla="*/ 0 w 21600"/>
                  <a:gd name="T5" fmla="*/ 48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Arc 121"/>
              <p:cNvSpPr>
                <a:spLocks/>
              </p:cNvSpPr>
              <p:nvPr/>
            </p:nvSpPr>
            <p:spPr bwMode="auto">
              <a:xfrm flipV="1">
                <a:off x="576" y="3936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48 w 21600"/>
                  <a:gd name="T3" fmla="*/ 48 h 21600"/>
                  <a:gd name="T4" fmla="*/ 0 w 21600"/>
                  <a:gd name="T5" fmla="*/ 48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4" name="Rectangle 2"/>
          <p:cNvSpPr>
            <a:spLocks noChangeArrowheads="1"/>
          </p:cNvSpPr>
          <p:nvPr/>
        </p:nvSpPr>
        <p:spPr bwMode="auto">
          <a:xfrm>
            <a:off x="2077293" y="3429000"/>
            <a:ext cx="22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0" name="Rectangle 80"/>
          <p:cNvSpPr>
            <a:spLocks noChangeArrowheads="1"/>
          </p:cNvSpPr>
          <p:nvPr/>
        </p:nvSpPr>
        <p:spPr bwMode="auto">
          <a:xfrm>
            <a:off x="4111871" y="3428514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dirty="0"/>
              <a:t>1</a:t>
            </a:r>
          </a:p>
        </p:txBody>
      </p:sp>
      <p:sp>
        <p:nvSpPr>
          <p:cNvPr id="103" name="Rectangle 80"/>
          <p:cNvSpPr>
            <a:spLocks noChangeArrowheads="1"/>
          </p:cNvSpPr>
          <p:nvPr/>
        </p:nvSpPr>
        <p:spPr bwMode="auto">
          <a:xfrm>
            <a:off x="2074851" y="304904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dirty="0"/>
              <a:t>1</a:t>
            </a:r>
          </a:p>
        </p:txBody>
      </p:sp>
      <p:sp>
        <p:nvSpPr>
          <p:cNvPr id="105" name="Line 82"/>
          <p:cNvSpPr>
            <a:spLocks noChangeShapeType="1"/>
          </p:cNvSpPr>
          <p:nvPr/>
        </p:nvSpPr>
        <p:spPr bwMode="auto">
          <a:xfrm>
            <a:off x="4191000" y="4724399"/>
            <a:ext cx="685800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Line 83"/>
          <p:cNvSpPr>
            <a:spLocks noChangeShapeType="1"/>
          </p:cNvSpPr>
          <p:nvPr/>
        </p:nvSpPr>
        <p:spPr bwMode="auto">
          <a:xfrm>
            <a:off x="48768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Text Box 84"/>
          <p:cNvSpPr txBox="1">
            <a:spLocks noChangeArrowheads="1"/>
          </p:cNvSpPr>
          <p:nvPr/>
        </p:nvSpPr>
        <p:spPr bwMode="auto">
          <a:xfrm>
            <a:off x="3886200" y="4648200"/>
            <a:ext cx="995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Valid?</a:t>
            </a:r>
          </a:p>
        </p:txBody>
      </p:sp>
      <p:sp>
        <p:nvSpPr>
          <p:cNvPr id="108" name="Line 85"/>
          <p:cNvSpPr>
            <a:spLocks noChangeShapeType="1"/>
          </p:cNvSpPr>
          <p:nvPr/>
        </p:nvSpPr>
        <p:spPr bwMode="auto">
          <a:xfrm>
            <a:off x="4953000" y="510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9" name="Group 86"/>
          <p:cNvGrpSpPr>
            <a:grpSpLocks/>
          </p:cNvGrpSpPr>
          <p:nvPr/>
        </p:nvGrpSpPr>
        <p:grpSpPr bwMode="auto">
          <a:xfrm flipV="1">
            <a:off x="4800600" y="4876800"/>
            <a:ext cx="304800" cy="228600"/>
            <a:chOff x="384" y="3792"/>
            <a:chExt cx="288" cy="288"/>
          </a:xfrm>
        </p:grpSpPr>
        <p:sp>
          <p:nvSpPr>
            <p:cNvPr id="110" name="Arc 87"/>
            <p:cNvSpPr>
              <a:spLocks/>
            </p:cNvSpPr>
            <p:nvPr/>
          </p:nvSpPr>
          <p:spPr bwMode="auto">
            <a:xfrm>
              <a:off x="528" y="379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44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Arc 88"/>
            <p:cNvSpPr>
              <a:spLocks/>
            </p:cNvSpPr>
            <p:nvPr/>
          </p:nvSpPr>
          <p:spPr bwMode="auto">
            <a:xfrm flipH="1">
              <a:off x="384" y="379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44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89"/>
            <p:cNvSpPr>
              <a:spLocks noChangeShapeType="1"/>
            </p:cNvSpPr>
            <p:nvPr/>
          </p:nvSpPr>
          <p:spPr bwMode="auto">
            <a:xfrm>
              <a:off x="384" y="39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90"/>
            <p:cNvSpPr>
              <a:spLocks noChangeShapeType="1"/>
            </p:cNvSpPr>
            <p:nvPr/>
          </p:nvSpPr>
          <p:spPr bwMode="auto">
            <a:xfrm>
              <a:off x="672" y="39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91"/>
            <p:cNvSpPr>
              <a:spLocks noChangeShapeType="1"/>
            </p:cNvSpPr>
            <p:nvPr/>
          </p:nvSpPr>
          <p:spPr bwMode="auto">
            <a:xfrm>
              <a:off x="384" y="40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5" name="Group 116"/>
          <p:cNvGrpSpPr>
            <a:grpSpLocks/>
          </p:cNvGrpSpPr>
          <p:nvPr/>
        </p:nvGrpSpPr>
        <p:grpSpPr bwMode="auto">
          <a:xfrm>
            <a:off x="4191000" y="3819525"/>
            <a:ext cx="76200" cy="904875"/>
            <a:chOff x="1536" y="3318"/>
            <a:chExt cx="48" cy="570"/>
          </a:xfrm>
        </p:grpSpPr>
        <p:sp>
          <p:nvSpPr>
            <p:cNvPr id="116" name="Line 117"/>
            <p:cNvSpPr>
              <a:spLocks noChangeShapeType="1"/>
            </p:cNvSpPr>
            <p:nvPr/>
          </p:nvSpPr>
          <p:spPr bwMode="auto">
            <a:xfrm>
              <a:off x="1536" y="3318"/>
              <a:ext cx="0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118"/>
            <p:cNvSpPr>
              <a:spLocks noChangeShapeType="1"/>
            </p:cNvSpPr>
            <p:nvPr/>
          </p:nvSpPr>
          <p:spPr bwMode="auto">
            <a:xfrm>
              <a:off x="1536" y="374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8" name="Group 119"/>
            <p:cNvGrpSpPr>
              <a:grpSpLocks/>
            </p:cNvGrpSpPr>
            <p:nvPr/>
          </p:nvGrpSpPr>
          <p:grpSpPr bwMode="auto">
            <a:xfrm>
              <a:off x="1536" y="3648"/>
              <a:ext cx="48" cy="96"/>
              <a:chOff x="576" y="3888"/>
              <a:chExt cx="48" cy="96"/>
            </a:xfrm>
          </p:grpSpPr>
          <p:sp>
            <p:nvSpPr>
              <p:cNvPr id="119" name="Arc 120"/>
              <p:cNvSpPr>
                <a:spLocks/>
              </p:cNvSpPr>
              <p:nvPr/>
            </p:nvSpPr>
            <p:spPr bwMode="auto">
              <a:xfrm>
                <a:off x="576" y="3888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48 w 21600"/>
                  <a:gd name="T3" fmla="*/ 48 h 21600"/>
                  <a:gd name="T4" fmla="*/ 0 w 21600"/>
                  <a:gd name="T5" fmla="*/ 48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Arc 121"/>
              <p:cNvSpPr>
                <a:spLocks/>
              </p:cNvSpPr>
              <p:nvPr/>
            </p:nvSpPr>
            <p:spPr bwMode="auto">
              <a:xfrm flipV="1">
                <a:off x="576" y="3936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48 w 21600"/>
                  <a:gd name="T3" fmla="*/ 48 h 21600"/>
                  <a:gd name="T4" fmla="*/ 0 w 21600"/>
                  <a:gd name="T5" fmla="*/ 48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21" name="Rectangle 80"/>
          <p:cNvSpPr>
            <a:spLocks noChangeArrowheads="1"/>
          </p:cNvSpPr>
          <p:nvPr/>
        </p:nvSpPr>
        <p:spPr bwMode="auto">
          <a:xfrm>
            <a:off x="4111869" y="3048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22" name="Rectangle 80"/>
          <p:cNvSpPr>
            <a:spLocks noChangeArrowheads="1"/>
          </p:cNvSpPr>
          <p:nvPr/>
        </p:nvSpPr>
        <p:spPr bwMode="auto">
          <a:xfrm>
            <a:off x="4114800" y="2667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23" name="Rectangle 80"/>
          <p:cNvSpPr>
            <a:spLocks noChangeArrowheads="1"/>
          </p:cNvSpPr>
          <p:nvPr/>
        </p:nvSpPr>
        <p:spPr bwMode="auto">
          <a:xfrm>
            <a:off x="4114800" y="2285515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24" name="Rectangle 80"/>
          <p:cNvSpPr>
            <a:spLocks noChangeArrowheads="1"/>
          </p:cNvSpPr>
          <p:nvPr/>
        </p:nvSpPr>
        <p:spPr bwMode="auto">
          <a:xfrm>
            <a:off x="2074851" y="3429001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dirty="0"/>
              <a:t>1</a:t>
            </a:r>
          </a:p>
        </p:txBody>
      </p:sp>
      <p:sp>
        <p:nvSpPr>
          <p:cNvPr id="125" name="Rectangle 80"/>
          <p:cNvSpPr>
            <a:spLocks noChangeArrowheads="1"/>
          </p:cNvSpPr>
          <p:nvPr/>
        </p:nvSpPr>
        <p:spPr bwMode="auto">
          <a:xfrm>
            <a:off x="2077782" y="2667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26" name="Rectangle 80"/>
          <p:cNvSpPr>
            <a:spLocks noChangeArrowheads="1"/>
          </p:cNvSpPr>
          <p:nvPr/>
        </p:nvSpPr>
        <p:spPr bwMode="auto">
          <a:xfrm>
            <a:off x="2077782" y="2285515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27" name="Rectangle 74"/>
          <p:cNvSpPr>
            <a:spLocks noChangeArrowheads="1"/>
          </p:cNvSpPr>
          <p:nvPr/>
        </p:nvSpPr>
        <p:spPr bwMode="auto">
          <a:xfrm>
            <a:off x="2286000" y="3429000"/>
            <a:ext cx="1462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Courier New" panose="02070309020205020404" pitchFamily="49" charset="0"/>
              </a:rPr>
              <a:t>1FE0081</a:t>
            </a:r>
          </a:p>
        </p:txBody>
      </p:sp>
      <p:sp>
        <p:nvSpPr>
          <p:cNvPr id="128" name="Rectangle 74"/>
          <p:cNvSpPr>
            <a:spLocks noChangeArrowheads="1"/>
          </p:cNvSpPr>
          <p:nvPr/>
        </p:nvSpPr>
        <p:spPr bwMode="auto">
          <a:xfrm>
            <a:off x="2292350" y="3019424"/>
            <a:ext cx="1462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Courier New" panose="02070309020205020404" pitchFamily="49" charset="0"/>
              </a:rPr>
              <a:t>17DDE00</a:t>
            </a:r>
          </a:p>
        </p:txBody>
      </p:sp>
      <p:sp>
        <p:nvSpPr>
          <p:cNvPr id="2" name="5-Point Star 1"/>
          <p:cNvSpPr/>
          <p:nvPr/>
        </p:nvSpPr>
        <p:spPr>
          <a:xfrm>
            <a:off x="2819400" y="5372100"/>
            <a:ext cx="228600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463/563, Microprocessor Architecture, Prof. Rotenberg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0539-A6AA-455A-8A05-25D036BA7076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905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50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0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0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a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50202" grpId="0" autoUpdateAnimBg="0"/>
      <p:bldP spid="50203" grpId="0" autoUpdateAnimBg="0"/>
      <p:bldP spid="94" grpId="0" animBg="1"/>
      <p:bldP spid="2" grpId="0" animBg="1"/>
      <p:bldP spid="2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2"/>
          <p:cNvSpPr>
            <a:spLocks noChangeArrowheads="1"/>
          </p:cNvSpPr>
          <p:nvPr/>
        </p:nvSpPr>
        <p:spPr bwMode="auto">
          <a:xfrm>
            <a:off x="4111870" y="3428514"/>
            <a:ext cx="22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0178" name="Group 2"/>
          <p:cNvGrpSpPr>
            <a:grpSpLocks/>
          </p:cNvGrpSpPr>
          <p:nvPr/>
        </p:nvGrpSpPr>
        <p:grpSpPr bwMode="auto">
          <a:xfrm>
            <a:off x="914400" y="1219200"/>
            <a:ext cx="5060950" cy="1905000"/>
            <a:chOff x="672" y="768"/>
            <a:chExt cx="3092" cy="1584"/>
          </a:xfrm>
        </p:grpSpPr>
        <p:grpSp>
          <p:nvGrpSpPr>
            <p:cNvPr id="50179" name="Group 3"/>
            <p:cNvGrpSpPr>
              <a:grpSpLocks/>
            </p:cNvGrpSpPr>
            <p:nvPr/>
          </p:nvGrpSpPr>
          <p:grpSpPr bwMode="auto">
            <a:xfrm>
              <a:off x="672" y="768"/>
              <a:ext cx="2832" cy="1584"/>
              <a:chOff x="720" y="768"/>
              <a:chExt cx="2400" cy="1584"/>
            </a:xfrm>
          </p:grpSpPr>
          <p:sp>
            <p:nvSpPr>
              <p:cNvPr id="50180" name="Line 4"/>
              <p:cNvSpPr>
                <a:spLocks noChangeShapeType="1"/>
              </p:cNvSpPr>
              <p:nvPr/>
            </p:nvSpPr>
            <p:spPr bwMode="auto">
              <a:xfrm>
                <a:off x="3120" y="76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181" name="Line 5"/>
              <p:cNvSpPr>
                <a:spLocks noChangeShapeType="1"/>
              </p:cNvSpPr>
              <p:nvPr/>
            </p:nvSpPr>
            <p:spPr bwMode="auto">
              <a:xfrm flipH="1">
                <a:off x="720" y="1200"/>
                <a:ext cx="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182" name="Line 6"/>
              <p:cNvSpPr>
                <a:spLocks noChangeShapeType="1"/>
              </p:cNvSpPr>
              <p:nvPr/>
            </p:nvSpPr>
            <p:spPr bwMode="auto">
              <a:xfrm>
                <a:off x="720" y="1200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183" name="Line 7"/>
              <p:cNvSpPr>
                <a:spLocks noChangeShapeType="1"/>
              </p:cNvSpPr>
              <p:nvPr/>
            </p:nvSpPr>
            <p:spPr bwMode="auto">
              <a:xfrm>
                <a:off x="720" y="2352"/>
                <a:ext cx="2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184" name="Line 8"/>
            <p:cNvSpPr>
              <a:spLocks noChangeShapeType="1"/>
            </p:cNvSpPr>
            <p:nvPr/>
          </p:nvSpPr>
          <p:spPr bwMode="auto">
            <a:xfrm flipV="1">
              <a:off x="3408" y="912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5" name="Text Box 9"/>
            <p:cNvSpPr txBox="1">
              <a:spLocks noChangeArrowheads="1"/>
            </p:cNvSpPr>
            <p:nvPr/>
          </p:nvSpPr>
          <p:spPr bwMode="auto">
            <a:xfrm>
              <a:off x="3552" y="816"/>
              <a:ext cx="212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2</a:t>
              </a:r>
            </a:p>
          </p:txBody>
        </p:sp>
      </p:grpSp>
      <p:grpSp>
        <p:nvGrpSpPr>
          <p:cNvPr id="50186" name="Group 10"/>
          <p:cNvGrpSpPr>
            <a:grpSpLocks/>
          </p:cNvGrpSpPr>
          <p:nvPr/>
        </p:nvGrpSpPr>
        <p:grpSpPr bwMode="auto">
          <a:xfrm>
            <a:off x="2514600" y="4114800"/>
            <a:ext cx="1173163" cy="768350"/>
            <a:chOff x="1584" y="3552"/>
            <a:chExt cx="739" cy="484"/>
          </a:xfrm>
        </p:grpSpPr>
        <p:sp>
          <p:nvSpPr>
            <p:cNvPr id="50187" name="Oval 11"/>
            <p:cNvSpPr>
              <a:spLocks noChangeArrowheads="1"/>
            </p:cNvSpPr>
            <p:nvPr/>
          </p:nvSpPr>
          <p:spPr bwMode="auto">
            <a:xfrm>
              <a:off x="1584" y="3552"/>
              <a:ext cx="720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8" name="Text Box 12"/>
            <p:cNvSpPr txBox="1">
              <a:spLocks noChangeArrowheads="1"/>
            </p:cNvSpPr>
            <p:nvPr/>
          </p:nvSpPr>
          <p:spPr bwMode="auto">
            <a:xfrm>
              <a:off x="1632" y="3600"/>
              <a:ext cx="6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Match?</a:t>
              </a:r>
            </a:p>
          </p:txBody>
        </p:sp>
        <p:sp>
          <p:nvSpPr>
            <p:cNvPr id="50189" name="Line 13"/>
            <p:cNvSpPr>
              <a:spLocks noChangeShapeType="1"/>
            </p:cNvSpPr>
            <p:nvPr/>
          </p:nvSpPr>
          <p:spPr bwMode="auto">
            <a:xfrm>
              <a:off x="1920" y="3888"/>
              <a:ext cx="0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190" name="Rectangle 14"/>
          <p:cNvSpPr>
            <a:spLocks noChangeArrowheads="1"/>
          </p:cNvSpPr>
          <p:nvPr/>
        </p:nvSpPr>
        <p:spPr bwMode="auto">
          <a:xfrm>
            <a:off x="1295400" y="381000"/>
            <a:ext cx="6172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7207250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1295400" y="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31</a:t>
            </a:r>
          </a:p>
        </p:txBody>
      </p:sp>
      <p:sp>
        <p:nvSpPr>
          <p:cNvPr id="50193" name="Text Box 17"/>
          <p:cNvSpPr txBox="1">
            <a:spLocks noChangeArrowheads="1"/>
          </p:cNvSpPr>
          <p:nvPr/>
        </p:nvSpPr>
        <p:spPr bwMode="auto">
          <a:xfrm>
            <a:off x="6400800" y="381000"/>
            <a:ext cx="8778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block</a:t>
            </a:r>
          </a:p>
          <a:p>
            <a:r>
              <a:rPr lang="en-US" altLang="en-US"/>
              <a:t>offset</a:t>
            </a:r>
          </a:p>
        </p:txBody>
      </p:sp>
      <p:sp>
        <p:nvSpPr>
          <p:cNvPr id="50194" name="Text Box 18"/>
          <p:cNvSpPr txBox="1">
            <a:spLocks noChangeArrowheads="1"/>
          </p:cNvSpPr>
          <p:nvPr/>
        </p:nvSpPr>
        <p:spPr bwMode="auto">
          <a:xfrm>
            <a:off x="5159375" y="304800"/>
            <a:ext cx="860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index</a:t>
            </a:r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 bwMode="auto">
          <a:xfrm>
            <a:off x="2873375" y="304800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tag</a:t>
            </a:r>
          </a:p>
        </p:txBody>
      </p:sp>
      <p:sp>
        <p:nvSpPr>
          <p:cNvPr id="50196" name="Line 20"/>
          <p:cNvSpPr>
            <a:spLocks noChangeShapeType="1"/>
          </p:cNvSpPr>
          <p:nvPr/>
        </p:nvSpPr>
        <p:spPr bwMode="auto">
          <a:xfrm>
            <a:off x="6096000" y="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7" name="Line 21"/>
          <p:cNvSpPr>
            <a:spLocks noChangeShapeType="1"/>
          </p:cNvSpPr>
          <p:nvPr/>
        </p:nvSpPr>
        <p:spPr bwMode="auto">
          <a:xfrm>
            <a:off x="5029200" y="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8" name="Text Box 22"/>
          <p:cNvSpPr txBox="1">
            <a:spLocks noChangeArrowheads="1"/>
          </p:cNvSpPr>
          <p:nvPr/>
        </p:nvSpPr>
        <p:spPr bwMode="auto">
          <a:xfrm>
            <a:off x="4708525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50199" name="Text Box 23"/>
          <p:cNvSpPr txBox="1">
            <a:spLocks noChangeArrowheads="1"/>
          </p:cNvSpPr>
          <p:nvPr/>
        </p:nvSpPr>
        <p:spPr bwMode="auto">
          <a:xfrm>
            <a:off x="4997450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50200" name="Text Box 24"/>
          <p:cNvSpPr txBox="1">
            <a:spLocks noChangeArrowheads="1"/>
          </p:cNvSpPr>
          <p:nvPr/>
        </p:nvSpPr>
        <p:spPr bwMode="auto">
          <a:xfrm>
            <a:off x="5791200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50201" name="Text Box 25"/>
          <p:cNvSpPr txBox="1">
            <a:spLocks noChangeArrowheads="1"/>
          </p:cNvSpPr>
          <p:nvPr/>
        </p:nvSpPr>
        <p:spPr bwMode="auto">
          <a:xfrm>
            <a:off x="6140450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50202" name="Rectangle 26"/>
          <p:cNvSpPr>
            <a:spLocks noChangeArrowheads="1"/>
          </p:cNvSpPr>
          <p:nvPr/>
        </p:nvSpPr>
        <p:spPr bwMode="auto">
          <a:xfrm>
            <a:off x="2362200" y="685800"/>
            <a:ext cx="9220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2020</a:t>
            </a:r>
          </a:p>
        </p:txBody>
      </p:sp>
      <p:sp>
        <p:nvSpPr>
          <p:cNvPr id="50203" name="Rectangle 27"/>
          <p:cNvSpPr>
            <a:spLocks noChangeArrowheads="1"/>
          </p:cNvSpPr>
          <p:nvPr/>
        </p:nvSpPr>
        <p:spPr bwMode="auto">
          <a:xfrm>
            <a:off x="5424488" y="685800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50204" name="WordArt 28"/>
          <p:cNvSpPr>
            <a:spLocks noChangeArrowheads="1" noChangeShapeType="1" noTextEdit="1"/>
          </p:cNvSpPr>
          <p:nvPr/>
        </p:nvSpPr>
        <p:spPr bwMode="auto">
          <a:xfrm>
            <a:off x="3200400" y="5410200"/>
            <a:ext cx="1247775" cy="4905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000"/>
                  </a:srgbClr>
                </a:solidFill>
              </a14:hiddenFill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noFill/>
                <a:effectLst>
                  <a:outerShdw dist="45791" dir="2021404" algn="ctr" rotWithShape="0">
                    <a:srgbClr val="9999FF"/>
                  </a:outerShdw>
                </a:effectLst>
                <a:latin typeface="Arial Black" panose="020B0A04020102020204" pitchFamily="34" charset="0"/>
              </a:rPr>
              <a:t>HIT</a:t>
            </a:r>
          </a:p>
        </p:txBody>
      </p:sp>
      <p:grpSp>
        <p:nvGrpSpPr>
          <p:cNvPr id="50205" name="Group 29"/>
          <p:cNvGrpSpPr>
            <a:grpSpLocks/>
          </p:cNvGrpSpPr>
          <p:nvPr/>
        </p:nvGrpSpPr>
        <p:grpSpPr bwMode="auto">
          <a:xfrm>
            <a:off x="3048000" y="3796146"/>
            <a:ext cx="2057400" cy="318654"/>
            <a:chOff x="1920" y="2400"/>
            <a:chExt cx="1296" cy="192"/>
          </a:xfrm>
        </p:grpSpPr>
        <p:sp>
          <p:nvSpPr>
            <p:cNvPr id="50206" name="Line 30"/>
            <p:cNvSpPr>
              <a:spLocks noChangeShapeType="1"/>
            </p:cNvSpPr>
            <p:nvPr/>
          </p:nvSpPr>
          <p:spPr bwMode="auto">
            <a:xfrm>
              <a:off x="1920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7" name="Line 31"/>
            <p:cNvSpPr>
              <a:spLocks noChangeShapeType="1"/>
            </p:cNvSpPr>
            <p:nvPr/>
          </p:nvSpPr>
          <p:spPr bwMode="auto">
            <a:xfrm>
              <a:off x="3216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208" name="Group 32"/>
          <p:cNvGrpSpPr>
            <a:grpSpLocks/>
          </p:cNvGrpSpPr>
          <p:nvPr/>
        </p:nvGrpSpPr>
        <p:grpSpPr bwMode="auto">
          <a:xfrm>
            <a:off x="4541837" y="4114800"/>
            <a:ext cx="1173163" cy="768350"/>
            <a:chOff x="1584" y="3552"/>
            <a:chExt cx="739" cy="484"/>
          </a:xfrm>
        </p:grpSpPr>
        <p:sp>
          <p:nvSpPr>
            <p:cNvPr id="50209" name="Oval 33"/>
            <p:cNvSpPr>
              <a:spLocks noChangeArrowheads="1"/>
            </p:cNvSpPr>
            <p:nvPr/>
          </p:nvSpPr>
          <p:spPr bwMode="auto">
            <a:xfrm>
              <a:off x="1584" y="3552"/>
              <a:ext cx="720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0" name="Text Box 34"/>
            <p:cNvSpPr txBox="1">
              <a:spLocks noChangeArrowheads="1"/>
            </p:cNvSpPr>
            <p:nvPr/>
          </p:nvSpPr>
          <p:spPr bwMode="auto">
            <a:xfrm>
              <a:off x="1632" y="3600"/>
              <a:ext cx="6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Match?</a:t>
              </a:r>
            </a:p>
          </p:txBody>
        </p:sp>
        <p:sp>
          <p:nvSpPr>
            <p:cNvPr id="50211" name="Line 35"/>
            <p:cNvSpPr>
              <a:spLocks noChangeShapeType="1"/>
            </p:cNvSpPr>
            <p:nvPr/>
          </p:nvSpPr>
          <p:spPr bwMode="auto">
            <a:xfrm>
              <a:off x="1920" y="3888"/>
              <a:ext cx="0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212" name="Group 36"/>
          <p:cNvGrpSpPr>
            <a:grpSpLocks/>
          </p:cNvGrpSpPr>
          <p:nvPr/>
        </p:nvGrpSpPr>
        <p:grpSpPr bwMode="auto">
          <a:xfrm>
            <a:off x="533400" y="1219200"/>
            <a:ext cx="4008438" cy="3200400"/>
            <a:chOff x="336" y="768"/>
            <a:chExt cx="2525" cy="2016"/>
          </a:xfrm>
        </p:grpSpPr>
        <p:grpSp>
          <p:nvGrpSpPr>
            <p:cNvPr id="50213" name="Group 37"/>
            <p:cNvGrpSpPr>
              <a:grpSpLocks/>
            </p:cNvGrpSpPr>
            <p:nvPr/>
          </p:nvGrpSpPr>
          <p:grpSpPr bwMode="auto">
            <a:xfrm>
              <a:off x="336" y="768"/>
              <a:ext cx="1296" cy="2016"/>
              <a:chOff x="336" y="768"/>
              <a:chExt cx="1296" cy="2999"/>
            </a:xfrm>
          </p:grpSpPr>
          <p:grpSp>
            <p:nvGrpSpPr>
              <p:cNvPr id="50214" name="Group 38"/>
              <p:cNvGrpSpPr>
                <a:grpSpLocks/>
              </p:cNvGrpSpPr>
              <p:nvPr/>
            </p:nvGrpSpPr>
            <p:grpSpPr bwMode="auto">
              <a:xfrm>
                <a:off x="432" y="768"/>
                <a:ext cx="1200" cy="2999"/>
                <a:chOff x="432" y="768"/>
                <a:chExt cx="1200" cy="2901"/>
              </a:xfrm>
            </p:grpSpPr>
            <p:sp>
              <p:nvSpPr>
                <p:cNvPr id="50215" name="Line 39"/>
                <p:cNvSpPr>
                  <a:spLocks noChangeShapeType="1"/>
                </p:cNvSpPr>
                <p:nvPr/>
              </p:nvSpPr>
              <p:spPr bwMode="auto">
                <a:xfrm>
                  <a:off x="1632" y="76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16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432" y="960"/>
                  <a:ext cx="12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17" name="Line 41"/>
                <p:cNvSpPr>
                  <a:spLocks noChangeShapeType="1"/>
                </p:cNvSpPr>
                <p:nvPr/>
              </p:nvSpPr>
              <p:spPr bwMode="auto">
                <a:xfrm>
                  <a:off x="432" y="960"/>
                  <a:ext cx="0" cy="270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18" name="Line 42"/>
                <p:cNvSpPr>
                  <a:spLocks noChangeShapeType="1"/>
                </p:cNvSpPr>
                <p:nvPr/>
              </p:nvSpPr>
              <p:spPr bwMode="auto">
                <a:xfrm>
                  <a:off x="432" y="3669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0219" name="Line 43"/>
              <p:cNvSpPr>
                <a:spLocks noChangeShapeType="1"/>
              </p:cNvSpPr>
              <p:nvPr/>
            </p:nvSpPr>
            <p:spPr bwMode="auto">
              <a:xfrm flipV="1">
                <a:off x="336" y="2832"/>
                <a:ext cx="24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20" name="Text Box 44"/>
              <p:cNvSpPr txBox="1">
                <a:spLocks noChangeArrowheads="1"/>
              </p:cNvSpPr>
              <p:nvPr/>
            </p:nvSpPr>
            <p:spPr bwMode="auto">
              <a:xfrm>
                <a:off x="432" y="2832"/>
                <a:ext cx="308" cy="4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25</a:t>
                </a:r>
              </a:p>
            </p:txBody>
          </p:sp>
        </p:grpSp>
        <p:sp>
          <p:nvSpPr>
            <p:cNvPr id="50221" name="Line 45"/>
            <p:cNvSpPr>
              <a:spLocks noChangeShapeType="1"/>
            </p:cNvSpPr>
            <p:nvPr/>
          </p:nvSpPr>
          <p:spPr bwMode="auto">
            <a:xfrm>
              <a:off x="1584" y="2784"/>
              <a:ext cx="1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222" name="Text Box 46"/>
          <p:cNvSpPr txBox="1">
            <a:spLocks noChangeArrowheads="1"/>
          </p:cNvSpPr>
          <p:nvPr/>
        </p:nvSpPr>
        <p:spPr bwMode="auto">
          <a:xfrm>
            <a:off x="6562725" y="3352800"/>
            <a:ext cx="21367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DATA</a:t>
            </a:r>
          </a:p>
          <a:p>
            <a:r>
              <a:rPr lang="en-US" altLang="en-US"/>
              <a:t>not shown</a:t>
            </a:r>
          </a:p>
          <a:p>
            <a:r>
              <a:rPr lang="en-US" altLang="en-US"/>
              <a:t>for convenience</a:t>
            </a:r>
          </a:p>
        </p:txBody>
      </p:sp>
      <p:grpSp>
        <p:nvGrpSpPr>
          <p:cNvPr id="50223" name="Group 47"/>
          <p:cNvGrpSpPr>
            <a:grpSpLocks/>
          </p:cNvGrpSpPr>
          <p:nvPr/>
        </p:nvGrpSpPr>
        <p:grpSpPr bwMode="auto">
          <a:xfrm>
            <a:off x="1446213" y="1920875"/>
            <a:ext cx="4268788" cy="1965325"/>
            <a:chOff x="911" y="1210"/>
            <a:chExt cx="2689" cy="1238"/>
          </a:xfrm>
        </p:grpSpPr>
        <p:sp>
          <p:nvSpPr>
            <p:cNvPr id="50224" name="Rectangle 48"/>
            <p:cNvSpPr>
              <a:spLocks noChangeArrowheads="1"/>
            </p:cNvSpPr>
            <p:nvPr/>
          </p:nvSpPr>
          <p:spPr bwMode="auto">
            <a:xfrm>
              <a:off x="1488" y="1440"/>
              <a:ext cx="816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5" name="Line 49"/>
            <p:cNvSpPr>
              <a:spLocks noChangeShapeType="1"/>
            </p:cNvSpPr>
            <p:nvPr/>
          </p:nvSpPr>
          <p:spPr bwMode="auto">
            <a:xfrm>
              <a:off x="1488" y="168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26" name="Line 50"/>
            <p:cNvSpPr>
              <a:spLocks noChangeShapeType="1"/>
            </p:cNvSpPr>
            <p:nvPr/>
          </p:nvSpPr>
          <p:spPr bwMode="auto">
            <a:xfrm>
              <a:off x="1488" y="192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27" name="Line 51"/>
            <p:cNvSpPr>
              <a:spLocks noChangeShapeType="1"/>
            </p:cNvSpPr>
            <p:nvPr/>
          </p:nvSpPr>
          <p:spPr bwMode="auto">
            <a:xfrm>
              <a:off x="1488" y="240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28" name="Text Box 52"/>
            <p:cNvSpPr txBox="1">
              <a:spLocks noChangeArrowheads="1"/>
            </p:cNvSpPr>
            <p:nvPr/>
          </p:nvSpPr>
          <p:spPr bwMode="auto">
            <a:xfrm>
              <a:off x="1267" y="1210"/>
              <a:ext cx="21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V    TAG            V     TAG</a:t>
              </a:r>
            </a:p>
          </p:txBody>
        </p:sp>
        <p:grpSp>
          <p:nvGrpSpPr>
            <p:cNvPr id="50229" name="Group 53"/>
            <p:cNvGrpSpPr>
              <a:grpSpLocks/>
            </p:cNvGrpSpPr>
            <p:nvPr/>
          </p:nvGrpSpPr>
          <p:grpSpPr bwMode="auto">
            <a:xfrm>
              <a:off x="911" y="1488"/>
              <a:ext cx="193" cy="912"/>
              <a:chOff x="909" y="1632"/>
              <a:chExt cx="195" cy="1536"/>
            </a:xfrm>
          </p:grpSpPr>
          <p:sp>
            <p:nvSpPr>
              <p:cNvPr id="50230" name="Line 54"/>
              <p:cNvSpPr>
                <a:spLocks noChangeShapeType="1"/>
              </p:cNvSpPr>
              <p:nvPr/>
            </p:nvSpPr>
            <p:spPr bwMode="auto">
              <a:xfrm rot="5400000" flipH="1">
                <a:off x="909" y="2976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31" name="Line 55"/>
              <p:cNvSpPr>
                <a:spLocks noChangeShapeType="1"/>
              </p:cNvSpPr>
              <p:nvPr/>
            </p:nvSpPr>
            <p:spPr bwMode="auto">
              <a:xfrm rot="5400000">
                <a:off x="912" y="1632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32" name="Line 56"/>
              <p:cNvSpPr>
                <a:spLocks noChangeShapeType="1"/>
              </p:cNvSpPr>
              <p:nvPr/>
            </p:nvSpPr>
            <p:spPr bwMode="auto">
              <a:xfrm rot="5400000" flipH="1">
                <a:off x="334" y="2400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33" name="Line 57"/>
              <p:cNvSpPr>
                <a:spLocks noChangeShapeType="1"/>
              </p:cNvSpPr>
              <p:nvPr/>
            </p:nvSpPr>
            <p:spPr bwMode="auto">
              <a:xfrm rot="5400000" flipH="1">
                <a:off x="335" y="240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234" name="Line 58"/>
            <p:cNvSpPr>
              <a:spLocks noChangeShapeType="1"/>
            </p:cNvSpPr>
            <p:nvPr/>
          </p:nvSpPr>
          <p:spPr bwMode="auto">
            <a:xfrm>
              <a:off x="1104" y="15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35" name="Line 59"/>
            <p:cNvSpPr>
              <a:spLocks noChangeShapeType="1"/>
            </p:cNvSpPr>
            <p:nvPr/>
          </p:nvSpPr>
          <p:spPr bwMode="auto">
            <a:xfrm>
              <a:off x="1104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36" name="Line 60"/>
            <p:cNvSpPr>
              <a:spLocks noChangeShapeType="1"/>
            </p:cNvSpPr>
            <p:nvPr/>
          </p:nvSpPr>
          <p:spPr bwMode="auto">
            <a:xfrm>
              <a:off x="1104" y="20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37" name="Text Box 61"/>
            <p:cNvSpPr txBox="1">
              <a:spLocks noChangeArrowheads="1"/>
            </p:cNvSpPr>
            <p:nvPr/>
          </p:nvSpPr>
          <p:spPr bwMode="auto">
            <a:xfrm>
              <a:off x="912" y="144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0</a:t>
              </a:r>
            </a:p>
          </p:txBody>
        </p:sp>
        <p:sp>
          <p:nvSpPr>
            <p:cNvPr id="50238" name="Text Box 62"/>
            <p:cNvSpPr txBox="1">
              <a:spLocks noChangeArrowheads="1"/>
            </p:cNvSpPr>
            <p:nvPr/>
          </p:nvSpPr>
          <p:spPr bwMode="auto">
            <a:xfrm>
              <a:off x="912" y="168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1</a:t>
              </a:r>
            </a:p>
          </p:txBody>
        </p:sp>
        <p:sp>
          <p:nvSpPr>
            <p:cNvPr id="50239" name="Text Box 63"/>
            <p:cNvSpPr txBox="1">
              <a:spLocks noChangeArrowheads="1"/>
            </p:cNvSpPr>
            <p:nvPr/>
          </p:nvSpPr>
          <p:spPr bwMode="auto">
            <a:xfrm>
              <a:off x="912" y="19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2</a:t>
              </a:r>
            </a:p>
          </p:txBody>
        </p:sp>
        <p:sp>
          <p:nvSpPr>
            <p:cNvPr id="50240" name="Text Box 64"/>
            <p:cNvSpPr txBox="1">
              <a:spLocks noChangeArrowheads="1"/>
            </p:cNvSpPr>
            <p:nvPr/>
          </p:nvSpPr>
          <p:spPr bwMode="auto">
            <a:xfrm>
              <a:off x="912" y="216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3</a:t>
              </a:r>
            </a:p>
          </p:txBody>
        </p:sp>
        <p:sp>
          <p:nvSpPr>
            <p:cNvPr id="50241" name="Rectangle 65"/>
            <p:cNvSpPr>
              <a:spLocks noChangeArrowheads="1"/>
            </p:cNvSpPr>
            <p:nvPr/>
          </p:nvSpPr>
          <p:spPr bwMode="auto">
            <a:xfrm>
              <a:off x="2784" y="1440"/>
              <a:ext cx="816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42" name="Line 66"/>
            <p:cNvSpPr>
              <a:spLocks noChangeShapeType="1"/>
            </p:cNvSpPr>
            <p:nvPr/>
          </p:nvSpPr>
          <p:spPr bwMode="auto">
            <a:xfrm>
              <a:off x="2784" y="168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43" name="Line 67"/>
            <p:cNvSpPr>
              <a:spLocks noChangeShapeType="1"/>
            </p:cNvSpPr>
            <p:nvPr/>
          </p:nvSpPr>
          <p:spPr bwMode="auto">
            <a:xfrm>
              <a:off x="2784" y="192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44" name="Line 68"/>
            <p:cNvSpPr>
              <a:spLocks noChangeShapeType="1"/>
            </p:cNvSpPr>
            <p:nvPr/>
          </p:nvSpPr>
          <p:spPr bwMode="auto">
            <a:xfrm>
              <a:off x="2784" y="216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45" name="Line 69"/>
            <p:cNvSpPr>
              <a:spLocks noChangeShapeType="1"/>
            </p:cNvSpPr>
            <p:nvPr/>
          </p:nvSpPr>
          <p:spPr bwMode="auto">
            <a:xfrm>
              <a:off x="1104" y="230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46" name="Line 70"/>
            <p:cNvSpPr>
              <a:spLocks noChangeShapeType="1"/>
            </p:cNvSpPr>
            <p:nvPr/>
          </p:nvSpPr>
          <p:spPr bwMode="auto">
            <a:xfrm>
              <a:off x="1488" y="216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247" name="Group 71"/>
          <p:cNvGrpSpPr>
            <a:grpSpLocks/>
          </p:cNvGrpSpPr>
          <p:nvPr/>
        </p:nvGrpSpPr>
        <p:grpSpPr bwMode="auto">
          <a:xfrm>
            <a:off x="2362200" y="3429000"/>
            <a:ext cx="3352800" cy="381000"/>
            <a:chOff x="1488" y="2160"/>
            <a:chExt cx="2112" cy="240"/>
          </a:xfrm>
        </p:grpSpPr>
        <p:sp>
          <p:nvSpPr>
            <p:cNvPr id="50248" name="Rectangle 72"/>
            <p:cNvSpPr>
              <a:spLocks noChangeArrowheads="1"/>
            </p:cNvSpPr>
            <p:nvPr/>
          </p:nvSpPr>
          <p:spPr bwMode="auto">
            <a:xfrm>
              <a:off x="1488" y="2160"/>
              <a:ext cx="81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49" name="Rectangle 73"/>
            <p:cNvSpPr>
              <a:spLocks noChangeArrowheads="1"/>
            </p:cNvSpPr>
            <p:nvPr/>
          </p:nvSpPr>
          <p:spPr bwMode="auto">
            <a:xfrm>
              <a:off x="2784" y="2160"/>
              <a:ext cx="81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250" name="Rectangle 74"/>
          <p:cNvSpPr>
            <a:spLocks noChangeArrowheads="1"/>
          </p:cNvSpPr>
          <p:nvPr/>
        </p:nvSpPr>
        <p:spPr bwMode="auto">
          <a:xfrm>
            <a:off x="4329112" y="3429000"/>
            <a:ext cx="9220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Courier New" panose="02070309020205020404" pitchFamily="49" charset="0"/>
              </a:rPr>
              <a:t>2020</a:t>
            </a:r>
          </a:p>
        </p:txBody>
      </p:sp>
      <p:sp>
        <p:nvSpPr>
          <p:cNvPr id="78" name="Line 82"/>
          <p:cNvSpPr>
            <a:spLocks noChangeShapeType="1"/>
          </p:cNvSpPr>
          <p:nvPr/>
        </p:nvSpPr>
        <p:spPr bwMode="auto">
          <a:xfrm>
            <a:off x="2209800" y="4724399"/>
            <a:ext cx="685800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83"/>
          <p:cNvSpPr>
            <a:spLocks noChangeShapeType="1"/>
          </p:cNvSpPr>
          <p:nvPr/>
        </p:nvSpPr>
        <p:spPr bwMode="auto">
          <a:xfrm>
            <a:off x="28956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Text Box 84"/>
          <p:cNvSpPr txBox="1">
            <a:spLocks noChangeArrowheads="1"/>
          </p:cNvSpPr>
          <p:nvPr/>
        </p:nvSpPr>
        <p:spPr bwMode="auto">
          <a:xfrm>
            <a:off x="1905000" y="4648200"/>
            <a:ext cx="995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Valid?</a:t>
            </a:r>
          </a:p>
        </p:txBody>
      </p:sp>
      <p:sp>
        <p:nvSpPr>
          <p:cNvPr id="81" name="Line 85"/>
          <p:cNvSpPr>
            <a:spLocks noChangeShapeType="1"/>
          </p:cNvSpPr>
          <p:nvPr/>
        </p:nvSpPr>
        <p:spPr bwMode="auto">
          <a:xfrm>
            <a:off x="2971800" y="510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" name="Group 86"/>
          <p:cNvGrpSpPr>
            <a:grpSpLocks/>
          </p:cNvGrpSpPr>
          <p:nvPr/>
        </p:nvGrpSpPr>
        <p:grpSpPr bwMode="auto">
          <a:xfrm flipV="1">
            <a:off x="2819400" y="4876800"/>
            <a:ext cx="304800" cy="228600"/>
            <a:chOff x="384" y="3792"/>
            <a:chExt cx="288" cy="288"/>
          </a:xfrm>
        </p:grpSpPr>
        <p:sp>
          <p:nvSpPr>
            <p:cNvPr id="83" name="Arc 87"/>
            <p:cNvSpPr>
              <a:spLocks/>
            </p:cNvSpPr>
            <p:nvPr/>
          </p:nvSpPr>
          <p:spPr bwMode="auto">
            <a:xfrm>
              <a:off x="528" y="379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44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Arc 88"/>
            <p:cNvSpPr>
              <a:spLocks/>
            </p:cNvSpPr>
            <p:nvPr/>
          </p:nvSpPr>
          <p:spPr bwMode="auto">
            <a:xfrm flipH="1">
              <a:off x="384" y="379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44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89"/>
            <p:cNvSpPr>
              <a:spLocks noChangeShapeType="1"/>
            </p:cNvSpPr>
            <p:nvPr/>
          </p:nvSpPr>
          <p:spPr bwMode="auto">
            <a:xfrm>
              <a:off x="384" y="39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90"/>
            <p:cNvSpPr>
              <a:spLocks noChangeShapeType="1"/>
            </p:cNvSpPr>
            <p:nvPr/>
          </p:nvSpPr>
          <p:spPr bwMode="auto">
            <a:xfrm>
              <a:off x="672" y="39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91"/>
            <p:cNvSpPr>
              <a:spLocks noChangeShapeType="1"/>
            </p:cNvSpPr>
            <p:nvPr/>
          </p:nvSpPr>
          <p:spPr bwMode="auto">
            <a:xfrm>
              <a:off x="384" y="40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8" name="Group 116"/>
          <p:cNvGrpSpPr>
            <a:grpSpLocks/>
          </p:cNvGrpSpPr>
          <p:nvPr/>
        </p:nvGrpSpPr>
        <p:grpSpPr bwMode="auto">
          <a:xfrm>
            <a:off x="2209800" y="3819525"/>
            <a:ext cx="76200" cy="904875"/>
            <a:chOff x="1536" y="3318"/>
            <a:chExt cx="48" cy="570"/>
          </a:xfrm>
        </p:grpSpPr>
        <p:sp>
          <p:nvSpPr>
            <p:cNvPr id="89" name="Line 117"/>
            <p:cNvSpPr>
              <a:spLocks noChangeShapeType="1"/>
            </p:cNvSpPr>
            <p:nvPr/>
          </p:nvSpPr>
          <p:spPr bwMode="auto">
            <a:xfrm>
              <a:off x="1536" y="3318"/>
              <a:ext cx="0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118"/>
            <p:cNvSpPr>
              <a:spLocks noChangeShapeType="1"/>
            </p:cNvSpPr>
            <p:nvPr/>
          </p:nvSpPr>
          <p:spPr bwMode="auto">
            <a:xfrm>
              <a:off x="1536" y="374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1" name="Group 119"/>
            <p:cNvGrpSpPr>
              <a:grpSpLocks/>
            </p:cNvGrpSpPr>
            <p:nvPr/>
          </p:nvGrpSpPr>
          <p:grpSpPr bwMode="auto">
            <a:xfrm>
              <a:off x="1536" y="3648"/>
              <a:ext cx="48" cy="96"/>
              <a:chOff x="576" y="3888"/>
              <a:chExt cx="48" cy="96"/>
            </a:xfrm>
          </p:grpSpPr>
          <p:sp>
            <p:nvSpPr>
              <p:cNvPr id="92" name="Arc 120"/>
              <p:cNvSpPr>
                <a:spLocks/>
              </p:cNvSpPr>
              <p:nvPr/>
            </p:nvSpPr>
            <p:spPr bwMode="auto">
              <a:xfrm>
                <a:off x="576" y="3888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48 w 21600"/>
                  <a:gd name="T3" fmla="*/ 48 h 21600"/>
                  <a:gd name="T4" fmla="*/ 0 w 21600"/>
                  <a:gd name="T5" fmla="*/ 48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Arc 121"/>
              <p:cNvSpPr>
                <a:spLocks/>
              </p:cNvSpPr>
              <p:nvPr/>
            </p:nvSpPr>
            <p:spPr bwMode="auto">
              <a:xfrm flipV="1">
                <a:off x="576" y="3936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48 w 21600"/>
                  <a:gd name="T3" fmla="*/ 48 h 21600"/>
                  <a:gd name="T4" fmla="*/ 0 w 21600"/>
                  <a:gd name="T5" fmla="*/ 48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4" name="Rectangle 2"/>
          <p:cNvSpPr>
            <a:spLocks noChangeArrowheads="1"/>
          </p:cNvSpPr>
          <p:nvPr/>
        </p:nvSpPr>
        <p:spPr bwMode="auto">
          <a:xfrm>
            <a:off x="2077293" y="3429000"/>
            <a:ext cx="22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0" name="Rectangle 80"/>
          <p:cNvSpPr>
            <a:spLocks noChangeArrowheads="1"/>
          </p:cNvSpPr>
          <p:nvPr/>
        </p:nvSpPr>
        <p:spPr bwMode="auto">
          <a:xfrm>
            <a:off x="4111871" y="3428514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dirty="0"/>
              <a:t>1</a:t>
            </a:r>
          </a:p>
        </p:txBody>
      </p:sp>
      <p:sp>
        <p:nvSpPr>
          <p:cNvPr id="103" name="Rectangle 80"/>
          <p:cNvSpPr>
            <a:spLocks noChangeArrowheads="1"/>
          </p:cNvSpPr>
          <p:nvPr/>
        </p:nvSpPr>
        <p:spPr bwMode="auto">
          <a:xfrm>
            <a:off x="2074851" y="304904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dirty="0"/>
              <a:t>1</a:t>
            </a:r>
          </a:p>
        </p:txBody>
      </p:sp>
      <p:sp>
        <p:nvSpPr>
          <p:cNvPr id="105" name="Line 82"/>
          <p:cNvSpPr>
            <a:spLocks noChangeShapeType="1"/>
          </p:cNvSpPr>
          <p:nvPr/>
        </p:nvSpPr>
        <p:spPr bwMode="auto">
          <a:xfrm>
            <a:off x="4191000" y="4724399"/>
            <a:ext cx="685800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Line 83"/>
          <p:cNvSpPr>
            <a:spLocks noChangeShapeType="1"/>
          </p:cNvSpPr>
          <p:nvPr/>
        </p:nvSpPr>
        <p:spPr bwMode="auto">
          <a:xfrm>
            <a:off x="48768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Text Box 84"/>
          <p:cNvSpPr txBox="1">
            <a:spLocks noChangeArrowheads="1"/>
          </p:cNvSpPr>
          <p:nvPr/>
        </p:nvSpPr>
        <p:spPr bwMode="auto">
          <a:xfrm>
            <a:off x="3886200" y="4648200"/>
            <a:ext cx="995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Valid?</a:t>
            </a:r>
          </a:p>
        </p:txBody>
      </p:sp>
      <p:sp>
        <p:nvSpPr>
          <p:cNvPr id="108" name="Line 85"/>
          <p:cNvSpPr>
            <a:spLocks noChangeShapeType="1"/>
          </p:cNvSpPr>
          <p:nvPr/>
        </p:nvSpPr>
        <p:spPr bwMode="auto">
          <a:xfrm>
            <a:off x="4953000" y="510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9" name="Group 86"/>
          <p:cNvGrpSpPr>
            <a:grpSpLocks/>
          </p:cNvGrpSpPr>
          <p:nvPr/>
        </p:nvGrpSpPr>
        <p:grpSpPr bwMode="auto">
          <a:xfrm flipV="1">
            <a:off x="4800600" y="4876800"/>
            <a:ext cx="304800" cy="228600"/>
            <a:chOff x="384" y="3792"/>
            <a:chExt cx="288" cy="288"/>
          </a:xfrm>
        </p:grpSpPr>
        <p:sp>
          <p:nvSpPr>
            <p:cNvPr id="110" name="Arc 87"/>
            <p:cNvSpPr>
              <a:spLocks/>
            </p:cNvSpPr>
            <p:nvPr/>
          </p:nvSpPr>
          <p:spPr bwMode="auto">
            <a:xfrm>
              <a:off x="528" y="379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44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Arc 88"/>
            <p:cNvSpPr>
              <a:spLocks/>
            </p:cNvSpPr>
            <p:nvPr/>
          </p:nvSpPr>
          <p:spPr bwMode="auto">
            <a:xfrm flipH="1">
              <a:off x="384" y="379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44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89"/>
            <p:cNvSpPr>
              <a:spLocks noChangeShapeType="1"/>
            </p:cNvSpPr>
            <p:nvPr/>
          </p:nvSpPr>
          <p:spPr bwMode="auto">
            <a:xfrm>
              <a:off x="384" y="39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90"/>
            <p:cNvSpPr>
              <a:spLocks noChangeShapeType="1"/>
            </p:cNvSpPr>
            <p:nvPr/>
          </p:nvSpPr>
          <p:spPr bwMode="auto">
            <a:xfrm>
              <a:off x="672" y="39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91"/>
            <p:cNvSpPr>
              <a:spLocks noChangeShapeType="1"/>
            </p:cNvSpPr>
            <p:nvPr/>
          </p:nvSpPr>
          <p:spPr bwMode="auto">
            <a:xfrm>
              <a:off x="384" y="40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5" name="Group 116"/>
          <p:cNvGrpSpPr>
            <a:grpSpLocks/>
          </p:cNvGrpSpPr>
          <p:nvPr/>
        </p:nvGrpSpPr>
        <p:grpSpPr bwMode="auto">
          <a:xfrm>
            <a:off x="4191000" y="3819525"/>
            <a:ext cx="76200" cy="904875"/>
            <a:chOff x="1536" y="3318"/>
            <a:chExt cx="48" cy="570"/>
          </a:xfrm>
        </p:grpSpPr>
        <p:sp>
          <p:nvSpPr>
            <p:cNvPr id="116" name="Line 117"/>
            <p:cNvSpPr>
              <a:spLocks noChangeShapeType="1"/>
            </p:cNvSpPr>
            <p:nvPr/>
          </p:nvSpPr>
          <p:spPr bwMode="auto">
            <a:xfrm>
              <a:off x="1536" y="3318"/>
              <a:ext cx="0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118"/>
            <p:cNvSpPr>
              <a:spLocks noChangeShapeType="1"/>
            </p:cNvSpPr>
            <p:nvPr/>
          </p:nvSpPr>
          <p:spPr bwMode="auto">
            <a:xfrm>
              <a:off x="1536" y="374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8" name="Group 119"/>
            <p:cNvGrpSpPr>
              <a:grpSpLocks/>
            </p:cNvGrpSpPr>
            <p:nvPr/>
          </p:nvGrpSpPr>
          <p:grpSpPr bwMode="auto">
            <a:xfrm>
              <a:off x="1536" y="3648"/>
              <a:ext cx="48" cy="96"/>
              <a:chOff x="576" y="3888"/>
              <a:chExt cx="48" cy="96"/>
            </a:xfrm>
          </p:grpSpPr>
          <p:sp>
            <p:nvSpPr>
              <p:cNvPr id="119" name="Arc 120"/>
              <p:cNvSpPr>
                <a:spLocks/>
              </p:cNvSpPr>
              <p:nvPr/>
            </p:nvSpPr>
            <p:spPr bwMode="auto">
              <a:xfrm>
                <a:off x="576" y="3888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48 w 21600"/>
                  <a:gd name="T3" fmla="*/ 48 h 21600"/>
                  <a:gd name="T4" fmla="*/ 0 w 21600"/>
                  <a:gd name="T5" fmla="*/ 48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Arc 121"/>
              <p:cNvSpPr>
                <a:spLocks/>
              </p:cNvSpPr>
              <p:nvPr/>
            </p:nvSpPr>
            <p:spPr bwMode="auto">
              <a:xfrm flipV="1">
                <a:off x="576" y="3936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48 w 21600"/>
                  <a:gd name="T3" fmla="*/ 48 h 21600"/>
                  <a:gd name="T4" fmla="*/ 0 w 21600"/>
                  <a:gd name="T5" fmla="*/ 48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21" name="Rectangle 80"/>
          <p:cNvSpPr>
            <a:spLocks noChangeArrowheads="1"/>
          </p:cNvSpPr>
          <p:nvPr/>
        </p:nvSpPr>
        <p:spPr bwMode="auto">
          <a:xfrm>
            <a:off x="4111869" y="3048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22" name="Rectangle 80"/>
          <p:cNvSpPr>
            <a:spLocks noChangeArrowheads="1"/>
          </p:cNvSpPr>
          <p:nvPr/>
        </p:nvSpPr>
        <p:spPr bwMode="auto">
          <a:xfrm>
            <a:off x="4114800" y="2667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23" name="Rectangle 80"/>
          <p:cNvSpPr>
            <a:spLocks noChangeArrowheads="1"/>
          </p:cNvSpPr>
          <p:nvPr/>
        </p:nvSpPr>
        <p:spPr bwMode="auto">
          <a:xfrm>
            <a:off x="4114800" y="2285515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24" name="Rectangle 80"/>
          <p:cNvSpPr>
            <a:spLocks noChangeArrowheads="1"/>
          </p:cNvSpPr>
          <p:nvPr/>
        </p:nvSpPr>
        <p:spPr bwMode="auto">
          <a:xfrm>
            <a:off x="2074851" y="3429001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dirty="0"/>
              <a:t>1</a:t>
            </a:r>
          </a:p>
        </p:txBody>
      </p:sp>
      <p:sp>
        <p:nvSpPr>
          <p:cNvPr id="125" name="Rectangle 80"/>
          <p:cNvSpPr>
            <a:spLocks noChangeArrowheads="1"/>
          </p:cNvSpPr>
          <p:nvPr/>
        </p:nvSpPr>
        <p:spPr bwMode="auto">
          <a:xfrm>
            <a:off x="2077782" y="2667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26" name="Rectangle 80"/>
          <p:cNvSpPr>
            <a:spLocks noChangeArrowheads="1"/>
          </p:cNvSpPr>
          <p:nvPr/>
        </p:nvSpPr>
        <p:spPr bwMode="auto">
          <a:xfrm>
            <a:off x="2077782" y="2285515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27" name="Rectangle 74"/>
          <p:cNvSpPr>
            <a:spLocks noChangeArrowheads="1"/>
          </p:cNvSpPr>
          <p:nvPr/>
        </p:nvSpPr>
        <p:spPr bwMode="auto">
          <a:xfrm>
            <a:off x="2286000" y="3429000"/>
            <a:ext cx="1462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Courier New" panose="02070309020205020404" pitchFamily="49" charset="0"/>
              </a:rPr>
              <a:t>1FE0081</a:t>
            </a:r>
          </a:p>
        </p:txBody>
      </p:sp>
      <p:sp>
        <p:nvSpPr>
          <p:cNvPr id="128" name="Rectangle 74"/>
          <p:cNvSpPr>
            <a:spLocks noChangeArrowheads="1"/>
          </p:cNvSpPr>
          <p:nvPr/>
        </p:nvSpPr>
        <p:spPr bwMode="auto">
          <a:xfrm>
            <a:off x="2292350" y="3019424"/>
            <a:ext cx="1462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Courier New" panose="02070309020205020404" pitchFamily="49" charset="0"/>
              </a:rPr>
              <a:t>17DDE00</a:t>
            </a:r>
          </a:p>
        </p:txBody>
      </p:sp>
      <p:sp>
        <p:nvSpPr>
          <p:cNvPr id="2" name="5-Point Star 1"/>
          <p:cNvSpPr/>
          <p:nvPr/>
        </p:nvSpPr>
        <p:spPr>
          <a:xfrm>
            <a:off x="4768850" y="5372100"/>
            <a:ext cx="228600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463/563, Microprocessor Architecture, Prof. Rotenberg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0539-A6AA-455A-8A05-25D036BA7076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703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50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0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0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a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50202" grpId="0" autoUpdateAnimBg="0"/>
      <p:bldP spid="50203" grpId="0" autoUpdateAnimBg="0"/>
      <p:bldP spid="94" grpId="0" animBg="1"/>
      <p:bldP spid="2" grpId="0" animBg="1"/>
      <p:bldP spid="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Cache Parameters (cont.)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Equation for # of blocks in the cache: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Equation for # of sets in the cache:</a:t>
            </a:r>
          </a:p>
          <a:p>
            <a:pPr>
              <a:buFontTx/>
              <a:buNone/>
            </a:pP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463/563, Microprocessor Architecture, Prof. Rotenberg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0539-A6AA-455A-8A05-25D036BA7076}" type="slidenum">
              <a:rPr lang="en-US" altLang="en-US" smtClean="0"/>
              <a:pPr/>
              <a:t>3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67000" y="2773064"/>
                <a:ext cx="3331168" cy="694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𝑏𝑙𝑜𝑐𝑘𝑠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𝑆𝐼𝑍𝐸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𝐵𝐿𝑂𝐶𝐾𝑆𝐼𝑍𝐸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773064"/>
                <a:ext cx="3331168" cy="6940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057400" y="4609669"/>
                <a:ext cx="5640070" cy="701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𝑠𝑒𝑡𝑠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𝑏𝑙𝑜𝑐𝑘𝑠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𝐴𝑆𝑆𝑂𝐶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𝑆𝐼𝑍𝐸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𝐴𝑆𝑆𝑂𝐶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𝐵𝐿𝑂𝐶𝐾𝑆𝐼𝑍𝐸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609669"/>
                <a:ext cx="5640070" cy="7014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4858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2"/>
          <p:cNvSpPr>
            <a:spLocks noChangeArrowheads="1"/>
          </p:cNvSpPr>
          <p:nvPr/>
        </p:nvSpPr>
        <p:spPr bwMode="auto">
          <a:xfrm>
            <a:off x="4111870" y="3428514"/>
            <a:ext cx="22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0178" name="Group 2"/>
          <p:cNvGrpSpPr>
            <a:grpSpLocks/>
          </p:cNvGrpSpPr>
          <p:nvPr/>
        </p:nvGrpSpPr>
        <p:grpSpPr bwMode="auto">
          <a:xfrm>
            <a:off x="914400" y="1219200"/>
            <a:ext cx="5060950" cy="1905000"/>
            <a:chOff x="672" y="768"/>
            <a:chExt cx="3092" cy="1584"/>
          </a:xfrm>
        </p:grpSpPr>
        <p:grpSp>
          <p:nvGrpSpPr>
            <p:cNvPr id="50179" name="Group 3"/>
            <p:cNvGrpSpPr>
              <a:grpSpLocks/>
            </p:cNvGrpSpPr>
            <p:nvPr/>
          </p:nvGrpSpPr>
          <p:grpSpPr bwMode="auto">
            <a:xfrm>
              <a:off x="672" y="768"/>
              <a:ext cx="2832" cy="1584"/>
              <a:chOff x="720" y="768"/>
              <a:chExt cx="2400" cy="1584"/>
            </a:xfrm>
          </p:grpSpPr>
          <p:sp>
            <p:nvSpPr>
              <p:cNvPr id="50180" name="Line 4"/>
              <p:cNvSpPr>
                <a:spLocks noChangeShapeType="1"/>
              </p:cNvSpPr>
              <p:nvPr/>
            </p:nvSpPr>
            <p:spPr bwMode="auto">
              <a:xfrm>
                <a:off x="3120" y="76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181" name="Line 5"/>
              <p:cNvSpPr>
                <a:spLocks noChangeShapeType="1"/>
              </p:cNvSpPr>
              <p:nvPr/>
            </p:nvSpPr>
            <p:spPr bwMode="auto">
              <a:xfrm flipH="1">
                <a:off x="720" y="1200"/>
                <a:ext cx="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182" name="Line 6"/>
              <p:cNvSpPr>
                <a:spLocks noChangeShapeType="1"/>
              </p:cNvSpPr>
              <p:nvPr/>
            </p:nvSpPr>
            <p:spPr bwMode="auto">
              <a:xfrm>
                <a:off x="720" y="1200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183" name="Line 7"/>
              <p:cNvSpPr>
                <a:spLocks noChangeShapeType="1"/>
              </p:cNvSpPr>
              <p:nvPr/>
            </p:nvSpPr>
            <p:spPr bwMode="auto">
              <a:xfrm>
                <a:off x="720" y="2352"/>
                <a:ext cx="2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184" name="Line 8"/>
            <p:cNvSpPr>
              <a:spLocks noChangeShapeType="1"/>
            </p:cNvSpPr>
            <p:nvPr/>
          </p:nvSpPr>
          <p:spPr bwMode="auto">
            <a:xfrm flipV="1">
              <a:off x="3408" y="912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5" name="Text Box 9"/>
            <p:cNvSpPr txBox="1">
              <a:spLocks noChangeArrowheads="1"/>
            </p:cNvSpPr>
            <p:nvPr/>
          </p:nvSpPr>
          <p:spPr bwMode="auto">
            <a:xfrm>
              <a:off x="3552" y="816"/>
              <a:ext cx="212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2</a:t>
              </a:r>
            </a:p>
          </p:txBody>
        </p:sp>
      </p:grpSp>
      <p:grpSp>
        <p:nvGrpSpPr>
          <p:cNvPr id="50186" name="Group 10"/>
          <p:cNvGrpSpPr>
            <a:grpSpLocks/>
          </p:cNvGrpSpPr>
          <p:nvPr/>
        </p:nvGrpSpPr>
        <p:grpSpPr bwMode="auto">
          <a:xfrm>
            <a:off x="2514600" y="4114800"/>
            <a:ext cx="1173163" cy="768350"/>
            <a:chOff x="1584" y="3552"/>
            <a:chExt cx="739" cy="484"/>
          </a:xfrm>
        </p:grpSpPr>
        <p:sp>
          <p:nvSpPr>
            <p:cNvPr id="50187" name="Oval 11"/>
            <p:cNvSpPr>
              <a:spLocks noChangeArrowheads="1"/>
            </p:cNvSpPr>
            <p:nvPr/>
          </p:nvSpPr>
          <p:spPr bwMode="auto">
            <a:xfrm>
              <a:off x="1584" y="3552"/>
              <a:ext cx="720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8" name="Text Box 12"/>
            <p:cNvSpPr txBox="1">
              <a:spLocks noChangeArrowheads="1"/>
            </p:cNvSpPr>
            <p:nvPr/>
          </p:nvSpPr>
          <p:spPr bwMode="auto">
            <a:xfrm>
              <a:off x="1632" y="3600"/>
              <a:ext cx="6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Match?</a:t>
              </a:r>
            </a:p>
          </p:txBody>
        </p:sp>
        <p:sp>
          <p:nvSpPr>
            <p:cNvPr id="50189" name="Line 13"/>
            <p:cNvSpPr>
              <a:spLocks noChangeShapeType="1"/>
            </p:cNvSpPr>
            <p:nvPr/>
          </p:nvSpPr>
          <p:spPr bwMode="auto">
            <a:xfrm>
              <a:off x="1920" y="3888"/>
              <a:ext cx="0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190" name="Rectangle 14"/>
          <p:cNvSpPr>
            <a:spLocks noChangeArrowheads="1"/>
          </p:cNvSpPr>
          <p:nvPr/>
        </p:nvSpPr>
        <p:spPr bwMode="auto">
          <a:xfrm>
            <a:off x="1295400" y="381000"/>
            <a:ext cx="6172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7207250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1295400" y="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31</a:t>
            </a:r>
          </a:p>
        </p:txBody>
      </p:sp>
      <p:sp>
        <p:nvSpPr>
          <p:cNvPr id="50193" name="Text Box 17"/>
          <p:cNvSpPr txBox="1">
            <a:spLocks noChangeArrowheads="1"/>
          </p:cNvSpPr>
          <p:nvPr/>
        </p:nvSpPr>
        <p:spPr bwMode="auto">
          <a:xfrm>
            <a:off x="6400800" y="381000"/>
            <a:ext cx="8778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block</a:t>
            </a:r>
          </a:p>
          <a:p>
            <a:r>
              <a:rPr lang="en-US" altLang="en-US"/>
              <a:t>offset</a:t>
            </a:r>
          </a:p>
        </p:txBody>
      </p:sp>
      <p:sp>
        <p:nvSpPr>
          <p:cNvPr id="50194" name="Text Box 18"/>
          <p:cNvSpPr txBox="1">
            <a:spLocks noChangeArrowheads="1"/>
          </p:cNvSpPr>
          <p:nvPr/>
        </p:nvSpPr>
        <p:spPr bwMode="auto">
          <a:xfrm>
            <a:off x="5159375" y="304800"/>
            <a:ext cx="860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index</a:t>
            </a:r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 bwMode="auto">
          <a:xfrm>
            <a:off x="2873375" y="304800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tag</a:t>
            </a:r>
          </a:p>
        </p:txBody>
      </p:sp>
      <p:sp>
        <p:nvSpPr>
          <p:cNvPr id="50196" name="Line 20"/>
          <p:cNvSpPr>
            <a:spLocks noChangeShapeType="1"/>
          </p:cNvSpPr>
          <p:nvPr/>
        </p:nvSpPr>
        <p:spPr bwMode="auto">
          <a:xfrm>
            <a:off x="6096000" y="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7" name="Line 21"/>
          <p:cNvSpPr>
            <a:spLocks noChangeShapeType="1"/>
          </p:cNvSpPr>
          <p:nvPr/>
        </p:nvSpPr>
        <p:spPr bwMode="auto">
          <a:xfrm>
            <a:off x="5029200" y="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8" name="Text Box 22"/>
          <p:cNvSpPr txBox="1">
            <a:spLocks noChangeArrowheads="1"/>
          </p:cNvSpPr>
          <p:nvPr/>
        </p:nvSpPr>
        <p:spPr bwMode="auto">
          <a:xfrm>
            <a:off x="4708525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50199" name="Text Box 23"/>
          <p:cNvSpPr txBox="1">
            <a:spLocks noChangeArrowheads="1"/>
          </p:cNvSpPr>
          <p:nvPr/>
        </p:nvSpPr>
        <p:spPr bwMode="auto">
          <a:xfrm>
            <a:off x="4997450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50200" name="Text Box 24"/>
          <p:cNvSpPr txBox="1">
            <a:spLocks noChangeArrowheads="1"/>
          </p:cNvSpPr>
          <p:nvPr/>
        </p:nvSpPr>
        <p:spPr bwMode="auto">
          <a:xfrm>
            <a:off x="5791200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50201" name="Text Box 25"/>
          <p:cNvSpPr txBox="1">
            <a:spLocks noChangeArrowheads="1"/>
          </p:cNvSpPr>
          <p:nvPr/>
        </p:nvSpPr>
        <p:spPr bwMode="auto">
          <a:xfrm>
            <a:off x="6140450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50202" name="Rectangle 26"/>
          <p:cNvSpPr>
            <a:spLocks noChangeArrowheads="1"/>
          </p:cNvSpPr>
          <p:nvPr/>
        </p:nvSpPr>
        <p:spPr bwMode="auto">
          <a:xfrm>
            <a:off x="2362200" y="685800"/>
            <a:ext cx="9220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4307</a:t>
            </a:r>
          </a:p>
        </p:txBody>
      </p:sp>
      <p:sp>
        <p:nvSpPr>
          <p:cNvPr id="50203" name="Rectangle 27"/>
          <p:cNvSpPr>
            <a:spLocks noChangeArrowheads="1"/>
          </p:cNvSpPr>
          <p:nvPr/>
        </p:nvSpPr>
        <p:spPr bwMode="auto">
          <a:xfrm>
            <a:off x="5424488" y="685800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</a:p>
        </p:txBody>
      </p:sp>
      <p:grpSp>
        <p:nvGrpSpPr>
          <p:cNvPr id="50205" name="Group 29"/>
          <p:cNvGrpSpPr>
            <a:grpSpLocks/>
          </p:cNvGrpSpPr>
          <p:nvPr/>
        </p:nvGrpSpPr>
        <p:grpSpPr bwMode="auto">
          <a:xfrm>
            <a:off x="3048000" y="3796146"/>
            <a:ext cx="2057400" cy="318654"/>
            <a:chOff x="1920" y="2400"/>
            <a:chExt cx="1296" cy="192"/>
          </a:xfrm>
        </p:grpSpPr>
        <p:sp>
          <p:nvSpPr>
            <p:cNvPr id="50206" name="Line 30"/>
            <p:cNvSpPr>
              <a:spLocks noChangeShapeType="1"/>
            </p:cNvSpPr>
            <p:nvPr/>
          </p:nvSpPr>
          <p:spPr bwMode="auto">
            <a:xfrm>
              <a:off x="1920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7" name="Line 31"/>
            <p:cNvSpPr>
              <a:spLocks noChangeShapeType="1"/>
            </p:cNvSpPr>
            <p:nvPr/>
          </p:nvSpPr>
          <p:spPr bwMode="auto">
            <a:xfrm>
              <a:off x="3216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208" name="Group 32"/>
          <p:cNvGrpSpPr>
            <a:grpSpLocks/>
          </p:cNvGrpSpPr>
          <p:nvPr/>
        </p:nvGrpSpPr>
        <p:grpSpPr bwMode="auto">
          <a:xfrm>
            <a:off x="4541837" y="4114800"/>
            <a:ext cx="1173163" cy="768350"/>
            <a:chOff x="1584" y="3552"/>
            <a:chExt cx="739" cy="484"/>
          </a:xfrm>
        </p:grpSpPr>
        <p:sp>
          <p:nvSpPr>
            <p:cNvPr id="50209" name="Oval 33"/>
            <p:cNvSpPr>
              <a:spLocks noChangeArrowheads="1"/>
            </p:cNvSpPr>
            <p:nvPr/>
          </p:nvSpPr>
          <p:spPr bwMode="auto">
            <a:xfrm>
              <a:off x="1584" y="3552"/>
              <a:ext cx="720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0" name="Text Box 34"/>
            <p:cNvSpPr txBox="1">
              <a:spLocks noChangeArrowheads="1"/>
            </p:cNvSpPr>
            <p:nvPr/>
          </p:nvSpPr>
          <p:spPr bwMode="auto">
            <a:xfrm>
              <a:off x="1632" y="3600"/>
              <a:ext cx="6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Match?</a:t>
              </a:r>
            </a:p>
          </p:txBody>
        </p:sp>
        <p:sp>
          <p:nvSpPr>
            <p:cNvPr id="50211" name="Line 35"/>
            <p:cNvSpPr>
              <a:spLocks noChangeShapeType="1"/>
            </p:cNvSpPr>
            <p:nvPr/>
          </p:nvSpPr>
          <p:spPr bwMode="auto">
            <a:xfrm>
              <a:off x="1920" y="3888"/>
              <a:ext cx="0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212" name="Group 36"/>
          <p:cNvGrpSpPr>
            <a:grpSpLocks/>
          </p:cNvGrpSpPr>
          <p:nvPr/>
        </p:nvGrpSpPr>
        <p:grpSpPr bwMode="auto">
          <a:xfrm>
            <a:off x="533400" y="1219200"/>
            <a:ext cx="4008438" cy="3200400"/>
            <a:chOff x="336" y="768"/>
            <a:chExt cx="2525" cy="2016"/>
          </a:xfrm>
        </p:grpSpPr>
        <p:grpSp>
          <p:nvGrpSpPr>
            <p:cNvPr id="50213" name="Group 37"/>
            <p:cNvGrpSpPr>
              <a:grpSpLocks/>
            </p:cNvGrpSpPr>
            <p:nvPr/>
          </p:nvGrpSpPr>
          <p:grpSpPr bwMode="auto">
            <a:xfrm>
              <a:off x="336" y="768"/>
              <a:ext cx="1296" cy="2016"/>
              <a:chOff x="336" y="768"/>
              <a:chExt cx="1296" cy="2999"/>
            </a:xfrm>
          </p:grpSpPr>
          <p:grpSp>
            <p:nvGrpSpPr>
              <p:cNvPr id="50214" name="Group 38"/>
              <p:cNvGrpSpPr>
                <a:grpSpLocks/>
              </p:cNvGrpSpPr>
              <p:nvPr/>
            </p:nvGrpSpPr>
            <p:grpSpPr bwMode="auto">
              <a:xfrm>
                <a:off x="432" y="768"/>
                <a:ext cx="1200" cy="2999"/>
                <a:chOff x="432" y="768"/>
                <a:chExt cx="1200" cy="2901"/>
              </a:xfrm>
            </p:grpSpPr>
            <p:sp>
              <p:nvSpPr>
                <p:cNvPr id="50215" name="Line 39"/>
                <p:cNvSpPr>
                  <a:spLocks noChangeShapeType="1"/>
                </p:cNvSpPr>
                <p:nvPr/>
              </p:nvSpPr>
              <p:spPr bwMode="auto">
                <a:xfrm>
                  <a:off x="1632" y="76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16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432" y="960"/>
                  <a:ext cx="12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17" name="Line 41"/>
                <p:cNvSpPr>
                  <a:spLocks noChangeShapeType="1"/>
                </p:cNvSpPr>
                <p:nvPr/>
              </p:nvSpPr>
              <p:spPr bwMode="auto">
                <a:xfrm>
                  <a:off x="432" y="960"/>
                  <a:ext cx="0" cy="270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18" name="Line 42"/>
                <p:cNvSpPr>
                  <a:spLocks noChangeShapeType="1"/>
                </p:cNvSpPr>
                <p:nvPr/>
              </p:nvSpPr>
              <p:spPr bwMode="auto">
                <a:xfrm>
                  <a:off x="432" y="3669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0219" name="Line 43"/>
              <p:cNvSpPr>
                <a:spLocks noChangeShapeType="1"/>
              </p:cNvSpPr>
              <p:nvPr/>
            </p:nvSpPr>
            <p:spPr bwMode="auto">
              <a:xfrm flipV="1">
                <a:off x="336" y="2832"/>
                <a:ext cx="24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20" name="Text Box 44"/>
              <p:cNvSpPr txBox="1">
                <a:spLocks noChangeArrowheads="1"/>
              </p:cNvSpPr>
              <p:nvPr/>
            </p:nvSpPr>
            <p:spPr bwMode="auto">
              <a:xfrm>
                <a:off x="432" y="2832"/>
                <a:ext cx="308" cy="4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25</a:t>
                </a:r>
              </a:p>
            </p:txBody>
          </p:sp>
        </p:grpSp>
        <p:sp>
          <p:nvSpPr>
            <p:cNvPr id="50221" name="Line 45"/>
            <p:cNvSpPr>
              <a:spLocks noChangeShapeType="1"/>
            </p:cNvSpPr>
            <p:nvPr/>
          </p:nvSpPr>
          <p:spPr bwMode="auto">
            <a:xfrm>
              <a:off x="1584" y="2784"/>
              <a:ext cx="1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222" name="Text Box 46"/>
          <p:cNvSpPr txBox="1">
            <a:spLocks noChangeArrowheads="1"/>
          </p:cNvSpPr>
          <p:nvPr/>
        </p:nvSpPr>
        <p:spPr bwMode="auto">
          <a:xfrm>
            <a:off x="6562725" y="3352800"/>
            <a:ext cx="21367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DATA</a:t>
            </a:r>
          </a:p>
          <a:p>
            <a:r>
              <a:rPr lang="en-US" altLang="en-US"/>
              <a:t>not shown</a:t>
            </a:r>
          </a:p>
          <a:p>
            <a:r>
              <a:rPr lang="en-US" altLang="en-US"/>
              <a:t>for convenience</a:t>
            </a:r>
          </a:p>
        </p:txBody>
      </p:sp>
      <p:grpSp>
        <p:nvGrpSpPr>
          <p:cNvPr id="50223" name="Group 47"/>
          <p:cNvGrpSpPr>
            <a:grpSpLocks/>
          </p:cNvGrpSpPr>
          <p:nvPr/>
        </p:nvGrpSpPr>
        <p:grpSpPr bwMode="auto">
          <a:xfrm>
            <a:off x="1446213" y="1920876"/>
            <a:ext cx="4268788" cy="1965326"/>
            <a:chOff x="911" y="1210"/>
            <a:chExt cx="2689" cy="1238"/>
          </a:xfrm>
        </p:grpSpPr>
        <p:sp>
          <p:nvSpPr>
            <p:cNvPr id="50224" name="Rectangle 48"/>
            <p:cNvSpPr>
              <a:spLocks noChangeArrowheads="1"/>
            </p:cNvSpPr>
            <p:nvPr/>
          </p:nvSpPr>
          <p:spPr bwMode="auto">
            <a:xfrm>
              <a:off x="1488" y="1440"/>
              <a:ext cx="816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5" name="Line 49"/>
            <p:cNvSpPr>
              <a:spLocks noChangeShapeType="1"/>
            </p:cNvSpPr>
            <p:nvPr/>
          </p:nvSpPr>
          <p:spPr bwMode="auto">
            <a:xfrm>
              <a:off x="1488" y="168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26" name="Line 50"/>
            <p:cNvSpPr>
              <a:spLocks noChangeShapeType="1"/>
            </p:cNvSpPr>
            <p:nvPr/>
          </p:nvSpPr>
          <p:spPr bwMode="auto">
            <a:xfrm>
              <a:off x="1488" y="192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27" name="Line 51"/>
            <p:cNvSpPr>
              <a:spLocks noChangeShapeType="1"/>
            </p:cNvSpPr>
            <p:nvPr/>
          </p:nvSpPr>
          <p:spPr bwMode="auto">
            <a:xfrm>
              <a:off x="1488" y="240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28" name="Text Box 52"/>
            <p:cNvSpPr txBox="1">
              <a:spLocks noChangeArrowheads="1"/>
            </p:cNvSpPr>
            <p:nvPr/>
          </p:nvSpPr>
          <p:spPr bwMode="auto">
            <a:xfrm>
              <a:off x="1267" y="1210"/>
              <a:ext cx="21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V    TAG            V     TAG</a:t>
              </a:r>
            </a:p>
          </p:txBody>
        </p:sp>
        <p:grpSp>
          <p:nvGrpSpPr>
            <p:cNvPr id="50229" name="Group 53"/>
            <p:cNvGrpSpPr>
              <a:grpSpLocks/>
            </p:cNvGrpSpPr>
            <p:nvPr/>
          </p:nvGrpSpPr>
          <p:grpSpPr bwMode="auto">
            <a:xfrm>
              <a:off x="911" y="1488"/>
              <a:ext cx="193" cy="912"/>
              <a:chOff x="909" y="1632"/>
              <a:chExt cx="195" cy="1536"/>
            </a:xfrm>
          </p:grpSpPr>
          <p:sp>
            <p:nvSpPr>
              <p:cNvPr id="50230" name="Line 54"/>
              <p:cNvSpPr>
                <a:spLocks noChangeShapeType="1"/>
              </p:cNvSpPr>
              <p:nvPr/>
            </p:nvSpPr>
            <p:spPr bwMode="auto">
              <a:xfrm rot="5400000" flipH="1">
                <a:off x="909" y="2976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31" name="Line 55"/>
              <p:cNvSpPr>
                <a:spLocks noChangeShapeType="1"/>
              </p:cNvSpPr>
              <p:nvPr/>
            </p:nvSpPr>
            <p:spPr bwMode="auto">
              <a:xfrm rot="5400000">
                <a:off x="912" y="1632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32" name="Line 56"/>
              <p:cNvSpPr>
                <a:spLocks noChangeShapeType="1"/>
              </p:cNvSpPr>
              <p:nvPr/>
            </p:nvSpPr>
            <p:spPr bwMode="auto">
              <a:xfrm rot="5400000" flipH="1">
                <a:off x="334" y="2400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33" name="Line 57"/>
              <p:cNvSpPr>
                <a:spLocks noChangeShapeType="1"/>
              </p:cNvSpPr>
              <p:nvPr/>
            </p:nvSpPr>
            <p:spPr bwMode="auto">
              <a:xfrm rot="5400000" flipH="1">
                <a:off x="335" y="240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234" name="Line 58"/>
            <p:cNvSpPr>
              <a:spLocks noChangeShapeType="1"/>
            </p:cNvSpPr>
            <p:nvPr/>
          </p:nvSpPr>
          <p:spPr bwMode="auto">
            <a:xfrm>
              <a:off x="1104" y="15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35" name="Line 59"/>
            <p:cNvSpPr>
              <a:spLocks noChangeShapeType="1"/>
            </p:cNvSpPr>
            <p:nvPr/>
          </p:nvSpPr>
          <p:spPr bwMode="auto">
            <a:xfrm>
              <a:off x="1104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36" name="Line 60"/>
            <p:cNvSpPr>
              <a:spLocks noChangeShapeType="1"/>
            </p:cNvSpPr>
            <p:nvPr/>
          </p:nvSpPr>
          <p:spPr bwMode="auto">
            <a:xfrm>
              <a:off x="1104" y="20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37" name="Text Box 61"/>
            <p:cNvSpPr txBox="1">
              <a:spLocks noChangeArrowheads="1"/>
            </p:cNvSpPr>
            <p:nvPr/>
          </p:nvSpPr>
          <p:spPr bwMode="auto">
            <a:xfrm>
              <a:off x="912" y="144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0</a:t>
              </a:r>
            </a:p>
          </p:txBody>
        </p:sp>
        <p:sp>
          <p:nvSpPr>
            <p:cNvPr id="50238" name="Text Box 62"/>
            <p:cNvSpPr txBox="1">
              <a:spLocks noChangeArrowheads="1"/>
            </p:cNvSpPr>
            <p:nvPr/>
          </p:nvSpPr>
          <p:spPr bwMode="auto">
            <a:xfrm>
              <a:off x="912" y="168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1</a:t>
              </a:r>
            </a:p>
          </p:txBody>
        </p:sp>
        <p:sp>
          <p:nvSpPr>
            <p:cNvPr id="50239" name="Text Box 63"/>
            <p:cNvSpPr txBox="1">
              <a:spLocks noChangeArrowheads="1"/>
            </p:cNvSpPr>
            <p:nvPr/>
          </p:nvSpPr>
          <p:spPr bwMode="auto">
            <a:xfrm>
              <a:off x="912" y="19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2</a:t>
              </a:r>
            </a:p>
          </p:txBody>
        </p:sp>
        <p:sp>
          <p:nvSpPr>
            <p:cNvPr id="50240" name="Text Box 64"/>
            <p:cNvSpPr txBox="1">
              <a:spLocks noChangeArrowheads="1"/>
            </p:cNvSpPr>
            <p:nvPr/>
          </p:nvSpPr>
          <p:spPr bwMode="auto">
            <a:xfrm>
              <a:off x="912" y="216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3</a:t>
              </a:r>
            </a:p>
          </p:txBody>
        </p:sp>
        <p:sp>
          <p:nvSpPr>
            <p:cNvPr id="50241" name="Rectangle 65"/>
            <p:cNvSpPr>
              <a:spLocks noChangeArrowheads="1"/>
            </p:cNvSpPr>
            <p:nvPr/>
          </p:nvSpPr>
          <p:spPr bwMode="auto">
            <a:xfrm>
              <a:off x="2784" y="1440"/>
              <a:ext cx="816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42" name="Line 66"/>
            <p:cNvSpPr>
              <a:spLocks noChangeShapeType="1"/>
            </p:cNvSpPr>
            <p:nvPr/>
          </p:nvSpPr>
          <p:spPr bwMode="auto">
            <a:xfrm>
              <a:off x="2784" y="168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43" name="Line 67"/>
            <p:cNvSpPr>
              <a:spLocks noChangeShapeType="1"/>
            </p:cNvSpPr>
            <p:nvPr/>
          </p:nvSpPr>
          <p:spPr bwMode="auto">
            <a:xfrm>
              <a:off x="2784" y="192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44" name="Line 68"/>
            <p:cNvSpPr>
              <a:spLocks noChangeShapeType="1"/>
            </p:cNvSpPr>
            <p:nvPr/>
          </p:nvSpPr>
          <p:spPr bwMode="auto">
            <a:xfrm>
              <a:off x="2784" y="216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45" name="Line 69"/>
            <p:cNvSpPr>
              <a:spLocks noChangeShapeType="1"/>
            </p:cNvSpPr>
            <p:nvPr/>
          </p:nvSpPr>
          <p:spPr bwMode="auto">
            <a:xfrm>
              <a:off x="1104" y="230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46" name="Line 70"/>
            <p:cNvSpPr>
              <a:spLocks noChangeShapeType="1"/>
            </p:cNvSpPr>
            <p:nvPr/>
          </p:nvSpPr>
          <p:spPr bwMode="auto">
            <a:xfrm>
              <a:off x="1488" y="216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247" name="Group 71"/>
          <p:cNvGrpSpPr>
            <a:grpSpLocks/>
          </p:cNvGrpSpPr>
          <p:nvPr/>
        </p:nvGrpSpPr>
        <p:grpSpPr bwMode="auto">
          <a:xfrm>
            <a:off x="2362200" y="3429000"/>
            <a:ext cx="3352800" cy="381000"/>
            <a:chOff x="1488" y="2160"/>
            <a:chExt cx="2112" cy="240"/>
          </a:xfrm>
        </p:grpSpPr>
        <p:sp>
          <p:nvSpPr>
            <p:cNvPr id="50248" name="Rectangle 72"/>
            <p:cNvSpPr>
              <a:spLocks noChangeArrowheads="1"/>
            </p:cNvSpPr>
            <p:nvPr/>
          </p:nvSpPr>
          <p:spPr bwMode="auto">
            <a:xfrm>
              <a:off x="1488" y="2160"/>
              <a:ext cx="81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49" name="Rectangle 73"/>
            <p:cNvSpPr>
              <a:spLocks noChangeArrowheads="1"/>
            </p:cNvSpPr>
            <p:nvPr/>
          </p:nvSpPr>
          <p:spPr bwMode="auto">
            <a:xfrm>
              <a:off x="2784" y="2160"/>
              <a:ext cx="81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250" name="Rectangle 74"/>
          <p:cNvSpPr>
            <a:spLocks noChangeArrowheads="1"/>
          </p:cNvSpPr>
          <p:nvPr/>
        </p:nvSpPr>
        <p:spPr bwMode="auto">
          <a:xfrm>
            <a:off x="4329112" y="3429000"/>
            <a:ext cx="9220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Courier New" panose="02070309020205020404" pitchFamily="49" charset="0"/>
              </a:rPr>
              <a:t>2020</a:t>
            </a:r>
          </a:p>
        </p:txBody>
      </p:sp>
      <p:sp>
        <p:nvSpPr>
          <p:cNvPr id="78" name="Line 82"/>
          <p:cNvSpPr>
            <a:spLocks noChangeShapeType="1"/>
          </p:cNvSpPr>
          <p:nvPr/>
        </p:nvSpPr>
        <p:spPr bwMode="auto">
          <a:xfrm>
            <a:off x="2209800" y="4724399"/>
            <a:ext cx="685800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83"/>
          <p:cNvSpPr>
            <a:spLocks noChangeShapeType="1"/>
          </p:cNvSpPr>
          <p:nvPr/>
        </p:nvSpPr>
        <p:spPr bwMode="auto">
          <a:xfrm>
            <a:off x="28956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Text Box 84"/>
          <p:cNvSpPr txBox="1">
            <a:spLocks noChangeArrowheads="1"/>
          </p:cNvSpPr>
          <p:nvPr/>
        </p:nvSpPr>
        <p:spPr bwMode="auto">
          <a:xfrm>
            <a:off x="1905000" y="4648200"/>
            <a:ext cx="995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Valid?</a:t>
            </a:r>
          </a:p>
        </p:txBody>
      </p:sp>
      <p:sp>
        <p:nvSpPr>
          <p:cNvPr id="81" name="Line 85"/>
          <p:cNvSpPr>
            <a:spLocks noChangeShapeType="1"/>
          </p:cNvSpPr>
          <p:nvPr/>
        </p:nvSpPr>
        <p:spPr bwMode="auto">
          <a:xfrm>
            <a:off x="2971800" y="510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" name="Group 86"/>
          <p:cNvGrpSpPr>
            <a:grpSpLocks/>
          </p:cNvGrpSpPr>
          <p:nvPr/>
        </p:nvGrpSpPr>
        <p:grpSpPr bwMode="auto">
          <a:xfrm flipV="1">
            <a:off x="2819400" y="4876800"/>
            <a:ext cx="304800" cy="228600"/>
            <a:chOff x="384" y="3792"/>
            <a:chExt cx="288" cy="288"/>
          </a:xfrm>
        </p:grpSpPr>
        <p:sp>
          <p:nvSpPr>
            <p:cNvPr id="83" name="Arc 87"/>
            <p:cNvSpPr>
              <a:spLocks/>
            </p:cNvSpPr>
            <p:nvPr/>
          </p:nvSpPr>
          <p:spPr bwMode="auto">
            <a:xfrm>
              <a:off x="528" y="379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44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Arc 88"/>
            <p:cNvSpPr>
              <a:spLocks/>
            </p:cNvSpPr>
            <p:nvPr/>
          </p:nvSpPr>
          <p:spPr bwMode="auto">
            <a:xfrm flipH="1">
              <a:off x="384" y="379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44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89"/>
            <p:cNvSpPr>
              <a:spLocks noChangeShapeType="1"/>
            </p:cNvSpPr>
            <p:nvPr/>
          </p:nvSpPr>
          <p:spPr bwMode="auto">
            <a:xfrm>
              <a:off x="384" y="39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90"/>
            <p:cNvSpPr>
              <a:spLocks noChangeShapeType="1"/>
            </p:cNvSpPr>
            <p:nvPr/>
          </p:nvSpPr>
          <p:spPr bwMode="auto">
            <a:xfrm>
              <a:off x="672" y="39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91"/>
            <p:cNvSpPr>
              <a:spLocks noChangeShapeType="1"/>
            </p:cNvSpPr>
            <p:nvPr/>
          </p:nvSpPr>
          <p:spPr bwMode="auto">
            <a:xfrm>
              <a:off x="384" y="40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8" name="Group 116"/>
          <p:cNvGrpSpPr>
            <a:grpSpLocks/>
          </p:cNvGrpSpPr>
          <p:nvPr/>
        </p:nvGrpSpPr>
        <p:grpSpPr bwMode="auto">
          <a:xfrm>
            <a:off x="2209800" y="3819525"/>
            <a:ext cx="76200" cy="904875"/>
            <a:chOff x="1536" y="3318"/>
            <a:chExt cx="48" cy="570"/>
          </a:xfrm>
        </p:grpSpPr>
        <p:sp>
          <p:nvSpPr>
            <p:cNvPr id="89" name="Line 117"/>
            <p:cNvSpPr>
              <a:spLocks noChangeShapeType="1"/>
            </p:cNvSpPr>
            <p:nvPr/>
          </p:nvSpPr>
          <p:spPr bwMode="auto">
            <a:xfrm>
              <a:off x="1536" y="3318"/>
              <a:ext cx="0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118"/>
            <p:cNvSpPr>
              <a:spLocks noChangeShapeType="1"/>
            </p:cNvSpPr>
            <p:nvPr/>
          </p:nvSpPr>
          <p:spPr bwMode="auto">
            <a:xfrm>
              <a:off x="1536" y="374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1" name="Group 119"/>
            <p:cNvGrpSpPr>
              <a:grpSpLocks/>
            </p:cNvGrpSpPr>
            <p:nvPr/>
          </p:nvGrpSpPr>
          <p:grpSpPr bwMode="auto">
            <a:xfrm>
              <a:off x="1536" y="3648"/>
              <a:ext cx="48" cy="96"/>
              <a:chOff x="576" y="3888"/>
              <a:chExt cx="48" cy="96"/>
            </a:xfrm>
          </p:grpSpPr>
          <p:sp>
            <p:nvSpPr>
              <p:cNvPr id="92" name="Arc 120"/>
              <p:cNvSpPr>
                <a:spLocks/>
              </p:cNvSpPr>
              <p:nvPr/>
            </p:nvSpPr>
            <p:spPr bwMode="auto">
              <a:xfrm>
                <a:off x="576" y="3888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48 w 21600"/>
                  <a:gd name="T3" fmla="*/ 48 h 21600"/>
                  <a:gd name="T4" fmla="*/ 0 w 21600"/>
                  <a:gd name="T5" fmla="*/ 48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Arc 121"/>
              <p:cNvSpPr>
                <a:spLocks/>
              </p:cNvSpPr>
              <p:nvPr/>
            </p:nvSpPr>
            <p:spPr bwMode="auto">
              <a:xfrm flipV="1">
                <a:off x="576" y="3936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48 w 21600"/>
                  <a:gd name="T3" fmla="*/ 48 h 21600"/>
                  <a:gd name="T4" fmla="*/ 0 w 21600"/>
                  <a:gd name="T5" fmla="*/ 48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4" name="Rectangle 2"/>
          <p:cNvSpPr>
            <a:spLocks noChangeArrowheads="1"/>
          </p:cNvSpPr>
          <p:nvPr/>
        </p:nvSpPr>
        <p:spPr bwMode="auto">
          <a:xfrm>
            <a:off x="2077293" y="3429000"/>
            <a:ext cx="22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0" name="Rectangle 80"/>
          <p:cNvSpPr>
            <a:spLocks noChangeArrowheads="1"/>
          </p:cNvSpPr>
          <p:nvPr/>
        </p:nvSpPr>
        <p:spPr bwMode="auto">
          <a:xfrm>
            <a:off x="4111871" y="3428514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dirty="0"/>
              <a:t>1</a:t>
            </a:r>
          </a:p>
        </p:txBody>
      </p:sp>
      <p:sp>
        <p:nvSpPr>
          <p:cNvPr id="103" name="Rectangle 80"/>
          <p:cNvSpPr>
            <a:spLocks noChangeArrowheads="1"/>
          </p:cNvSpPr>
          <p:nvPr/>
        </p:nvSpPr>
        <p:spPr bwMode="auto">
          <a:xfrm>
            <a:off x="2074851" y="304904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dirty="0"/>
              <a:t>1</a:t>
            </a:r>
          </a:p>
        </p:txBody>
      </p:sp>
      <p:sp>
        <p:nvSpPr>
          <p:cNvPr id="105" name="Line 82"/>
          <p:cNvSpPr>
            <a:spLocks noChangeShapeType="1"/>
          </p:cNvSpPr>
          <p:nvPr/>
        </p:nvSpPr>
        <p:spPr bwMode="auto">
          <a:xfrm>
            <a:off x="4191000" y="4724399"/>
            <a:ext cx="685800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Line 83"/>
          <p:cNvSpPr>
            <a:spLocks noChangeShapeType="1"/>
          </p:cNvSpPr>
          <p:nvPr/>
        </p:nvSpPr>
        <p:spPr bwMode="auto">
          <a:xfrm>
            <a:off x="48768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Text Box 84"/>
          <p:cNvSpPr txBox="1">
            <a:spLocks noChangeArrowheads="1"/>
          </p:cNvSpPr>
          <p:nvPr/>
        </p:nvSpPr>
        <p:spPr bwMode="auto">
          <a:xfrm>
            <a:off x="3886200" y="4648200"/>
            <a:ext cx="995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Valid?</a:t>
            </a:r>
          </a:p>
        </p:txBody>
      </p:sp>
      <p:sp>
        <p:nvSpPr>
          <p:cNvPr id="108" name="Line 85"/>
          <p:cNvSpPr>
            <a:spLocks noChangeShapeType="1"/>
          </p:cNvSpPr>
          <p:nvPr/>
        </p:nvSpPr>
        <p:spPr bwMode="auto">
          <a:xfrm>
            <a:off x="4953000" y="510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9" name="Group 86"/>
          <p:cNvGrpSpPr>
            <a:grpSpLocks/>
          </p:cNvGrpSpPr>
          <p:nvPr/>
        </p:nvGrpSpPr>
        <p:grpSpPr bwMode="auto">
          <a:xfrm flipV="1">
            <a:off x="4800600" y="4876800"/>
            <a:ext cx="304800" cy="228600"/>
            <a:chOff x="384" y="3792"/>
            <a:chExt cx="288" cy="288"/>
          </a:xfrm>
        </p:grpSpPr>
        <p:sp>
          <p:nvSpPr>
            <p:cNvPr id="110" name="Arc 87"/>
            <p:cNvSpPr>
              <a:spLocks/>
            </p:cNvSpPr>
            <p:nvPr/>
          </p:nvSpPr>
          <p:spPr bwMode="auto">
            <a:xfrm>
              <a:off x="528" y="379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44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Arc 88"/>
            <p:cNvSpPr>
              <a:spLocks/>
            </p:cNvSpPr>
            <p:nvPr/>
          </p:nvSpPr>
          <p:spPr bwMode="auto">
            <a:xfrm flipH="1">
              <a:off x="384" y="379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44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89"/>
            <p:cNvSpPr>
              <a:spLocks noChangeShapeType="1"/>
            </p:cNvSpPr>
            <p:nvPr/>
          </p:nvSpPr>
          <p:spPr bwMode="auto">
            <a:xfrm>
              <a:off x="384" y="39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90"/>
            <p:cNvSpPr>
              <a:spLocks noChangeShapeType="1"/>
            </p:cNvSpPr>
            <p:nvPr/>
          </p:nvSpPr>
          <p:spPr bwMode="auto">
            <a:xfrm>
              <a:off x="672" y="39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91"/>
            <p:cNvSpPr>
              <a:spLocks noChangeShapeType="1"/>
            </p:cNvSpPr>
            <p:nvPr/>
          </p:nvSpPr>
          <p:spPr bwMode="auto">
            <a:xfrm>
              <a:off x="384" y="40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5" name="Group 116"/>
          <p:cNvGrpSpPr>
            <a:grpSpLocks/>
          </p:cNvGrpSpPr>
          <p:nvPr/>
        </p:nvGrpSpPr>
        <p:grpSpPr bwMode="auto">
          <a:xfrm>
            <a:off x="4191000" y="3819525"/>
            <a:ext cx="76200" cy="904875"/>
            <a:chOff x="1536" y="3318"/>
            <a:chExt cx="48" cy="570"/>
          </a:xfrm>
        </p:grpSpPr>
        <p:sp>
          <p:nvSpPr>
            <p:cNvPr id="116" name="Line 117"/>
            <p:cNvSpPr>
              <a:spLocks noChangeShapeType="1"/>
            </p:cNvSpPr>
            <p:nvPr/>
          </p:nvSpPr>
          <p:spPr bwMode="auto">
            <a:xfrm>
              <a:off x="1536" y="3318"/>
              <a:ext cx="0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118"/>
            <p:cNvSpPr>
              <a:spLocks noChangeShapeType="1"/>
            </p:cNvSpPr>
            <p:nvPr/>
          </p:nvSpPr>
          <p:spPr bwMode="auto">
            <a:xfrm>
              <a:off x="1536" y="374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8" name="Group 119"/>
            <p:cNvGrpSpPr>
              <a:grpSpLocks/>
            </p:cNvGrpSpPr>
            <p:nvPr/>
          </p:nvGrpSpPr>
          <p:grpSpPr bwMode="auto">
            <a:xfrm>
              <a:off x="1536" y="3648"/>
              <a:ext cx="48" cy="96"/>
              <a:chOff x="576" y="3888"/>
              <a:chExt cx="48" cy="96"/>
            </a:xfrm>
          </p:grpSpPr>
          <p:sp>
            <p:nvSpPr>
              <p:cNvPr id="119" name="Arc 120"/>
              <p:cNvSpPr>
                <a:spLocks/>
              </p:cNvSpPr>
              <p:nvPr/>
            </p:nvSpPr>
            <p:spPr bwMode="auto">
              <a:xfrm>
                <a:off x="576" y="3888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48 w 21600"/>
                  <a:gd name="T3" fmla="*/ 48 h 21600"/>
                  <a:gd name="T4" fmla="*/ 0 w 21600"/>
                  <a:gd name="T5" fmla="*/ 48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Arc 121"/>
              <p:cNvSpPr>
                <a:spLocks/>
              </p:cNvSpPr>
              <p:nvPr/>
            </p:nvSpPr>
            <p:spPr bwMode="auto">
              <a:xfrm flipV="1">
                <a:off x="576" y="3936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48 w 21600"/>
                  <a:gd name="T3" fmla="*/ 48 h 21600"/>
                  <a:gd name="T4" fmla="*/ 0 w 21600"/>
                  <a:gd name="T5" fmla="*/ 48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21" name="Rectangle 80"/>
          <p:cNvSpPr>
            <a:spLocks noChangeArrowheads="1"/>
          </p:cNvSpPr>
          <p:nvPr/>
        </p:nvSpPr>
        <p:spPr bwMode="auto">
          <a:xfrm>
            <a:off x="4111869" y="3048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22" name="Rectangle 80"/>
          <p:cNvSpPr>
            <a:spLocks noChangeArrowheads="1"/>
          </p:cNvSpPr>
          <p:nvPr/>
        </p:nvSpPr>
        <p:spPr bwMode="auto">
          <a:xfrm>
            <a:off x="4114800" y="2667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23" name="Rectangle 80"/>
          <p:cNvSpPr>
            <a:spLocks noChangeArrowheads="1"/>
          </p:cNvSpPr>
          <p:nvPr/>
        </p:nvSpPr>
        <p:spPr bwMode="auto">
          <a:xfrm>
            <a:off x="4114800" y="2285515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24" name="Rectangle 80"/>
          <p:cNvSpPr>
            <a:spLocks noChangeArrowheads="1"/>
          </p:cNvSpPr>
          <p:nvPr/>
        </p:nvSpPr>
        <p:spPr bwMode="auto">
          <a:xfrm>
            <a:off x="2074851" y="3429001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dirty="0"/>
              <a:t>1</a:t>
            </a:r>
          </a:p>
        </p:txBody>
      </p:sp>
      <p:sp>
        <p:nvSpPr>
          <p:cNvPr id="125" name="Rectangle 80"/>
          <p:cNvSpPr>
            <a:spLocks noChangeArrowheads="1"/>
          </p:cNvSpPr>
          <p:nvPr/>
        </p:nvSpPr>
        <p:spPr bwMode="auto">
          <a:xfrm>
            <a:off x="2077782" y="2667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26" name="Rectangle 80"/>
          <p:cNvSpPr>
            <a:spLocks noChangeArrowheads="1"/>
          </p:cNvSpPr>
          <p:nvPr/>
        </p:nvSpPr>
        <p:spPr bwMode="auto">
          <a:xfrm>
            <a:off x="2077782" y="2285515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27" name="Rectangle 74"/>
          <p:cNvSpPr>
            <a:spLocks noChangeArrowheads="1"/>
          </p:cNvSpPr>
          <p:nvPr/>
        </p:nvSpPr>
        <p:spPr bwMode="auto">
          <a:xfrm>
            <a:off x="2286000" y="3429000"/>
            <a:ext cx="1462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Courier New" panose="02070309020205020404" pitchFamily="49" charset="0"/>
              </a:rPr>
              <a:t>1FE0081</a:t>
            </a:r>
          </a:p>
        </p:txBody>
      </p:sp>
      <p:sp>
        <p:nvSpPr>
          <p:cNvPr id="128" name="Rectangle 74"/>
          <p:cNvSpPr>
            <a:spLocks noChangeArrowheads="1"/>
          </p:cNvSpPr>
          <p:nvPr/>
        </p:nvSpPr>
        <p:spPr bwMode="auto">
          <a:xfrm>
            <a:off x="2292350" y="3019424"/>
            <a:ext cx="1462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Courier New" panose="02070309020205020404" pitchFamily="49" charset="0"/>
              </a:rPr>
              <a:t>17DDE00</a:t>
            </a:r>
          </a:p>
        </p:txBody>
      </p:sp>
      <p:sp>
        <p:nvSpPr>
          <p:cNvPr id="130" name="WordArt 82"/>
          <p:cNvSpPr>
            <a:spLocks noChangeArrowheads="1" noChangeShapeType="1" noTextEdit="1"/>
          </p:cNvSpPr>
          <p:nvPr/>
        </p:nvSpPr>
        <p:spPr bwMode="auto">
          <a:xfrm>
            <a:off x="2286000" y="5529263"/>
            <a:ext cx="4495800" cy="4905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000"/>
                  </a:srgbClr>
                </a:solidFill>
              </a14:hiddenFill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noFill/>
                <a:effectLst>
                  <a:outerShdw dist="45791" dir="2021404" algn="ctr" rotWithShape="0">
                    <a:srgbClr val="9999FF"/>
                  </a:outerShdw>
                </a:effectLst>
                <a:latin typeface="Arial Black" panose="020B0A04020102020204" pitchFamily="34" charset="0"/>
              </a:rPr>
              <a:t>MISS &amp; REPLACE LRU BLOCK</a:t>
            </a:r>
          </a:p>
        </p:txBody>
      </p:sp>
      <p:sp>
        <p:nvSpPr>
          <p:cNvPr id="131" name="Line 77"/>
          <p:cNvSpPr>
            <a:spLocks noChangeShapeType="1"/>
          </p:cNvSpPr>
          <p:nvPr/>
        </p:nvSpPr>
        <p:spPr bwMode="auto">
          <a:xfrm>
            <a:off x="2438400" y="3657600"/>
            <a:ext cx="1143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Rectangle 81"/>
          <p:cNvSpPr>
            <a:spLocks noChangeArrowheads="1"/>
          </p:cNvSpPr>
          <p:nvPr/>
        </p:nvSpPr>
        <p:spPr bwMode="auto">
          <a:xfrm>
            <a:off x="2514600" y="3200400"/>
            <a:ext cx="9220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4307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463/563, Microprocessor Architecture, Prof. Rotenberg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0539-A6AA-455A-8A05-25D036BA7076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859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50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0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50202" grpId="0" autoUpdateAnimBg="0"/>
      <p:bldP spid="50203" grpId="0" autoUpdateAnimBg="0"/>
      <p:bldP spid="94" grpId="0" animBg="1"/>
      <p:bldP spid="13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2"/>
          <p:cNvSpPr>
            <a:spLocks noChangeArrowheads="1"/>
          </p:cNvSpPr>
          <p:nvPr/>
        </p:nvSpPr>
        <p:spPr bwMode="auto">
          <a:xfrm>
            <a:off x="4111870" y="3428514"/>
            <a:ext cx="22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0178" name="Group 2"/>
          <p:cNvGrpSpPr>
            <a:grpSpLocks/>
          </p:cNvGrpSpPr>
          <p:nvPr/>
        </p:nvGrpSpPr>
        <p:grpSpPr bwMode="auto">
          <a:xfrm>
            <a:off x="914400" y="1219200"/>
            <a:ext cx="5060950" cy="1905000"/>
            <a:chOff x="672" y="768"/>
            <a:chExt cx="3092" cy="1584"/>
          </a:xfrm>
        </p:grpSpPr>
        <p:grpSp>
          <p:nvGrpSpPr>
            <p:cNvPr id="50179" name="Group 3"/>
            <p:cNvGrpSpPr>
              <a:grpSpLocks/>
            </p:cNvGrpSpPr>
            <p:nvPr/>
          </p:nvGrpSpPr>
          <p:grpSpPr bwMode="auto">
            <a:xfrm>
              <a:off x="672" y="768"/>
              <a:ext cx="2832" cy="1584"/>
              <a:chOff x="720" y="768"/>
              <a:chExt cx="2400" cy="1584"/>
            </a:xfrm>
          </p:grpSpPr>
          <p:sp>
            <p:nvSpPr>
              <p:cNvPr id="50180" name="Line 4"/>
              <p:cNvSpPr>
                <a:spLocks noChangeShapeType="1"/>
              </p:cNvSpPr>
              <p:nvPr/>
            </p:nvSpPr>
            <p:spPr bwMode="auto">
              <a:xfrm>
                <a:off x="3120" y="76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181" name="Line 5"/>
              <p:cNvSpPr>
                <a:spLocks noChangeShapeType="1"/>
              </p:cNvSpPr>
              <p:nvPr/>
            </p:nvSpPr>
            <p:spPr bwMode="auto">
              <a:xfrm flipH="1">
                <a:off x="720" y="1200"/>
                <a:ext cx="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182" name="Line 6"/>
              <p:cNvSpPr>
                <a:spLocks noChangeShapeType="1"/>
              </p:cNvSpPr>
              <p:nvPr/>
            </p:nvSpPr>
            <p:spPr bwMode="auto">
              <a:xfrm>
                <a:off x="720" y="1200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183" name="Line 7"/>
              <p:cNvSpPr>
                <a:spLocks noChangeShapeType="1"/>
              </p:cNvSpPr>
              <p:nvPr/>
            </p:nvSpPr>
            <p:spPr bwMode="auto">
              <a:xfrm>
                <a:off x="720" y="2352"/>
                <a:ext cx="2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184" name="Line 8"/>
            <p:cNvSpPr>
              <a:spLocks noChangeShapeType="1"/>
            </p:cNvSpPr>
            <p:nvPr/>
          </p:nvSpPr>
          <p:spPr bwMode="auto">
            <a:xfrm flipV="1">
              <a:off x="3408" y="912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85" name="Text Box 9"/>
            <p:cNvSpPr txBox="1">
              <a:spLocks noChangeArrowheads="1"/>
            </p:cNvSpPr>
            <p:nvPr/>
          </p:nvSpPr>
          <p:spPr bwMode="auto">
            <a:xfrm>
              <a:off x="3552" y="816"/>
              <a:ext cx="212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2</a:t>
              </a:r>
            </a:p>
          </p:txBody>
        </p:sp>
      </p:grpSp>
      <p:grpSp>
        <p:nvGrpSpPr>
          <p:cNvPr id="50186" name="Group 10"/>
          <p:cNvGrpSpPr>
            <a:grpSpLocks/>
          </p:cNvGrpSpPr>
          <p:nvPr/>
        </p:nvGrpSpPr>
        <p:grpSpPr bwMode="auto">
          <a:xfrm>
            <a:off x="2514600" y="4114800"/>
            <a:ext cx="1173163" cy="768350"/>
            <a:chOff x="1584" y="3552"/>
            <a:chExt cx="739" cy="484"/>
          </a:xfrm>
        </p:grpSpPr>
        <p:sp>
          <p:nvSpPr>
            <p:cNvPr id="50187" name="Oval 11"/>
            <p:cNvSpPr>
              <a:spLocks noChangeArrowheads="1"/>
            </p:cNvSpPr>
            <p:nvPr/>
          </p:nvSpPr>
          <p:spPr bwMode="auto">
            <a:xfrm>
              <a:off x="1584" y="3552"/>
              <a:ext cx="720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8" name="Text Box 12"/>
            <p:cNvSpPr txBox="1">
              <a:spLocks noChangeArrowheads="1"/>
            </p:cNvSpPr>
            <p:nvPr/>
          </p:nvSpPr>
          <p:spPr bwMode="auto">
            <a:xfrm>
              <a:off x="1632" y="3600"/>
              <a:ext cx="6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Match?</a:t>
              </a:r>
            </a:p>
          </p:txBody>
        </p:sp>
        <p:sp>
          <p:nvSpPr>
            <p:cNvPr id="50189" name="Line 13"/>
            <p:cNvSpPr>
              <a:spLocks noChangeShapeType="1"/>
            </p:cNvSpPr>
            <p:nvPr/>
          </p:nvSpPr>
          <p:spPr bwMode="auto">
            <a:xfrm>
              <a:off x="1920" y="3888"/>
              <a:ext cx="0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190" name="Rectangle 14"/>
          <p:cNvSpPr>
            <a:spLocks noChangeArrowheads="1"/>
          </p:cNvSpPr>
          <p:nvPr/>
        </p:nvSpPr>
        <p:spPr bwMode="auto">
          <a:xfrm>
            <a:off x="1295400" y="381000"/>
            <a:ext cx="6172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7207250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1295400" y="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31</a:t>
            </a:r>
          </a:p>
        </p:txBody>
      </p:sp>
      <p:sp>
        <p:nvSpPr>
          <p:cNvPr id="50193" name="Text Box 17"/>
          <p:cNvSpPr txBox="1">
            <a:spLocks noChangeArrowheads="1"/>
          </p:cNvSpPr>
          <p:nvPr/>
        </p:nvSpPr>
        <p:spPr bwMode="auto">
          <a:xfrm>
            <a:off x="6400800" y="381000"/>
            <a:ext cx="8778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block</a:t>
            </a:r>
          </a:p>
          <a:p>
            <a:r>
              <a:rPr lang="en-US" altLang="en-US"/>
              <a:t>offset</a:t>
            </a:r>
          </a:p>
        </p:txBody>
      </p:sp>
      <p:sp>
        <p:nvSpPr>
          <p:cNvPr id="50194" name="Text Box 18"/>
          <p:cNvSpPr txBox="1">
            <a:spLocks noChangeArrowheads="1"/>
          </p:cNvSpPr>
          <p:nvPr/>
        </p:nvSpPr>
        <p:spPr bwMode="auto">
          <a:xfrm>
            <a:off x="5159375" y="304800"/>
            <a:ext cx="860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index</a:t>
            </a:r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 bwMode="auto">
          <a:xfrm>
            <a:off x="2873375" y="304800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tag</a:t>
            </a:r>
          </a:p>
        </p:txBody>
      </p:sp>
      <p:sp>
        <p:nvSpPr>
          <p:cNvPr id="50196" name="Line 20"/>
          <p:cNvSpPr>
            <a:spLocks noChangeShapeType="1"/>
          </p:cNvSpPr>
          <p:nvPr/>
        </p:nvSpPr>
        <p:spPr bwMode="auto">
          <a:xfrm>
            <a:off x="6096000" y="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7" name="Line 21"/>
          <p:cNvSpPr>
            <a:spLocks noChangeShapeType="1"/>
          </p:cNvSpPr>
          <p:nvPr/>
        </p:nvSpPr>
        <p:spPr bwMode="auto">
          <a:xfrm>
            <a:off x="5029200" y="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8" name="Text Box 22"/>
          <p:cNvSpPr txBox="1">
            <a:spLocks noChangeArrowheads="1"/>
          </p:cNvSpPr>
          <p:nvPr/>
        </p:nvSpPr>
        <p:spPr bwMode="auto">
          <a:xfrm>
            <a:off x="4708525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7</a:t>
            </a:r>
          </a:p>
        </p:txBody>
      </p:sp>
      <p:sp>
        <p:nvSpPr>
          <p:cNvPr id="50199" name="Text Box 23"/>
          <p:cNvSpPr txBox="1">
            <a:spLocks noChangeArrowheads="1"/>
          </p:cNvSpPr>
          <p:nvPr/>
        </p:nvSpPr>
        <p:spPr bwMode="auto">
          <a:xfrm>
            <a:off x="4997450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6</a:t>
            </a:r>
          </a:p>
        </p:txBody>
      </p:sp>
      <p:sp>
        <p:nvSpPr>
          <p:cNvPr id="50200" name="Text Box 24"/>
          <p:cNvSpPr txBox="1">
            <a:spLocks noChangeArrowheads="1"/>
          </p:cNvSpPr>
          <p:nvPr/>
        </p:nvSpPr>
        <p:spPr bwMode="auto">
          <a:xfrm>
            <a:off x="5791200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</a:t>
            </a:r>
          </a:p>
        </p:txBody>
      </p:sp>
      <p:sp>
        <p:nvSpPr>
          <p:cNvPr id="50201" name="Text Box 25"/>
          <p:cNvSpPr txBox="1">
            <a:spLocks noChangeArrowheads="1"/>
          </p:cNvSpPr>
          <p:nvPr/>
        </p:nvSpPr>
        <p:spPr bwMode="auto">
          <a:xfrm>
            <a:off x="6140450" y="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</a:t>
            </a:r>
          </a:p>
        </p:txBody>
      </p:sp>
      <p:sp>
        <p:nvSpPr>
          <p:cNvPr id="50202" name="Rectangle 26"/>
          <p:cNvSpPr>
            <a:spLocks noChangeArrowheads="1"/>
          </p:cNvSpPr>
          <p:nvPr/>
        </p:nvSpPr>
        <p:spPr bwMode="auto">
          <a:xfrm>
            <a:off x="2362200" y="685800"/>
            <a:ext cx="9220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2020</a:t>
            </a:r>
          </a:p>
        </p:txBody>
      </p:sp>
      <p:sp>
        <p:nvSpPr>
          <p:cNvPr id="50203" name="Rectangle 27"/>
          <p:cNvSpPr>
            <a:spLocks noChangeArrowheads="1"/>
          </p:cNvSpPr>
          <p:nvPr/>
        </p:nvSpPr>
        <p:spPr bwMode="auto">
          <a:xfrm>
            <a:off x="5424488" y="685800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</a:p>
        </p:txBody>
      </p:sp>
      <p:grpSp>
        <p:nvGrpSpPr>
          <p:cNvPr id="50205" name="Group 29"/>
          <p:cNvGrpSpPr>
            <a:grpSpLocks/>
          </p:cNvGrpSpPr>
          <p:nvPr/>
        </p:nvGrpSpPr>
        <p:grpSpPr bwMode="auto">
          <a:xfrm>
            <a:off x="3048000" y="3796146"/>
            <a:ext cx="2057400" cy="318654"/>
            <a:chOff x="1920" y="2400"/>
            <a:chExt cx="1296" cy="192"/>
          </a:xfrm>
        </p:grpSpPr>
        <p:sp>
          <p:nvSpPr>
            <p:cNvPr id="50206" name="Line 30"/>
            <p:cNvSpPr>
              <a:spLocks noChangeShapeType="1"/>
            </p:cNvSpPr>
            <p:nvPr/>
          </p:nvSpPr>
          <p:spPr bwMode="auto">
            <a:xfrm>
              <a:off x="1920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7" name="Line 31"/>
            <p:cNvSpPr>
              <a:spLocks noChangeShapeType="1"/>
            </p:cNvSpPr>
            <p:nvPr/>
          </p:nvSpPr>
          <p:spPr bwMode="auto">
            <a:xfrm>
              <a:off x="3216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208" name="Group 32"/>
          <p:cNvGrpSpPr>
            <a:grpSpLocks/>
          </p:cNvGrpSpPr>
          <p:nvPr/>
        </p:nvGrpSpPr>
        <p:grpSpPr bwMode="auto">
          <a:xfrm>
            <a:off x="4541837" y="4114800"/>
            <a:ext cx="1173163" cy="768350"/>
            <a:chOff x="1584" y="3552"/>
            <a:chExt cx="739" cy="484"/>
          </a:xfrm>
        </p:grpSpPr>
        <p:sp>
          <p:nvSpPr>
            <p:cNvPr id="50209" name="Oval 33"/>
            <p:cNvSpPr>
              <a:spLocks noChangeArrowheads="1"/>
            </p:cNvSpPr>
            <p:nvPr/>
          </p:nvSpPr>
          <p:spPr bwMode="auto">
            <a:xfrm>
              <a:off x="1584" y="3552"/>
              <a:ext cx="720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0" name="Text Box 34"/>
            <p:cNvSpPr txBox="1">
              <a:spLocks noChangeArrowheads="1"/>
            </p:cNvSpPr>
            <p:nvPr/>
          </p:nvSpPr>
          <p:spPr bwMode="auto">
            <a:xfrm>
              <a:off x="1632" y="3600"/>
              <a:ext cx="6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Match?</a:t>
              </a:r>
            </a:p>
          </p:txBody>
        </p:sp>
        <p:sp>
          <p:nvSpPr>
            <p:cNvPr id="50211" name="Line 35"/>
            <p:cNvSpPr>
              <a:spLocks noChangeShapeType="1"/>
            </p:cNvSpPr>
            <p:nvPr/>
          </p:nvSpPr>
          <p:spPr bwMode="auto">
            <a:xfrm>
              <a:off x="1920" y="3888"/>
              <a:ext cx="0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212" name="Group 36"/>
          <p:cNvGrpSpPr>
            <a:grpSpLocks/>
          </p:cNvGrpSpPr>
          <p:nvPr/>
        </p:nvGrpSpPr>
        <p:grpSpPr bwMode="auto">
          <a:xfrm>
            <a:off x="533400" y="1219200"/>
            <a:ext cx="4008438" cy="3200400"/>
            <a:chOff x="336" y="768"/>
            <a:chExt cx="2525" cy="2016"/>
          </a:xfrm>
        </p:grpSpPr>
        <p:grpSp>
          <p:nvGrpSpPr>
            <p:cNvPr id="50213" name="Group 37"/>
            <p:cNvGrpSpPr>
              <a:grpSpLocks/>
            </p:cNvGrpSpPr>
            <p:nvPr/>
          </p:nvGrpSpPr>
          <p:grpSpPr bwMode="auto">
            <a:xfrm>
              <a:off x="336" y="768"/>
              <a:ext cx="1296" cy="2016"/>
              <a:chOff x="336" y="768"/>
              <a:chExt cx="1296" cy="2999"/>
            </a:xfrm>
          </p:grpSpPr>
          <p:grpSp>
            <p:nvGrpSpPr>
              <p:cNvPr id="50214" name="Group 38"/>
              <p:cNvGrpSpPr>
                <a:grpSpLocks/>
              </p:cNvGrpSpPr>
              <p:nvPr/>
            </p:nvGrpSpPr>
            <p:grpSpPr bwMode="auto">
              <a:xfrm>
                <a:off x="432" y="768"/>
                <a:ext cx="1200" cy="2999"/>
                <a:chOff x="432" y="768"/>
                <a:chExt cx="1200" cy="2901"/>
              </a:xfrm>
            </p:grpSpPr>
            <p:sp>
              <p:nvSpPr>
                <p:cNvPr id="50215" name="Line 39"/>
                <p:cNvSpPr>
                  <a:spLocks noChangeShapeType="1"/>
                </p:cNvSpPr>
                <p:nvPr/>
              </p:nvSpPr>
              <p:spPr bwMode="auto">
                <a:xfrm>
                  <a:off x="1632" y="76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16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432" y="960"/>
                  <a:ext cx="12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17" name="Line 41"/>
                <p:cNvSpPr>
                  <a:spLocks noChangeShapeType="1"/>
                </p:cNvSpPr>
                <p:nvPr/>
              </p:nvSpPr>
              <p:spPr bwMode="auto">
                <a:xfrm>
                  <a:off x="432" y="960"/>
                  <a:ext cx="0" cy="270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18" name="Line 42"/>
                <p:cNvSpPr>
                  <a:spLocks noChangeShapeType="1"/>
                </p:cNvSpPr>
                <p:nvPr/>
              </p:nvSpPr>
              <p:spPr bwMode="auto">
                <a:xfrm>
                  <a:off x="432" y="3669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0219" name="Line 43"/>
              <p:cNvSpPr>
                <a:spLocks noChangeShapeType="1"/>
              </p:cNvSpPr>
              <p:nvPr/>
            </p:nvSpPr>
            <p:spPr bwMode="auto">
              <a:xfrm flipV="1">
                <a:off x="336" y="2832"/>
                <a:ext cx="24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20" name="Text Box 44"/>
              <p:cNvSpPr txBox="1">
                <a:spLocks noChangeArrowheads="1"/>
              </p:cNvSpPr>
              <p:nvPr/>
            </p:nvSpPr>
            <p:spPr bwMode="auto">
              <a:xfrm>
                <a:off x="432" y="2832"/>
                <a:ext cx="308" cy="4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25</a:t>
                </a:r>
              </a:p>
            </p:txBody>
          </p:sp>
        </p:grpSp>
        <p:sp>
          <p:nvSpPr>
            <p:cNvPr id="50221" name="Line 45"/>
            <p:cNvSpPr>
              <a:spLocks noChangeShapeType="1"/>
            </p:cNvSpPr>
            <p:nvPr/>
          </p:nvSpPr>
          <p:spPr bwMode="auto">
            <a:xfrm>
              <a:off x="1584" y="2784"/>
              <a:ext cx="1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222" name="Text Box 46"/>
          <p:cNvSpPr txBox="1">
            <a:spLocks noChangeArrowheads="1"/>
          </p:cNvSpPr>
          <p:nvPr/>
        </p:nvSpPr>
        <p:spPr bwMode="auto">
          <a:xfrm>
            <a:off x="6562725" y="3352800"/>
            <a:ext cx="21367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DATA</a:t>
            </a:r>
          </a:p>
          <a:p>
            <a:r>
              <a:rPr lang="en-US" altLang="en-US"/>
              <a:t>not shown</a:t>
            </a:r>
          </a:p>
          <a:p>
            <a:r>
              <a:rPr lang="en-US" altLang="en-US"/>
              <a:t>for convenience</a:t>
            </a:r>
          </a:p>
        </p:txBody>
      </p:sp>
      <p:grpSp>
        <p:nvGrpSpPr>
          <p:cNvPr id="50223" name="Group 47"/>
          <p:cNvGrpSpPr>
            <a:grpSpLocks/>
          </p:cNvGrpSpPr>
          <p:nvPr/>
        </p:nvGrpSpPr>
        <p:grpSpPr bwMode="auto">
          <a:xfrm>
            <a:off x="1446213" y="1920875"/>
            <a:ext cx="4268788" cy="1965325"/>
            <a:chOff x="911" y="1210"/>
            <a:chExt cx="2689" cy="1238"/>
          </a:xfrm>
        </p:grpSpPr>
        <p:sp>
          <p:nvSpPr>
            <p:cNvPr id="50224" name="Rectangle 48"/>
            <p:cNvSpPr>
              <a:spLocks noChangeArrowheads="1"/>
            </p:cNvSpPr>
            <p:nvPr/>
          </p:nvSpPr>
          <p:spPr bwMode="auto">
            <a:xfrm>
              <a:off x="1488" y="1440"/>
              <a:ext cx="816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5" name="Line 49"/>
            <p:cNvSpPr>
              <a:spLocks noChangeShapeType="1"/>
            </p:cNvSpPr>
            <p:nvPr/>
          </p:nvSpPr>
          <p:spPr bwMode="auto">
            <a:xfrm>
              <a:off x="1488" y="168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26" name="Line 50"/>
            <p:cNvSpPr>
              <a:spLocks noChangeShapeType="1"/>
            </p:cNvSpPr>
            <p:nvPr/>
          </p:nvSpPr>
          <p:spPr bwMode="auto">
            <a:xfrm>
              <a:off x="1488" y="192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27" name="Line 51"/>
            <p:cNvSpPr>
              <a:spLocks noChangeShapeType="1"/>
            </p:cNvSpPr>
            <p:nvPr/>
          </p:nvSpPr>
          <p:spPr bwMode="auto">
            <a:xfrm>
              <a:off x="1488" y="240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28" name="Text Box 52"/>
            <p:cNvSpPr txBox="1">
              <a:spLocks noChangeArrowheads="1"/>
            </p:cNvSpPr>
            <p:nvPr/>
          </p:nvSpPr>
          <p:spPr bwMode="auto">
            <a:xfrm>
              <a:off x="1267" y="1210"/>
              <a:ext cx="21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V    TAG            V     TAG</a:t>
              </a:r>
            </a:p>
          </p:txBody>
        </p:sp>
        <p:grpSp>
          <p:nvGrpSpPr>
            <p:cNvPr id="50229" name="Group 53"/>
            <p:cNvGrpSpPr>
              <a:grpSpLocks/>
            </p:cNvGrpSpPr>
            <p:nvPr/>
          </p:nvGrpSpPr>
          <p:grpSpPr bwMode="auto">
            <a:xfrm>
              <a:off x="911" y="1488"/>
              <a:ext cx="193" cy="912"/>
              <a:chOff x="909" y="1632"/>
              <a:chExt cx="195" cy="1536"/>
            </a:xfrm>
          </p:grpSpPr>
          <p:sp>
            <p:nvSpPr>
              <p:cNvPr id="50230" name="Line 54"/>
              <p:cNvSpPr>
                <a:spLocks noChangeShapeType="1"/>
              </p:cNvSpPr>
              <p:nvPr/>
            </p:nvSpPr>
            <p:spPr bwMode="auto">
              <a:xfrm rot="5400000" flipH="1">
                <a:off x="909" y="2976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31" name="Line 55"/>
              <p:cNvSpPr>
                <a:spLocks noChangeShapeType="1"/>
              </p:cNvSpPr>
              <p:nvPr/>
            </p:nvSpPr>
            <p:spPr bwMode="auto">
              <a:xfrm rot="5400000">
                <a:off x="912" y="1632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32" name="Line 56"/>
              <p:cNvSpPr>
                <a:spLocks noChangeShapeType="1"/>
              </p:cNvSpPr>
              <p:nvPr/>
            </p:nvSpPr>
            <p:spPr bwMode="auto">
              <a:xfrm rot="5400000" flipH="1">
                <a:off x="334" y="2400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33" name="Line 57"/>
              <p:cNvSpPr>
                <a:spLocks noChangeShapeType="1"/>
              </p:cNvSpPr>
              <p:nvPr/>
            </p:nvSpPr>
            <p:spPr bwMode="auto">
              <a:xfrm rot="5400000" flipH="1">
                <a:off x="335" y="240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234" name="Line 58"/>
            <p:cNvSpPr>
              <a:spLocks noChangeShapeType="1"/>
            </p:cNvSpPr>
            <p:nvPr/>
          </p:nvSpPr>
          <p:spPr bwMode="auto">
            <a:xfrm>
              <a:off x="1104" y="15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35" name="Line 59"/>
            <p:cNvSpPr>
              <a:spLocks noChangeShapeType="1"/>
            </p:cNvSpPr>
            <p:nvPr/>
          </p:nvSpPr>
          <p:spPr bwMode="auto">
            <a:xfrm>
              <a:off x="1104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36" name="Line 60"/>
            <p:cNvSpPr>
              <a:spLocks noChangeShapeType="1"/>
            </p:cNvSpPr>
            <p:nvPr/>
          </p:nvSpPr>
          <p:spPr bwMode="auto">
            <a:xfrm>
              <a:off x="1104" y="20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37" name="Text Box 61"/>
            <p:cNvSpPr txBox="1">
              <a:spLocks noChangeArrowheads="1"/>
            </p:cNvSpPr>
            <p:nvPr/>
          </p:nvSpPr>
          <p:spPr bwMode="auto">
            <a:xfrm>
              <a:off x="912" y="144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0</a:t>
              </a:r>
            </a:p>
          </p:txBody>
        </p:sp>
        <p:sp>
          <p:nvSpPr>
            <p:cNvPr id="50238" name="Text Box 62"/>
            <p:cNvSpPr txBox="1">
              <a:spLocks noChangeArrowheads="1"/>
            </p:cNvSpPr>
            <p:nvPr/>
          </p:nvSpPr>
          <p:spPr bwMode="auto">
            <a:xfrm>
              <a:off x="912" y="168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1</a:t>
              </a:r>
            </a:p>
          </p:txBody>
        </p:sp>
        <p:sp>
          <p:nvSpPr>
            <p:cNvPr id="50239" name="Text Box 63"/>
            <p:cNvSpPr txBox="1">
              <a:spLocks noChangeArrowheads="1"/>
            </p:cNvSpPr>
            <p:nvPr/>
          </p:nvSpPr>
          <p:spPr bwMode="auto">
            <a:xfrm>
              <a:off x="912" y="19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2</a:t>
              </a:r>
            </a:p>
          </p:txBody>
        </p:sp>
        <p:sp>
          <p:nvSpPr>
            <p:cNvPr id="50240" name="Text Box 64"/>
            <p:cNvSpPr txBox="1">
              <a:spLocks noChangeArrowheads="1"/>
            </p:cNvSpPr>
            <p:nvPr/>
          </p:nvSpPr>
          <p:spPr bwMode="auto">
            <a:xfrm>
              <a:off x="912" y="216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3</a:t>
              </a:r>
            </a:p>
          </p:txBody>
        </p:sp>
        <p:sp>
          <p:nvSpPr>
            <p:cNvPr id="50241" name="Rectangle 65"/>
            <p:cNvSpPr>
              <a:spLocks noChangeArrowheads="1"/>
            </p:cNvSpPr>
            <p:nvPr/>
          </p:nvSpPr>
          <p:spPr bwMode="auto">
            <a:xfrm>
              <a:off x="2784" y="1440"/>
              <a:ext cx="816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42" name="Line 66"/>
            <p:cNvSpPr>
              <a:spLocks noChangeShapeType="1"/>
            </p:cNvSpPr>
            <p:nvPr/>
          </p:nvSpPr>
          <p:spPr bwMode="auto">
            <a:xfrm>
              <a:off x="2784" y="168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43" name="Line 67"/>
            <p:cNvSpPr>
              <a:spLocks noChangeShapeType="1"/>
            </p:cNvSpPr>
            <p:nvPr/>
          </p:nvSpPr>
          <p:spPr bwMode="auto">
            <a:xfrm>
              <a:off x="2784" y="192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44" name="Line 68"/>
            <p:cNvSpPr>
              <a:spLocks noChangeShapeType="1"/>
            </p:cNvSpPr>
            <p:nvPr/>
          </p:nvSpPr>
          <p:spPr bwMode="auto">
            <a:xfrm>
              <a:off x="2784" y="216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45" name="Line 69"/>
            <p:cNvSpPr>
              <a:spLocks noChangeShapeType="1"/>
            </p:cNvSpPr>
            <p:nvPr/>
          </p:nvSpPr>
          <p:spPr bwMode="auto">
            <a:xfrm>
              <a:off x="1104" y="230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46" name="Line 70"/>
            <p:cNvSpPr>
              <a:spLocks noChangeShapeType="1"/>
            </p:cNvSpPr>
            <p:nvPr/>
          </p:nvSpPr>
          <p:spPr bwMode="auto">
            <a:xfrm>
              <a:off x="1488" y="216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247" name="Group 71"/>
          <p:cNvGrpSpPr>
            <a:grpSpLocks/>
          </p:cNvGrpSpPr>
          <p:nvPr/>
        </p:nvGrpSpPr>
        <p:grpSpPr bwMode="auto">
          <a:xfrm>
            <a:off x="2362200" y="3429000"/>
            <a:ext cx="3352800" cy="381000"/>
            <a:chOff x="1488" y="2160"/>
            <a:chExt cx="2112" cy="240"/>
          </a:xfrm>
        </p:grpSpPr>
        <p:sp>
          <p:nvSpPr>
            <p:cNvPr id="50248" name="Rectangle 72"/>
            <p:cNvSpPr>
              <a:spLocks noChangeArrowheads="1"/>
            </p:cNvSpPr>
            <p:nvPr/>
          </p:nvSpPr>
          <p:spPr bwMode="auto">
            <a:xfrm>
              <a:off x="1488" y="2160"/>
              <a:ext cx="81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49" name="Rectangle 73"/>
            <p:cNvSpPr>
              <a:spLocks noChangeArrowheads="1"/>
            </p:cNvSpPr>
            <p:nvPr/>
          </p:nvSpPr>
          <p:spPr bwMode="auto">
            <a:xfrm>
              <a:off x="2784" y="2160"/>
              <a:ext cx="81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250" name="Rectangle 74"/>
          <p:cNvSpPr>
            <a:spLocks noChangeArrowheads="1"/>
          </p:cNvSpPr>
          <p:nvPr/>
        </p:nvSpPr>
        <p:spPr bwMode="auto">
          <a:xfrm>
            <a:off x="4329112" y="3429000"/>
            <a:ext cx="9220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Courier New" panose="02070309020205020404" pitchFamily="49" charset="0"/>
              </a:rPr>
              <a:t>2020</a:t>
            </a:r>
          </a:p>
        </p:txBody>
      </p:sp>
      <p:sp>
        <p:nvSpPr>
          <p:cNvPr id="78" name="Line 82"/>
          <p:cNvSpPr>
            <a:spLocks noChangeShapeType="1"/>
          </p:cNvSpPr>
          <p:nvPr/>
        </p:nvSpPr>
        <p:spPr bwMode="auto">
          <a:xfrm>
            <a:off x="2209800" y="4724399"/>
            <a:ext cx="685800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83"/>
          <p:cNvSpPr>
            <a:spLocks noChangeShapeType="1"/>
          </p:cNvSpPr>
          <p:nvPr/>
        </p:nvSpPr>
        <p:spPr bwMode="auto">
          <a:xfrm>
            <a:off x="28956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Text Box 84"/>
          <p:cNvSpPr txBox="1">
            <a:spLocks noChangeArrowheads="1"/>
          </p:cNvSpPr>
          <p:nvPr/>
        </p:nvSpPr>
        <p:spPr bwMode="auto">
          <a:xfrm>
            <a:off x="1905000" y="4648200"/>
            <a:ext cx="995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Valid?</a:t>
            </a:r>
          </a:p>
        </p:txBody>
      </p:sp>
      <p:sp>
        <p:nvSpPr>
          <p:cNvPr id="81" name="Line 85"/>
          <p:cNvSpPr>
            <a:spLocks noChangeShapeType="1"/>
          </p:cNvSpPr>
          <p:nvPr/>
        </p:nvSpPr>
        <p:spPr bwMode="auto">
          <a:xfrm>
            <a:off x="2971800" y="510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" name="Group 86"/>
          <p:cNvGrpSpPr>
            <a:grpSpLocks/>
          </p:cNvGrpSpPr>
          <p:nvPr/>
        </p:nvGrpSpPr>
        <p:grpSpPr bwMode="auto">
          <a:xfrm flipV="1">
            <a:off x="2819400" y="4876800"/>
            <a:ext cx="304800" cy="228600"/>
            <a:chOff x="384" y="3792"/>
            <a:chExt cx="288" cy="288"/>
          </a:xfrm>
        </p:grpSpPr>
        <p:sp>
          <p:nvSpPr>
            <p:cNvPr id="83" name="Arc 87"/>
            <p:cNvSpPr>
              <a:spLocks/>
            </p:cNvSpPr>
            <p:nvPr/>
          </p:nvSpPr>
          <p:spPr bwMode="auto">
            <a:xfrm>
              <a:off x="528" y="379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44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Arc 88"/>
            <p:cNvSpPr>
              <a:spLocks/>
            </p:cNvSpPr>
            <p:nvPr/>
          </p:nvSpPr>
          <p:spPr bwMode="auto">
            <a:xfrm flipH="1">
              <a:off x="384" y="379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44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89"/>
            <p:cNvSpPr>
              <a:spLocks noChangeShapeType="1"/>
            </p:cNvSpPr>
            <p:nvPr/>
          </p:nvSpPr>
          <p:spPr bwMode="auto">
            <a:xfrm>
              <a:off x="384" y="39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90"/>
            <p:cNvSpPr>
              <a:spLocks noChangeShapeType="1"/>
            </p:cNvSpPr>
            <p:nvPr/>
          </p:nvSpPr>
          <p:spPr bwMode="auto">
            <a:xfrm>
              <a:off x="672" y="39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91"/>
            <p:cNvSpPr>
              <a:spLocks noChangeShapeType="1"/>
            </p:cNvSpPr>
            <p:nvPr/>
          </p:nvSpPr>
          <p:spPr bwMode="auto">
            <a:xfrm>
              <a:off x="384" y="40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8" name="Group 116"/>
          <p:cNvGrpSpPr>
            <a:grpSpLocks/>
          </p:cNvGrpSpPr>
          <p:nvPr/>
        </p:nvGrpSpPr>
        <p:grpSpPr bwMode="auto">
          <a:xfrm>
            <a:off x="2209800" y="3819525"/>
            <a:ext cx="76200" cy="904875"/>
            <a:chOff x="1536" y="3318"/>
            <a:chExt cx="48" cy="570"/>
          </a:xfrm>
        </p:grpSpPr>
        <p:sp>
          <p:nvSpPr>
            <p:cNvPr id="89" name="Line 117"/>
            <p:cNvSpPr>
              <a:spLocks noChangeShapeType="1"/>
            </p:cNvSpPr>
            <p:nvPr/>
          </p:nvSpPr>
          <p:spPr bwMode="auto">
            <a:xfrm>
              <a:off x="1536" y="3318"/>
              <a:ext cx="0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118"/>
            <p:cNvSpPr>
              <a:spLocks noChangeShapeType="1"/>
            </p:cNvSpPr>
            <p:nvPr/>
          </p:nvSpPr>
          <p:spPr bwMode="auto">
            <a:xfrm>
              <a:off x="1536" y="374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1" name="Group 119"/>
            <p:cNvGrpSpPr>
              <a:grpSpLocks/>
            </p:cNvGrpSpPr>
            <p:nvPr/>
          </p:nvGrpSpPr>
          <p:grpSpPr bwMode="auto">
            <a:xfrm>
              <a:off x="1536" y="3648"/>
              <a:ext cx="48" cy="96"/>
              <a:chOff x="576" y="3888"/>
              <a:chExt cx="48" cy="96"/>
            </a:xfrm>
          </p:grpSpPr>
          <p:sp>
            <p:nvSpPr>
              <p:cNvPr id="92" name="Arc 120"/>
              <p:cNvSpPr>
                <a:spLocks/>
              </p:cNvSpPr>
              <p:nvPr/>
            </p:nvSpPr>
            <p:spPr bwMode="auto">
              <a:xfrm>
                <a:off x="576" y="3888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48 w 21600"/>
                  <a:gd name="T3" fmla="*/ 48 h 21600"/>
                  <a:gd name="T4" fmla="*/ 0 w 21600"/>
                  <a:gd name="T5" fmla="*/ 48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Arc 121"/>
              <p:cNvSpPr>
                <a:spLocks/>
              </p:cNvSpPr>
              <p:nvPr/>
            </p:nvSpPr>
            <p:spPr bwMode="auto">
              <a:xfrm flipV="1">
                <a:off x="576" y="3936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48 w 21600"/>
                  <a:gd name="T3" fmla="*/ 48 h 21600"/>
                  <a:gd name="T4" fmla="*/ 0 w 21600"/>
                  <a:gd name="T5" fmla="*/ 48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4" name="Rectangle 2"/>
          <p:cNvSpPr>
            <a:spLocks noChangeArrowheads="1"/>
          </p:cNvSpPr>
          <p:nvPr/>
        </p:nvSpPr>
        <p:spPr bwMode="auto">
          <a:xfrm>
            <a:off x="2077293" y="3429000"/>
            <a:ext cx="22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0" name="Rectangle 80"/>
          <p:cNvSpPr>
            <a:spLocks noChangeArrowheads="1"/>
          </p:cNvSpPr>
          <p:nvPr/>
        </p:nvSpPr>
        <p:spPr bwMode="auto">
          <a:xfrm>
            <a:off x="4111871" y="3428514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dirty="0"/>
              <a:t>1</a:t>
            </a:r>
          </a:p>
        </p:txBody>
      </p:sp>
      <p:sp>
        <p:nvSpPr>
          <p:cNvPr id="103" name="Rectangle 80"/>
          <p:cNvSpPr>
            <a:spLocks noChangeArrowheads="1"/>
          </p:cNvSpPr>
          <p:nvPr/>
        </p:nvSpPr>
        <p:spPr bwMode="auto">
          <a:xfrm>
            <a:off x="2074851" y="304904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dirty="0"/>
              <a:t>1</a:t>
            </a:r>
          </a:p>
        </p:txBody>
      </p:sp>
      <p:sp>
        <p:nvSpPr>
          <p:cNvPr id="105" name="Line 82"/>
          <p:cNvSpPr>
            <a:spLocks noChangeShapeType="1"/>
          </p:cNvSpPr>
          <p:nvPr/>
        </p:nvSpPr>
        <p:spPr bwMode="auto">
          <a:xfrm>
            <a:off x="4191000" y="4724399"/>
            <a:ext cx="685800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Line 83"/>
          <p:cNvSpPr>
            <a:spLocks noChangeShapeType="1"/>
          </p:cNvSpPr>
          <p:nvPr/>
        </p:nvSpPr>
        <p:spPr bwMode="auto">
          <a:xfrm>
            <a:off x="487680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Text Box 84"/>
          <p:cNvSpPr txBox="1">
            <a:spLocks noChangeArrowheads="1"/>
          </p:cNvSpPr>
          <p:nvPr/>
        </p:nvSpPr>
        <p:spPr bwMode="auto">
          <a:xfrm>
            <a:off x="3886200" y="4648200"/>
            <a:ext cx="995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Valid?</a:t>
            </a:r>
          </a:p>
        </p:txBody>
      </p:sp>
      <p:sp>
        <p:nvSpPr>
          <p:cNvPr id="108" name="Line 85"/>
          <p:cNvSpPr>
            <a:spLocks noChangeShapeType="1"/>
          </p:cNvSpPr>
          <p:nvPr/>
        </p:nvSpPr>
        <p:spPr bwMode="auto">
          <a:xfrm>
            <a:off x="4953000" y="510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9" name="Group 86"/>
          <p:cNvGrpSpPr>
            <a:grpSpLocks/>
          </p:cNvGrpSpPr>
          <p:nvPr/>
        </p:nvGrpSpPr>
        <p:grpSpPr bwMode="auto">
          <a:xfrm flipV="1">
            <a:off x="4800600" y="4876800"/>
            <a:ext cx="304800" cy="228600"/>
            <a:chOff x="384" y="3792"/>
            <a:chExt cx="288" cy="288"/>
          </a:xfrm>
        </p:grpSpPr>
        <p:sp>
          <p:nvSpPr>
            <p:cNvPr id="110" name="Arc 87"/>
            <p:cNvSpPr>
              <a:spLocks/>
            </p:cNvSpPr>
            <p:nvPr/>
          </p:nvSpPr>
          <p:spPr bwMode="auto">
            <a:xfrm>
              <a:off x="528" y="379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44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Arc 88"/>
            <p:cNvSpPr>
              <a:spLocks/>
            </p:cNvSpPr>
            <p:nvPr/>
          </p:nvSpPr>
          <p:spPr bwMode="auto">
            <a:xfrm flipH="1">
              <a:off x="384" y="379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44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89"/>
            <p:cNvSpPr>
              <a:spLocks noChangeShapeType="1"/>
            </p:cNvSpPr>
            <p:nvPr/>
          </p:nvSpPr>
          <p:spPr bwMode="auto">
            <a:xfrm>
              <a:off x="384" y="39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90"/>
            <p:cNvSpPr>
              <a:spLocks noChangeShapeType="1"/>
            </p:cNvSpPr>
            <p:nvPr/>
          </p:nvSpPr>
          <p:spPr bwMode="auto">
            <a:xfrm>
              <a:off x="672" y="39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91"/>
            <p:cNvSpPr>
              <a:spLocks noChangeShapeType="1"/>
            </p:cNvSpPr>
            <p:nvPr/>
          </p:nvSpPr>
          <p:spPr bwMode="auto">
            <a:xfrm>
              <a:off x="384" y="40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5" name="Group 116"/>
          <p:cNvGrpSpPr>
            <a:grpSpLocks/>
          </p:cNvGrpSpPr>
          <p:nvPr/>
        </p:nvGrpSpPr>
        <p:grpSpPr bwMode="auto">
          <a:xfrm>
            <a:off x="4191000" y="3819525"/>
            <a:ext cx="76200" cy="904875"/>
            <a:chOff x="1536" y="3318"/>
            <a:chExt cx="48" cy="570"/>
          </a:xfrm>
        </p:grpSpPr>
        <p:sp>
          <p:nvSpPr>
            <p:cNvPr id="116" name="Line 117"/>
            <p:cNvSpPr>
              <a:spLocks noChangeShapeType="1"/>
            </p:cNvSpPr>
            <p:nvPr/>
          </p:nvSpPr>
          <p:spPr bwMode="auto">
            <a:xfrm>
              <a:off x="1536" y="3318"/>
              <a:ext cx="0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118"/>
            <p:cNvSpPr>
              <a:spLocks noChangeShapeType="1"/>
            </p:cNvSpPr>
            <p:nvPr/>
          </p:nvSpPr>
          <p:spPr bwMode="auto">
            <a:xfrm>
              <a:off x="1536" y="374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8" name="Group 119"/>
            <p:cNvGrpSpPr>
              <a:grpSpLocks/>
            </p:cNvGrpSpPr>
            <p:nvPr/>
          </p:nvGrpSpPr>
          <p:grpSpPr bwMode="auto">
            <a:xfrm>
              <a:off x="1536" y="3648"/>
              <a:ext cx="48" cy="96"/>
              <a:chOff x="576" y="3888"/>
              <a:chExt cx="48" cy="96"/>
            </a:xfrm>
          </p:grpSpPr>
          <p:sp>
            <p:nvSpPr>
              <p:cNvPr id="119" name="Arc 120"/>
              <p:cNvSpPr>
                <a:spLocks/>
              </p:cNvSpPr>
              <p:nvPr/>
            </p:nvSpPr>
            <p:spPr bwMode="auto">
              <a:xfrm>
                <a:off x="576" y="3888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48 w 21600"/>
                  <a:gd name="T3" fmla="*/ 48 h 21600"/>
                  <a:gd name="T4" fmla="*/ 0 w 21600"/>
                  <a:gd name="T5" fmla="*/ 48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Arc 121"/>
              <p:cNvSpPr>
                <a:spLocks/>
              </p:cNvSpPr>
              <p:nvPr/>
            </p:nvSpPr>
            <p:spPr bwMode="auto">
              <a:xfrm flipV="1">
                <a:off x="576" y="3936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48 w 21600"/>
                  <a:gd name="T3" fmla="*/ 48 h 21600"/>
                  <a:gd name="T4" fmla="*/ 0 w 21600"/>
                  <a:gd name="T5" fmla="*/ 48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21" name="Rectangle 80"/>
          <p:cNvSpPr>
            <a:spLocks noChangeArrowheads="1"/>
          </p:cNvSpPr>
          <p:nvPr/>
        </p:nvSpPr>
        <p:spPr bwMode="auto">
          <a:xfrm>
            <a:off x="4111869" y="3048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22" name="Rectangle 80"/>
          <p:cNvSpPr>
            <a:spLocks noChangeArrowheads="1"/>
          </p:cNvSpPr>
          <p:nvPr/>
        </p:nvSpPr>
        <p:spPr bwMode="auto">
          <a:xfrm>
            <a:off x="4114800" y="2667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23" name="Rectangle 80"/>
          <p:cNvSpPr>
            <a:spLocks noChangeArrowheads="1"/>
          </p:cNvSpPr>
          <p:nvPr/>
        </p:nvSpPr>
        <p:spPr bwMode="auto">
          <a:xfrm>
            <a:off x="4114800" y="2285515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24" name="Rectangle 80"/>
          <p:cNvSpPr>
            <a:spLocks noChangeArrowheads="1"/>
          </p:cNvSpPr>
          <p:nvPr/>
        </p:nvSpPr>
        <p:spPr bwMode="auto">
          <a:xfrm>
            <a:off x="2074851" y="3429001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dirty="0"/>
              <a:t>1</a:t>
            </a:r>
          </a:p>
        </p:txBody>
      </p:sp>
      <p:sp>
        <p:nvSpPr>
          <p:cNvPr id="125" name="Rectangle 80"/>
          <p:cNvSpPr>
            <a:spLocks noChangeArrowheads="1"/>
          </p:cNvSpPr>
          <p:nvPr/>
        </p:nvSpPr>
        <p:spPr bwMode="auto">
          <a:xfrm>
            <a:off x="2077782" y="26670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26" name="Rectangle 80"/>
          <p:cNvSpPr>
            <a:spLocks noChangeArrowheads="1"/>
          </p:cNvSpPr>
          <p:nvPr/>
        </p:nvSpPr>
        <p:spPr bwMode="auto">
          <a:xfrm>
            <a:off x="2077782" y="2285515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0</a:t>
            </a:r>
          </a:p>
        </p:txBody>
      </p:sp>
      <p:sp>
        <p:nvSpPr>
          <p:cNvPr id="127" name="Rectangle 74"/>
          <p:cNvSpPr>
            <a:spLocks noChangeArrowheads="1"/>
          </p:cNvSpPr>
          <p:nvPr/>
        </p:nvSpPr>
        <p:spPr bwMode="auto">
          <a:xfrm>
            <a:off x="2286000" y="3429000"/>
            <a:ext cx="9220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Courier New" panose="02070309020205020404" pitchFamily="49" charset="0"/>
              </a:rPr>
              <a:t>4307</a:t>
            </a:r>
          </a:p>
        </p:txBody>
      </p:sp>
      <p:sp>
        <p:nvSpPr>
          <p:cNvPr id="128" name="Rectangle 74"/>
          <p:cNvSpPr>
            <a:spLocks noChangeArrowheads="1"/>
          </p:cNvSpPr>
          <p:nvPr/>
        </p:nvSpPr>
        <p:spPr bwMode="auto">
          <a:xfrm>
            <a:off x="2292350" y="3019424"/>
            <a:ext cx="1462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Courier New" panose="02070309020205020404" pitchFamily="49" charset="0"/>
              </a:rPr>
              <a:t>17DDE00</a:t>
            </a:r>
          </a:p>
        </p:txBody>
      </p:sp>
      <p:sp>
        <p:nvSpPr>
          <p:cNvPr id="129" name="WordArt 28"/>
          <p:cNvSpPr>
            <a:spLocks noChangeArrowheads="1" noChangeShapeType="1" noTextEdit="1"/>
          </p:cNvSpPr>
          <p:nvPr/>
        </p:nvSpPr>
        <p:spPr bwMode="auto">
          <a:xfrm>
            <a:off x="3200400" y="5410200"/>
            <a:ext cx="1247775" cy="4905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B2B2B2">
                    <a:alpha val="50000"/>
                  </a:srgbClr>
                </a:solidFill>
              </a14:hiddenFill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noFill/>
                <a:effectLst>
                  <a:outerShdw dist="45791" dir="2021404" algn="ctr" rotWithShape="0">
                    <a:srgbClr val="9999FF"/>
                  </a:outerShdw>
                </a:effectLst>
                <a:latin typeface="Arial Black" panose="020B0A04020102020204" pitchFamily="34" charset="0"/>
              </a:rPr>
              <a:t>HIT</a:t>
            </a:r>
          </a:p>
        </p:txBody>
      </p:sp>
      <p:sp>
        <p:nvSpPr>
          <p:cNvPr id="133" name="5-Point Star 132"/>
          <p:cNvSpPr/>
          <p:nvPr/>
        </p:nvSpPr>
        <p:spPr>
          <a:xfrm>
            <a:off x="4768850" y="5372100"/>
            <a:ext cx="228600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463/563, Microprocessor Architecture, Prof. Rotenberg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0539-A6AA-455A-8A05-25D036BA7076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466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50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0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a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1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50202" grpId="0" autoUpdateAnimBg="0"/>
      <p:bldP spid="50203" grpId="0" autoUpdateAnimBg="0"/>
      <p:bldP spid="94" grpId="0" animBg="1"/>
      <p:bldP spid="133" grpId="0" animBg="1"/>
      <p:bldP spid="133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09E44A-2CFB-26FD-0FBB-5D9B92228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297" y="2438400"/>
            <a:ext cx="4727903" cy="23402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200" dirty="0"/>
              <a:t>Showing Cache Contents on Quizzes/Exams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463/563, Microprocessor Architecture, Prof. Rotenberg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0539-A6AA-455A-8A05-25D036BA7076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15" name="Content Placeholder 11"/>
          <p:cNvSpPr>
            <a:spLocks noGrp="1"/>
          </p:cNvSpPr>
          <p:nvPr>
            <p:ph idx="1"/>
          </p:nvPr>
        </p:nvSpPr>
        <p:spPr>
          <a:xfrm>
            <a:off x="0" y="838200"/>
            <a:ext cx="4343400" cy="51816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400" dirty="0"/>
              <a:t>Notice that the table(s) only have enough rows for displaying those sets that are ever used by the address trace. Therefore, at each row, you must indicate the set #, </a:t>
            </a:r>
            <a:r>
              <a:rPr lang="en-US" sz="1400" i="1" dirty="0"/>
              <a:t>i.e.</a:t>
            </a:r>
            <a:r>
              <a:rPr lang="en-US" sz="1400" dirty="0"/>
              <a:t>, the index into the cache.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VERY IMPORTANT: The auto-grader requires that you enter sets in the table in ascending order (from lowest to highest set #).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VERY IMPORTANT: The auto-grader accepts the set # (cache index) in either decimal or hexadecimal format. Do NOT include leading zeroes. Do NOT use '0x' notation before hex numbers.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VERY IMPORTANT: If a given cache is set-associative, then, when transferring your solution from paper to the table, blocks within a set must be listed from most-recently-used to least-recently-used. The auto-grader requires this.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VERY IMPORTANT: Tags must be specified in hexadecimal format. Do NOT include leading zeroes. Do NOT use '0x' notation before hex numbers.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VERY IMPORTANT: The auto-grader requires that you enter a tag for each block, even for blocks that are invalid. Enter - (a single hyphen) for the tag of an invalid block.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962400" y="1447800"/>
            <a:ext cx="685800" cy="1524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4343400" y="3200400"/>
            <a:ext cx="6927" cy="4591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</p:cNvCxnSpPr>
          <p:nvPr/>
        </p:nvCxnSpPr>
        <p:spPr>
          <a:xfrm>
            <a:off x="3200400" y="3124200"/>
            <a:ext cx="1295400" cy="152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5791200" y="3629417"/>
            <a:ext cx="3429357" cy="3083110"/>
            <a:chOff x="5791021" y="3629417"/>
            <a:chExt cx="3429357" cy="3083110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91021" y="4217987"/>
              <a:ext cx="3429357" cy="2494540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6192643" y="3629417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MRU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696200" y="5593423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MRU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345090" y="362941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LRU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6369694" y="3998749"/>
              <a:ext cx="23622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40"/>
          <p:cNvCxnSpPr>
            <a:cxnSpLocks/>
          </p:cNvCxnSpPr>
          <p:nvPr/>
        </p:nvCxnSpPr>
        <p:spPr>
          <a:xfrm flipV="1">
            <a:off x="3809822" y="3581400"/>
            <a:ext cx="2451376" cy="1447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</p:cNvCxnSpPr>
          <p:nvPr/>
        </p:nvCxnSpPr>
        <p:spPr>
          <a:xfrm flipV="1">
            <a:off x="3989931" y="3257445"/>
            <a:ext cx="4480830" cy="20792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94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3" y="3697690"/>
            <a:ext cx="4642486" cy="22859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Showing decoded address traces on quizzes/exams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463/563, Microprocessor Architecture, Prof. Rotenberg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0539-A6AA-455A-8A05-25D036BA7076}" type="slidenum">
              <a:rPr lang="en-US" altLang="en-US" smtClean="0"/>
              <a:pPr/>
              <a:t>33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BDB20D-F49A-2276-DDF8-4F2B9E11F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6400"/>
            <a:ext cx="4629418" cy="9695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D4604C-2237-EA1C-8CB5-C666EAEE5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1075" y="1447800"/>
            <a:ext cx="3286125" cy="49149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0D43F00-D8A7-E29E-22DA-952EE64BA0C4}"/>
              </a:ext>
            </a:extLst>
          </p:cNvPr>
          <p:cNvCxnSpPr>
            <a:cxnSpLocks/>
          </p:cNvCxnSpPr>
          <p:nvPr/>
        </p:nvCxnSpPr>
        <p:spPr>
          <a:xfrm>
            <a:off x="1600200" y="5943600"/>
            <a:ext cx="0" cy="762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7B541F-F3DC-2B52-6D35-B7610048C61C}"/>
              </a:ext>
            </a:extLst>
          </p:cNvPr>
          <p:cNvCxnSpPr>
            <a:cxnSpLocks/>
          </p:cNvCxnSpPr>
          <p:nvPr/>
        </p:nvCxnSpPr>
        <p:spPr>
          <a:xfrm>
            <a:off x="1600200" y="6705600"/>
            <a:ext cx="4191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F301E83-CBD8-A0C0-5204-AB1C9DD06264}"/>
              </a:ext>
            </a:extLst>
          </p:cNvPr>
          <p:cNvCxnSpPr>
            <a:cxnSpLocks/>
          </p:cNvCxnSpPr>
          <p:nvPr/>
        </p:nvCxnSpPr>
        <p:spPr>
          <a:xfrm>
            <a:off x="5791200" y="6324600"/>
            <a:ext cx="0" cy="38100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3E0F93B-2159-B56B-7CA0-9F0CEFF78606}"/>
              </a:ext>
            </a:extLst>
          </p:cNvPr>
          <p:cNvSpPr/>
          <p:nvPr/>
        </p:nvSpPr>
        <p:spPr>
          <a:xfrm>
            <a:off x="1228784" y="3657600"/>
            <a:ext cx="914400" cy="228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BC4FF0E-E0E3-C061-F0AE-664BF49A11FE}"/>
              </a:ext>
            </a:extLst>
          </p:cNvPr>
          <p:cNvSpPr/>
          <p:nvPr/>
        </p:nvSpPr>
        <p:spPr>
          <a:xfrm>
            <a:off x="3048060" y="3657600"/>
            <a:ext cx="762000" cy="228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B7F8AB0-3829-59E5-9C30-D6706FDEE754}"/>
              </a:ext>
            </a:extLst>
          </p:cNvPr>
          <p:cNvCxnSpPr>
            <a:cxnSpLocks/>
          </p:cNvCxnSpPr>
          <p:nvPr/>
        </p:nvCxnSpPr>
        <p:spPr>
          <a:xfrm>
            <a:off x="3505200" y="2838450"/>
            <a:ext cx="0" cy="8191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B5EFC8-52E2-714C-0B0F-D1D7B5CC38C4}"/>
              </a:ext>
            </a:extLst>
          </p:cNvPr>
          <p:cNvCxnSpPr>
            <a:cxnSpLocks/>
          </p:cNvCxnSpPr>
          <p:nvPr/>
        </p:nvCxnSpPr>
        <p:spPr>
          <a:xfrm flipH="1">
            <a:off x="3505200" y="2838450"/>
            <a:ext cx="3733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A4BF7D0-B00B-F3ED-92AB-2C4A78E97C5F}"/>
              </a:ext>
            </a:extLst>
          </p:cNvPr>
          <p:cNvCxnSpPr>
            <a:cxnSpLocks/>
          </p:cNvCxnSpPr>
          <p:nvPr/>
        </p:nvCxnSpPr>
        <p:spPr>
          <a:xfrm>
            <a:off x="7239000" y="2838450"/>
            <a:ext cx="0" cy="36195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920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Address Fields</a:t>
            </a:r>
          </a:p>
        </p:txBody>
      </p:sp>
      <p:grpSp>
        <p:nvGrpSpPr>
          <p:cNvPr id="3093" name="Group 21"/>
          <p:cNvGrpSpPr>
            <a:grpSpLocks/>
          </p:cNvGrpSpPr>
          <p:nvPr/>
        </p:nvGrpSpPr>
        <p:grpSpPr bwMode="auto">
          <a:xfrm>
            <a:off x="1371600" y="1600200"/>
            <a:ext cx="6251575" cy="1219200"/>
            <a:chOff x="864" y="1008"/>
            <a:chExt cx="3938" cy="768"/>
          </a:xfrm>
        </p:grpSpPr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864" y="1248"/>
              <a:ext cx="3888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" name="Text Box 5"/>
            <p:cNvSpPr txBox="1">
              <a:spLocks noChangeArrowheads="1"/>
            </p:cNvSpPr>
            <p:nvPr/>
          </p:nvSpPr>
          <p:spPr bwMode="auto">
            <a:xfrm>
              <a:off x="4588" y="1008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3078" name="Text Box 6"/>
            <p:cNvSpPr txBox="1">
              <a:spLocks noChangeArrowheads="1"/>
            </p:cNvSpPr>
            <p:nvPr/>
          </p:nvSpPr>
          <p:spPr bwMode="auto">
            <a:xfrm>
              <a:off x="864" y="1008"/>
              <a:ext cx="3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alibri" panose="020F0502020204030204" pitchFamily="34" charset="0"/>
                  <a:cs typeface="Calibri" panose="020F0502020204030204" pitchFamily="34" charset="0"/>
                </a:rPr>
                <a:t>31</a:t>
              </a:r>
            </a:p>
          </p:txBody>
        </p:sp>
        <p:sp>
          <p:nvSpPr>
            <p:cNvPr id="3079" name="Text Box 7"/>
            <p:cNvSpPr txBox="1">
              <a:spLocks noChangeArrowheads="1"/>
            </p:cNvSpPr>
            <p:nvPr/>
          </p:nvSpPr>
          <p:spPr bwMode="auto">
            <a:xfrm>
              <a:off x="4080" y="1248"/>
              <a:ext cx="569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alibri" panose="020F0502020204030204" pitchFamily="34" charset="0"/>
                  <a:cs typeface="Calibri" panose="020F0502020204030204" pitchFamily="34" charset="0"/>
                </a:rPr>
                <a:t>block</a:t>
              </a:r>
            </a:p>
            <a:p>
              <a:r>
                <a:rPr lang="en-US" altLang="en-US">
                  <a:latin typeface="Calibri" panose="020F0502020204030204" pitchFamily="34" charset="0"/>
                  <a:cs typeface="Calibri" panose="020F0502020204030204" pitchFamily="34" charset="0"/>
                </a:rPr>
                <a:t>offset</a:t>
              </a:r>
            </a:p>
          </p:txBody>
        </p:sp>
        <p:sp>
          <p:nvSpPr>
            <p:cNvPr id="3080" name="Text Box 8"/>
            <p:cNvSpPr txBox="1">
              <a:spLocks noChangeArrowheads="1"/>
            </p:cNvSpPr>
            <p:nvPr/>
          </p:nvSpPr>
          <p:spPr bwMode="auto">
            <a:xfrm>
              <a:off x="2976" y="1392"/>
              <a:ext cx="5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alibri" panose="020F0502020204030204" pitchFamily="34" charset="0"/>
                  <a:cs typeface="Calibri" panose="020F0502020204030204" pitchFamily="34" charset="0"/>
                </a:rPr>
                <a:t>index</a:t>
              </a:r>
            </a:p>
          </p:txBody>
        </p:sp>
        <p:sp>
          <p:nvSpPr>
            <p:cNvPr id="3081" name="Text Box 9"/>
            <p:cNvSpPr txBox="1">
              <a:spLocks noChangeArrowheads="1"/>
            </p:cNvSpPr>
            <p:nvPr/>
          </p:nvSpPr>
          <p:spPr bwMode="auto">
            <a:xfrm>
              <a:off x="1536" y="1392"/>
              <a:ext cx="36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tag</a:t>
              </a:r>
            </a:p>
          </p:txBody>
        </p:sp>
        <p:sp>
          <p:nvSpPr>
            <p:cNvPr id="3082" name="Line 10"/>
            <p:cNvSpPr>
              <a:spLocks noChangeShapeType="1"/>
            </p:cNvSpPr>
            <p:nvPr/>
          </p:nvSpPr>
          <p:spPr bwMode="auto">
            <a:xfrm>
              <a:off x="3888" y="124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" name="Line 11"/>
            <p:cNvSpPr>
              <a:spLocks noChangeShapeType="1"/>
            </p:cNvSpPr>
            <p:nvPr/>
          </p:nvSpPr>
          <p:spPr bwMode="auto">
            <a:xfrm>
              <a:off x="2496" y="124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92" name="Group 20"/>
          <p:cNvGrpSpPr>
            <a:grpSpLocks/>
          </p:cNvGrpSpPr>
          <p:nvPr/>
        </p:nvGrpSpPr>
        <p:grpSpPr bwMode="auto">
          <a:xfrm>
            <a:off x="0" y="2971800"/>
            <a:ext cx="3346450" cy="2917825"/>
            <a:chOff x="0" y="1872"/>
            <a:chExt cx="2108" cy="1838"/>
          </a:xfrm>
        </p:grpSpPr>
        <p:sp>
          <p:nvSpPr>
            <p:cNvPr id="3086" name="Text Box 14"/>
            <p:cNvSpPr txBox="1">
              <a:spLocks noChangeArrowheads="1"/>
            </p:cNvSpPr>
            <p:nvPr/>
          </p:nvSpPr>
          <p:spPr bwMode="auto">
            <a:xfrm>
              <a:off x="0" y="2256"/>
              <a:ext cx="2108" cy="1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Tag field is compared</a:t>
              </a:r>
            </a:p>
            <a:p>
              <a:r>
                <a:rPr lang="en-US" alt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to the tag(s) of the indexed</a:t>
              </a:r>
            </a:p>
            <a:p>
              <a:r>
                <a:rPr lang="en-US" alt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cache block(s).</a:t>
              </a:r>
            </a:p>
            <a:p>
              <a:r>
                <a:rPr lang="en-US" alt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If there is a match, memory</a:t>
              </a:r>
            </a:p>
            <a:p>
              <a:r>
                <a:rPr lang="en-US" alt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block is there (hit).</a:t>
              </a:r>
            </a:p>
            <a:p>
              <a:r>
                <a:rPr lang="en-US" alt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If there isn’t a match, memory</a:t>
              </a:r>
            </a:p>
            <a:p>
              <a:r>
                <a:rPr lang="en-US" alt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block is not there (miss).</a:t>
              </a:r>
            </a:p>
          </p:txBody>
        </p:sp>
        <p:sp>
          <p:nvSpPr>
            <p:cNvPr id="3087" name="Line 15"/>
            <p:cNvSpPr>
              <a:spLocks noChangeShapeType="1"/>
            </p:cNvSpPr>
            <p:nvPr/>
          </p:nvSpPr>
          <p:spPr bwMode="auto">
            <a:xfrm flipH="1">
              <a:off x="1056" y="1872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90" name="Group 18"/>
          <p:cNvGrpSpPr>
            <a:grpSpLocks/>
          </p:cNvGrpSpPr>
          <p:nvPr/>
        </p:nvGrpSpPr>
        <p:grpSpPr bwMode="auto">
          <a:xfrm>
            <a:off x="3962400" y="2971800"/>
            <a:ext cx="2209800" cy="3011488"/>
            <a:chOff x="2544" y="1872"/>
            <a:chExt cx="1344" cy="1897"/>
          </a:xfrm>
        </p:grpSpPr>
        <p:sp>
          <p:nvSpPr>
            <p:cNvPr id="3084" name="Text Box 12"/>
            <p:cNvSpPr txBox="1">
              <a:spLocks noChangeArrowheads="1"/>
            </p:cNvSpPr>
            <p:nvPr/>
          </p:nvSpPr>
          <p:spPr bwMode="auto">
            <a:xfrm>
              <a:off x="2544" y="2160"/>
              <a:ext cx="1344" cy="1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Used to lookup a “set”, which contains one or more memory blocks. (The number of blocks in a set is the “associativity”.)</a:t>
              </a:r>
            </a:p>
          </p:txBody>
        </p:sp>
        <p:sp>
          <p:nvSpPr>
            <p:cNvPr id="3088" name="Line 16"/>
            <p:cNvSpPr>
              <a:spLocks noChangeShapeType="1"/>
            </p:cNvSpPr>
            <p:nvPr/>
          </p:nvSpPr>
          <p:spPr bwMode="auto">
            <a:xfrm>
              <a:off x="3168" y="187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91" name="Group 19"/>
          <p:cNvGrpSpPr>
            <a:grpSpLocks/>
          </p:cNvGrpSpPr>
          <p:nvPr/>
        </p:nvGrpSpPr>
        <p:grpSpPr bwMode="auto">
          <a:xfrm>
            <a:off x="6161089" y="2895600"/>
            <a:ext cx="2590800" cy="1781175"/>
            <a:chOff x="3881" y="1824"/>
            <a:chExt cx="1632" cy="1122"/>
          </a:xfrm>
        </p:grpSpPr>
        <p:sp>
          <p:nvSpPr>
            <p:cNvPr id="3085" name="Text Box 13"/>
            <p:cNvSpPr txBox="1">
              <a:spLocks noChangeArrowheads="1"/>
            </p:cNvSpPr>
            <p:nvPr/>
          </p:nvSpPr>
          <p:spPr bwMode="auto">
            <a:xfrm>
              <a:off x="3881" y="2112"/>
              <a:ext cx="1632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Once block is found,</a:t>
              </a:r>
            </a:p>
            <a:p>
              <a:r>
                <a:rPr lang="en-US" alt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offset selects a</a:t>
              </a:r>
            </a:p>
            <a:p>
              <a:r>
                <a:rPr lang="en-US" alt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particular byte or word</a:t>
              </a:r>
            </a:p>
            <a:p>
              <a:r>
                <a:rPr lang="en-US" alt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of data in the block.</a:t>
              </a:r>
            </a:p>
          </p:txBody>
        </p:sp>
        <p:sp>
          <p:nvSpPr>
            <p:cNvPr id="3089" name="Line 17"/>
            <p:cNvSpPr>
              <a:spLocks noChangeShapeType="1"/>
            </p:cNvSpPr>
            <p:nvPr/>
          </p:nvSpPr>
          <p:spPr bwMode="auto">
            <a:xfrm>
              <a:off x="4272" y="18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463/563, Microprocessor Architecture, Prof. Rotenberg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0539-A6AA-455A-8A05-25D036BA7076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287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Address Fields (cont.)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Widths of address fields (# bits)</a:t>
            </a:r>
          </a:p>
          <a:p>
            <a:pPr lvl="1">
              <a:buFontTx/>
              <a:buNone/>
            </a:pPr>
            <a:r>
              <a:rPr lang="en-US" altLang="en-US" i="1" dirty="0"/>
              <a:t># index bits</a:t>
            </a:r>
            <a:r>
              <a:rPr lang="en-US" altLang="en-US" dirty="0"/>
              <a:t> = log</a:t>
            </a:r>
            <a:r>
              <a:rPr lang="en-US" altLang="en-US" baseline="-25000" dirty="0"/>
              <a:t>2</a:t>
            </a:r>
            <a:r>
              <a:rPr lang="en-US" altLang="en-US" dirty="0"/>
              <a:t>(</a:t>
            </a:r>
            <a:r>
              <a:rPr lang="en-US" altLang="en-US" i="1" dirty="0"/>
              <a:t># sets</a:t>
            </a:r>
            <a:r>
              <a:rPr lang="en-US" altLang="en-US" dirty="0"/>
              <a:t>)</a:t>
            </a:r>
          </a:p>
          <a:p>
            <a:pPr lvl="1">
              <a:buFontTx/>
              <a:buNone/>
            </a:pPr>
            <a:r>
              <a:rPr lang="en-US" altLang="en-US" i="1" dirty="0"/>
              <a:t># block offset bits</a:t>
            </a:r>
            <a:r>
              <a:rPr lang="en-US" altLang="en-US" dirty="0"/>
              <a:t> = log</a:t>
            </a:r>
            <a:r>
              <a:rPr lang="en-US" altLang="en-US" baseline="-25000" dirty="0"/>
              <a:t>2</a:t>
            </a:r>
            <a:r>
              <a:rPr lang="en-US" altLang="en-US" dirty="0"/>
              <a:t>(</a:t>
            </a:r>
            <a:r>
              <a:rPr lang="en-US" altLang="en-US" i="1" dirty="0"/>
              <a:t>block size</a:t>
            </a:r>
            <a:r>
              <a:rPr lang="en-US" altLang="en-US" dirty="0"/>
              <a:t>)</a:t>
            </a:r>
          </a:p>
          <a:p>
            <a:pPr lvl="1">
              <a:buFontTx/>
              <a:buNone/>
            </a:pPr>
            <a:r>
              <a:rPr lang="en-US" altLang="en-US" i="1" dirty="0"/>
              <a:t># tag bits</a:t>
            </a:r>
            <a:r>
              <a:rPr lang="en-US" altLang="en-US" dirty="0"/>
              <a:t> = 32 - </a:t>
            </a:r>
            <a:r>
              <a:rPr lang="en-US" altLang="en-US" i="1" dirty="0"/>
              <a:t># index bits</a:t>
            </a:r>
            <a:r>
              <a:rPr lang="en-US" altLang="en-US" dirty="0"/>
              <a:t> - </a:t>
            </a:r>
            <a:r>
              <a:rPr lang="en-US" altLang="en-US" i="1" dirty="0"/>
              <a:t># block offset bits</a:t>
            </a:r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 flipV="1">
            <a:off x="30480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2743200" y="4338934"/>
            <a:ext cx="34780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assuming 32-bit addresses</a:t>
            </a:r>
          </a:p>
        </p:txBody>
      </p:sp>
      <p:grpSp>
        <p:nvGrpSpPr>
          <p:cNvPr id="5126" name="Group 6"/>
          <p:cNvGrpSpPr>
            <a:grpSpLocks/>
          </p:cNvGrpSpPr>
          <p:nvPr/>
        </p:nvGrpSpPr>
        <p:grpSpPr bwMode="auto">
          <a:xfrm>
            <a:off x="1295400" y="4724400"/>
            <a:ext cx="6251575" cy="1219200"/>
            <a:chOff x="864" y="1008"/>
            <a:chExt cx="3938" cy="768"/>
          </a:xfrm>
        </p:grpSpPr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864" y="1248"/>
              <a:ext cx="3888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28" name="Text Box 8"/>
            <p:cNvSpPr txBox="1">
              <a:spLocks noChangeArrowheads="1"/>
            </p:cNvSpPr>
            <p:nvPr/>
          </p:nvSpPr>
          <p:spPr bwMode="auto">
            <a:xfrm>
              <a:off x="4588" y="1008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129" name="Text Box 9"/>
            <p:cNvSpPr txBox="1">
              <a:spLocks noChangeArrowheads="1"/>
            </p:cNvSpPr>
            <p:nvPr/>
          </p:nvSpPr>
          <p:spPr bwMode="auto">
            <a:xfrm>
              <a:off x="864" y="1008"/>
              <a:ext cx="3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31</a:t>
              </a:r>
            </a:p>
          </p:txBody>
        </p:sp>
        <p:sp>
          <p:nvSpPr>
            <p:cNvPr id="5130" name="Text Box 10"/>
            <p:cNvSpPr txBox="1">
              <a:spLocks noChangeArrowheads="1"/>
            </p:cNvSpPr>
            <p:nvPr/>
          </p:nvSpPr>
          <p:spPr bwMode="auto">
            <a:xfrm>
              <a:off x="4080" y="1248"/>
              <a:ext cx="569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alibri" panose="020F0502020204030204" pitchFamily="34" charset="0"/>
                  <a:cs typeface="Calibri" panose="020F0502020204030204" pitchFamily="34" charset="0"/>
                </a:rPr>
                <a:t>block</a:t>
              </a:r>
            </a:p>
            <a:p>
              <a:r>
                <a:rPr lang="en-US" altLang="en-US">
                  <a:latin typeface="Calibri" panose="020F0502020204030204" pitchFamily="34" charset="0"/>
                  <a:cs typeface="Calibri" panose="020F0502020204030204" pitchFamily="34" charset="0"/>
                </a:rPr>
                <a:t>offset</a:t>
              </a:r>
            </a:p>
          </p:txBody>
        </p:sp>
        <p:sp>
          <p:nvSpPr>
            <p:cNvPr id="5131" name="Text Box 11"/>
            <p:cNvSpPr txBox="1">
              <a:spLocks noChangeArrowheads="1"/>
            </p:cNvSpPr>
            <p:nvPr/>
          </p:nvSpPr>
          <p:spPr bwMode="auto">
            <a:xfrm>
              <a:off x="2976" y="1392"/>
              <a:ext cx="5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alibri" panose="020F0502020204030204" pitchFamily="34" charset="0"/>
                  <a:cs typeface="Calibri" panose="020F0502020204030204" pitchFamily="34" charset="0"/>
                </a:rPr>
                <a:t>index</a:t>
              </a:r>
            </a:p>
          </p:txBody>
        </p:sp>
        <p:sp>
          <p:nvSpPr>
            <p:cNvPr id="5132" name="Text Box 12"/>
            <p:cNvSpPr txBox="1">
              <a:spLocks noChangeArrowheads="1"/>
            </p:cNvSpPr>
            <p:nvPr/>
          </p:nvSpPr>
          <p:spPr bwMode="auto">
            <a:xfrm>
              <a:off x="1536" y="1392"/>
              <a:ext cx="36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alibri" panose="020F0502020204030204" pitchFamily="34" charset="0"/>
                  <a:cs typeface="Calibri" panose="020F0502020204030204" pitchFamily="34" charset="0"/>
                </a:rPr>
                <a:t>tag</a:t>
              </a:r>
            </a:p>
          </p:txBody>
        </p:sp>
        <p:sp>
          <p:nvSpPr>
            <p:cNvPr id="5133" name="Line 13"/>
            <p:cNvSpPr>
              <a:spLocks noChangeShapeType="1"/>
            </p:cNvSpPr>
            <p:nvPr/>
          </p:nvSpPr>
          <p:spPr bwMode="auto">
            <a:xfrm>
              <a:off x="3888" y="124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34" name="Line 14"/>
            <p:cNvSpPr>
              <a:spLocks noChangeShapeType="1"/>
            </p:cNvSpPr>
            <p:nvPr/>
          </p:nvSpPr>
          <p:spPr bwMode="auto">
            <a:xfrm>
              <a:off x="2496" y="124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463/563, Microprocessor Architecture, Prof. Rotenberg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0539-A6AA-455A-8A05-25D036BA7076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6662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4191000" y="2514600"/>
            <a:ext cx="32766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2590800" y="2514600"/>
            <a:ext cx="10668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2590800" y="2895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2590800" y="3276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2590800" y="3657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2590800" y="4038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>
            <a:off x="2590800" y="4724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Oval 11"/>
          <p:cNvSpPr>
            <a:spLocks noChangeArrowheads="1"/>
          </p:cNvSpPr>
          <p:nvPr/>
        </p:nvSpPr>
        <p:spPr bwMode="auto">
          <a:xfrm>
            <a:off x="2895600" y="4191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6" name="Oval 12"/>
          <p:cNvSpPr>
            <a:spLocks noChangeArrowheads="1"/>
          </p:cNvSpPr>
          <p:nvPr/>
        </p:nvSpPr>
        <p:spPr bwMode="auto">
          <a:xfrm>
            <a:off x="2895600" y="4343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7" name="Oval 13"/>
          <p:cNvSpPr>
            <a:spLocks noChangeArrowheads="1"/>
          </p:cNvSpPr>
          <p:nvPr/>
        </p:nvSpPr>
        <p:spPr bwMode="auto">
          <a:xfrm>
            <a:off x="2895600" y="4495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67" name="Group 23"/>
          <p:cNvGrpSpPr>
            <a:grpSpLocks/>
          </p:cNvGrpSpPr>
          <p:nvPr/>
        </p:nvGrpSpPr>
        <p:grpSpPr bwMode="auto">
          <a:xfrm>
            <a:off x="4191000" y="2895600"/>
            <a:ext cx="3276600" cy="1828800"/>
            <a:chOff x="2640" y="1824"/>
            <a:chExt cx="816" cy="1152"/>
          </a:xfrm>
        </p:grpSpPr>
        <p:sp>
          <p:nvSpPr>
            <p:cNvPr id="6159" name="Line 15"/>
            <p:cNvSpPr>
              <a:spLocks noChangeShapeType="1"/>
            </p:cNvSpPr>
            <p:nvPr/>
          </p:nvSpPr>
          <p:spPr bwMode="auto">
            <a:xfrm>
              <a:off x="2640" y="182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0" name="Line 16"/>
            <p:cNvSpPr>
              <a:spLocks noChangeShapeType="1"/>
            </p:cNvSpPr>
            <p:nvPr/>
          </p:nvSpPr>
          <p:spPr bwMode="auto">
            <a:xfrm>
              <a:off x="2640" y="206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1" name="Line 17"/>
            <p:cNvSpPr>
              <a:spLocks noChangeShapeType="1"/>
            </p:cNvSpPr>
            <p:nvPr/>
          </p:nvSpPr>
          <p:spPr bwMode="auto">
            <a:xfrm>
              <a:off x="2640" y="230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2" name="Line 18"/>
            <p:cNvSpPr>
              <a:spLocks noChangeShapeType="1"/>
            </p:cNvSpPr>
            <p:nvPr/>
          </p:nvSpPr>
          <p:spPr bwMode="auto">
            <a:xfrm>
              <a:off x="2640" y="254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3" name="Line 19"/>
            <p:cNvSpPr>
              <a:spLocks noChangeShapeType="1"/>
            </p:cNvSpPr>
            <p:nvPr/>
          </p:nvSpPr>
          <p:spPr bwMode="auto">
            <a:xfrm>
              <a:off x="2640" y="297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80" name="Group 36"/>
          <p:cNvGrpSpPr>
            <a:grpSpLocks/>
          </p:cNvGrpSpPr>
          <p:nvPr/>
        </p:nvGrpSpPr>
        <p:grpSpPr bwMode="auto">
          <a:xfrm>
            <a:off x="4724400" y="4191000"/>
            <a:ext cx="76200" cy="381000"/>
            <a:chOff x="2976" y="2640"/>
            <a:chExt cx="48" cy="240"/>
          </a:xfrm>
        </p:grpSpPr>
        <p:sp>
          <p:nvSpPr>
            <p:cNvPr id="6164" name="Oval 20"/>
            <p:cNvSpPr>
              <a:spLocks noChangeArrowheads="1"/>
            </p:cNvSpPr>
            <p:nvPr/>
          </p:nvSpPr>
          <p:spPr bwMode="auto">
            <a:xfrm>
              <a:off x="2976" y="264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5" name="Oval 21"/>
            <p:cNvSpPr>
              <a:spLocks noChangeArrowheads="1"/>
            </p:cNvSpPr>
            <p:nvPr/>
          </p:nvSpPr>
          <p:spPr bwMode="auto">
            <a:xfrm>
              <a:off x="2976" y="27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" name="Oval 22"/>
            <p:cNvSpPr>
              <a:spLocks noChangeArrowheads="1"/>
            </p:cNvSpPr>
            <p:nvPr/>
          </p:nvSpPr>
          <p:spPr bwMode="auto">
            <a:xfrm>
              <a:off x="2976" y="283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2676525" y="2133600"/>
            <a:ext cx="7932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TAG</a:t>
            </a:r>
          </a:p>
        </p:txBody>
      </p:sp>
      <p:sp>
        <p:nvSpPr>
          <p:cNvPr id="6169" name="Text Box 25"/>
          <p:cNvSpPr txBox="1">
            <a:spLocks noChangeArrowheads="1"/>
          </p:cNvSpPr>
          <p:nvPr/>
        </p:nvSpPr>
        <p:spPr bwMode="auto">
          <a:xfrm>
            <a:off x="5257800" y="2133600"/>
            <a:ext cx="1031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DATA</a:t>
            </a:r>
          </a:p>
        </p:txBody>
      </p:sp>
      <p:grpSp>
        <p:nvGrpSpPr>
          <p:cNvPr id="6196" name="Group 52"/>
          <p:cNvGrpSpPr>
            <a:grpSpLocks/>
          </p:cNvGrpSpPr>
          <p:nvPr/>
        </p:nvGrpSpPr>
        <p:grpSpPr bwMode="auto">
          <a:xfrm>
            <a:off x="1752600" y="2590800"/>
            <a:ext cx="307975" cy="2438400"/>
            <a:chOff x="1104" y="1632"/>
            <a:chExt cx="194" cy="1536"/>
          </a:xfrm>
        </p:grpSpPr>
        <p:sp>
          <p:nvSpPr>
            <p:cNvPr id="6191" name="Line 47"/>
            <p:cNvSpPr>
              <a:spLocks noChangeShapeType="1"/>
            </p:cNvSpPr>
            <p:nvPr/>
          </p:nvSpPr>
          <p:spPr bwMode="auto">
            <a:xfrm rot="5400000" flipH="1">
              <a:off x="1106" y="297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2" name="Line 48"/>
            <p:cNvSpPr>
              <a:spLocks noChangeShapeType="1"/>
            </p:cNvSpPr>
            <p:nvPr/>
          </p:nvSpPr>
          <p:spPr bwMode="auto">
            <a:xfrm rot="5400000">
              <a:off x="1106" y="163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3" name="Line 49"/>
            <p:cNvSpPr>
              <a:spLocks noChangeShapeType="1"/>
            </p:cNvSpPr>
            <p:nvPr/>
          </p:nvSpPr>
          <p:spPr bwMode="auto">
            <a:xfrm rot="5400000" flipH="1">
              <a:off x="528" y="2400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Line 50"/>
            <p:cNvSpPr>
              <a:spLocks noChangeShapeType="1"/>
            </p:cNvSpPr>
            <p:nvPr/>
          </p:nvSpPr>
          <p:spPr bwMode="auto">
            <a:xfrm rot="5400000" flipH="1">
              <a:off x="528" y="240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97" name="Line 53"/>
          <p:cNvSpPr>
            <a:spLocks noChangeShapeType="1"/>
          </p:cNvSpPr>
          <p:nvPr/>
        </p:nvSpPr>
        <p:spPr bwMode="auto">
          <a:xfrm>
            <a:off x="2057400" y="2743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8" name="Line 54"/>
          <p:cNvSpPr>
            <a:spLocks noChangeShapeType="1"/>
          </p:cNvSpPr>
          <p:nvPr/>
        </p:nvSpPr>
        <p:spPr bwMode="auto">
          <a:xfrm>
            <a:off x="2057400" y="3124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9" name="Line 55"/>
          <p:cNvSpPr>
            <a:spLocks noChangeShapeType="1"/>
          </p:cNvSpPr>
          <p:nvPr/>
        </p:nvSpPr>
        <p:spPr bwMode="auto">
          <a:xfrm>
            <a:off x="2057400" y="3505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0" name="Line 56"/>
          <p:cNvSpPr>
            <a:spLocks noChangeShapeType="1"/>
          </p:cNvSpPr>
          <p:nvPr/>
        </p:nvSpPr>
        <p:spPr bwMode="auto">
          <a:xfrm>
            <a:off x="2057400" y="3886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1" name="Line 57"/>
          <p:cNvSpPr>
            <a:spLocks noChangeShapeType="1"/>
          </p:cNvSpPr>
          <p:nvPr/>
        </p:nvSpPr>
        <p:spPr bwMode="auto">
          <a:xfrm>
            <a:off x="2057400" y="4876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2" name="Line 58"/>
          <p:cNvSpPr>
            <a:spLocks noChangeShapeType="1"/>
          </p:cNvSpPr>
          <p:nvPr/>
        </p:nvSpPr>
        <p:spPr bwMode="auto">
          <a:xfrm>
            <a:off x="3657600" y="2743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3" name="Line 59"/>
          <p:cNvSpPr>
            <a:spLocks noChangeShapeType="1"/>
          </p:cNvSpPr>
          <p:nvPr/>
        </p:nvSpPr>
        <p:spPr bwMode="auto">
          <a:xfrm>
            <a:off x="3657600" y="3124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4" name="Line 60"/>
          <p:cNvSpPr>
            <a:spLocks noChangeShapeType="1"/>
          </p:cNvSpPr>
          <p:nvPr/>
        </p:nvSpPr>
        <p:spPr bwMode="auto">
          <a:xfrm>
            <a:off x="3657600" y="3505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5" name="Line 61"/>
          <p:cNvSpPr>
            <a:spLocks noChangeShapeType="1"/>
          </p:cNvSpPr>
          <p:nvPr/>
        </p:nvSpPr>
        <p:spPr bwMode="auto">
          <a:xfrm>
            <a:off x="3657600" y="3886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6" name="Line 62"/>
          <p:cNvSpPr>
            <a:spLocks noChangeShapeType="1"/>
          </p:cNvSpPr>
          <p:nvPr/>
        </p:nvSpPr>
        <p:spPr bwMode="auto">
          <a:xfrm>
            <a:off x="3657600" y="4876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207" name="Group 63"/>
          <p:cNvGrpSpPr>
            <a:grpSpLocks/>
          </p:cNvGrpSpPr>
          <p:nvPr/>
        </p:nvGrpSpPr>
        <p:grpSpPr bwMode="auto">
          <a:xfrm>
            <a:off x="1295400" y="0"/>
            <a:ext cx="6248400" cy="1219200"/>
            <a:chOff x="864" y="1008"/>
            <a:chExt cx="3936" cy="768"/>
          </a:xfrm>
        </p:grpSpPr>
        <p:sp>
          <p:nvSpPr>
            <p:cNvPr id="6208" name="Rectangle 64"/>
            <p:cNvSpPr>
              <a:spLocks noChangeArrowheads="1"/>
            </p:cNvSpPr>
            <p:nvPr/>
          </p:nvSpPr>
          <p:spPr bwMode="auto">
            <a:xfrm>
              <a:off x="864" y="1248"/>
              <a:ext cx="3888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9" name="Text Box 65"/>
            <p:cNvSpPr txBox="1">
              <a:spLocks noChangeArrowheads="1"/>
            </p:cNvSpPr>
            <p:nvPr/>
          </p:nvSpPr>
          <p:spPr bwMode="auto">
            <a:xfrm>
              <a:off x="4588" y="100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0</a:t>
              </a:r>
            </a:p>
          </p:txBody>
        </p:sp>
        <p:sp>
          <p:nvSpPr>
            <p:cNvPr id="6210" name="Text Box 66"/>
            <p:cNvSpPr txBox="1">
              <a:spLocks noChangeArrowheads="1"/>
            </p:cNvSpPr>
            <p:nvPr/>
          </p:nvSpPr>
          <p:spPr bwMode="auto">
            <a:xfrm>
              <a:off x="864" y="100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31</a:t>
              </a:r>
            </a:p>
          </p:txBody>
        </p:sp>
        <p:sp>
          <p:nvSpPr>
            <p:cNvPr id="6211" name="Text Box 67"/>
            <p:cNvSpPr txBox="1">
              <a:spLocks noChangeArrowheads="1"/>
            </p:cNvSpPr>
            <p:nvPr/>
          </p:nvSpPr>
          <p:spPr bwMode="auto">
            <a:xfrm>
              <a:off x="4080" y="1248"/>
              <a:ext cx="553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block</a:t>
              </a:r>
            </a:p>
            <a:p>
              <a:r>
                <a:rPr lang="en-US" altLang="en-US"/>
                <a:t>offset</a:t>
              </a:r>
            </a:p>
          </p:txBody>
        </p:sp>
        <p:sp>
          <p:nvSpPr>
            <p:cNvPr id="6212" name="Text Box 68"/>
            <p:cNvSpPr txBox="1">
              <a:spLocks noChangeArrowheads="1"/>
            </p:cNvSpPr>
            <p:nvPr/>
          </p:nvSpPr>
          <p:spPr bwMode="auto">
            <a:xfrm>
              <a:off x="2976" y="1392"/>
              <a:ext cx="5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index</a:t>
              </a:r>
            </a:p>
          </p:txBody>
        </p:sp>
        <p:sp>
          <p:nvSpPr>
            <p:cNvPr id="6213" name="Text Box 69"/>
            <p:cNvSpPr txBox="1">
              <a:spLocks noChangeArrowheads="1"/>
            </p:cNvSpPr>
            <p:nvPr/>
          </p:nvSpPr>
          <p:spPr bwMode="auto">
            <a:xfrm>
              <a:off x="1536" y="1392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tag</a:t>
              </a:r>
            </a:p>
          </p:txBody>
        </p:sp>
        <p:sp>
          <p:nvSpPr>
            <p:cNvPr id="6214" name="Line 70"/>
            <p:cNvSpPr>
              <a:spLocks noChangeShapeType="1"/>
            </p:cNvSpPr>
            <p:nvPr/>
          </p:nvSpPr>
          <p:spPr bwMode="auto">
            <a:xfrm>
              <a:off x="3888" y="124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5" name="Line 71"/>
            <p:cNvSpPr>
              <a:spLocks noChangeShapeType="1"/>
            </p:cNvSpPr>
            <p:nvPr/>
          </p:nvSpPr>
          <p:spPr bwMode="auto">
            <a:xfrm>
              <a:off x="2496" y="124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37" name="Group 93"/>
          <p:cNvGrpSpPr>
            <a:grpSpLocks/>
          </p:cNvGrpSpPr>
          <p:nvPr/>
        </p:nvGrpSpPr>
        <p:grpSpPr bwMode="auto">
          <a:xfrm>
            <a:off x="1143000" y="1219200"/>
            <a:ext cx="3810000" cy="2514600"/>
            <a:chOff x="720" y="768"/>
            <a:chExt cx="2400" cy="1584"/>
          </a:xfrm>
        </p:grpSpPr>
        <p:sp>
          <p:nvSpPr>
            <p:cNvPr id="6217" name="Line 73"/>
            <p:cNvSpPr>
              <a:spLocks noChangeShapeType="1"/>
            </p:cNvSpPr>
            <p:nvPr/>
          </p:nvSpPr>
          <p:spPr bwMode="auto">
            <a:xfrm>
              <a:off x="3120" y="76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8" name="Line 74"/>
            <p:cNvSpPr>
              <a:spLocks noChangeShapeType="1"/>
            </p:cNvSpPr>
            <p:nvPr/>
          </p:nvSpPr>
          <p:spPr bwMode="auto">
            <a:xfrm flipH="1">
              <a:off x="720" y="1200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9" name="Line 75"/>
            <p:cNvSpPr>
              <a:spLocks noChangeShapeType="1"/>
            </p:cNvSpPr>
            <p:nvPr/>
          </p:nvSpPr>
          <p:spPr bwMode="auto">
            <a:xfrm>
              <a:off x="720" y="1200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0" name="Line 76"/>
            <p:cNvSpPr>
              <a:spLocks noChangeShapeType="1"/>
            </p:cNvSpPr>
            <p:nvPr/>
          </p:nvSpPr>
          <p:spPr bwMode="auto">
            <a:xfrm>
              <a:off x="720" y="235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36" name="Group 92"/>
          <p:cNvGrpSpPr>
            <a:grpSpLocks/>
          </p:cNvGrpSpPr>
          <p:nvPr/>
        </p:nvGrpSpPr>
        <p:grpSpPr bwMode="auto">
          <a:xfrm>
            <a:off x="685800" y="1219200"/>
            <a:ext cx="2057400" cy="4267200"/>
            <a:chOff x="432" y="768"/>
            <a:chExt cx="1296" cy="2688"/>
          </a:xfrm>
        </p:grpSpPr>
        <p:sp>
          <p:nvSpPr>
            <p:cNvPr id="6221" name="Line 77"/>
            <p:cNvSpPr>
              <a:spLocks noChangeShapeType="1"/>
            </p:cNvSpPr>
            <p:nvPr/>
          </p:nvSpPr>
          <p:spPr bwMode="auto">
            <a:xfrm>
              <a:off x="1632" y="7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2" name="Line 78"/>
            <p:cNvSpPr>
              <a:spLocks noChangeShapeType="1"/>
            </p:cNvSpPr>
            <p:nvPr/>
          </p:nvSpPr>
          <p:spPr bwMode="auto">
            <a:xfrm flipH="1">
              <a:off x="432" y="960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6" name="Line 82"/>
            <p:cNvSpPr>
              <a:spLocks noChangeShapeType="1"/>
            </p:cNvSpPr>
            <p:nvPr/>
          </p:nvSpPr>
          <p:spPr bwMode="auto">
            <a:xfrm>
              <a:off x="432" y="960"/>
              <a:ext cx="0" cy="2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7" name="Line 83"/>
            <p:cNvSpPr>
              <a:spLocks noChangeShapeType="1"/>
            </p:cNvSpPr>
            <p:nvPr/>
          </p:nvSpPr>
          <p:spPr bwMode="auto">
            <a:xfrm>
              <a:off x="432" y="3456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38" name="Group 94"/>
          <p:cNvGrpSpPr>
            <a:grpSpLocks/>
          </p:cNvGrpSpPr>
          <p:nvPr/>
        </p:nvGrpSpPr>
        <p:grpSpPr bwMode="auto">
          <a:xfrm>
            <a:off x="4191000" y="5105400"/>
            <a:ext cx="4191000" cy="1752600"/>
            <a:chOff x="2640" y="3216"/>
            <a:chExt cx="2640" cy="1104"/>
          </a:xfrm>
        </p:grpSpPr>
        <p:grpSp>
          <p:nvGrpSpPr>
            <p:cNvPr id="6189" name="Group 45"/>
            <p:cNvGrpSpPr>
              <a:grpSpLocks/>
            </p:cNvGrpSpPr>
            <p:nvPr/>
          </p:nvGrpSpPr>
          <p:grpSpPr bwMode="auto">
            <a:xfrm>
              <a:off x="2640" y="3408"/>
              <a:ext cx="2064" cy="288"/>
              <a:chOff x="2640" y="3408"/>
              <a:chExt cx="2064" cy="288"/>
            </a:xfrm>
          </p:grpSpPr>
          <p:sp>
            <p:nvSpPr>
              <p:cNvPr id="6170" name="Line 26"/>
              <p:cNvSpPr>
                <a:spLocks noChangeShapeType="1"/>
              </p:cNvSpPr>
              <p:nvPr/>
            </p:nvSpPr>
            <p:spPr bwMode="auto">
              <a:xfrm>
                <a:off x="2640" y="3456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1" name="Line 27"/>
              <p:cNvSpPr>
                <a:spLocks noChangeShapeType="1"/>
              </p:cNvSpPr>
              <p:nvPr/>
            </p:nvSpPr>
            <p:spPr bwMode="auto">
              <a:xfrm flipH="1">
                <a:off x="4512" y="3456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2" name="Line 28"/>
              <p:cNvSpPr>
                <a:spLocks noChangeShapeType="1"/>
              </p:cNvSpPr>
              <p:nvPr/>
            </p:nvSpPr>
            <p:spPr bwMode="auto">
              <a:xfrm>
                <a:off x="2832" y="3648"/>
                <a:ext cx="16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3" name="Line 29"/>
              <p:cNvSpPr>
                <a:spLocks noChangeShapeType="1"/>
              </p:cNvSpPr>
              <p:nvPr/>
            </p:nvSpPr>
            <p:spPr bwMode="auto">
              <a:xfrm>
                <a:off x="2640" y="3456"/>
                <a:ext cx="20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4" name="Text Box 30"/>
              <p:cNvSpPr txBox="1">
                <a:spLocks noChangeArrowheads="1"/>
              </p:cNvSpPr>
              <p:nvPr/>
            </p:nvSpPr>
            <p:spPr bwMode="auto">
              <a:xfrm>
                <a:off x="2880" y="3408"/>
                <a:ext cx="158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byte or word select</a:t>
                </a:r>
              </a:p>
            </p:txBody>
          </p:sp>
        </p:grpSp>
        <p:sp>
          <p:nvSpPr>
            <p:cNvPr id="6175" name="Line 31"/>
            <p:cNvSpPr>
              <a:spLocks noChangeShapeType="1"/>
            </p:cNvSpPr>
            <p:nvPr/>
          </p:nvSpPr>
          <p:spPr bwMode="auto">
            <a:xfrm>
              <a:off x="2928" y="32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Line 32"/>
            <p:cNvSpPr>
              <a:spLocks noChangeShapeType="1"/>
            </p:cNvSpPr>
            <p:nvPr/>
          </p:nvSpPr>
          <p:spPr bwMode="auto">
            <a:xfrm>
              <a:off x="3120" y="32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Line 33"/>
            <p:cNvSpPr>
              <a:spLocks noChangeShapeType="1"/>
            </p:cNvSpPr>
            <p:nvPr/>
          </p:nvSpPr>
          <p:spPr bwMode="auto">
            <a:xfrm>
              <a:off x="3312" y="32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Line 34"/>
            <p:cNvSpPr>
              <a:spLocks noChangeShapeType="1"/>
            </p:cNvSpPr>
            <p:nvPr/>
          </p:nvSpPr>
          <p:spPr bwMode="auto">
            <a:xfrm>
              <a:off x="3504" y="32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Line 35"/>
            <p:cNvSpPr>
              <a:spLocks noChangeShapeType="1"/>
            </p:cNvSpPr>
            <p:nvPr/>
          </p:nvSpPr>
          <p:spPr bwMode="auto">
            <a:xfrm>
              <a:off x="4416" y="32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181" name="Group 37"/>
            <p:cNvGrpSpPr>
              <a:grpSpLocks/>
            </p:cNvGrpSpPr>
            <p:nvPr/>
          </p:nvGrpSpPr>
          <p:grpSpPr bwMode="auto">
            <a:xfrm rot="-5400000">
              <a:off x="3984" y="3216"/>
              <a:ext cx="48" cy="240"/>
              <a:chOff x="2976" y="2640"/>
              <a:chExt cx="48" cy="240"/>
            </a:xfrm>
          </p:grpSpPr>
          <p:sp>
            <p:nvSpPr>
              <p:cNvPr id="6182" name="Oval 38"/>
              <p:cNvSpPr>
                <a:spLocks noChangeArrowheads="1"/>
              </p:cNvSpPr>
              <p:nvPr/>
            </p:nvSpPr>
            <p:spPr bwMode="auto">
              <a:xfrm>
                <a:off x="2976" y="26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83" name="Oval 39"/>
              <p:cNvSpPr>
                <a:spLocks noChangeArrowheads="1"/>
              </p:cNvSpPr>
              <p:nvPr/>
            </p:nvSpPr>
            <p:spPr bwMode="auto">
              <a:xfrm>
                <a:off x="2976" y="273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84" name="Oval 40"/>
              <p:cNvSpPr>
                <a:spLocks noChangeArrowheads="1"/>
              </p:cNvSpPr>
              <p:nvPr/>
            </p:nvSpPr>
            <p:spPr bwMode="auto">
              <a:xfrm>
                <a:off x="2976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86" name="Line 42"/>
            <p:cNvSpPr>
              <a:spLocks noChangeShapeType="1"/>
            </p:cNvSpPr>
            <p:nvPr/>
          </p:nvSpPr>
          <p:spPr bwMode="auto">
            <a:xfrm>
              <a:off x="3648" y="36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7" name="Text Box 43"/>
            <p:cNvSpPr txBox="1">
              <a:spLocks noChangeArrowheads="1"/>
            </p:cNvSpPr>
            <p:nvPr/>
          </p:nvSpPr>
          <p:spPr bwMode="auto">
            <a:xfrm>
              <a:off x="2905" y="3840"/>
              <a:ext cx="23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requested data (byte or word)</a:t>
              </a:r>
            </a:p>
          </p:txBody>
        </p:sp>
        <p:sp>
          <p:nvSpPr>
            <p:cNvPr id="6188" name="Text Box 44"/>
            <p:cNvSpPr txBox="1">
              <a:spLocks noChangeArrowheads="1"/>
            </p:cNvSpPr>
            <p:nvPr/>
          </p:nvSpPr>
          <p:spPr bwMode="auto">
            <a:xfrm>
              <a:off x="3072" y="4032"/>
              <a:ext cx="11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(to processor)</a:t>
              </a:r>
            </a:p>
          </p:txBody>
        </p:sp>
      </p:grpSp>
      <p:grpSp>
        <p:nvGrpSpPr>
          <p:cNvPr id="6239" name="Group 95"/>
          <p:cNvGrpSpPr>
            <a:grpSpLocks/>
          </p:cNvGrpSpPr>
          <p:nvPr/>
        </p:nvGrpSpPr>
        <p:grpSpPr bwMode="auto">
          <a:xfrm>
            <a:off x="6781800" y="1219200"/>
            <a:ext cx="1371600" cy="4419600"/>
            <a:chOff x="4272" y="768"/>
            <a:chExt cx="864" cy="2784"/>
          </a:xfrm>
        </p:grpSpPr>
        <p:sp>
          <p:nvSpPr>
            <p:cNvPr id="6229" name="Line 85"/>
            <p:cNvSpPr>
              <a:spLocks noChangeShapeType="1"/>
            </p:cNvSpPr>
            <p:nvPr/>
          </p:nvSpPr>
          <p:spPr bwMode="auto">
            <a:xfrm>
              <a:off x="4272" y="76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30" name="Line 86"/>
            <p:cNvSpPr>
              <a:spLocks noChangeShapeType="1"/>
            </p:cNvSpPr>
            <p:nvPr/>
          </p:nvSpPr>
          <p:spPr bwMode="auto">
            <a:xfrm>
              <a:off x="4272" y="115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31" name="Line 87"/>
            <p:cNvSpPr>
              <a:spLocks noChangeShapeType="1"/>
            </p:cNvSpPr>
            <p:nvPr/>
          </p:nvSpPr>
          <p:spPr bwMode="auto">
            <a:xfrm>
              <a:off x="5136" y="1152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32" name="Line 88"/>
            <p:cNvSpPr>
              <a:spLocks noChangeShapeType="1"/>
            </p:cNvSpPr>
            <p:nvPr/>
          </p:nvSpPr>
          <p:spPr bwMode="auto">
            <a:xfrm flipH="1">
              <a:off x="4608" y="355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40" name="Text Box 96"/>
          <p:cNvSpPr txBox="1">
            <a:spLocks noChangeArrowheads="1"/>
          </p:cNvSpPr>
          <p:nvPr/>
        </p:nvSpPr>
        <p:spPr bwMode="auto">
          <a:xfrm>
            <a:off x="3048000" y="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Address (from processor)</a:t>
            </a:r>
          </a:p>
        </p:txBody>
      </p:sp>
      <p:sp>
        <p:nvSpPr>
          <p:cNvPr id="89" name="Rectangle 5"/>
          <p:cNvSpPr>
            <a:spLocks noChangeArrowheads="1"/>
          </p:cNvSpPr>
          <p:nvPr/>
        </p:nvSpPr>
        <p:spPr bwMode="auto">
          <a:xfrm>
            <a:off x="2385470" y="2514600"/>
            <a:ext cx="155574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Line 6"/>
          <p:cNvSpPr>
            <a:spLocks noChangeShapeType="1"/>
          </p:cNvSpPr>
          <p:nvPr/>
        </p:nvSpPr>
        <p:spPr bwMode="auto">
          <a:xfrm>
            <a:off x="2385470" y="2895600"/>
            <a:ext cx="15557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Line 7"/>
          <p:cNvSpPr>
            <a:spLocks noChangeShapeType="1"/>
          </p:cNvSpPr>
          <p:nvPr/>
        </p:nvSpPr>
        <p:spPr bwMode="auto">
          <a:xfrm>
            <a:off x="2385470" y="3276600"/>
            <a:ext cx="15557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Line 8"/>
          <p:cNvSpPr>
            <a:spLocks noChangeShapeType="1"/>
          </p:cNvSpPr>
          <p:nvPr/>
        </p:nvSpPr>
        <p:spPr bwMode="auto">
          <a:xfrm>
            <a:off x="2385470" y="3657600"/>
            <a:ext cx="15557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Line 9"/>
          <p:cNvSpPr>
            <a:spLocks noChangeShapeType="1"/>
          </p:cNvSpPr>
          <p:nvPr/>
        </p:nvSpPr>
        <p:spPr bwMode="auto">
          <a:xfrm>
            <a:off x="2385470" y="4038600"/>
            <a:ext cx="15557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Line 10"/>
          <p:cNvSpPr>
            <a:spLocks noChangeShapeType="1"/>
          </p:cNvSpPr>
          <p:nvPr/>
        </p:nvSpPr>
        <p:spPr bwMode="auto">
          <a:xfrm>
            <a:off x="2385470" y="4724400"/>
            <a:ext cx="15557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Oval 11"/>
          <p:cNvSpPr>
            <a:spLocks noChangeArrowheads="1"/>
          </p:cNvSpPr>
          <p:nvPr/>
        </p:nvSpPr>
        <p:spPr bwMode="auto">
          <a:xfrm>
            <a:off x="2423569" y="4191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12"/>
          <p:cNvSpPr>
            <a:spLocks noChangeArrowheads="1"/>
          </p:cNvSpPr>
          <p:nvPr/>
        </p:nvSpPr>
        <p:spPr bwMode="auto">
          <a:xfrm>
            <a:off x="2423569" y="4343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Oval 13"/>
          <p:cNvSpPr>
            <a:spLocks noChangeArrowheads="1"/>
          </p:cNvSpPr>
          <p:nvPr/>
        </p:nvSpPr>
        <p:spPr bwMode="auto">
          <a:xfrm>
            <a:off x="2423569" y="4495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Text Box 24"/>
          <p:cNvSpPr txBox="1">
            <a:spLocks noChangeArrowheads="1"/>
          </p:cNvSpPr>
          <p:nvPr/>
        </p:nvSpPr>
        <p:spPr bwMode="auto">
          <a:xfrm>
            <a:off x="2257927" y="2129135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V</a:t>
            </a:r>
          </a:p>
        </p:txBody>
      </p:sp>
      <p:sp>
        <p:nvSpPr>
          <p:cNvPr id="99" name="Oval 19"/>
          <p:cNvSpPr>
            <a:spLocks noChangeArrowheads="1"/>
          </p:cNvSpPr>
          <p:nvPr/>
        </p:nvSpPr>
        <p:spPr bwMode="auto">
          <a:xfrm>
            <a:off x="2743200" y="5334001"/>
            <a:ext cx="654295" cy="30479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0" name="Text Box 20"/>
          <p:cNvSpPr txBox="1">
            <a:spLocks noChangeArrowheads="1"/>
          </p:cNvSpPr>
          <p:nvPr/>
        </p:nvSpPr>
        <p:spPr bwMode="auto">
          <a:xfrm>
            <a:off x="2818810" y="5257800"/>
            <a:ext cx="5309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==</a:t>
            </a:r>
          </a:p>
        </p:txBody>
      </p:sp>
      <p:sp>
        <p:nvSpPr>
          <p:cNvPr id="101" name="Line 21"/>
          <p:cNvSpPr>
            <a:spLocks noChangeShapeType="1"/>
          </p:cNvSpPr>
          <p:nvPr/>
        </p:nvSpPr>
        <p:spPr bwMode="auto">
          <a:xfrm>
            <a:off x="3048000" y="5638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Line 110"/>
          <p:cNvSpPr>
            <a:spLocks noChangeShapeType="1"/>
          </p:cNvSpPr>
          <p:nvPr/>
        </p:nvSpPr>
        <p:spPr bwMode="auto">
          <a:xfrm>
            <a:off x="2469906" y="5715000"/>
            <a:ext cx="4256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Line 111"/>
          <p:cNvSpPr>
            <a:spLocks noChangeShapeType="1"/>
          </p:cNvSpPr>
          <p:nvPr/>
        </p:nvSpPr>
        <p:spPr bwMode="auto">
          <a:xfrm>
            <a:off x="2895600" y="5715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Line 116"/>
          <p:cNvSpPr>
            <a:spLocks noChangeShapeType="1"/>
          </p:cNvSpPr>
          <p:nvPr/>
        </p:nvSpPr>
        <p:spPr bwMode="auto">
          <a:xfrm>
            <a:off x="2971800" y="6096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8" name="Group 117"/>
          <p:cNvGrpSpPr>
            <a:grpSpLocks/>
          </p:cNvGrpSpPr>
          <p:nvPr/>
        </p:nvGrpSpPr>
        <p:grpSpPr bwMode="auto">
          <a:xfrm flipV="1">
            <a:off x="2819400" y="5867400"/>
            <a:ext cx="304800" cy="228600"/>
            <a:chOff x="384" y="3792"/>
            <a:chExt cx="288" cy="288"/>
          </a:xfrm>
        </p:grpSpPr>
        <p:sp>
          <p:nvSpPr>
            <p:cNvPr id="109" name="Arc 118"/>
            <p:cNvSpPr>
              <a:spLocks/>
            </p:cNvSpPr>
            <p:nvPr/>
          </p:nvSpPr>
          <p:spPr bwMode="auto">
            <a:xfrm>
              <a:off x="528" y="379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44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Arc 119"/>
            <p:cNvSpPr>
              <a:spLocks/>
            </p:cNvSpPr>
            <p:nvPr/>
          </p:nvSpPr>
          <p:spPr bwMode="auto">
            <a:xfrm flipH="1">
              <a:off x="384" y="379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44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120"/>
            <p:cNvSpPr>
              <a:spLocks noChangeShapeType="1"/>
            </p:cNvSpPr>
            <p:nvPr/>
          </p:nvSpPr>
          <p:spPr bwMode="auto">
            <a:xfrm>
              <a:off x="384" y="39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121"/>
            <p:cNvSpPr>
              <a:spLocks noChangeShapeType="1"/>
            </p:cNvSpPr>
            <p:nvPr/>
          </p:nvSpPr>
          <p:spPr bwMode="auto">
            <a:xfrm>
              <a:off x="672" y="39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122"/>
            <p:cNvSpPr>
              <a:spLocks noChangeShapeType="1"/>
            </p:cNvSpPr>
            <p:nvPr/>
          </p:nvSpPr>
          <p:spPr bwMode="auto">
            <a:xfrm>
              <a:off x="384" y="40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4" name="Line 165"/>
          <p:cNvSpPr>
            <a:spLocks noChangeShapeType="1"/>
          </p:cNvSpPr>
          <p:nvPr/>
        </p:nvSpPr>
        <p:spPr bwMode="auto">
          <a:xfrm>
            <a:off x="3084268" y="510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5" name="Group 175"/>
          <p:cNvGrpSpPr>
            <a:grpSpLocks/>
          </p:cNvGrpSpPr>
          <p:nvPr/>
        </p:nvGrpSpPr>
        <p:grpSpPr bwMode="auto">
          <a:xfrm>
            <a:off x="2469906" y="5105400"/>
            <a:ext cx="76200" cy="609600"/>
            <a:chOff x="1536" y="3456"/>
            <a:chExt cx="48" cy="384"/>
          </a:xfrm>
        </p:grpSpPr>
        <p:sp>
          <p:nvSpPr>
            <p:cNvPr id="116" name="Line 176"/>
            <p:cNvSpPr>
              <a:spLocks noChangeShapeType="1"/>
            </p:cNvSpPr>
            <p:nvPr/>
          </p:nvSpPr>
          <p:spPr bwMode="auto">
            <a:xfrm>
              <a:off x="1536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177"/>
            <p:cNvSpPr>
              <a:spLocks noChangeShapeType="1"/>
            </p:cNvSpPr>
            <p:nvPr/>
          </p:nvSpPr>
          <p:spPr bwMode="auto">
            <a:xfrm>
              <a:off x="1536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8" name="Group 178"/>
            <p:cNvGrpSpPr>
              <a:grpSpLocks/>
            </p:cNvGrpSpPr>
            <p:nvPr/>
          </p:nvGrpSpPr>
          <p:grpSpPr bwMode="auto">
            <a:xfrm>
              <a:off x="1536" y="3648"/>
              <a:ext cx="48" cy="96"/>
              <a:chOff x="576" y="3888"/>
              <a:chExt cx="48" cy="96"/>
            </a:xfrm>
          </p:grpSpPr>
          <p:sp>
            <p:nvSpPr>
              <p:cNvPr id="119" name="Arc 179"/>
              <p:cNvSpPr>
                <a:spLocks/>
              </p:cNvSpPr>
              <p:nvPr/>
            </p:nvSpPr>
            <p:spPr bwMode="auto">
              <a:xfrm>
                <a:off x="576" y="3888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48 w 21600"/>
                  <a:gd name="T3" fmla="*/ 48 h 21600"/>
                  <a:gd name="T4" fmla="*/ 0 w 21600"/>
                  <a:gd name="T5" fmla="*/ 48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Arc 180"/>
              <p:cNvSpPr>
                <a:spLocks/>
              </p:cNvSpPr>
              <p:nvPr/>
            </p:nvSpPr>
            <p:spPr bwMode="auto">
              <a:xfrm flipV="1">
                <a:off x="576" y="3936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48 w 21600"/>
                  <a:gd name="T3" fmla="*/ 48 h 21600"/>
                  <a:gd name="T4" fmla="*/ 0 w 21600"/>
                  <a:gd name="T5" fmla="*/ 48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22" name="Text Box 89"/>
          <p:cNvSpPr txBox="1">
            <a:spLocks noChangeArrowheads="1"/>
          </p:cNvSpPr>
          <p:nvPr/>
        </p:nvSpPr>
        <p:spPr bwMode="auto">
          <a:xfrm>
            <a:off x="1330751" y="6497975"/>
            <a:ext cx="2669320" cy="25391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miss = !hit = (!valid | !match)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0539-A6AA-455A-8A05-25D036BA7076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121" name="Text Box 89"/>
          <p:cNvSpPr txBox="1">
            <a:spLocks noChangeArrowheads="1"/>
          </p:cNvSpPr>
          <p:nvPr/>
        </p:nvSpPr>
        <p:spPr bwMode="auto">
          <a:xfrm>
            <a:off x="1706102" y="6269376"/>
            <a:ext cx="1867819" cy="25391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hit = (valid &amp; match)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463/563, Microprocessor Architecture, Prof. Rotenberg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609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u="sng" dirty="0"/>
              <a:t>Example</a:t>
            </a:r>
            <a:r>
              <a:rPr lang="en-US" altLang="en-US" dirty="0"/>
              <a:t>: Processor accesses a 256 Byte direct-mapped cache, which has block size of 32 Bytes, with following sequence of addresses.  Show contents of cache after each access, count # of hits, count # of replacements.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463/563, Microprocessor Architecture, Prof. Rotenberg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0539-A6AA-455A-8A05-25D036BA7076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411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/>
              <a:t>Example address sequence</a:t>
            </a:r>
          </a:p>
        </p:txBody>
      </p:sp>
      <p:graphicFrame>
        <p:nvGraphicFramePr>
          <p:cNvPr id="9332" name="Group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199841"/>
              </p:ext>
            </p:extLst>
          </p:nvPr>
        </p:nvGraphicFramePr>
        <p:xfrm>
          <a:off x="228600" y="1143000"/>
          <a:ext cx="8610600" cy="5059680"/>
        </p:xfrm>
        <a:graphic>
          <a:graphicData uri="http://schemas.openxmlformats.org/drawingml/2006/table">
            <a:tbl>
              <a:tblPr/>
              <a:tblGrid>
                <a:gridCol w="2171700">
                  <a:extLst>
                    <a:ext uri="{9D8B030D-6E8A-4147-A177-3AD203B41FA5}">
                      <a16:colId xmlns:a16="http://schemas.microsoft.com/office/drawing/2014/main" val="1612956301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34114609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623192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89091762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001124689"/>
                    </a:ext>
                  </a:extLst>
                </a:gridCol>
              </a:tblGrid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address (hex)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tag (hex)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index || block offset (binary)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index (decimal)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comment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6420166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FF0040E0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7059558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BEEF005C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394161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FF0040E2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7502023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FF0040E8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079285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101078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338588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2183E0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0843464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101064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157729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12255C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296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122544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23950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0539-A6AA-455A-8A05-25D036BA7076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463/563, Microprocessor Architecture, Prof. Rotenberg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6651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3505200"/>
                <a:ext cx="8458200" cy="25908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2400" i="1" dirty="0"/>
                  <a:t># index bits</a:t>
                </a:r>
                <a:r>
                  <a:rPr lang="en-US" altLang="en-US" sz="2400" dirty="0"/>
                  <a:t> = log</a:t>
                </a:r>
                <a:r>
                  <a:rPr lang="en-US" altLang="en-US" sz="2400" baseline="-25000" dirty="0"/>
                  <a:t>2</a:t>
                </a:r>
                <a:r>
                  <a:rPr lang="en-US" altLang="en-US" sz="2400" dirty="0"/>
                  <a:t>(</a:t>
                </a:r>
                <a:r>
                  <a:rPr lang="en-US" altLang="en-US" sz="2400" i="1" dirty="0"/>
                  <a:t># sets</a:t>
                </a:r>
                <a:r>
                  <a:rPr lang="en-US" altLang="en-US" sz="2400" dirty="0"/>
                  <a:t>) = log</a:t>
                </a:r>
                <a:r>
                  <a:rPr lang="en-US" altLang="en-US" sz="2400" baseline="-25000" dirty="0"/>
                  <a:t>2</a:t>
                </a:r>
                <a:r>
                  <a:rPr lang="en-US" altLang="en-US" sz="2400" dirty="0"/>
                  <a:t>(8) = 3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2400" i="1" dirty="0"/>
                  <a:t># block offset bits</a:t>
                </a:r>
                <a:r>
                  <a:rPr lang="en-US" altLang="en-US" sz="2400" dirty="0"/>
                  <a:t> = log</a:t>
                </a:r>
                <a:r>
                  <a:rPr lang="en-US" altLang="en-US" sz="2400" baseline="-25000" dirty="0"/>
                  <a:t>2</a:t>
                </a:r>
                <a:r>
                  <a:rPr lang="en-US" altLang="en-US" sz="2400" dirty="0"/>
                  <a:t>(</a:t>
                </a:r>
                <a:r>
                  <a:rPr lang="en-US" altLang="en-US" sz="2400" i="1" dirty="0"/>
                  <a:t>block size</a:t>
                </a:r>
                <a:r>
                  <a:rPr lang="en-US" altLang="en-US" sz="2400" dirty="0"/>
                  <a:t>) = log</a:t>
                </a:r>
                <a:r>
                  <a:rPr lang="en-US" altLang="en-US" sz="2400" baseline="-25000" dirty="0"/>
                  <a:t>2</a:t>
                </a:r>
                <a:r>
                  <a:rPr lang="en-US" altLang="en-US" sz="2400" dirty="0"/>
                  <a:t>(32 bytes) = 5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2400" i="1" dirty="0"/>
                  <a:t># tag bits</a:t>
                </a:r>
                <a:r>
                  <a:rPr lang="en-US" altLang="en-US" sz="2400" dirty="0"/>
                  <a:t> = </a:t>
                </a:r>
                <a:r>
                  <a:rPr lang="en-US" altLang="en-US" sz="2400" i="1" dirty="0"/>
                  <a:t>total # address bits</a:t>
                </a:r>
                <a:r>
                  <a:rPr lang="en-US" altLang="en-US" sz="2400" dirty="0"/>
                  <a:t> - </a:t>
                </a:r>
                <a:r>
                  <a:rPr lang="en-US" altLang="en-US" sz="2400" i="1" dirty="0"/>
                  <a:t># index bits</a:t>
                </a:r>
                <a:r>
                  <a:rPr lang="en-US" altLang="en-US" sz="2400" dirty="0"/>
                  <a:t> - </a:t>
                </a:r>
                <a:r>
                  <a:rPr lang="en-US" altLang="en-US" sz="2400" i="1" dirty="0"/>
                  <a:t># block offset bits = </a:t>
                </a:r>
                <a:r>
                  <a:rPr lang="en-US" altLang="en-US" sz="2400" dirty="0"/>
                  <a:t>32 bits – 3 bits – 5 bits = 24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altLang="en-US" sz="2400" dirty="0"/>
              </a:p>
              <a:p>
                <a:pPr marL="0" indent="0">
                  <a:lnSpc>
                    <a:spcPct val="90000"/>
                  </a:lnSpc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altLang="en-US" sz="2400" dirty="0"/>
                  <a:t>  Top 6 nibbles (24 bits) of address form the tag and lower 2 nibbles (8 bits) of address form the index and block offset fields</a:t>
                </a:r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3505200"/>
                <a:ext cx="8458200" cy="2590800"/>
              </a:xfrm>
              <a:blipFill>
                <a:blip r:embed="rId2"/>
                <a:stretch>
                  <a:fillRect l="-1081" t="-3294" b="-9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463/563, Microprocessor Architecture, Prof. Rotenberg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20539-A6AA-455A-8A05-25D036BA7076}" type="slidenum">
              <a:rPr lang="en-US" altLang="en-US" smtClean="0"/>
              <a:pPr/>
              <a:t>9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95400" y="2026051"/>
                <a:ext cx="5864619" cy="701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𝑠𝑒𝑡𝑠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𝑆𝐼𝑍𝐸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𝐴𝑆𝑆𝑂𝐶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𝐵𝐿𝑂𝐶𝐾𝑆𝐼𝑍𝐸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026051"/>
                <a:ext cx="5864619" cy="7015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602530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2075</Words>
  <Application>Microsoft Office PowerPoint</Application>
  <PresentationFormat>On-screen Show (4:3)</PresentationFormat>
  <Paragraphs>916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Arial Black</vt:lpstr>
      <vt:lpstr>Calibri</vt:lpstr>
      <vt:lpstr>Cambria Math</vt:lpstr>
      <vt:lpstr>Courier New</vt:lpstr>
      <vt:lpstr>Times New Roman</vt:lpstr>
      <vt:lpstr>Default Design</vt:lpstr>
      <vt:lpstr>Office Theme</vt:lpstr>
      <vt:lpstr>ECE 463/563 Microprocessor Architecture</vt:lpstr>
      <vt:lpstr>Cache Parameters</vt:lpstr>
      <vt:lpstr>Cache Parameters (cont.)</vt:lpstr>
      <vt:lpstr>Address Fields</vt:lpstr>
      <vt:lpstr>Address Fields (cont.)</vt:lpstr>
      <vt:lpstr>PowerPoint Presentation</vt:lpstr>
      <vt:lpstr>Example</vt:lpstr>
      <vt:lpstr>Example address sequence</vt:lpstr>
      <vt:lpstr>Example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Revised Example</vt:lpstr>
      <vt:lpstr>PowerPoint Presentation</vt:lpstr>
      <vt:lpstr>Example (cont.)</vt:lpstr>
      <vt:lpstr>Example of splitting address  into fields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Showing Cache Contents on Quizzes/Exams</vt:lpstr>
      <vt:lpstr>Showing decoded address traces on quizzes/exams</vt:lpstr>
    </vt:vector>
  </TitlesOfParts>
  <Company>NC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Combinational Logic Design</dc:title>
  <dc:creator>ERIC ROTENBERG</dc:creator>
  <cp:lastModifiedBy>Eric Rotenberg</cp:lastModifiedBy>
  <cp:revision>158</cp:revision>
  <dcterms:created xsi:type="dcterms:W3CDTF">2001-01-17T15:45:44Z</dcterms:created>
  <dcterms:modified xsi:type="dcterms:W3CDTF">2024-08-28T13:43:27Z</dcterms:modified>
</cp:coreProperties>
</file>