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5" r:id="rId2"/>
    <p:sldId id="503" r:id="rId3"/>
    <p:sldId id="504" r:id="rId4"/>
    <p:sldId id="505" r:id="rId5"/>
    <p:sldId id="506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23" r:id="rId17"/>
    <p:sldId id="524" r:id="rId18"/>
    <p:sldId id="525" r:id="rId19"/>
    <p:sldId id="526" r:id="rId20"/>
    <p:sldId id="52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Cache Operation, cont.: replacement policies, write policies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Write Update Question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Write-back (WB) policy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057400" y="52578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0" y="4876800"/>
            <a:ext cx="400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next level in memory hierarchy</a:t>
            </a:r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>
            <a:off x="40386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3352800" y="38100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3886200" y="38100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352800" y="57912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Write Update Question (3)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Write-back (WB) policy</a:t>
            </a:r>
          </a:p>
          <a:p>
            <a:pPr marL="990600" lvl="1" indent="-533400" eaLnBrk="1" hangingPunct="1"/>
            <a:r>
              <a:rPr lang="en-US" altLang="en-US"/>
              <a:t>What happens when a block previously written to needs to be replaced?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Need to have a “dirty bit” (D) with each block in the cache: set it when block is written to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/>
              <a:t>When a dirty block is replaced, need to write entire block back to next level of memory (“writeback”)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87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Write Update Question (4)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Write-back (WB) policy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86000" y="33528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1676400" y="5257800"/>
            <a:ext cx="4267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0" y="4876800"/>
            <a:ext cx="400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next level in memory hierarchy</a:t>
            </a:r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40386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3352800" y="38100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4" name="Rectangle 10"/>
          <p:cNvSpPr>
            <a:spLocks noChangeArrowheads="1"/>
          </p:cNvSpPr>
          <p:nvPr/>
        </p:nvSpPr>
        <p:spPr bwMode="auto">
          <a:xfrm>
            <a:off x="3352800" y="3810000"/>
            <a:ext cx="1371600" cy="15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352800" y="57912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784725" y="3622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800600" y="4343400"/>
            <a:ext cx="403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replacement of a dirty block causes writeback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1831975" y="5791200"/>
            <a:ext cx="1371600" cy="1524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3886200" y="38100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2304" name="Rectangle 19"/>
          <p:cNvSpPr>
            <a:spLocks noChangeArrowheads="1"/>
          </p:cNvSpPr>
          <p:nvPr/>
        </p:nvSpPr>
        <p:spPr bwMode="auto">
          <a:xfrm>
            <a:off x="1831975" y="5791200"/>
            <a:ext cx="1371600" cy="152400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0.00046 L 0.00017 -0.14481 C 0.00017 -0.20957 0.01163 -0.28915 0.02083 -0.28915 L 0.04132 -0.28915 " pathEditMode="relative" rAng="16200000" ptsTypes="FfFF">
                                      <p:cBhvr>
                                        <p:cTn id="36" dur="2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" y="-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3.33333E-6 0.2888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4 -0.28938 L 0.16632 -0.2886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76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 animBg="1"/>
      <p:bldP spid="67594" grpId="0" animBg="1"/>
      <p:bldP spid="67594" grpId="1" animBg="1"/>
      <p:bldP spid="67596" grpId="0" autoUpdateAnimBg="0"/>
      <p:bldP spid="67596" grpId="1"/>
      <p:bldP spid="67599" grpId="0"/>
      <p:bldP spid="67603" grpId="0" animBg="1"/>
      <p:bldP spid="67603" grpId="1" animBg="1"/>
      <p:bldP spid="67603" grpId="2" animBg="1"/>
      <p:bldP spid="67605" grpId="0" animBg="1"/>
      <p:bldP spid="6760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Write Allocation Question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Write-Allocate (WA)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Bring the block into the cache if the write misses (handled just like a read miss)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Typically</a:t>
            </a:r>
            <a:r>
              <a:rPr lang="en-US" altLang="en-US"/>
              <a:t>, used with write-back policy: WBWA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Write-No-Allocate (NA)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 not bring the block into the cache if the write misses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/>
              <a:t>Typically,</a:t>
            </a:r>
            <a:r>
              <a:rPr lang="en-US" altLang="en-US"/>
              <a:t> used with write-through policy: WTNA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3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Write Allocation Question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WTNA (scenario: the write misses)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057400" y="52578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0" y="4876800"/>
            <a:ext cx="400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next level in memory hierarchy</a:t>
            </a:r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0386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352800" y="57912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3886200" y="57912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4038600" y="32004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4191000" y="26670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write miss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09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4" grpId="0" animBg="1"/>
      <p:bldP spid="69646" grpId="0" autoUpdateAnimBg="0"/>
      <p:bldP spid="6964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Write Allocation Question (3)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WBWA (scenario: the write misses)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057400" y="52578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4876800"/>
            <a:ext cx="400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next level in memory hierarchy</a:t>
            </a: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40386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1"/>
          <p:cNvSpPr>
            <a:spLocks noChangeArrowheads="1"/>
          </p:cNvSpPr>
          <p:nvPr/>
        </p:nvSpPr>
        <p:spPr bwMode="auto">
          <a:xfrm>
            <a:off x="3352800" y="57912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0386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191000" y="2667000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write miss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352800" y="5794375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352800" y="3810000"/>
            <a:ext cx="1371600" cy="152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784725" y="362267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886200" y="38100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7375E-6 L 3.33333E-6 -0.2891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8" grpId="1"/>
      <p:bldP spid="19" grpId="0" animBg="1"/>
      <p:bldP spid="23" grpId="0" animBg="1"/>
      <p:bldP spid="24" grpId="0" autoUpdateAnimBg="0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Hierarchies, and</a:t>
            </a:r>
            <a:br>
              <a:rPr lang="en-US" dirty="0"/>
            </a:br>
            <a:r>
              <a:rPr lang="en-US" dirty="0"/>
              <a:t>Key Meaning of Dirty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hierarchies can cause there to be multiple copies of the same block among different levels.</a:t>
            </a:r>
          </a:p>
          <a:p>
            <a:r>
              <a:rPr lang="en-US" dirty="0"/>
              <a:t>A block is “dirty” within a given cache, if the copy of the block in that cache differs from the nearest copy in a level below it.</a:t>
            </a:r>
          </a:p>
          <a:p>
            <a:r>
              <a:rPr lang="en-US" dirty="0"/>
              <a:t>A block is “clean” within a given cache, if the copy of the block in that cache is the same as the nearest copy in a level below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Hierarchies, and Write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“Write policy” is a policy associated with a given cache (how </a:t>
            </a:r>
            <a:r>
              <a:rPr lang="en-US" i="1" dirty="0"/>
              <a:t>that</a:t>
            </a:r>
            <a:r>
              <a:rPr lang="en-US" dirty="0"/>
              <a:t> cache handles write requests to it), not with the memory hierarchy as a whole.</a:t>
            </a:r>
          </a:p>
          <a:p>
            <a:r>
              <a:rPr lang="en-US" dirty="0"/>
              <a:t>That is, different caches at different levels of the memory hierarchy may be designed with different write policies.</a:t>
            </a:r>
          </a:p>
          <a:p>
            <a:r>
              <a:rPr lang="en-US" dirty="0"/>
              <a:t>That is, for example, you can have a mix of WBWA and WTNA caches in the same memory hierarchy.</a:t>
            </a:r>
          </a:p>
          <a:p>
            <a:r>
              <a:rPr lang="en-US" dirty="0"/>
              <a:t>When a given cache receives a write request, how that write is handled by that cache depends on that cache’s local write policy.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9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676383"/>
              </p:ext>
            </p:extLst>
          </p:nvPr>
        </p:nvGraphicFramePr>
        <p:xfrm>
          <a:off x="1295400" y="1905000"/>
          <a:ext cx="6012180" cy="31313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19100">
                  <a:extLst>
                    <a:ext uri="{9D8B030D-6E8A-4147-A177-3AD203B41FA5}">
                      <a16:colId xmlns:a16="http://schemas.microsoft.com/office/drawing/2014/main" val="75097192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587547558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951355265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875168650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4807642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887067712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90417001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53985967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428196818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65187861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5477391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830931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64430943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2687656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10635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1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48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7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8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2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3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0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7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7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1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84226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65275" y="2297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Consider three different memory hierarchies. They all have L1 cache, L2 cache, and main memory. They differ in their L1 write policy or L2 write policy or both, as shown.</a:t>
            </a:r>
          </a:p>
          <a:p>
            <a:endParaRPr lang="en-US" sz="1400" dirty="0"/>
          </a:p>
          <a:p>
            <a:r>
              <a:rPr lang="en-US" sz="1400" dirty="0"/>
              <a:t>The block size is only 4 bytes. In the figure below, each byte of a block is shown as a small rectangle with a value inside. For example, the third byte of block X has the value 99 and all other bytes have the value 0.</a:t>
            </a:r>
          </a:p>
          <a:p>
            <a:endParaRPr lang="en-US" sz="1400" dirty="0"/>
          </a:p>
          <a:p>
            <a:r>
              <a:rPr lang="en-US" sz="1400" dirty="0"/>
              <a:t>INITIAL STATE: Suppose block X was brought into both the L1 and L2 caches but subsequent activity caused block X to be evicted from the L1 cache. Therefore, initially, block X is not in the L1 cache and block X is in the L2 cache.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5294293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Suppose the processor issues a write request to the third byte of block X, changing its value from 99 to 55. For each memory hierarchy: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where copies of block X exist, after the write is performed.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Show the values of all bytes within block X wherever block X exists, after the write is performed.</a:t>
            </a:r>
          </a:p>
        </p:txBody>
      </p:sp>
    </p:spTree>
    <p:extLst>
      <p:ext uri="{BB962C8B-B14F-4D97-AF65-F5344CB8AC3E}">
        <p14:creationId xmlns:p14="http://schemas.microsoft.com/office/powerpoint/2010/main" val="587465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5400" y="1905000"/>
          <a:ext cx="6012180" cy="29199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19100">
                  <a:extLst>
                    <a:ext uri="{9D8B030D-6E8A-4147-A177-3AD203B41FA5}">
                      <a16:colId xmlns:a16="http://schemas.microsoft.com/office/drawing/2014/main" val="75097192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587547558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951355265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875168650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4807642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887067712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90417001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53985967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428196818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65187861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5477391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830931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64430943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2687656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10635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1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48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7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8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2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3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0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7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7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1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84226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65275" y="2297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371600" y="2575526"/>
            <a:ext cx="1884612" cy="307777"/>
            <a:chOff x="-93912" y="2977634"/>
            <a:chExt cx="1884612" cy="307777"/>
          </a:xfrm>
        </p:grpSpPr>
        <p:sp>
          <p:nvSpPr>
            <p:cNvPr id="19" name="Rectangle 18"/>
            <p:cNvSpPr/>
            <p:nvPr/>
          </p:nvSpPr>
          <p:spPr>
            <a:xfrm>
              <a:off x="266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8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09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93912" y="2977634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33192" y="3276600"/>
            <a:ext cx="367408" cy="461665"/>
            <a:chOff x="4433192" y="3433647"/>
            <a:chExt cx="367408" cy="461665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33192" y="4191000"/>
            <a:ext cx="367408" cy="461665"/>
            <a:chOff x="4433192" y="3433647"/>
            <a:chExt cx="367408" cy="46166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00800" y="3276600"/>
            <a:ext cx="367408" cy="461665"/>
            <a:chOff x="4433192" y="3433647"/>
            <a:chExt cx="367408" cy="461665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Cache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same equations hold for any cache type</a:t>
            </a:r>
          </a:p>
          <a:p>
            <a:r>
              <a:rPr lang="en-US" altLang="en-US" dirty="0"/>
              <a:t>Equation for # of blocks in the cache:</a:t>
            </a:r>
          </a:p>
          <a:p>
            <a:endParaRPr lang="en-US" altLang="en-US" dirty="0"/>
          </a:p>
          <a:p>
            <a:r>
              <a:rPr lang="en-US" altLang="en-US" dirty="0"/>
              <a:t>Equation for # of sets in the cache:</a:t>
            </a:r>
          </a:p>
          <a:p>
            <a:endParaRPr lang="en-US" altLang="en-US" dirty="0"/>
          </a:p>
          <a:p>
            <a:r>
              <a:rPr lang="en-US" altLang="en-US" dirty="0"/>
              <a:t>Fully-associative: ASSOC = # blocks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48000" y="2714554"/>
                <a:ext cx="249523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𝑏𝑙𝑜𝑐𝑘𝑠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714554"/>
                <a:ext cx="2495235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0" y="3945319"/>
                <a:ext cx="4225324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𝑏𝑙𝑜𝑐𝑘𝑠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𝑆𝐼𝑍𝐸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𝐴𝑆𝑆𝑂𝐶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𝐵𝐿𝑂𝐶𝐾𝑆𝐼𝑍𝐸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45319"/>
                <a:ext cx="4225324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05000" y="5214693"/>
                <a:ext cx="436606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𝑠𝑒𝑡𝑠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14693"/>
                <a:ext cx="4366067" cy="830997"/>
              </a:xfrm>
              <a:prstGeom prst="rect">
                <a:avLst/>
              </a:prstGeom>
              <a:blipFill>
                <a:blip r:embed="rId4"/>
                <a:stretch>
                  <a:fillRect l="-279" r="-279" b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6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95400" y="1905000"/>
          <a:ext cx="6012180" cy="291998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19100">
                  <a:extLst>
                    <a:ext uri="{9D8B030D-6E8A-4147-A177-3AD203B41FA5}">
                      <a16:colId xmlns:a16="http://schemas.microsoft.com/office/drawing/2014/main" val="75097192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587547558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3951355265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875168650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4807642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887067712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90417001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1539859673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4281968188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65187861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5477391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028309317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64430943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26876569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10635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Mem. Hier. #3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17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48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L1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275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8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883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25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686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(WTNA)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L2 cache (WBWA)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36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330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90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07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 Memory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5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71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X: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981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5715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84226"/>
                  </a:ext>
                </a:extLst>
              </a:tr>
            </a:tbl>
          </a:graphicData>
        </a:graphic>
      </p:graphicFrame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65275" y="2297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371600" y="2575526"/>
            <a:ext cx="1884612" cy="307777"/>
            <a:chOff x="-93912" y="2977634"/>
            <a:chExt cx="1884612" cy="307777"/>
          </a:xfrm>
        </p:grpSpPr>
        <p:sp>
          <p:nvSpPr>
            <p:cNvPr id="19" name="Rectangle 18"/>
            <p:cNvSpPr/>
            <p:nvPr/>
          </p:nvSpPr>
          <p:spPr>
            <a:xfrm>
              <a:off x="266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7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028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55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09700" y="3048000"/>
              <a:ext cx="3810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-93912" y="2977634"/>
              <a:ext cx="325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X: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33192" y="3276600"/>
            <a:ext cx="367408" cy="461665"/>
            <a:chOff x="4433192" y="3433647"/>
            <a:chExt cx="367408" cy="461665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433192" y="4191000"/>
            <a:ext cx="367408" cy="461665"/>
            <a:chOff x="4433192" y="3433647"/>
            <a:chExt cx="367408" cy="461665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00800" y="3276600"/>
            <a:ext cx="367408" cy="461665"/>
            <a:chOff x="4433192" y="3433647"/>
            <a:chExt cx="367408" cy="461665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4572000" y="3666712"/>
              <a:ext cx="228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33192" y="343364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55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7536" y="2667000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dirty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6821" y="3581400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clean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76600" y="3581400"/>
            <a:ext cx="67197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clean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3581400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dirty </a:t>
            </a:r>
          </a:p>
        </p:txBody>
      </p:sp>
    </p:spTree>
    <p:extLst>
      <p:ext uri="{BB962C8B-B14F-4D97-AF65-F5344CB8AC3E}">
        <p14:creationId xmlns:p14="http://schemas.microsoft.com/office/powerpoint/2010/main" val="36893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Generic Cache (cont.)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16170"/>
              </p:ext>
            </p:extLst>
          </p:nvPr>
        </p:nvGraphicFramePr>
        <p:xfrm>
          <a:off x="990600" y="685800"/>
          <a:ext cx="7315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Viewed</a:t>
                      </a:r>
                      <a:r>
                        <a:rPr lang="en-US" baseline="0" dirty="0"/>
                        <a:t> as generic “N-way Set-Associative Cache”, where N is equal to…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“direct-mapped”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“set-associative”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&lt; N &lt; # blocks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“fully-associative”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= #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176966"/>
              </p:ext>
            </p:extLst>
          </p:nvPr>
        </p:nvGraphicFramePr>
        <p:xfrm>
          <a:off x="228600" y="2590800"/>
          <a:ext cx="8763001" cy="1463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94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direct-mapped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2-way</a:t>
                      </a:r>
                      <a:r>
                        <a:rPr lang="en-US" sz="1000" baseline="0" dirty="0"/>
                        <a:t> set-associative</a:t>
                      </a:r>
                      <a:endParaRPr lang="en-US" sz="10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fully-associative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/>
                        <a:t>BLOCKSIZE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 B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 B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 B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/>
                        <a:t>SIZE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 B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 B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 B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/>
                        <a:t>ASSOC (N)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/>
                        <a:t># </a:t>
                      </a:r>
                      <a:r>
                        <a:rPr lang="en-US" sz="1000" baseline="0" dirty="0"/>
                        <a:t>blocks</a:t>
                      </a:r>
                      <a:endParaRPr lang="en-US" sz="10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46">
                <a:tc>
                  <a:txBody>
                    <a:bodyPr/>
                    <a:lstStyle/>
                    <a:p>
                      <a:r>
                        <a:rPr lang="en-US" sz="1000" dirty="0"/>
                        <a:t># sets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129" name="Group 64"/>
          <p:cNvGrpSpPr>
            <a:grpSpLocks/>
          </p:cNvGrpSpPr>
          <p:nvPr/>
        </p:nvGrpSpPr>
        <p:grpSpPr bwMode="auto">
          <a:xfrm>
            <a:off x="61913" y="4006850"/>
            <a:ext cx="1300162" cy="2763838"/>
            <a:chOff x="833525" y="4038600"/>
            <a:chExt cx="1300075" cy="2764844"/>
          </a:xfrm>
        </p:grpSpPr>
        <p:sp>
          <p:nvSpPr>
            <p:cNvPr id="16" name="Rectangle 15"/>
            <p:cNvSpPr/>
            <p:nvPr/>
          </p:nvSpPr>
          <p:spPr>
            <a:xfrm>
              <a:off x="1371651" y="4351452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71651" y="4656363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71651" y="4961274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71651" y="5266185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71651" y="5552039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71651" y="5856950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71651" y="6161861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371651" y="6466772"/>
              <a:ext cx="761949" cy="3049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73" name="TextBox 23"/>
            <p:cNvSpPr txBox="1">
              <a:spLocks noChangeArrowheads="1"/>
            </p:cNvSpPr>
            <p:nvPr/>
          </p:nvSpPr>
          <p:spPr bwMode="auto">
            <a:xfrm>
              <a:off x="1371600" y="4038600"/>
              <a:ext cx="742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way 0</a:t>
              </a:r>
            </a:p>
          </p:txBody>
        </p:sp>
        <p:sp>
          <p:nvSpPr>
            <p:cNvPr id="3174" name="TextBox 24"/>
            <p:cNvSpPr txBox="1">
              <a:spLocks noChangeArrowheads="1"/>
            </p:cNvSpPr>
            <p:nvPr/>
          </p:nvSpPr>
          <p:spPr bwMode="auto">
            <a:xfrm>
              <a:off x="833529" y="4319405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0</a:t>
              </a:r>
            </a:p>
          </p:txBody>
        </p:sp>
        <p:sp>
          <p:nvSpPr>
            <p:cNvPr id="3175" name="TextBox 25"/>
            <p:cNvSpPr txBox="1">
              <a:spLocks noChangeArrowheads="1"/>
            </p:cNvSpPr>
            <p:nvPr/>
          </p:nvSpPr>
          <p:spPr bwMode="auto">
            <a:xfrm>
              <a:off x="833529" y="4614992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1</a:t>
              </a:r>
            </a:p>
          </p:txBody>
        </p:sp>
        <p:sp>
          <p:nvSpPr>
            <p:cNvPr id="3176" name="TextBox 26"/>
            <p:cNvSpPr txBox="1">
              <a:spLocks noChangeArrowheads="1"/>
            </p:cNvSpPr>
            <p:nvPr/>
          </p:nvSpPr>
          <p:spPr bwMode="auto">
            <a:xfrm>
              <a:off x="833528" y="4929005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2</a:t>
              </a:r>
            </a:p>
          </p:txBody>
        </p:sp>
        <p:sp>
          <p:nvSpPr>
            <p:cNvPr id="3177" name="TextBox 27"/>
            <p:cNvSpPr txBox="1">
              <a:spLocks noChangeArrowheads="1"/>
            </p:cNvSpPr>
            <p:nvPr/>
          </p:nvSpPr>
          <p:spPr bwMode="auto">
            <a:xfrm>
              <a:off x="833529" y="5233805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3</a:t>
              </a:r>
            </a:p>
          </p:txBody>
        </p:sp>
        <p:sp>
          <p:nvSpPr>
            <p:cNvPr id="3178" name="TextBox 28"/>
            <p:cNvSpPr txBox="1">
              <a:spLocks noChangeArrowheads="1"/>
            </p:cNvSpPr>
            <p:nvPr/>
          </p:nvSpPr>
          <p:spPr bwMode="auto">
            <a:xfrm>
              <a:off x="833527" y="5519712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4</a:t>
              </a:r>
            </a:p>
          </p:txBody>
        </p:sp>
        <p:sp>
          <p:nvSpPr>
            <p:cNvPr id="3179" name="TextBox 29"/>
            <p:cNvSpPr txBox="1">
              <a:spLocks noChangeArrowheads="1"/>
            </p:cNvSpPr>
            <p:nvPr/>
          </p:nvSpPr>
          <p:spPr bwMode="auto">
            <a:xfrm>
              <a:off x="833525" y="5824512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5</a:t>
              </a:r>
            </a:p>
          </p:txBody>
        </p:sp>
        <p:sp>
          <p:nvSpPr>
            <p:cNvPr id="3180" name="TextBox 30"/>
            <p:cNvSpPr txBox="1">
              <a:spLocks noChangeArrowheads="1"/>
            </p:cNvSpPr>
            <p:nvPr/>
          </p:nvSpPr>
          <p:spPr bwMode="auto">
            <a:xfrm>
              <a:off x="833526" y="6129312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6</a:t>
              </a:r>
            </a:p>
          </p:txBody>
        </p:sp>
        <p:sp>
          <p:nvSpPr>
            <p:cNvPr id="3181" name="TextBox 31"/>
            <p:cNvSpPr txBox="1">
              <a:spLocks noChangeArrowheads="1"/>
            </p:cNvSpPr>
            <p:nvPr/>
          </p:nvSpPr>
          <p:spPr bwMode="auto">
            <a:xfrm>
              <a:off x="833529" y="6434112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7</a:t>
              </a:r>
            </a:p>
          </p:txBody>
        </p:sp>
      </p:grpSp>
      <p:grpSp>
        <p:nvGrpSpPr>
          <p:cNvPr id="3130" name="Group 65"/>
          <p:cNvGrpSpPr>
            <a:grpSpLocks/>
          </p:cNvGrpSpPr>
          <p:nvPr/>
        </p:nvGrpSpPr>
        <p:grpSpPr bwMode="auto">
          <a:xfrm>
            <a:off x="1878013" y="3994150"/>
            <a:ext cx="2138362" cy="1565275"/>
            <a:chOff x="2509928" y="4016956"/>
            <a:chExt cx="2138272" cy="1564537"/>
          </a:xfrm>
        </p:grpSpPr>
        <p:sp>
          <p:nvSpPr>
            <p:cNvPr id="33" name="Rectangle 32"/>
            <p:cNvSpPr/>
            <p:nvPr/>
          </p:nvSpPr>
          <p:spPr>
            <a:xfrm>
              <a:off x="3048067" y="4329547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67" y="4634203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8067" y="4938859"/>
              <a:ext cx="761968" cy="30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048067" y="5245102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886232" y="4329547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86232" y="4634203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86232" y="4938859"/>
              <a:ext cx="761968" cy="3062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886232" y="5245102"/>
              <a:ext cx="761968" cy="3046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59" name="TextBox 40"/>
            <p:cNvSpPr txBox="1">
              <a:spLocks noChangeArrowheads="1"/>
            </p:cNvSpPr>
            <p:nvPr/>
          </p:nvSpPr>
          <p:spPr bwMode="auto">
            <a:xfrm>
              <a:off x="3057744" y="4016956"/>
              <a:ext cx="742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way 0</a:t>
              </a:r>
            </a:p>
          </p:txBody>
        </p:sp>
        <p:sp>
          <p:nvSpPr>
            <p:cNvPr id="3160" name="TextBox 41"/>
            <p:cNvSpPr txBox="1">
              <a:spLocks noChangeArrowheads="1"/>
            </p:cNvSpPr>
            <p:nvPr/>
          </p:nvSpPr>
          <p:spPr bwMode="auto">
            <a:xfrm>
              <a:off x="2509929" y="4297761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0</a:t>
              </a:r>
            </a:p>
          </p:txBody>
        </p:sp>
        <p:sp>
          <p:nvSpPr>
            <p:cNvPr id="3161" name="TextBox 42"/>
            <p:cNvSpPr txBox="1">
              <a:spLocks noChangeArrowheads="1"/>
            </p:cNvSpPr>
            <p:nvPr/>
          </p:nvSpPr>
          <p:spPr bwMode="auto">
            <a:xfrm>
              <a:off x="2509929" y="4593348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1</a:t>
              </a:r>
            </a:p>
          </p:txBody>
        </p:sp>
        <p:sp>
          <p:nvSpPr>
            <p:cNvPr id="3162" name="TextBox 43"/>
            <p:cNvSpPr txBox="1">
              <a:spLocks noChangeArrowheads="1"/>
            </p:cNvSpPr>
            <p:nvPr/>
          </p:nvSpPr>
          <p:spPr bwMode="auto">
            <a:xfrm>
              <a:off x="2509928" y="4907361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2</a:t>
              </a:r>
            </a:p>
          </p:txBody>
        </p:sp>
        <p:sp>
          <p:nvSpPr>
            <p:cNvPr id="3163" name="TextBox 44"/>
            <p:cNvSpPr txBox="1">
              <a:spLocks noChangeArrowheads="1"/>
            </p:cNvSpPr>
            <p:nvPr/>
          </p:nvSpPr>
          <p:spPr bwMode="auto">
            <a:xfrm>
              <a:off x="2509929" y="5212161"/>
              <a:ext cx="6142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set 3</a:t>
              </a:r>
            </a:p>
          </p:txBody>
        </p:sp>
        <p:sp>
          <p:nvSpPr>
            <p:cNvPr id="3164" name="TextBox 49"/>
            <p:cNvSpPr txBox="1">
              <a:spLocks noChangeArrowheads="1"/>
            </p:cNvSpPr>
            <p:nvPr/>
          </p:nvSpPr>
          <p:spPr bwMode="auto">
            <a:xfrm>
              <a:off x="3895944" y="4016956"/>
              <a:ext cx="7425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 sz="1800"/>
                <a:t>way 1</a:t>
              </a:r>
            </a:p>
          </p:txBody>
        </p:sp>
      </p:grpSp>
      <p:sp>
        <p:nvSpPr>
          <p:cNvPr id="51" name="Rectangle 50"/>
          <p:cNvSpPr/>
          <p:nvPr/>
        </p:nvSpPr>
        <p:spPr>
          <a:xfrm>
            <a:off x="2290763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84938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643563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15200" y="6367463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128963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965575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18063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38" name="TextBox 58"/>
          <p:cNvSpPr txBox="1">
            <a:spLocks noChangeArrowheads="1"/>
          </p:cNvSpPr>
          <p:nvPr/>
        </p:nvSpPr>
        <p:spPr bwMode="auto">
          <a:xfrm>
            <a:off x="2300288" y="6054725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0</a:t>
            </a:r>
          </a:p>
        </p:txBody>
      </p:sp>
      <p:sp>
        <p:nvSpPr>
          <p:cNvPr id="3139" name="TextBox 59"/>
          <p:cNvSpPr txBox="1">
            <a:spLocks noChangeArrowheads="1"/>
          </p:cNvSpPr>
          <p:nvPr/>
        </p:nvSpPr>
        <p:spPr bwMode="auto">
          <a:xfrm>
            <a:off x="1752600" y="6335713"/>
            <a:ext cx="61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set 0</a:t>
            </a:r>
          </a:p>
        </p:txBody>
      </p:sp>
      <p:sp>
        <p:nvSpPr>
          <p:cNvPr id="3140" name="TextBox 63"/>
          <p:cNvSpPr txBox="1">
            <a:spLocks noChangeArrowheads="1"/>
          </p:cNvSpPr>
          <p:nvPr/>
        </p:nvSpPr>
        <p:spPr bwMode="auto">
          <a:xfrm>
            <a:off x="3138488" y="6054725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53400" y="63690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42" name="TextBox 67"/>
          <p:cNvSpPr txBox="1">
            <a:spLocks noChangeArrowheads="1"/>
          </p:cNvSpPr>
          <p:nvPr/>
        </p:nvSpPr>
        <p:spPr bwMode="auto">
          <a:xfrm>
            <a:off x="3981450" y="6054725"/>
            <a:ext cx="742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2</a:t>
            </a:r>
          </a:p>
        </p:txBody>
      </p:sp>
      <p:sp>
        <p:nvSpPr>
          <p:cNvPr id="3143" name="TextBox 68"/>
          <p:cNvSpPr txBox="1">
            <a:spLocks noChangeArrowheads="1"/>
          </p:cNvSpPr>
          <p:nvPr/>
        </p:nvSpPr>
        <p:spPr bwMode="auto">
          <a:xfrm>
            <a:off x="4827588" y="605631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3</a:t>
            </a:r>
          </a:p>
        </p:txBody>
      </p:sp>
      <p:sp>
        <p:nvSpPr>
          <p:cNvPr id="3144" name="TextBox 69"/>
          <p:cNvSpPr txBox="1">
            <a:spLocks noChangeArrowheads="1"/>
          </p:cNvSpPr>
          <p:nvPr/>
        </p:nvSpPr>
        <p:spPr bwMode="auto">
          <a:xfrm>
            <a:off x="5653088" y="605631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4</a:t>
            </a:r>
          </a:p>
        </p:txBody>
      </p:sp>
      <p:sp>
        <p:nvSpPr>
          <p:cNvPr id="3145" name="TextBox 70"/>
          <p:cNvSpPr txBox="1">
            <a:spLocks noChangeArrowheads="1"/>
          </p:cNvSpPr>
          <p:nvPr/>
        </p:nvSpPr>
        <p:spPr bwMode="auto">
          <a:xfrm>
            <a:off x="6494463" y="605631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5</a:t>
            </a:r>
          </a:p>
        </p:txBody>
      </p:sp>
      <p:sp>
        <p:nvSpPr>
          <p:cNvPr id="3146" name="TextBox 71"/>
          <p:cNvSpPr txBox="1">
            <a:spLocks noChangeArrowheads="1"/>
          </p:cNvSpPr>
          <p:nvPr/>
        </p:nvSpPr>
        <p:spPr bwMode="auto">
          <a:xfrm>
            <a:off x="7324725" y="605631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6</a:t>
            </a:r>
          </a:p>
        </p:txBody>
      </p:sp>
      <p:sp>
        <p:nvSpPr>
          <p:cNvPr id="3147" name="TextBox 72"/>
          <p:cNvSpPr txBox="1">
            <a:spLocks noChangeArrowheads="1"/>
          </p:cNvSpPr>
          <p:nvPr/>
        </p:nvSpPr>
        <p:spPr bwMode="auto">
          <a:xfrm>
            <a:off x="8162925" y="6056313"/>
            <a:ext cx="742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/>
              <a:t>way 7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1447800" y="2819400"/>
            <a:ext cx="533400" cy="1500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178175" y="2819400"/>
            <a:ext cx="76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580063" y="2819400"/>
            <a:ext cx="104775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Cache (cont.)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What this means for your Project 1 simulator</a:t>
            </a:r>
          </a:p>
          <a:p>
            <a:pPr lvl="1"/>
            <a:r>
              <a:rPr lang="en-US" altLang="en-US" dirty="0"/>
              <a:t>You don’t have to treat the three cache types differently in your simulator</a:t>
            </a:r>
          </a:p>
          <a:p>
            <a:pPr lvl="1"/>
            <a:r>
              <a:rPr lang="en-US" altLang="en-US" dirty="0"/>
              <a:t>Support a generic N-way set-associative cache</a:t>
            </a:r>
          </a:p>
          <a:p>
            <a:pPr lvl="1"/>
            <a:r>
              <a:rPr lang="en-US" altLang="en-US" dirty="0"/>
              <a:t>Don’t have to specifically worry about the two extremes (direct-mapped / fully-associative)</a:t>
            </a:r>
          </a:p>
          <a:p>
            <a:r>
              <a:rPr lang="en-US" altLang="en-US" dirty="0"/>
              <a:t>Also, question: “</a:t>
            </a:r>
            <a:r>
              <a:rPr lang="en-US" altLang="en-US" i="1" dirty="0"/>
              <a:t>How do I specify ‘fully-associative’ in the simulator command-line arguments?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You don’t specify this explicitly</a:t>
            </a:r>
          </a:p>
          <a:p>
            <a:pPr lvl="1"/>
            <a:r>
              <a:rPr lang="en-US" altLang="en-US" dirty="0"/>
              <a:t>Instead, just specify ASSOC to be equal to SIZE/BLOCKSIZE (the number of blocks)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56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Replacement Policy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Which block in a set should be replaced when a new block has to be allocated?</a:t>
            </a:r>
          </a:p>
          <a:p>
            <a:pPr lvl="1"/>
            <a:r>
              <a:rPr lang="en-US" altLang="en-US"/>
              <a:t>LRU (Least-Recently-Used) is common (or cheaper variants such as pseudo-LRU)</a:t>
            </a:r>
          </a:p>
          <a:p>
            <a:pPr lvl="1"/>
            <a:r>
              <a:rPr lang="en-US" altLang="en-US"/>
              <a:t>Others: FIFO, Random, more advanced policies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4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LRU Implementation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Small counter per block in set</a:t>
            </a:r>
          </a:p>
          <a:p>
            <a:pPr lvl="1"/>
            <a:r>
              <a:rPr lang="en-US" altLang="en-US" dirty="0"/>
              <a:t># bits in each counter = log2(ASSOC)</a:t>
            </a:r>
          </a:p>
          <a:p>
            <a:pPr lvl="1"/>
            <a:r>
              <a:rPr lang="en-US" altLang="en-US" dirty="0"/>
              <a:t>Each block’s counter indicates </a:t>
            </a:r>
            <a:r>
              <a:rPr lang="en-US" altLang="en-US" dirty="0" err="1"/>
              <a:t>recency</a:t>
            </a:r>
            <a:r>
              <a:rPr lang="en-US" altLang="en-US" dirty="0"/>
              <a:t> of access w.r.t. other blocks’ counters</a:t>
            </a:r>
          </a:p>
          <a:p>
            <a:pPr lvl="1"/>
            <a:r>
              <a:rPr lang="en-US" altLang="en-US" dirty="0"/>
              <a:t>For example: If a set has four blocks, each block gets a 2-bit counter. The block with “0” (b’00) counter was most-recently referenced, the block with “1” (b’01) was second-most-recently referenced, … and the block with “3” (b’11) was least-recently referenced overall.</a:t>
            </a:r>
          </a:p>
          <a:p>
            <a:r>
              <a:rPr lang="en-US" altLang="en-US" dirty="0"/>
              <a:t>If access hits in cache:</a:t>
            </a:r>
          </a:p>
          <a:p>
            <a:pPr lvl="1"/>
            <a:r>
              <a:rPr lang="en-US" altLang="en-US" dirty="0"/>
              <a:t>Increment the counters of other blocks whose counters are less than the referenced block’s counter (</a:t>
            </a:r>
            <a:r>
              <a:rPr lang="en-US" altLang="en-US" i="1" dirty="0"/>
              <a:t>i.e.</a:t>
            </a:r>
            <a:r>
              <a:rPr lang="en-US" altLang="en-US" dirty="0"/>
              <a:t>, shift these </a:t>
            </a:r>
            <a:r>
              <a:rPr lang="en-US" altLang="en-US" u="sng" dirty="0"/>
              <a:t>formerly</a:t>
            </a:r>
            <a:r>
              <a:rPr lang="en-US" altLang="en-US" dirty="0"/>
              <a:t> “more-recent” blocks to now be “less-recent” than the referenced block)</a:t>
            </a:r>
          </a:p>
          <a:p>
            <a:pPr lvl="1"/>
            <a:r>
              <a:rPr lang="en-US" altLang="en-US" dirty="0"/>
              <a:t>Set the referenced block’s counter to “0” (now the most-recently-used)</a:t>
            </a:r>
          </a:p>
          <a:p>
            <a:r>
              <a:rPr lang="en-US" altLang="en-US" dirty="0"/>
              <a:t>If access misses in cache:</a:t>
            </a:r>
          </a:p>
          <a:p>
            <a:pPr lvl="1"/>
            <a:r>
              <a:rPr lang="en-US" altLang="en-US" dirty="0"/>
              <a:t>Replace the LRU block (the block with counter “3”) and set the newly allocated block’s counter to “0” (now the most-recently-used block)</a:t>
            </a:r>
          </a:p>
          <a:p>
            <a:pPr lvl="1"/>
            <a:r>
              <a:rPr lang="en-US" altLang="en-US" dirty="0"/>
              <a:t>Increment the counters of all other blocks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9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LRU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01000" cy="1600200"/>
          </a:xfrm>
        </p:spPr>
        <p:txBody>
          <a:bodyPr/>
          <a:lstStyle/>
          <a:p>
            <a:pPr eaLnBrk="1" hangingPunct="1"/>
            <a:r>
              <a:rPr lang="en-US" altLang="en-US" sz="2800"/>
              <a:t>Blocks A, B, C, D, and E all map to the same set</a:t>
            </a:r>
          </a:p>
          <a:p>
            <a:pPr eaLnBrk="1" hangingPunct="1"/>
            <a:r>
              <a:rPr lang="en-US" altLang="en-US" sz="2800"/>
              <a:t>Trace: A B C D D D B D E</a:t>
            </a:r>
          </a:p>
          <a:p>
            <a:pPr eaLnBrk="1" hangingPunct="1"/>
            <a:r>
              <a:rPr lang="en-US" altLang="en-US" sz="2800"/>
              <a:t>(LRU counters are shown in parentheses)</a:t>
            </a:r>
          </a:p>
        </p:txBody>
      </p:sp>
      <p:grpSp>
        <p:nvGrpSpPr>
          <p:cNvPr id="7172" name="Group 148"/>
          <p:cNvGrpSpPr>
            <a:grpSpLocks/>
          </p:cNvGrpSpPr>
          <p:nvPr/>
        </p:nvGrpSpPr>
        <p:grpSpPr bwMode="auto">
          <a:xfrm>
            <a:off x="2286000" y="2667000"/>
            <a:ext cx="3657600" cy="355600"/>
            <a:chOff x="1440" y="1680"/>
            <a:chExt cx="2304" cy="224"/>
          </a:xfrm>
        </p:grpSpPr>
        <p:sp>
          <p:nvSpPr>
            <p:cNvPr id="7227" name="Text Box 101"/>
            <p:cNvSpPr txBox="1">
              <a:spLocks noChangeArrowheads="1"/>
            </p:cNvSpPr>
            <p:nvPr/>
          </p:nvSpPr>
          <p:spPr bwMode="auto">
            <a:xfrm>
              <a:off x="1440" y="168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28" name="Text Box 102"/>
            <p:cNvSpPr txBox="1">
              <a:spLocks noChangeArrowheads="1"/>
            </p:cNvSpPr>
            <p:nvPr/>
          </p:nvSpPr>
          <p:spPr bwMode="auto">
            <a:xfrm>
              <a:off x="2592" y="168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29" name="Text Box 103"/>
            <p:cNvSpPr txBox="1">
              <a:spLocks noChangeArrowheads="1"/>
            </p:cNvSpPr>
            <p:nvPr/>
          </p:nvSpPr>
          <p:spPr bwMode="auto">
            <a:xfrm>
              <a:off x="2016" y="168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30" name="Text Box 104"/>
            <p:cNvSpPr txBox="1">
              <a:spLocks noChangeArrowheads="1"/>
            </p:cNvSpPr>
            <p:nvPr/>
          </p:nvSpPr>
          <p:spPr bwMode="auto">
            <a:xfrm>
              <a:off x="3168" y="1680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</p:grpSp>
      <p:grpSp>
        <p:nvGrpSpPr>
          <p:cNvPr id="60565" name="Group 149"/>
          <p:cNvGrpSpPr>
            <a:grpSpLocks/>
          </p:cNvGrpSpPr>
          <p:nvPr/>
        </p:nvGrpSpPr>
        <p:grpSpPr bwMode="auto">
          <a:xfrm>
            <a:off x="1905000" y="2895600"/>
            <a:ext cx="4038600" cy="508000"/>
            <a:chOff x="1200" y="1824"/>
            <a:chExt cx="2544" cy="320"/>
          </a:xfrm>
        </p:grpSpPr>
        <p:sp>
          <p:nvSpPr>
            <p:cNvPr id="7222" name="Text Box 5"/>
            <p:cNvSpPr txBox="1">
              <a:spLocks noChangeArrowheads="1"/>
            </p:cNvSpPr>
            <p:nvPr/>
          </p:nvSpPr>
          <p:spPr bwMode="auto">
            <a:xfrm>
              <a:off x="1440" y="192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23" name="Text Box 7"/>
            <p:cNvSpPr txBox="1">
              <a:spLocks noChangeArrowheads="1"/>
            </p:cNvSpPr>
            <p:nvPr/>
          </p:nvSpPr>
          <p:spPr bwMode="auto">
            <a:xfrm>
              <a:off x="2592" y="192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24" name="Text Box 8"/>
            <p:cNvSpPr txBox="1">
              <a:spLocks noChangeArrowheads="1"/>
            </p:cNvSpPr>
            <p:nvPr/>
          </p:nvSpPr>
          <p:spPr bwMode="auto">
            <a:xfrm>
              <a:off x="2016" y="192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25" name="Text Box 51"/>
            <p:cNvSpPr txBox="1">
              <a:spLocks noChangeArrowheads="1"/>
            </p:cNvSpPr>
            <p:nvPr/>
          </p:nvSpPr>
          <p:spPr bwMode="auto">
            <a:xfrm>
              <a:off x="3168" y="1920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26" name="AutoShape 137"/>
            <p:cNvSpPr>
              <a:spLocks noChangeArrowheads="1"/>
            </p:cNvSpPr>
            <p:nvPr/>
          </p:nvSpPr>
          <p:spPr bwMode="auto">
            <a:xfrm>
              <a:off x="1200" y="182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66" name="Group 150"/>
          <p:cNvGrpSpPr>
            <a:grpSpLocks/>
          </p:cNvGrpSpPr>
          <p:nvPr/>
        </p:nvGrpSpPr>
        <p:grpSpPr bwMode="auto">
          <a:xfrm>
            <a:off x="1905000" y="3276600"/>
            <a:ext cx="4038600" cy="533400"/>
            <a:chOff x="1200" y="2064"/>
            <a:chExt cx="2544" cy="336"/>
          </a:xfrm>
        </p:grpSpPr>
        <p:sp>
          <p:nvSpPr>
            <p:cNvPr id="7217" name="Text Box 105"/>
            <p:cNvSpPr txBox="1">
              <a:spLocks noChangeArrowheads="1"/>
            </p:cNvSpPr>
            <p:nvPr/>
          </p:nvSpPr>
          <p:spPr bwMode="auto">
            <a:xfrm>
              <a:off x="1440" y="218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18" name="Text Box 106"/>
            <p:cNvSpPr txBox="1">
              <a:spLocks noChangeArrowheads="1"/>
            </p:cNvSpPr>
            <p:nvPr/>
          </p:nvSpPr>
          <p:spPr bwMode="auto">
            <a:xfrm>
              <a:off x="2592" y="218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19" name="Text Box 107"/>
            <p:cNvSpPr txBox="1">
              <a:spLocks noChangeArrowheads="1"/>
            </p:cNvSpPr>
            <p:nvPr/>
          </p:nvSpPr>
          <p:spPr bwMode="auto">
            <a:xfrm>
              <a:off x="2016" y="218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20" name="Text Box 108"/>
            <p:cNvSpPr txBox="1">
              <a:spLocks noChangeArrowheads="1"/>
            </p:cNvSpPr>
            <p:nvPr/>
          </p:nvSpPr>
          <p:spPr bwMode="auto">
            <a:xfrm>
              <a:off x="3168" y="217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21" name="AutoShape 139"/>
            <p:cNvSpPr>
              <a:spLocks noChangeArrowheads="1"/>
            </p:cNvSpPr>
            <p:nvPr/>
          </p:nvSpPr>
          <p:spPr bwMode="auto">
            <a:xfrm>
              <a:off x="1200" y="206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67" name="Group 151"/>
          <p:cNvGrpSpPr>
            <a:grpSpLocks/>
          </p:cNvGrpSpPr>
          <p:nvPr/>
        </p:nvGrpSpPr>
        <p:grpSpPr bwMode="auto">
          <a:xfrm>
            <a:off x="1905000" y="3657600"/>
            <a:ext cx="4038600" cy="533400"/>
            <a:chOff x="1200" y="2304"/>
            <a:chExt cx="2544" cy="336"/>
          </a:xfrm>
        </p:grpSpPr>
        <p:sp>
          <p:nvSpPr>
            <p:cNvPr id="7212" name="Text Box 109"/>
            <p:cNvSpPr txBox="1">
              <a:spLocks noChangeArrowheads="1"/>
            </p:cNvSpPr>
            <p:nvPr/>
          </p:nvSpPr>
          <p:spPr bwMode="auto">
            <a:xfrm>
              <a:off x="1440" y="242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 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13" name="Text Box 110"/>
            <p:cNvSpPr txBox="1">
              <a:spLocks noChangeArrowheads="1"/>
            </p:cNvSpPr>
            <p:nvPr/>
          </p:nvSpPr>
          <p:spPr bwMode="auto">
            <a:xfrm>
              <a:off x="2592" y="242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14" name="Text Box 111"/>
            <p:cNvSpPr txBox="1">
              <a:spLocks noChangeArrowheads="1"/>
            </p:cNvSpPr>
            <p:nvPr/>
          </p:nvSpPr>
          <p:spPr bwMode="auto">
            <a:xfrm>
              <a:off x="2016" y="242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15" name="Text Box 112"/>
            <p:cNvSpPr txBox="1">
              <a:spLocks noChangeArrowheads="1"/>
            </p:cNvSpPr>
            <p:nvPr/>
          </p:nvSpPr>
          <p:spPr bwMode="auto">
            <a:xfrm>
              <a:off x="3168" y="241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16" name="AutoShape 140"/>
            <p:cNvSpPr>
              <a:spLocks noChangeArrowheads="1"/>
            </p:cNvSpPr>
            <p:nvPr/>
          </p:nvSpPr>
          <p:spPr bwMode="auto">
            <a:xfrm>
              <a:off x="1200" y="230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68" name="Group 152"/>
          <p:cNvGrpSpPr>
            <a:grpSpLocks/>
          </p:cNvGrpSpPr>
          <p:nvPr/>
        </p:nvGrpSpPr>
        <p:grpSpPr bwMode="auto">
          <a:xfrm>
            <a:off x="1905000" y="4038600"/>
            <a:ext cx="4038600" cy="533400"/>
            <a:chOff x="1200" y="2544"/>
            <a:chExt cx="2544" cy="336"/>
          </a:xfrm>
        </p:grpSpPr>
        <p:sp>
          <p:nvSpPr>
            <p:cNvPr id="7207" name="Text Box 113"/>
            <p:cNvSpPr txBox="1">
              <a:spLocks noChangeArrowheads="1"/>
            </p:cNvSpPr>
            <p:nvPr/>
          </p:nvSpPr>
          <p:spPr bwMode="auto">
            <a:xfrm>
              <a:off x="1440" y="266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08" name="Text Box 114"/>
            <p:cNvSpPr txBox="1">
              <a:spLocks noChangeArrowheads="1"/>
            </p:cNvSpPr>
            <p:nvPr/>
          </p:nvSpPr>
          <p:spPr bwMode="auto">
            <a:xfrm>
              <a:off x="2592" y="266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09" name="Text Box 115"/>
            <p:cNvSpPr txBox="1">
              <a:spLocks noChangeArrowheads="1"/>
            </p:cNvSpPr>
            <p:nvPr/>
          </p:nvSpPr>
          <p:spPr bwMode="auto">
            <a:xfrm>
              <a:off x="2016" y="2662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10" name="Text Box 116"/>
            <p:cNvSpPr txBox="1">
              <a:spLocks noChangeArrowheads="1"/>
            </p:cNvSpPr>
            <p:nvPr/>
          </p:nvSpPr>
          <p:spPr bwMode="auto">
            <a:xfrm>
              <a:off x="3168" y="2656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11" name="AutoShape 141"/>
            <p:cNvSpPr>
              <a:spLocks noChangeArrowheads="1"/>
            </p:cNvSpPr>
            <p:nvPr/>
          </p:nvSpPr>
          <p:spPr bwMode="auto">
            <a:xfrm>
              <a:off x="1200" y="254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69" name="Group 153"/>
          <p:cNvGrpSpPr>
            <a:grpSpLocks/>
          </p:cNvGrpSpPr>
          <p:nvPr/>
        </p:nvGrpSpPr>
        <p:grpSpPr bwMode="auto">
          <a:xfrm>
            <a:off x="1905000" y="4419600"/>
            <a:ext cx="4038600" cy="584200"/>
            <a:chOff x="1200" y="2784"/>
            <a:chExt cx="2544" cy="368"/>
          </a:xfrm>
        </p:grpSpPr>
        <p:sp>
          <p:nvSpPr>
            <p:cNvPr id="7202" name="Text Box 117"/>
            <p:cNvSpPr txBox="1">
              <a:spLocks noChangeArrowheads="1"/>
            </p:cNvSpPr>
            <p:nvPr/>
          </p:nvSpPr>
          <p:spPr bwMode="auto">
            <a:xfrm>
              <a:off x="1440" y="293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203" name="Text Box 118"/>
            <p:cNvSpPr txBox="1">
              <a:spLocks noChangeArrowheads="1"/>
            </p:cNvSpPr>
            <p:nvPr/>
          </p:nvSpPr>
          <p:spPr bwMode="auto">
            <a:xfrm>
              <a:off x="2592" y="293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204" name="Text Box 119"/>
            <p:cNvSpPr txBox="1">
              <a:spLocks noChangeArrowheads="1"/>
            </p:cNvSpPr>
            <p:nvPr/>
          </p:nvSpPr>
          <p:spPr bwMode="auto">
            <a:xfrm>
              <a:off x="2016" y="293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05" name="Text Box 120"/>
            <p:cNvSpPr txBox="1">
              <a:spLocks noChangeArrowheads="1"/>
            </p:cNvSpPr>
            <p:nvPr/>
          </p:nvSpPr>
          <p:spPr bwMode="auto">
            <a:xfrm>
              <a:off x="3168" y="2928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06" name="AutoShape 142"/>
            <p:cNvSpPr>
              <a:spLocks noChangeArrowheads="1"/>
            </p:cNvSpPr>
            <p:nvPr/>
          </p:nvSpPr>
          <p:spPr bwMode="auto">
            <a:xfrm>
              <a:off x="1200" y="278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70" name="Group 154"/>
          <p:cNvGrpSpPr>
            <a:grpSpLocks/>
          </p:cNvGrpSpPr>
          <p:nvPr/>
        </p:nvGrpSpPr>
        <p:grpSpPr bwMode="auto">
          <a:xfrm>
            <a:off x="1905000" y="4800600"/>
            <a:ext cx="4038600" cy="584200"/>
            <a:chOff x="1200" y="3024"/>
            <a:chExt cx="2544" cy="368"/>
          </a:xfrm>
        </p:grpSpPr>
        <p:sp>
          <p:nvSpPr>
            <p:cNvPr id="7197" name="Text Box 121"/>
            <p:cNvSpPr txBox="1">
              <a:spLocks noChangeArrowheads="1"/>
            </p:cNvSpPr>
            <p:nvPr/>
          </p:nvSpPr>
          <p:spPr bwMode="auto">
            <a:xfrm>
              <a:off x="1440" y="317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198" name="Text Box 122"/>
            <p:cNvSpPr txBox="1">
              <a:spLocks noChangeArrowheads="1"/>
            </p:cNvSpPr>
            <p:nvPr/>
          </p:nvSpPr>
          <p:spPr bwMode="auto">
            <a:xfrm>
              <a:off x="2592" y="317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199" name="Text Box 123"/>
            <p:cNvSpPr txBox="1">
              <a:spLocks noChangeArrowheads="1"/>
            </p:cNvSpPr>
            <p:nvPr/>
          </p:nvSpPr>
          <p:spPr bwMode="auto">
            <a:xfrm>
              <a:off x="2016" y="317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200" name="Text Box 124"/>
            <p:cNvSpPr txBox="1">
              <a:spLocks noChangeArrowheads="1"/>
            </p:cNvSpPr>
            <p:nvPr/>
          </p:nvSpPr>
          <p:spPr bwMode="auto">
            <a:xfrm>
              <a:off x="3168" y="3168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201" name="AutoShape 143"/>
            <p:cNvSpPr>
              <a:spLocks noChangeArrowheads="1"/>
            </p:cNvSpPr>
            <p:nvPr/>
          </p:nvSpPr>
          <p:spPr bwMode="auto">
            <a:xfrm>
              <a:off x="1200" y="3024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71" name="Group 155"/>
          <p:cNvGrpSpPr>
            <a:grpSpLocks/>
          </p:cNvGrpSpPr>
          <p:nvPr/>
        </p:nvGrpSpPr>
        <p:grpSpPr bwMode="auto">
          <a:xfrm>
            <a:off x="1905000" y="5257800"/>
            <a:ext cx="4038600" cy="508000"/>
            <a:chOff x="1200" y="3312"/>
            <a:chExt cx="2544" cy="320"/>
          </a:xfrm>
        </p:grpSpPr>
        <p:sp>
          <p:nvSpPr>
            <p:cNvPr id="7192" name="Text Box 125"/>
            <p:cNvSpPr txBox="1">
              <a:spLocks noChangeArrowheads="1"/>
            </p:cNvSpPr>
            <p:nvPr/>
          </p:nvSpPr>
          <p:spPr bwMode="auto">
            <a:xfrm>
              <a:off x="1440" y="341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193" name="Text Box 126"/>
            <p:cNvSpPr txBox="1">
              <a:spLocks noChangeArrowheads="1"/>
            </p:cNvSpPr>
            <p:nvPr/>
          </p:nvSpPr>
          <p:spPr bwMode="auto">
            <a:xfrm>
              <a:off x="2592" y="341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194" name="Text Box 127"/>
            <p:cNvSpPr txBox="1">
              <a:spLocks noChangeArrowheads="1"/>
            </p:cNvSpPr>
            <p:nvPr/>
          </p:nvSpPr>
          <p:spPr bwMode="auto">
            <a:xfrm>
              <a:off x="2016" y="341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195" name="Text Box 128"/>
            <p:cNvSpPr txBox="1">
              <a:spLocks noChangeArrowheads="1"/>
            </p:cNvSpPr>
            <p:nvPr/>
          </p:nvSpPr>
          <p:spPr bwMode="auto">
            <a:xfrm>
              <a:off x="3168" y="3408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196" name="AutoShape 144"/>
            <p:cNvSpPr>
              <a:spLocks noChangeArrowheads="1"/>
            </p:cNvSpPr>
            <p:nvPr/>
          </p:nvSpPr>
          <p:spPr bwMode="auto">
            <a:xfrm>
              <a:off x="1200" y="3312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72" name="Group 156"/>
          <p:cNvGrpSpPr>
            <a:grpSpLocks/>
          </p:cNvGrpSpPr>
          <p:nvPr/>
        </p:nvGrpSpPr>
        <p:grpSpPr bwMode="auto">
          <a:xfrm>
            <a:off x="1905000" y="5638800"/>
            <a:ext cx="4038600" cy="508000"/>
            <a:chOff x="1200" y="3552"/>
            <a:chExt cx="2544" cy="320"/>
          </a:xfrm>
        </p:grpSpPr>
        <p:sp>
          <p:nvSpPr>
            <p:cNvPr id="7187" name="Text Box 129"/>
            <p:cNvSpPr txBox="1">
              <a:spLocks noChangeArrowheads="1"/>
            </p:cNvSpPr>
            <p:nvPr/>
          </p:nvSpPr>
          <p:spPr bwMode="auto">
            <a:xfrm>
              <a:off x="1440" y="365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188" name="Text Box 130"/>
            <p:cNvSpPr txBox="1">
              <a:spLocks noChangeArrowheads="1"/>
            </p:cNvSpPr>
            <p:nvPr/>
          </p:nvSpPr>
          <p:spPr bwMode="auto">
            <a:xfrm>
              <a:off x="2592" y="365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189" name="Text Box 131"/>
            <p:cNvSpPr txBox="1">
              <a:spLocks noChangeArrowheads="1"/>
            </p:cNvSpPr>
            <p:nvPr/>
          </p:nvSpPr>
          <p:spPr bwMode="auto">
            <a:xfrm>
              <a:off x="2016" y="365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190" name="Text Box 132"/>
            <p:cNvSpPr txBox="1">
              <a:spLocks noChangeArrowheads="1"/>
            </p:cNvSpPr>
            <p:nvPr/>
          </p:nvSpPr>
          <p:spPr bwMode="auto">
            <a:xfrm>
              <a:off x="3168" y="3648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A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191" name="AutoShape 145"/>
            <p:cNvSpPr>
              <a:spLocks noChangeArrowheads="1"/>
            </p:cNvSpPr>
            <p:nvPr/>
          </p:nvSpPr>
          <p:spPr bwMode="auto">
            <a:xfrm>
              <a:off x="1200" y="3552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60573" name="Group 157"/>
          <p:cNvGrpSpPr>
            <a:grpSpLocks/>
          </p:cNvGrpSpPr>
          <p:nvPr/>
        </p:nvGrpSpPr>
        <p:grpSpPr bwMode="auto">
          <a:xfrm>
            <a:off x="1905000" y="6019800"/>
            <a:ext cx="4038600" cy="533400"/>
            <a:chOff x="1200" y="3792"/>
            <a:chExt cx="2544" cy="336"/>
          </a:xfrm>
        </p:grpSpPr>
        <p:sp>
          <p:nvSpPr>
            <p:cNvPr id="7182" name="Text Box 133"/>
            <p:cNvSpPr txBox="1">
              <a:spLocks noChangeArrowheads="1"/>
            </p:cNvSpPr>
            <p:nvPr/>
          </p:nvSpPr>
          <p:spPr bwMode="auto">
            <a:xfrm>
              <a:off x="1440" y="3910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D </a:t>
              </a:r>
              <a:r>
                <a:rPr lang="en-US" altLang="en-US" sz="1600">
                  <a:latin typeface="Courier New" panose="02070309020205020404" pitchFamily="49" charset="0"/>
                </a:rPr>
                <a:t>(1)</a:t>
              </a:r>
            </a:p>
          </p:txBody>
        </p:sp>
        <p:sp>
          <p:nvSpPr>
            <p:cNvPr id="7183" name="Text Box 134"/>
            <p:cNvSpPr txBox="1">
              <a:spLocks noChangeArrowheads="1"/>
            </p:cNvSpPr>
            <p:nvPr/>
          </p:nvSpPr>
          <p:spPr bwMode="auto">
            <a:xfrm>
              <a:off x="2592" y="3910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B </a:t>
              </a:r>
              <a:r>
                <a:rPr lang="en-US" altLang="en-US" sz="1600">
                  <a:latin typeface="Courier New" panose="02070309020205020404" pitchFamily="49" charset="0"/>
                </a:rPr>
                <a:t>(2)</a:t>
              </a:r>
            </a:p>
          </p:txBody>
        </p:sp>
        <p:sp>
          <p:nvSpPr>
            <p:cNvPr id="7184" name="Text Box 135"/>
            <p:cNvSpPr txBox="1">
              <a:spLocks noChangeArrowheads="1"/>
            </p:cNvSpPr>
            <p:nvPr/>
          </p:nvSpPr>
          <p:spPr bwMode="auto">
            <a:xfrm>
              <a:off x="2016" y="3910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C </a:t>
              </a:r>
              <a:r>
                <a:rPr lang="en-US" altLang="en-US" sz="1600">
                  <a:latin typeface="Courier New" panose="02070309020205020404" pitchFamily="49" charset="0"/>
                </a:rPr>
                <a:t>(3)</a:t>
              </a:r>
            </a:p>
          </p:txBody>
        </p:sp>
        <p:sp>
          <p:nvSpPr>
            <p:cNvPr id="7185" name="Text Box 136"/>
            <p:cNvSpPr txBox="1">
              <a:spLocks noChangeArrowheads="1"/>
            </p:cNvSpPr>
            <p:nvPr/>
          </p:nvSpPr>
          <p:spPr bwMode="auto">
            <a:xfrm>
              <a:off x="3168" y="3904"/>
              <a:ext cx="57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E </a:t>
              </a:r>
              <a:r>
                <a:rPr lang="en-US" altLang="en-US" sz="1600">
                  <a:latin typeface="Courier New" panose="02070309020205020404" pitchFamily="49" charset="0"/>
                </a:rPr>
                <a:t>(0)</a:t>
              </a:r>
            </a:p>
          </p:txBody>
        </p:sp>
        <p:sp>
          <p:nvSpPr>
            <p:cNvPr id="7186" name="AutoShape 146"/>
            <p:cNvSpPr>
              <a:spLocks noChangeArrowheads="1"/>
            </p:cNvSpPr>
            <p:nvPr/>
          </p:nvSpPr>
          <p:spPr bwMode="auto">
            <a:xfrm>
              <a:off x="1200" y="3792"/>
              <a:ext cx="192" cy="240"/>
            </a:xfrm>
            <a:prstGeom prst="curvedRightArrow">
              <a:avLst>
                <a:gd name="adj1" fmla="val 25000"/>
                <a:gd name="adj2" fmla="val 50000"/>
                <a:gd name="adj3" fmla="val 33333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Handling Writes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/>
              <a:t>Two questions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The </a:t>
            </a:r>
            <a:r>
              <a:rPr lang="en-US" altLang="en-US" i="1" dirty="0"/>
              <a:t>write update</a:t>
            </a:r>
            <a:r>
              <a:rPr lang="en-US" altLang="en-US" dirty="0"/>
              <a:t> question:</a:t>
            </a:r>
            <a:br>
              <a:rPr lang="en-US" altLang="en-US" dirty="0"/>
            </a:br>
            <a:r>
              <a:rPr lang="en-US" altLang="en-US" dirty="0"/>
              <a:t>Suppose there is a write request to a memory block that is cached in a given cache C. Is just C’s copy of the block updated with new data, or is the next level of the memory hierarchy updated at the same time?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dirty="0"/>
              <a:t>The </a:t>
            </a:r>
            <a:r>
              <a:rPr lang="en-US" altLang="en-US" i="1" dirty="0"/>
              <a:t>write allocate</a:t>
            </a:r>
            <a:r>
              <a:rPr lang="en-US" altLang="en-US" dirty="0"/>
              <a:t> question:</a:t>
            </a:r>
            <a:br>
              <a:rPr lang="en-US" altLang="en-US" dirty="0"/>
            </a:br>
            <a:r>
              <a:rPr lang="en-US" altLang="en-US" dirty="0"/>
              <a:t>Suppose there is a write request to a memory block that is </a:t>
            </a:r>
            <a:r>
              <a:rPr lang="en-US" altLang="en-US" i="1" dirty="0"/>
              <a:t>not</a:t>
            </a:r>
            <a:r>
              <a:rPr lang="en-US" altLang="en-US" dirty="0"/>
              <a:t> cached in a given cache C. Do we bring the missing block into C (</a:t>
            </a:r>
            <a:r>
              <a:rPr lang="en-US" altLang="en-US" i="1" dirty="0"/>
              <a:t>i.e.</a:t>
            </a:r>
            <a:r>
              <a:rPr lang="en-US" altLang="en-US" dirty="0"/>
              <a:t>, do we “allocate” the block)?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3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Write Update Question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Write-through (WT) policy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352800" y="3200400"/>
            <a:ext cx="1371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286000" y="3505200"/>
            <a:ext cx="87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2057400" y="5257800"/>
            <a:ext cx="38862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0" y="4876800"/>
            <a:ext cx="400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next level in memory hierarchy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>
            <a:off x="4038600" y="2819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352800" y="38100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3886200" y="38100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3352800" y="5791200"/>
            <a:ext cx="1371600" cy="1524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3886200" y="5791200"/>
            <a:ext cx="3048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>
            <a:off x="4038600" y="3810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4" grpId="0" animBg="1"/>
      <p:bldP spid="624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2463</Words>
  <Application>Microsoft Office PowerPoint</Application>
  <PresentationFormat>On-screen Show (4:3)</PresentationFormat>
  <Paragraphs>869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Times New Roman</vt:lpstr>
      <vt:lpstr>Office Theme</vt:lpstr>
      <vt:lpstr>ECE 463/563 Microprocessor Architecture</vt:lpstr>
      <vt:lpstr>Generic Cache</vt:lpstr>
      <vt:lpstr>Generic Cache (cont.)</vt:lpstr>
      <vt:lpstr>Generic Cache (cont.)</vt:lpstr>
      <vt:lpstr>Replacement Policy</vt:lpstr>
      <vt:lpstr>LRU Implementation</vt:lpstr>
      <vt:lpstr>LRU Example</vt:lpstr>
      <vt:lpstr>Handling Writes</vt:lpstr>
      <vt:lpstr>The Write Update Question (1)</vt:lpstr>
      <vt:lpstr>The Write Update Question (2)</vt:lpstr>
      <vt:lpstr>The Write Update Question (3)</vt:lpstr>
      <vt:lpstr>The Write Update Question (4)</vt:lpstr>
      <vt:lpstr>The Write Allocation Question (1)</vt:lpstr>
      <vt:lpstr>The Write Allocation Question (2)</vt:lpstr>
      <vt:lpstr>The Write Allocation Question (3)</vt:lpstr>
      <vt:lpstr>Memory Hierarchies, and Key Meaning of Dirty Bit</vt:lpstr>
      <vt:lpstr>Memory Hierarchies, and Write Policies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574</cp:revision>
  <dcterms:created xsi:type="dcterms:W3CDTF">2006-08-16T00:00:00Z</dcterms:created>
  <dcterms:modified xsi:type="dcterms:W3CDTF">2023-09-11T00:33:24Z</dcterms:modified>
</cp:coreProperties>
</file>