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95" r:id="rId2"/>
    <p:sldId id="503" r:id="rId3"/>
    <p:sldId id="50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2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FAEF8-0E02-4A7E-A00B-DE8922AB0B4B}" type="slidenum">
              <a:rPr lang="en-US" altLang="en-US" sz="1000" b="0"/>
              <a:pPr/>
              <a:t>2</a:t>
            </a:fld>
            <a:endParaRPr lang="en-US" altLang="en-US" sz="10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865" tIns="45933" rIns="91865" bIns="4593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4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F4B6B-E166-43EE-A6F4-9356172DC2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Reducing misses:</a:t>
            </a:r>
            <a:br>
              <a:rPr lang="en-US" dirty="0"/>
            </a:br>
            <a:r>
              <a:rPr lang="en-US" dirty="0"/>
              <a:t>prefetching, </a:t>
            </a:r>
            <a:br>
              <a:rPr lang="en-US" dirty="0"/>
            </a:br>
            <a:r>
              <a:rPr lang="en-US" dirty="0"/>
              <a:t>loop transformations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Aspects of a Hardware </a:t>
            </a:r>
            <a:r>
              <a:rPr lang="en-US" dirty="0" err="1"/>
              <a:t>Prefetcher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Where to put hardware </a:t>
            </a:r>
            <a:r>
              <a:rPr lang="en-US" dirty="0" err="1"/>
              <a:t>prefetchers</a:t>
            </a:r>
            <a:r>
              <a:rPr lang="en-US" dirty="0"/>
              <a:t> and how to coordinate multiple </a:t>
            </a:r>
            <a:r>
              <a:rPr lang="en-US" dirty="0" err="1"/>
              <a:t>prefetchers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Prefetchers</a:t>
            </a:r>
            <a:r>
              <a:rPr lang="en-US" dirty="0"/>
              <a:t> can be placed at L1, L2, and/or L3</a:t>
            </a:r>
          </a:p>
          <a:p>
            <a:pPr lvl="2"/>
            <a:r>
              <a:rPr lang="en-US" dirty="0"/>
              <a:t>Just at L1? Just at L2? Just at L3?</a:t>
            </a:r>
          </a:p>
          <a:p>
            <a:pPr lvl="2"/>
            <a:r>
              <a:rPr lang="en-US" dirty="0"/>
              <a:t>If at multiple levels, should they coordinate?</a:t>
            </a:r>
          </a:p>
          <a:p>
            <a:pPr lvl="1"/>
            <a:r>
              <a:rPr lang="en-US" dirty="0"/>
              <a:t>Multi-core</a:t>
            </a:r>
          </a:p>
          <a:p>
            <a:pPr lvl="2"/>
            <a:r>
              <a:rPr lang="en-US" dirty="0"/>
              <a:t>There’s a private L1/L2 </a:t>
            </a:r>
            <a:r>
              <a:rPr lang="en-US" dirty="0" err="1"/>
              <a:t>prefetcher</a:t>
            </a:r>
            <a:r>
              <a:rPr lang="en-US" dirty="0"/>
              <a:t> per core</a:t>
            </a:r>
          </a:p>
          <a:p>
            <a:pPr lvl="2"/>
            <a:r>
              <a:rPr lang="en-US" dirty="0"/>
              <a:t>If there is a shared L3 </a:t>
            </a:r>
            <a:r>
              <a:rPr lang="en-US" dirty="0" err="1"/>
              <a:t>prefetcher</a:t>
            </a:r>
            <a:r>
              <a:rPr lang="en-US" dirty="0"/>
              <a:t>, does its prediction algorithm get confused by interleaved reference streams from many cores (and from their private L1/L2 </a:t>
            </a:r>
            <a:r>
              <a:rPr lang="en-US" dirty="0" err="1"/>
              <a:t>prefetchers</a:t>
            </a:r>
            <a:r>
              <a:rPr lang="en-US" dirty="0"/>
              <a:t>)?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Simple Hardware </a:t>
            </a:r>
            <a:r>
              <a:rPr lang="en-US" dirty="0" err="1"/>
              <a:t>Prefetchers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8028"/>
              </p:ext>
            </p:extLst>
          </p:nvPr>
        </p:nvGraphicFramePr>
        <p:xfrm>
          <a:off x="76200" y="838200"/>
          <a:ext cx="8991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31688823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4158261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116619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4974935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8738764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8499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  <a:r>
                        <a:rPr lang="en-US" baseline="0" dirty="0"/>
                        <a:t>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 where?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0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next-line </a:t>
                      </a:r>
                      <a:r>
                        <a:rPr lang="en-US" dirty="0" err="1"/>
                        <a:t>prefetcher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demand</a:t>
                      </a:r>
                      <a:r>
                        <a:rPr lang="en-US" sz="1400" baseline="0" dirty="0"/>
                        <a:t> miss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prefetch</a:t>
                      </a:r>
                      <a:r>
                        <a:rPr lang="en-US" sz="1400" dirty="0"/>
                        <a:t>: 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34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next-line </a:t>
                      </a:r>
                      <a:r>
                        <a:rPr lang="en-US" dirty="0" err="1"/>
                        <a:t>prefetcher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demand miss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prefetch</a:t>
                      </a:r>
                      <a:r>
                        <a:rPr lang="en-US" sz="1400" dirty="0"/>
                        <a:t>:</a:t>
                      </a:r>
                      <a:r>
                        <a:rPr lang="en-US" sz="1400" baseline="0" dirty="0"/>
                        <a:t> A+1, A+2, …, A+N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next-line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prefetcher</a:t>
                      </a:r>
                      <a:r>
                        <a:rPr lang="en-US" baseline="0" dirty="0"/>
                        <a:t> with distance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demand miss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prefetch</a:t>
                      </a:r>
                      <a:r>
                        <a:rPr lang="en-US" sz="1400" dirty="0"/>
                        <a:t>: </a:t>
                      </a:r>
                      <a:r>
                        <a:rPr lang="en-US" sz="1400" baseline="0" dirty="0"/>
                        <a:t>A+1+d, A+2+d, …, </a:t>
                      </a:r>
                      <a:r>
                        <a:rPr lang="en-US" sz="1400" baseline="0" dirty="0" err="1"/>
                        <a:t>A+N+d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N-entry stream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Two different</a:t>
                      </a:r>
                      <a:r>
                        <a:rPr lang="en-US" sz="1400" baseline="0" dirty="0"/>
                        <a:t> triggers: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/>
                        <a:t>‘A’ misses in L1 and stream buffer: fill the stream buffer (a FIFO) with N sequential blocks A+1 to A+N.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/>
                        <a:t>‘A+1’ misses in L1 and hits at head of stream buffer: pop A+1 from head of stream buffer and move to L1, </a:t>
                      </a:r>
                      <a:r>
                        <a:rPr lang="en-US" sz="1400" baseline="0" dirty="0" err="1"/>
                        <a:t>prefetch</a:t>
                      </a:r>
                      <a:r>
                        <a:rPr lang="en-US" sz="1400" baseline="0" dirty="0"/>
                        <a:t> A+N+1 at tail of stream buffer to continue the stream.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N</a:t>
                      </a:r>
                      <a:r>
                        <a:rPr lang="en-US" sz="1400" baseline="0" dirty="0"/>
                        <a:t> to fill stream buffer on a stream buffer miss.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/>
                        <a:t>1 to continue stream thereafter on stream buffer hit.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See “trigger” description.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N, because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prefetches</a:t>
                      </a:r>
                      <a:r>
                        <a:rPr lang="en-US" sz="1400" baseline="0" dirty="0"/>
                        <a:t> at the tail of stream buffer keep the </a:t>
                      </a:r>
                      <a:r>
                        <a:rPr lang="en-US" sz="1400" baseline="0" dirty="0" err="1"/>
                        <a:t>prefetcher</a:t>
                      </a:r>
                      <a:r>
                        <a:rPr lang="en-US" sz="1400" baseline="0" dirty="0"/>
                        <a:t> ahead of the CPU by size of the stream buffer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4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4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Buffer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6446" y="2583299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2863646" y="319289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06446" y="3497699"/>
            <a:ext cx="914400" cy="98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400" y="3160633"/>
            <a:ext cx="22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request (block A)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62658"/>
              </p:ext>
            </p:extLst>
          </p:nvPr>
        </p:nvGraphicFramePr>
        <p:xfrm>
          <a:off x="3549446" y="3527385"/>
          <a:ext cx="548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87606674"/>
                    </a:ext>
                  </a:extLst>
                </a:gridCol>
              </a:tblGrid>
              <a:tr h="11416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33354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717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86075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13210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73121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968947"/>
                  </a:ext>
                </a:extLst>
              </a:tr>
            </a:tbl>
          </a:graphicData>
        </a:graphic>
      </p:graphicFrame>
      <p:cxnSp>
        <p:nvCxnSpPr>
          <p:cNvPr id="18" name="Elbow Connector 17"/>
          <p:cNvCxnSpPr>
            <a:stCxn id="7" idx="2"/>
            <a:endCxn id="13" idx="0"/>
          </p:cNvCxnSpPr>
          <p:nvPr/>
        </p:nvCxnSpPr>
        <p:spPr>
          <a:xfrm rot="16200000" flipH="1">
            <a:off x="3176463" y="2880082"/>
            <a:ext cx="334486" cy="960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0872" y="4452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6639" y="4452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086" y="3671559"/>
            <a:ext cx="85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23" name="Oval 22"/>
          <p:cNvSpPr/>
          <p:nvPr/>
        </p:nvSpPr>
        <p:spPr>
          <a:xfrm>
            <a:off x="2687214" y="2093909"/>
            <a:ext cx="381000" cy="32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8800" y="2583299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096000" y="319289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3497699"/>
            <a:ext cx="914400" cy="98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1481"/>
              </p:ext>
            </p:extLst>
          </p:nvPr>
        </p:nvGraphicFramePr>
        <p:xfrm>
          <a:off x="6781800" y="3527385"/>
          <a:ext cx="548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87606674"/>
                    </a:ext>
                  </a:extLst>
                </a:gridCol>
              </a:tblGrid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33354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717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86075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13210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73121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968947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>
            <a:stCxn id="24" idx="2"/>
            <a:endCxn id="27" idx="0"/>
          </p:cNvCxnSpPr>
          <p:nvPr/>
        </p:nvCxnSpPr>
        <p:spPr>
          <a:xfrm rot="16200000" flipH="1">
            <a:off x="6408817" y="2880082"/>
            <a:ext cx="334486" cy="960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0440" y="3671559"/>
            <a:ext cx="85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32" name="Oval 31"/>
          <p:cNvSpPr/>
          <p:nvPr/>
        </p:nvSpPr>
        <p:spPr>
          <a:xfrm>
            <a:off x="5919568" y="2093909"/>
            <a:ext cx="381000" cy="32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799" y="3497699"/>
            <a:ext cx="457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67057" y="4763869"/>
            <a:ext cx="357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A to $.</a:t>
            </a:r>
          </a:p>
          <a:p>
            <a:r>
              <a:rPr lang="en-US" dirty="0" err="1"/>
              <a:t>Prefetch</a:t>
            </a:r>
            <a:r>
              <a:rPr lang="en-US" dirty="0"/>
              <a:t> A+1…A+N to Stream Buffer.</a:t>
            </a:r>
          </a:p>
        </p:txBody>
      </p:sp>
    </p:spTree>
    <p:extLst>
      <p:ext uri="{BB962C8B-B14F-4D97-AF65-F5344CB8AC3E}">
        <p14:creationId xmlns:p14="http://schemas.microsoft.com/office/powerpoint/2010/main" val="25616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Buffer (cont.)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6446" y="2583299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2863646" y="319289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06446" y="3497699"/>
            <a:ext cx="914400" cy="98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160633"/>
            <a:ext cx="245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request (block A+1)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4288"/>
              </p:ext>
            </p:extLst>
          </p:nvPr>
        </p:nvGraphicFramePr>
        <p:xfrm>
          <a:off x="3549446" y="3527385"/>
          <a:ext cx="548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87606674"/>
                    </a:ext>
                  </a:extLst>
                </a:gridCol>
              </a:tblGrid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33354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717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86075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13210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73121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968947"/>
                  </a:ext>
                </a:extLst>
              </a:tr>
            </a:tbl>
          </a:graphicData>
        </a:graphic>
      </p:graphicFrame>
      <p:cxnSp>
        <p:nvCxnSpPr>
          <p:cNvPr id="18" name="Elbow Connector 17"/>
          <p:cNvCxnSpPr>
            <a:stCxn id="7" idx="2"/>
            <a:endCxn id="13" idx="0"/>
          </p:cNvCxnSpPr>
          <p:nvPr/>
        </p:nvCxnSpPr>
        <p:spPr>
          <a:xfrm rot="16200000" flipH="1">
            <a:off x="3176463" y="2880082"/>
            <a:ext cx="334486" cy="960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0872" y="4452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6639" y="44526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086" y="3671559"/>
            <a:ext cx="85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23" name="Oval 22"/>
          <p:cNvSpPr/>
          <p:nvPr/>
        </p:nvSpPr>
        <p:spPr>
          <a:xfrm>
            <a:off x="2687214" y="2093909"/>
            <a:ext cx="381000" cy="32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8800" y="2583299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096000" y="319289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3497699"/>
            <a:ext cx="914400" cy="98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24174"/>
              </p:ext>
            </p:extLst>
          </p:nvPr>
        </p:nvGraphicFramePr>
        <p:xfrm>
          <a:off x="6781800" y="3527385"/>
          <a:ext cx="548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87606674"/>
                    </a:ext>
                  </a:extLst>
                </a:gridCol>
              </a:tblGrid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33354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7176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86075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13210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73121"/>
                  </a:ext>
                </a:extLst>
              </a:tr>
              <a:tr h="114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A+N+1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968947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>
            <a:stCxn id="24" idx="2"/>
            <a:endCxn id="27" idx="0"/>
          </p:cNvCxnSpPr>
          <p:nvPr/>
        </p:nvCxnSpPr>
        <p:spPr>
          <a:xfrm rot="16200000" flipH="1">
            <a:off x="6408817" y="2880082"/>
            <a:ext cx="334486" cy="960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0440" y="3671559"/>
            <a:ext cx="85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32" name="Oval 31"/>
          <p:cNvSpPr/>
          <p:nvPr/>
        </p:nvSpPr>
        <p:spPr>
          <a:xfrm>
            <a:off x="5919568" y="2093909"/>
            <a:ext cx="381000" cy="32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799" y="3497699"/>
            <a:ext cx="457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67057" y="4763869"/>
            <a:ext cx="38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A+1 from Stream Buffer head to $.</a:t>
            </a:r>
          </a:p>
          <a:p>
            <a:r>
              <a:rPr lang="en-US" dirty="0" err="1"/>
              <a:t>Prefetch</a:t>
            </a:r>
            <a:r>
              <a:rPr lang="en-US" dirty="0"/>
              <a:t> A+N+1 to Stream Buffer tail.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06446" y="3483718"/>
            <a:ext cx="457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8799" y="3721725"/>
            <a:ext cx="457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/>
              <a:t>A+1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0068" y="4986406"/>
            <a:ext cx="2801023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Once locked onto a stream, 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Stream Buffer is always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N references ahead of CPU,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in the reference stream.</a:t>
            </a:r>
          </a:p>
        </p:txBody>
      </p:sp>
    </p:spTree>
    <p:extLst>
      <p:ext uri="{BB962C8B-B14F-4D97-AF65-F5344CB8AC3E}">
        <p14:creationId xmlns:p14="http://schemas.microsoft.com/office/powerpoint/2010/main" val="69060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Stride </a:t>
            </a:r>
            <a:r>
              <a:rPr lang="en-US" altLang="en-US" sz="3600" dirty="0" err="1"/>
              <a:t>Prefetcher</a:t>
            </a:r>
            <a:endParaRPr lang="en-US" altLang="en-US" sz="36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A stride </a:t>
            </a:r>
            <a:r>
              <a:rPr lang="en-US" altLang="en-US" dirty="0" err="1"/>
              <a:t>prefetcher</a:t>
            </a:r>
            <a:r>
              <a:rPr lang="en-US" altLang="en-US" dirty="0"/>
              <a:t> learns, for each static load (each load PC) in the program, whether or not the load exhibits a </a:t>
            </a:r>
            <a:r>
              <a:rPr lang="en-US" altLang="en-US" dirty="0" err="1"/>
              <a:t>strided</a:t>
            </a:r>
            <a:r>
              <a:rPr lang="en-US" altLang="en-US" dirty="0"/>
              <a:t> access pattern and what its stride is.</a:t>
            </a:r>
          </a:p>
          <a:p>
            <a:r>
              <a:rPr lang="en-US" altLang="en-US" dirty="0"/>
              <a:t>Example: (block size = 4 elements of a[], b[])</a:t>
            </a:r>
            <a:br>
              <a:rPr lang="en-US" altLang="en-US" dirty="0"/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MAX;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+= 8)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28600" y="54864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146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91383"/>
              </p:ext>
            </p:extLst>
          </p:nvPr>
        </p:nvGraphicFramePr>
        <p:xfrm>
          <a:off x="6400800" y="3886200"/>
          <a:ext cx="2438400" cy="914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X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b[0]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b[2]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b[3]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X+1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b[4]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b[5]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b[6]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b[7]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X+2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b[8]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b[9]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b[10]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b[11]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X+3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b[12]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b[13]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b[14]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b[15]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5" name="AutoShape 42"/>
          <p:cNvSpPr>
            <a:spLocks noChangeArrowheads="1"/>
          </p:cNvSpPr>
          <p:nvPr/>
        </p:nvSpPr>
        <p:spPr bwMode="auto">
          <a:xfrm>
            <a:off x="6172200" y="3962400"/>
            <a:ext cx="228600" cy="609600"/>
          </a:xfrm>
          <a:prstGeom prst="curvedRigh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06" name="AutoShape 43"/>
          <p:cNvSpPr>
            <a:spLocks noChangeArrowheads="1"/>
          </p:cNvSpPr>
          <p:nvPr/>
        </p:nvSpPr>
        <p:spPr bwMode="auto">
          <a:xfrm>
            <a:off x="6019800" y="4419600"/>
            <a:ext cx="228600" cy="609600"/>
          </a:xfrm>
          <a:prstGeom prst="curvedRigh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181600"/>
            <a:ext cx="9336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stride </a:t>
            </a:r>
            <a:r>
              <a:rPr lang="en-US" dirty="0" err="1"/>
              <a:t>prefetcher</a:t>
            </a:r>
            <a:r>
              <a:rPr lang="en-US" dirty="0"/>
              <a:t> is comprised of a PC-indexed prediction table, which is trained by observing </a:t>
            </a:r>
          </a:p>
          <a:p>
            <a:r>
              <a:rPr lang="en-US" dirty="0"/>
              <a:t>addresses generated by loads.  For each load, its entry in the table indicates if it has a fixed stride</a:t>
            </a:r>
            <a:br>
              <a:rPr lang="en-US" dirty="0"/>
            </a:br>
            <a:r>
              <a:rPr lang="en-US" dirty="0"/>
              <a:t>and what that stride is (as gauged by previous instances of the load).</a:t>
            </a:r>
            <a:br>
              <a:rPr lang="en-US" dirty="0"/>
            </a:br>
            <a:r>
              <a:rPr lang="en-US" dirty="0"/>
              <a:t>Other aspects such as trigger, degree, distance, and “put where?” are up to the </a:t>
            </a:r>
            <a:r>
              <a:rPr lang="en-US" dirty="0" err="1"/>
              <a:t>microarchitect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example, Stride </a:t>
            </a:r>
            <a:r>
              <a:rPr lang="en-US" dirty="0" err="1"/>
              <a:t>Prefetcher</a:t>
            </a:r>
            <a:r>
              <a:rPr lang="en-US" dirty="0"/>
              <a:t> can work in conjunction with a Stream Buffer.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3505" y="43352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static load of “b[</a:t>
            </a:r>
            <a:r>
              <a:rPr lang="en-US" dirty="0" err="1"/>
              <a:t>i</a:t>
            </a:r>
            <a:r>
              <a:rPr lang="en-US" dirty="0"/>
              <a:t>]” exhibits a stride of +2 at the block level (X, X+2, X+4, …). </a:t>
            </a:r>
          </a:p>
        </p:txBody>
      </p:sp>
    </p:spTree>
    <p:extLst>
      <p:ext uri="{BB962C8B-B14F-4D97-AF65-F5344CB8AC3E}">
        <p14:creationId xmlns:p14="http://schemas.microsoft.com/office/powerpoint/2010/main" val="201881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prefetching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Need a “prefetch” instruction</a:t>
            </a:r>
          </a:p>
          <a:p>
            <a:pPr lvl="1"/>
            <a:r>
              <a:rPr lang="en-US" altLang="en-US"/>
              <a:t>Sole purpose is to calculate an address and access the cache with the address. If it hits, nothing happens. If it misses, the processor does not stall; the only thing that happens is that the cache will fetch the memory block.</a:t>
            </a:r>
          </a:p>
          <a:p>
            <a:pPr lvl="1"/>
            <a:r>
              <a:rPr lang="en-US" altLang="en-US"/>
              <a:t>Like a load instruction, except:</a:t>
            </a:r>
          </a:p>
          <a:p>
            <a:pPr lvl="2"/>
            <a:r>
              <a:rPr lang="en-US" altLang="en-US"/>
              <a:t>It does not delay processor on a miss</a:t>
            </a:r>
          </a:p>
          <a:p>
            <a:pPr lvl="2"/>
            <a:r>
              <a:rPr lang="en-US" altLang="en-US"/>
              <a:t>It does not change the processor’s architectural state in any way:</a:t>
            </a:r>
          </a:p>
          <a:p>
            <a:pPr lvl="3"/>
            <a:r>
              <a:rPr lang="en-US" altLang="en-US"/>
              <a:t>Doesn’t have a destination register</a:t>
            </a:r>
          </a:p>
          <a:p>
            <a:pPr lvl="3"/>
            <a:r>
              <a:rPr lang="en-US" altLang="en-US"/>
              <a:t>Doesn’t cause exceptions (we’ll learn about exceptions later)</a:t>
            </a:r>
          </a:p>
          <a:p>
            <a:pPr lvl="1"/>
            <a:endParaRPr lang="en-US" altLang="en-US"/>
          </a:p>
          <a:p>
            <a:r>
              <a:rPr lang="en-US" altLang="en-US"/>
              <a:t>In other words, the sole purpose of a “prefetch” instruction is to tell the cache to fetch the specified block if it doesn’t already have that block</a:t>
            </a:r>
          </a:p>
          <a:p>
            <a:pPr lvl="3"/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4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prefetching (cont.)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8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Compiler predicts which accesses are likely to cause misses</a:t>
            </a:r>
          </a:p>
          <a:p>
            <a:r>
              <a:rPr lang="en-US" altLang="en-US" dirty="0"/>
              <a:t>Compiler inserts </a:t>
            </a:r>
            <a:r>
              <a:rPr lang="en-US" altLang="en-US" dirty="0" err="1"/>
              <a:t>prefetch</a:t>
            </a:r>
            <a:r>
              <a:rPr lang="en-US" altLang="en-US" dirty="0"/>
              <a:t> instructions well enough ahead to prevent these accesses from missing</a:t>
            </a:r>
          </a:p>
          <a:p>
            <a:pPr lvl="1"/>
            <a:r>
              <a:rPr lang="en-US" altLang="en-US" dirty="0"/>
              <a:t>The misses still occur, but they occur in advance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/>
              <a:t>prefetches</a:t>
            </a:r>
            <a:r>
              <a:rPr lang="en-US" altLang="en-US" dirty="0"/>
              <a:t> miss, but the accesses that are targeted by the </a:t>
            </a:r>
            <a:r>
              <a:rPr lang="en-US" altLang="en-US" dirty="0" err="1"/>
              <a:t>prefetches</a:t>
            </a:r>
            <a:r>
              <a:rPr lang="en-US" altLang="en-US" dirty="0"/>
              <a:t> do not (if everything works as planned)</a:t>
            </a:r>
          </a:p>
          <a:p>
            <a:endParaRPr lang="en-US" alt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295400" y="4419600"/>
            <a:ext cx="19542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(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100;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r>
              <a:rPr lang="en-US" altLang="en-US" dirty="0"/>
              <a:t>    x[</a:t>
            </a:r>
            <a:r>
              <a:rPr lang="en-US" altLang="en-US" dirty="0" err="1"/>
              <a:t>i</a:t>
            </a:r>
            <a:r>
              <a:rPr lang="en-US" altLang="en-US" dirty="0"/>
              <a:t>] =</a:t>
            </a:r>
            <a:r>
              <a:rPr lang="en-US" altLang="en-US" i="1" dirty="0"/>
              <a:t> c</a:t>
            </a:r>
            <a:r>
              <a:rPr lang="en-US" altLang="en-US" dirty="0"/>
              <a:t> * x[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  <a:r>
              <a:rPr lang="en-US" altLang="en-US" i="1" dirty="0"/>
              <a:t> </a:t>
            </a: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3679825" y="4632325"/>
            <a:ext cx="596900" cy="368300"/>
          </a:xfrm>
          <a:prstGeom prst="rightArrow">
            <a:avLst>
              <a:gd name="adj1" fmla="val 50000"/>
              <a:gd name="adj2" fmla="val 8104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495800" y="4343400"/>
            <a:ext cx="22701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   for (i = 0; i &lt; 100; i++) {</a:t>
            </a:r>
          </a:p>
          <a:p>
            <a:r>
              <a:rPr lang="en-US" altLang="en-US"/>
              <a:t>        prefetch(x[i+</a:t>
            </a:r>
            <a:r>
              <a:rPr lang="en-US" altLang="en-US" i="1"/>
              <a:t>k</a:t>
            </a:r>
            <a:r>
              <a:rPr lang="en-US" altLang="en-US"/>
              <a:t>]);</a:t>
            </a:r>
          </a:p>
          <a:p>
            <a:r>
              <a:rPr lang="en-US" altLang="en-US"/>
              <a:t>        x[i] =</a:t>
            </a:r>
            <a:r>
              <a:rPr lang="en-US" altLang="en-US" i="1"/>
              <a:t> c</a:t>
            </a:r>
            <a:r>
              <a:rPr lang="en-US" altLang="en-US"/>
              <a:t> * x[i];</a:t>
            </a:r>
            <a:endParaRPr lang="en-US" altLang="en-US" i="1"/>
          </a:p>
          <a:p>
            <a:r>
              <a:rPr lang="en-US" altLang="en-US" i="1"/>
              <a:t>    </a:t>
            </a:r>
            <a:r>
              <a:rPr lang="en-US" altLang="en-US"/>
              <a:t>}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356100" y="5387975"/>
            <a:ext cx="36179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Where </a:t>
            </a:r>
            <a:r>
              <a:rPr lang="en-US" altLang="en-US" i="1"/>
              <a:t>k</a:t>
            </a:r>
            <a:r>
              <a:rPr lang="en-US" altLang="en-US"/>
              <a:t> depends on (1) the miss penalty</a:t>
            </a:r>
          </a:p>
          <a:p>
            <a:r>
              <a:rPr lang="en-US" altLang="en-US"/>
              <a:t>and (2) the time it takes to execute an</a:t>
            </a:r>
          </a:p>
          <a:p>
            <a:r>
              <a:rPr lang="en-US" altLang="en-US"/>
              <a:t>iteration </a:t>
            </a:r>
            <a:r>
              <a:rPr lang="en-US" altLang="en-US" i="1"/>
              <a:t>assuming hits</a:t>
            </a:r>
          </a:p>
        </p:txBody>
      </p:sp>
    </p:spTree>
    <p:extLst>
      <p:ext uri="{BB962C8B-B14F-4D97-AF65-F5344CB8AC3E}">
        <p14:creationId xmlns:p14="http://schemas.microsoft.com/office/powerpoint/2010/main" val="32709166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prefetching (cont.)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219200" y="1447800"/>
            <a:ext cx="2249398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latin typeface="+mn-lt"/>
              </a:rPr>
              <a:t>    for (</a:t>
            </a:r>
            <a:r>
              <a:rPr lang="en-US" altLang="en-US" sz="1600" b="0" dirty="0" err="1">
                <a:latin typeface="+mn-lt"/>
              </a:rPr>
              <a:t>i</a:t>
            </a:r>
            <a:r>
              <a:rPr lang="en-US" altLang="en-US" sz="1600" b="0" dirty="0">
                <a:latin typeface="+mn-lt"/>
              </a:rPr>
              <a:t> = 0; </a:t>
            </a:r>
            <a:r>
              <a:rPr lang="en-US" altLang="en-US" sz="1600" b="0" dirty="0" err="1">
                <a:latin typeface="+mn-lt"/>
              </a:rPr>
              <a:t>i</a:t>
            </a:r>
            <a:r>
              <a:rPr lang="en-US" altLang="en-US" sz="1600" b="0" dirty="0">
                <a:latin typeface="+mn-lt"/>
              </a:rPr>
              <a:t> &lt; 100; </a:t>
            </a:r>
            <a:r>
              <a:rPr lang="en-US" altLang="en-US" sz="1600" b="0" dirty="0" err="1">
                <a:latin typeface="+mn-lt"/>
              </a:rPr>
              <a:t>i</a:t>
            </a:r>
            <a:r>
              <a:rPr lang="en-US" altLang="en-US" sz="1600" b="0" dirty="0">
                <a:latin typeface="+mn-lt"/>
              </a:rPr>
              <a:t>++) {</a:t>
            </a:r>
          </a:p>
          <a:p>
            <a:r>
              <a:rPr lang="en-US" altLang="en-US" sz="1600" b="0" dirty="0">
                <a:latin typeface="+mn-lt"/>
              </a:rPr>
              <a:t>        </a:t>
            </a:r>
            <a:r>
              <a:rPr lang="en-US" altLang="en-US" sz="1600" b="0" dirty="0" err="1">
                <a:latin typeface="+mn-lt"/>
              </a:rPr>
              <a:t>prefetch</a:t>
            </a:r>
            <a:r>
              <a:rPr lang="en-US" altLang="en-US" sz="1600" b="0" dirty="0">
                <a:latin typeface="+mn-lt"/>
              </a:rPr>
              <a:t>(x[</a:t>
            </a:r>
            <a:r>
              <a:rPr lang="en-US" altLang="en-US" sz="1600" b="0" dirty="0" err="1">
                <a:latin typeface="+mn-lt"/>
              </a:rPr>
              <a:t>i+</a:t>
            </a:r>
            <a:r>
              <a:rPr lang="en-US" altLang="en-US" sz="1600" b="0" i="1" dirty="0" err="1">
                <a:latin typeface="+mn-lt"/>
              </a:rPr>
              <a:t>k</a:t>
            </a:r>
            <a:r>
              <a:rPr lang="en-US" altLang="en-US" sz="1600" b="0" dirty="0">
                <a:latin typeface="+mn-lt"/>
              </a:rPr>
              <a:t>]);</a:t>
            </a:r>
          </a:p>
          <a:p>
            <a:r>
              <a:rPr lang="en-US" altLang="en-US" sz="1600" b="0" dirty="0">
                <a:latin typeface="+mn-lt"/>
              </a:rPr>
              <a:t>        x[</a:t>
            </a:r>
            <a:r>
              <a:rPr lang="en-US" altLang="en-US" sz="1600" b="0" dirty="0" err="1">
                <a:latin typeface="+mn-lt"/>
              </a:rPr>
              <a:t>i</a:t>
            </a:r>
            <a:r>
              <a:rPr lang="en-US" altLang="en-US" sz="1600" b="0" dirty="0">
                <a:latin typeface="+mn-lt"/>
              </a:rPr>
              <a:t>] =</a:t>
            </a:r>
            <a:r>
              <a:rPr lang="en-US" altLang="en-US" sz="1600" b="0" i="1" dirty="0">
                <a:latin typeface="+mn-lt"/>
              </a:rPr>
              <a:t> c</a:t>
            </a:r>
            <a:r>
              <a:rPr lang="en-US" altLang="en-US" sz="1600" b="0" dirty="0">
                <a:latin typeface="+mn-lt"/>
              </a:rPr>
              <a:t> * x[</a:t>
            </a:r>
            <a:r>
              <a:rPr lang="en-US" altLang="en-US" sz="1600" b="0" dirty="0" err="1">
                <a:latin typeface="+mn-lt"/>
              </a:rPr>
              <a:t>i</a:t>
            </a:r>
            <a:r>
              <a:rPr lang="en-US" altLang="en-US" sz="1600" b="0" dirty="0">
                <a:latin typeface="+mn-lt"/>
              </a:rPr>
              <a:t>];</a:t>
            </a:r>
            <a:endParaRPr lang="en-US" altLang="en-US" sz="1600" b="0" i="1" dirty="0">
              <a:latin typeface="+mn-lt"/>
            </a:endParaRPr>
          </a:p>
          <a:p>
            <a:r>
              <a:rPr lang="en-US" altLang="en-US" sz="1600" b="0" i="1" dirty="0">
                <a:latin typeface="+mn-lt"/>
              </a:rPr>
              <a:t>    </a:t>
            </a:r>
            <a:r>
              <a:rPr lang="en-US" altLang="en-US" sz="1600" b="0" dirty="0">
                <a:latin typeface="+mn-lt"/>
              </a:rPr>
              <a:t>}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038600" y="1219200"/>
            <a:ext cx="360246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latin typeface="+mn-lt"/>
              </a:rPr>
              <a:t>Where </a:t>
            </a:r>
            <a:r>
              <a:rPr lang="en-US" altLang="en-US" sz="1600" b="0" i="1" dirty="0">
                <a:latin typeface="+mn-lt"/>
              </a:rPr>
              <a:t>k</a:t>
            </a:r>
            <a:r>
              <a:rPr lang="en-US" altLang="en-US" sz="1600" b="0" dirty="0">
                <a:latin typeface="+mn-lt"/>
              </a:rPr>
              <a:t> depends on (1) the miss penalty</a:t>
            </a:r>
          </a:p>
          <a:p>
            <a:r>
              <a:rPr lang="en-US" altLang="en-US" sz="1600" b="0" dirty="0">
                <a:latin typeface="+mn-lt"/>
              </a:rPr>
              <a:t>and (2) the time it takes to execute an</a:t>
            </a:r>
          </a:p>
          <a:p>
            <a:r>
              <a:rPr lang="en-US" altLang="en-US" sz="1600" b="0" dirty="0">
                <a:latin typeface="+mn-lt"/>
              </a:rPr>
              <a:t>iteration </a:t>
            </a:r>
            <a:r>
              <a:rPr lang="en-US" altLang="en-US" sz="1600" b="0" i="1" dirty="0">
                <a:latin typeface="+mn-lt"/>
              </a:rPr>
              <a:t>assuming hits.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685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85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1066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1066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1447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1447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1828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1828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2209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2209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2590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2590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2971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2971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3352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3352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3733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3733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4114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4114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4495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4495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4876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5257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5257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5638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>
            <a:off x="5638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>
            <a:off x="6019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>
            <a:off x="6400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7" name="Line 36"/>
          <p:cNvSpPr>
            <a:spLocks noChangeShapeType="1"/>
          </p:cNvSpPr>
          <p:nvPr/>
        </p:nvSpPr>
        <p:spPr bwMode="auto">
          <a:xfrm>
            <a:off x="6400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8" name="Line 37"/>
          <p:cNvSpPr>
            <a:spLocks noChangeShapeType="1"/>
          </p:cNvSpPr>
          <p:nvPr/>
        </p:nvSpPr>
        <p:spPr bwMode="auto">
          <a:xfrm>
            <a:off x="6781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79" name="Line 38"/>
          <p:cNvSpPr>
            <a:spLocks noChangeShapeType="1"/>
          </p:cNvSpPr>
          <p:nvPr/>
        </p:nvSpPr>
        <p:spPr bwMode="auto">
          <a:xfrm>
            <a:off x="6781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80" name="Line 39"/>
          <p:cNvSpPr>
            <a:spLocks noChangeShapeType="1"/>
          </p:cNvSpPr>
          <p:nvPr/>
        </p:nvSpPr>
        <p:spPr bwMode="auto">
          <a:xfrm>
            <a:off x="7162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81" name="Line 40"/>
          <p:cNvSpPr>
            <a:spLocks noChangeShapeType="1"/>
          </p:cNvSpPr>
          <p:nvPr/>
        </p:nvSpPr>
        <p:spPr bwMode="auto">
          <a:xfrm>
            <a:off x="7162800" y="4953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82" name="Line 41"/>
          <p:cNvSpPr>
            <a:spLocks noChangeShapeType="1"/>
          </p:cNvSpPr>
          <p:nvPr/>
        </p:nvSpPr>
        <p:spPr bwMode="auto">
          <a:xfrm>
            <a:off x="7543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83" name="Text Box 42"/>
          <p:cNvSpPr txBox="1">
            <a:spLocks noChangeArrowheads="1"/>
          </p:cNvSpPr>
          <p:nvPr/>
        </p:nvSpPr>
        <p:spPr bwMode="auto">
          <a:xfrm>
            <a:off x="7696200" y="4724400"/>
            <a:ext cx="43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>
                <a:latin typeface="+mn-lt"/>
              </a:rPr>
              <a:t>. . .</a:t>
            </a:r>
          </a:p>
        </p:txBody>
      </p:sp>
      <p:sp>
        <p:nvSpPr>
          <p:cNvPr id="10284" name="Line 43"/>
          <p:cNvSpPr>
            <a:spLocks noChangeShapeType="1"/>
          </p:cNvSpPr>
          <p:nvPr/>
        </p:nvSpPr>
        <p:spPr bwMode="auto">
          <a:xfrm>
            <a:off x="685800" y="525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85" name="Text Box 44"/>
          <p:cNvSpPr txBox="1">
            <a:spLocks noChangeArrowheads="1"/>
          </p:cNvSpPr>
          <p:nvPr/>
        </p:nvSpPr>
        <p:spPr bwMode="auto">
          <a:xfrm>
            <a:off x="152400" y="5257800"/>
            <a:ext cx="18489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latin typeface="+mn-lt"/>
              </a:rPr>
              <a:t>execution time</a:t>
            </a:r>
            <a:br>
              <a:rPr lang="en-US" altLang="en-US" sz="1600" b="0" dirty="0">
                <a:latin typeface="+mn-lt"/>
              </a:rPr>
            </a:br>
            <a:r>
              <a:rPr lang="en-US" altLang="en-US" sz="1600" b="0" dirty="0">
                <a:latin typeface="+mn-lt"/>
              </a:rPr>
              <a:t>for one iteration</a:t>
            </a:r>
          </a:p>
          <a:p>
            <a:r>
              <a:rPr lang="en-US" altLang="en-US" sz="1600" b="0" dirty="0">
                <a:latin typeface="+mn-lt"/>
              </a:rPr>
              <a:t>of inner loop,</a:t>
            </a:r>
          </a:p>
          <a:p>
            <a:r>
              <a:rPr lang="en-US" altLang="en-US" sz="1600" b="0" i="1" dirty="0">
                <a:latin typeface="+mn-lt"/>
              </a:rPr>
              <a:t>assuming cache hits</a:t>
            </a:r>
          </a:p>
        </p:txBody>
      </p:sp>
      <p:sp>
        <p:nvSpPr>
          <p:cNvPr id="10286" name="Text Box 45"/>
          <p:cNvSpPr txBox="1">
            <a:spLocks noChangeArrowheads="1"/>
          </p:cNvSpPr>
          <p:nvPr/>
        </p:nvSpPr>
        <p:spPr bwMode="auto">
          <a:xfrm>
            <a:off x="152400" y="4724400"/>
            <a:ext cx="43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>
                <a:latin typeface="+mn-lt"/>
              </a:rPr>
              <a:t>. . .</a:t>
            </a:r>
          </a:p>
        </p:txBody>
      </p:sp>
      <p:sp>
        <p:nvSpPr>
          <p:cNvPr id="10287" name="Line 46"/>
          <p:cNvSpPr>
            <a:spLocks noChangeShapeType="1"/>
          </p:cNvSpPr>
          <p:nvPr/>
        </p:nvSpPr>
        <p:spPr bwMode="auto">
          <a:xfrm>
            <a:off x="2286000" y="4419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88" name="Text Box 47"/>
          <p:cNvSpPr txBox="1">
            <a:spLocks noChangeArrowheads="1"/>
          </p:cNvSpPr>
          <p:nvPr/>
        </p:nvSpPr>
        <p:spPr bwMode="auto">
          <a:xfrm>
            <a:off x="1447800" y="3276600"/>
            <a:ext cx="2553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>
                <a:latin typeface="+mn-lt"/>
              </a:rPr>
              <a:t>CPU is currently in iteration i</a:t>
            </a:r>
          </a:p>
        </p:txBody>
      </p:sp>
      <p:sp>
        <p:nvSpPr>
          <p:cNvPr id="10289" name="Rectangle 48"/>
          <p:cNvSpPr>
            <a:spLocks noChangeArrowheads="1"/>
          </p:cNvSpPr>
          <p:nvPr/>
        </p:nvSpPr>
        <p:spPr bwMode="auto">
          <a:xfrm>
            <a:off x="1981200" y="3886200"/>
            <a:ext cx="928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 err="1">
                <a:latin typeface="+mn-lt"/>
              </a:rPr>
              <a:t>prefetch</a:t>
            </a:r>
            <a:r>
              <a:rPr lang="en-US" altLang="en-US" sz="1600" b="0" dirty="0">
                <a:latin typeface="+mn-lt"/>
              </a:rPr>
              <a:t> </a:t>
            </a:r>
          </a:p>
          <a:p>
            <a:r>
              <a:rPr lang="en-US" altLang="en-US" sz="1600" b="0" dirty="0">
                <a:latin typeface="+mn-lt"/>
              </a:rPr>
              <a:t>x[i+10]</a:t>
            </a:r>
          </a:p>
        </p:txBody>
      </p:sp>
      <p:sp>
        <p:nvSpPr>
          <p:cNvPr id="10290" name="Line 49"/>
          <p:cNvSpPr>
            <a:spLocks noChangeShapeType="1"/>
          </p:cNvSpPr>
          <p:nvPr/>
        </p:nvSpPr>
        <p:spPr bwMode="auto">
          <a:xfrm>
            <a:off x="2209800" y="5257800"/>
            <a:ext cx="3817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91" name="Text Box 50"/>
          <p:cNvSpPr txBox="1">
            <a:spLocks noChangeArrowheads="1"/>
          </p:cNvSpPr>
          <p:nvPr/>
        </p:nvSpPr>
        <p:spPr bwMode="auto">
          <a:xfrm>
            <a:off x="2819400" y="5257800"/>
            <a:ext cx="3122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latin typeface="+mn-lt"/>
              </a:rPr>
              <a:t>miss penalty: time to service a miss</a:t>
            </a:r>
          </a:p>
        </p:txBody>
      </p:sp>
      <p:sp>
        <p:nvSpPr>
          <p:cNvPr id="10293" name="Text Box 52"/>
          <p:cNvSpPr txBox="1">
            <a:spLocks noChangeArrowheads="1"/>
          </p:cNvSpPr>
          <p:nvPr/>
        </p:nvSpPr>
        <p:spPr bwMode="auto">
          <a:xfrm>
            <a:off x="2286000" y="4648200"/>
            <a:ext cx="2311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>
                <a:latin typeface="+mn-lt"/>
              </a:rPr>
              <a:t>i</a:t>
            </a:r>
          </a:p>
        </p:txBody>
      </p:sp>
      <p:sp>
        <p:nvSpPr>
          <p:cNvPr id="10294" name="Text Box 53"/>
          <p:cNvSpPr txBox="1">
            <a:spLocks noChangeArrowheads="1"/>
          </p:cNvSpPr>
          <p:nvPr/>
        </p:nvSpPr>
        <p:spPr bwMode="auto">
          <a:xfrm>
            <a:off x="5943600" y="4648200"/>
            <a:ext cx="542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latin typeface="+mn-lt"/>
              </a:rPr>
              <a:t>i+10</a:t>
            </a:r>
          </a:p>
        </p:txBody>
      </p:sp>
      <p:sp>
        <p:nvSpPr>
          <p:cNvPr id="10295" name="Line 54"/>
          <p:cNvSpPr>
            <a:spLocks noChangeShapeType="1"/>
          </p:cNvSpPr>
          <p:nvPr/>
        </p:nvSpPr>
        <p:spPr bwMode="auto">
          <a:xfrm>
            <a:off x="22860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296" name="Text Box 55"/>
          <p:cNvSpPr txBox="1">
            <a:spLocks noChangeArrowheads="1"/>
          </p:cNvSpPr>
          <p:nvPr/>
        </p:nvSpPr>
        <p:spPr bwMode="auto">
          <a:xfrm>
            <a:off x="2438400" y="2877541"/>
            <a:ext cx="41172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+mn-lt"/>
              </a:rPr>
              <a:t>In the example below, k = (100 ns)/(10 ns) = 10.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0640" y="5690008"/>
            <a:ext cx="15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Example: 100 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77255" y="5685710"/>
            <a:ext cx="143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Example: 10 ns</a:t>
            </a:r>
          </a:p>
        </p:txBody>
      </p:sp>
      <p:cxnSp>
        <p:nvCxnSpPr>
          <p:cNvPr id="6" name="Straight Connector 5"/>
          <p:cNvCxnSpPr>
            <a:stCxn id="60" idx="1"/>
          </p:cNvCxnSpPr>
          <p:nvPr/>
        </p:nvCxnSpPr>
        <p:spPr>
          <a:xfrm flipH="1">
            <a:off x="1447801" y="5854987"/>
            <a:ext cx="329454" cy="15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</p:cNvCxnSpPr>
          <p:nvPr/>
        </p:nvCxnSpPr>
        <p:spPr>
          <a:xfrm flipH="1" flipV="1">
            <a:off x="3733800" y="5565578"/>
            <a:ext cx="196840" cy="293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04603" y="2046808"/>
                <a:ext cx="375474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𝑎𝑠𝑠𝑢𝑚𝑖𝑛𝑔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03" y="2046808"/>
                <a:ext cx="3754746" cy="666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26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Potential issues with prefetching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Cache pollution</a:t>
            </a:r>
          </a:p>
          <a:p>
            <a:pPr lvl="1"/>
            <a:r>
              <a:rPr lang="en-US" altLang="en-US" dirty="0"/>
              <a:t>Inaccurate </a:t>
            </a:r>
            <a:r>
              <a:rPr lang="en-US" altLang="en-US" dirty="0" err="1"/>
              <a:t>prefetches</a:t>
            </a:r>
            <a:r>
              <a:rPr lang="en-US" altLang="en-US" dirty="0"/>
              <a:t> bring in useless blocks, displacing useful ones</a:t>
            </a:r>
          </a:p>
          <a:p>
            <a:pPr lvl="1"/>
            <a:r>
              <a:rPr lang="en-US" altLang="en-US" dirty="0"/>
              <a:t>Must be careful not to increase miss rate</a:t>
            </a:r>
          </a:p>
          <a:p>
            <a:pPr lvl="1"/>
            <a:r>
              <a:rPr lang="en-US" altLang="en-US" dirty="0"/>
              <a:t>Solution: </a:t>
            </a:r>
            <a:r>
              <a:rPr lang="en-US" altLang="en-US" dirty="0" err="1"/>
              <a:t>prefetch</a:t>
            </a:r>
            <a:r>
              <a:rPr lang="en-US" altLang="en-US" dirty="0"/>
              <a:t> block into a </a:t>
            </a:r>
            <a:r>
              <a:rPr lang="en-US" altLang="en-US" dirty="0" err="1"/>
              <a:t>prefetch</a:t>
            </a:r>
            <a:r>
              <a:rPr lang="en-US" altLang="en-US" dirty="0"/>
              <a:t> buffer, transfer block to main cache only when the block is actually referenced by the program</a:t>
            </a:r>
          </a:p>
          <a:p>
            <a:r>
              <a:rPr lang="en-US" altLang="en-US" dirty="0"/>
              <a:t>Bandwidth hog</a:t>
            </a:r>
          </a:p>
          <a:p>
            <a:pPr lvl="1"/>
            <a:r>
              <a:rPr lang="en-US" altLang="en-US" dirty="0"/>
              <a:t>Inaccurate </a:t>
            </a:r>
            <a:r>
              <a:rPr lang="en-US" altLang="en-US" dirty="0" err="1"/>
              <a:t>prefetches</a:t>
            </a:r>
            <a:r>
              <a:rPr lang="en-US" altLang="en-US" dirty="0"/>
              <a:t> waste bandwidth throughout the memory hierarchy</a:t>
            </a:r>
          </a:p>
          <a:p>
            <a:pPr lvl="1"/>
            <a:r>
              <a:rPr lang="en-US" altLang="en-US" dirty="0"/>
              <a:t>Must be careful that </a:t>
            </a:r>
            <a:r>
              <a:rPr lang="en-US" altLang="en-US" dirty="0" err="1"/>
              <a:t>prefetch</a:t>
            </a:r>
            <a:r>
              <a:rPr lang="en-US" altLang="en-US" dirty="0"/>
              <a:t> misses (</a:t>
            </a:r>
            <a:r>
              <a:rPr lang="en-US" altLang="en-US" dirty="0" err="1"/>
              <a:t>prefetch</a:t>
            </a:r>
            <a:r>
              <a:rPr lang="en-US" altLang="en-US" dirty="0"/>
              <a:t> traffic) do not delay demand misses (legitimate traffic)</a:t>
            </a:r>
          </a:p>
          <a:p>
            <a:pPr lvl="1"/>
            <a:r>
              <a:rPr lang="en-US" altLang="en-US" dirty="0"/>
              <a:t>Solutions:</a:t>
            </a:r>
          </a:p>
          <a:p>
            <a:pPr lvl="2"/>
            <a:r>
              <a:rPr lang="en-US" altLang="en-US" dirty="0"/>
              <a:t>Be selective: balance removing as many misses as possible with minimizing useless </a:t>
            </a:r>
            <a:r>
              <a:rPr lang="en-US" altLang="en-US" dirty="0" err="1"/>
              <a:t>prefetches</a:t>
            </a:r>
            <a:endParaRPr lang="en-US" altLang="en-US" dirty="0"/>
          </a:p>
          <a:p>
            <a:pPr lvl="2"/>
            <a:r>
              <a:rPr lang="en-US" altLang="en-US" dirty="0"/>
              <a:t>Request queues throughout memory hierarchy should prioritize demand misses over prefetch misses</a:t>
            </a:r>
          </a:p>
          <a:p>
            <a:pPr lvl="2"/>
            <a:r>
              <a:rPr lang="en-US" altLang="en-US" dirty="0"/>
              <a:t>Software, ISA, and hardware support for enabling/disabling (“chicken switch”) and configuring hardware prefetchers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phic 5" descr="Chicken outline">
            <a:extLst>
              <a:ext uri="{FF2B5EF4-FFF2-40B4-BE49-F238E27FC236}">
                <a16:creationId xmlns:a16="http://schemas.microsoft.com/office/drawing/2014/main" id="{66294003-F326-743E-6BA6-7036B1A9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5334000"/>
            <a:ext cx="616743" cy="616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9CC39-C463-A6C0-5480-67983970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4" y="5916724"/>
            <a:ext cx="1824038" cy="594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08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Transform program to increase locality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Increase spatial locality</a:t>
            </a:r>
          </a:p>
          <a:p>
            <a:pPr lvl="1"/>
            <a:r>
              <a:rPr lang="en-US" altLang="en-US" dirty="0"/>
              <a:t>Explicitly place items close to each other, that are accessed close in time</a:t>
            </a:r>
          </a:p>
          <a:p>
            <a:r>
              <a:rPr lang="en-US" altLang="en-US" dirty="0"/>
              <a:t>Increase temporal locality</a:t>
            </a:r>
          </a:p>
          <a:p>
            <a:pPr lvl="1"/>
            <a:r>
              <a:rPr lang="en-US" altLang="en-US" dirty="0"/>
              <a:t>Transform computation to increase the number of times items are reused before being replaced in the cache</a:t>
            </a:r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Loop interchange</a:t>
            </a:r>
          </a:p>
          <a:p>
            <a:pPr lvl="2"/>
            <a:r>
              <a:rPr lang="en-US" altLang="en-US" dirty="0"/>
              <a:t>Loop fusion</a:t>
            </a:r>
          </a:p>
          <a:p>
            <a:pPr lvl="2"/>
            <a:r>
              <a:rPr lang="en-US" altLang="en-US" dirty="0"/>
              <a:t>Loop tiling (also called loop blocking)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76400" y="5666185"/>
            <a:ext cx="41910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867400" y="5666185"/>
            <a:ext cx="226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We’ll only cover this one</a:t>
            </a:r>
            <a:br>
              <a:rPr lang="en-US" altLang="en-US" dirty="0"/>
            </a:br>
            <a:r>
              <a:rPr lang="en-US" altLang="en-US" dirty="0"/>
              <a:t>since it is quite relevant 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867400" y="5033566"/>
            <a:ext cx="2319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Feel free to explore these</a:t>
            </a:r>
            <a:br>
              <a:rPr lang="en-US" altLang="en-US" dirty="0"/>
            </a:br>
            <a:r>
              <a:rPr lang="en-US" altLang="en-US" dirty="0"/>
              <a:t>on your own </a:t>
            </a:r>
          </a:p>
        </p:txBody>
      </p:sp>
    </p:spTree>
    <p:extLst>
      <p:ext uri="{BB962C8B-B14F-4D97-AF65-F5344CB8AC3E}">
        <p14:creationId xmlns:p14="http://schemas.microsoft.com/office/powerpoint/2010/main" val="5819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Optimizations for Reducing Misses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Prefetching: Hardware, Software</a:t>
            </a:r>
          </a:p>
          <a:p>
            <a:r>
              <a:rPr lang="en-US" altLang="en-US" dirty="0"/>
              <a:t>Transform program to increase locality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842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Tiling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72231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Idea: access “regions” of arrays instead of whole array</a:t>
            </a:r>
          </a:p>
        </p:txBody>
      </p:sp>
      <p:sp>
        <p:nvSpPr>
          <p:cNvPr id="2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7595" name="Group 251"/>
          <p:cNvGrpSpPr>
            <a:grpSpLocks/>
          </p:cNvGrpSpPr>
          <p:nvPr/>
        </p:nvGrpSpPr>
        <p:grpSpPr bwMode="auto">
          <a:xfrm>
            <a:off x="5257800" y="2057400"/>
            <a:ext cx="1066800" cy="1219200"/>
            <a:chOff x="3312" y="1296"/>
            <a:chExt cx="672" cy="768"/>
          </a:xfrm>
          <a:solidFill>
            <a:schemeClr val="bg2">
              <a:lumMod val="50000"/>
            </a:schemeClr>
          </a:solidFill>
        </p:grpSpPr>
        <p:sp>
          <p:nvSpPr>
            <p:cNvPr id="13538" name="Rectangle 236"/>
            <p:cNvSpPr>
              <a:spLocks noChangeArrowheads="1"/>
            </p:cNvSpPr>
            <p:nvPr/>
          </p:nvSpPr>
          <p:spPr bwMode="auto">
            <a:xfrm>
              <a:off x="3312" y="1392"/>
              <a:ext cx="672" cy="6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3539" name="Text Box 250"/>
            <p:cNvSpPr txBox="1">
              <a:spLocks noChangeArrowheads="1"/>
            </p:cNvSpPr>
            <p:nvPr/>
          </p:nvSpPr>
          <p:spPr bwMode="auto">
            <a:xfrm>
              <a:off x="3446" y="129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cache</a:t>
              </a:r>
            </a:p>
          </p:txBody>
        </p:sp>
      </p:grpSp>
      <p:sp>
        <p:nvSpPr>
          <p:cNvPr id="57582" name="Rectangle 238"/>
          <p:cNvSpPr>
            <a:spLocks noChangeArrowheads="1"/>
          </p:cNvSpPr>
          <p:nvPr/>
        </p:nvSpPr>
        <p:spPr bwMode="auto">
          <a:xfrm>
            <a:off x="5257800" y="5410200"/>
            <a:ext cx="2667000" cy="762000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16827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5"/>
          <p:cNvSpPr>
            <a:spLocks noChangeArrowheads="1"/>
          </p:cNvSpPr>
          <p:nvPr/>
        </p:nvSpPr>
        <p:spPr bwMode="auto">
          <a:xfrm>
            <a:off x="19113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21399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23685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25971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28257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10"/>
          <p:cNvSpPr>
            <a:spLocks noChangeArrowheads="1"/>
          </p:cNvSpPr>
          <p:nvPr/>
        </p:nvSpPr>
        <p:spPr bwMode="auto">
          <a:xfrm>
            <a:off x="30543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32829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8" name="Rectangle 12"/>
          <p:cNvSpPr>
            <a:spLocks noChangeArrowheads="1"/>
          </p:cNvSpPr>
          <p:nvPr/>
        </p:nvSpPr>
        <p:spPr bwMode="auto">
          <a:xfrm>
            <a:off x="16827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9" name="Rectangle 13"/>
          <p:cNvSpPr>
            <a:spLocks noChangeArrowheads="1"/>
          </p:cNvSpPr>
          <p:nvPr/>
        </p:nvSpPr>
        <p:spPr bwMode="auto">
          <a:xfrm>
            <a:off x="19113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0" name="Rectangle 14"/>
          <p:cNvSpPr>
            <a:spLocks noChangeArrowheads="1"/>
          </p:cNvSpPr>
          <p:nvPr/>
        </p:nvSpPr>
        <p:spPr bwMode="auto">
          <a:xfrm>
            <a:off x="21399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Rectangle 15"/>
          <p:cNvSpPr>
            <a:spLocks noChangeArrowheads="1"/>
          </p:cNvSpPr>
          <p:nvPr/>
        </p:nvSpPr>
        <p:spPr bwMode="auto">
          <a:xfrm>
            <a:off x="23685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2" name="Rectangle 16"/>
          <p:cNvSpPr>
            <a:spLocks noChangeArrowheads="1"/>
          </p:cNvSpPr>
          <p:nvPr/>
        </p:nvSpPr>
        <p:spPr bwMode="auto">
          <a:xfrm>
            <a:off x="25971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3" name="Rectangle 17"/>
          <p:cNvSpPr>
            <a:spLocks noChangeArrowheads="1"/>
          </p:cNvSpPr>
          <p:nvPr/>
        </p:nvSpPr>
        <p:spPr bwMode="auto">
          <a:xfrm>
            <a:off x="28257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Rectangle 18"/>
          <p:cNvSpPr>
            <a:spLocks noChangeArrowheads="1"/>
          </p:cNvSpPr>
          <p:nvPr/>
        </p:nvSpPr>
        <p:spPr bwMode="auto">
          <a:xfrm>
            <a:off x="30543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5" name="Rectangle 19"/>
          <p:cNvSpPr>
            <a:spLocks noChangeArrowheads="1"/>
          </p:cNvSpPr>
          <p:nvPr/>
        </p:nvSpPr>
        <p:spPr bwMode="auto">
          <a:xfrm>
            <a:off x="32829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6" name="Rectangle 20"/>
          <p:cNvSpPr>
            <a:spLocks noChangeArrowheads="1"/>
          </p:cNvSpPr>
          <p:nvPr/>
        </p:nvSpPr>
        <p:spPr bwMode="auto">
          <a:xfrm>
            <a:off x="16827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7" name="Rectangle 21"/>
          <p:cNvSpPr>
            <a:spLocks noChangeArrowheads="1"/>
          </p:cNvSpPr>
          <p:nvPr/>
        </p:nvSpPr>
        <p:spPr bwMode="auto">
          <a:xfrm>
            <a:off x="19113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8" name="Rectangle 22"/>
          <p:cNvSpPr>
            <a:spLocks noChangeArrowheads="1"/>
          </p:cNvSpPr>
          <p:nvPr/>
        </p:nvSpPr>
        <p:spPr bwMode="auto">
          <a:xfrm>
            <a:off x="21399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9" name="Rectangle 23"/>
          <p:cNvSpPr>
            <a:spLocks noChangeArrowheads="1"/>
          </p:cNvSpPr>
          <p:nvPr/>
        </p:nvSpPr>
        <p:spPr bwMode="auto">
          <a:xfrm>
            <a:off x="23685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0" name="Rectangle 24"/>
          <p:cNvSpPr>
            <a:spLocks noChangeArrowheads="1"/>
          </p:cNvSpPr>
          <p:nvPr/>
        </p:nvSpPr>
        <p:spPr bwMode="auto">
          <a:xfrm>
            <a:off x="25971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1" name="Rectangle 25"/>
          <p:cNvSpPr>
            <a:spLocks noChangeArrowheads="1"/>
          </p:cNvSpPr>
          <p:nvPr/>
        </p:nvSpPr>
        <p:spPr bwMode="auto">
          <a:xfrm>
            <a:off x="28257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2" name="Rectangle 26"/>
          <p:cNvSpPr>
            <a:spLocks noChangeArrowheads="1"/>
          </p:cNvSpPr>
          <p:nvPr/>
        </p:nvSpPr>
        <p:spPr bwMode="auto">
          <a:xfrm>
            <a:off x="30543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3" name="Rectangle 27"/>
          <p:cNvSpPr>
            <a:spLocks noChangeArrowheads="1"/>
          </p:cNvSpPr>
          <p:nvPr/>
        </p:nvSpPr>
        <p:spPr bwMode="auto">
          <a:xfrm>
            <a:off x="32829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4" name="Rectangle 28"/>
          <p:cNvSpPr>
            <a:spLocks noChangeArrowheads="1"/>
          </p:cNvSpPr>
          <p:nvPr/>
        </p:nvSpPr>
        <p:spPr bwMode="auto">
          <a:xfrm>
            <a:off x="16827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5" name="Rectangle 29"/>
          <p:cNvSpPr>
            <a:spLocks noChangeArrowheads="1"/>
          </p:cNvSpPr>
          <p:nvPr/>
        </p:nvSpPr>
        <p:spPr bwMode="auto">
          <a:xfrm>
            <a:off x="19113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6" name="Rectangle 30"/>
          <p:cNvSpPr>
            <a:spLocks noChangeArrowheads="1"/>
          </p:cNvSpPr>
          <p:nvPr/>
        </p:nvSpPr>
        <p:spPr bwMode="auto">
          <a:xfrm>
            <a:off x="21399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7" name="Rectangle 31"/>
          <p:cNvSpPr>
            <a:spLocks noChangeArrowheads="1"/>
          </p:cNvSpPr>
          <p:nvPr/>
        </p:nvSpPr>
        <p:spPr bwMode="auto">
          <a:xfrm>
            <a:off x="23685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8" name="Rectangle 32"/>
          <p:cNvSpPr>
            <a:spLocks noChangeArrowheads="1"/>
          </p:cNvSpPr>
          <p:nvPr/>
        </p:nvSpPr>
        <p:spPr bwMode="auto">
          <a:xfrm>
            <a:off x="25971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9" name="Rectangle 33"/>
          <p:cNvSpPr>
            <a:spLocks noChangeArrowheads="1"/>
          </p:cNvSpPr>
          <p:nvPr/>
        </p:nvSpPr>
        <p:spPr bwMode="auto">
          <a:xfrm>
            <a:off x="28257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0" name="Rectangle 34"/>
          <p:cNvSpPr>
            <a:spLocks noChangeArrowheads="1"/>
          </p:cNvSpPr>
          <p:nvPr/>
        </p:nvSpPr>
        <p:spPr bwMode="auto">
          <a:xfrm>
            <a:off x="30543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1" name="Rectangle 35"/>
          <p:cNvSpPr>
            <a:spLocks noChangeArrowheads="1"/>
          </p:cNvSpPr>
          <p:nvPr/>
        </p:nvSpPr>
        <p:spPr bwMode="auto">
          <a:xfrm>
            <a:off x="32829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2" name="Rectangle 36"/>
          <p:cNvSpPr>
            <a:spLocks noChangeArrowheads="1"/>
          </p:cNvSpPr>
          <p:nvPr/>
        </p:nvSpPr>
        <p:spPr bwMode="auto">
          <a:xfrm>
            <a:off x="16827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3" name="Rectangle 37"/>
          <p:cNvSpPr>
            <a:spLocks noChangeArrowheads="1"/>
          </p:cNvSpPr>
          <p:nvPr/>
        </p:nvSpPr>
        <p:spPr bwMode="auto">
          <a:xfrm>
            <a:off x="19113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4" name="Rectangle 38"/>
          <p:cNvSpPr>
            <a:spLocks noChangeArrowheads="1"/>
          </p:cNvSpPr>
          <p:nvPr/>
        </p:nvSpPr>
        <p:spPr bwMode="auto">
          <a:xfrm>
            <a:off x="21399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5" name="Rectangle 39"/>
          <p:cNvSpPr>
            <a:spLocks noChangeArrowheads="1"/>
          </p:cNvSpPr>
          <p:nvPr/>
        </p:nvSpPr>
        <p:spPr bwMode="auto">
          <a:xfrm>
            <a:off x="23685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6" name="Rectangle 40"/>
          <p:cNvSpPr>
            <a:spLocks noChangeArrowheads="1"/>
          </p:cNvSpPr>
          <p:nvPr/>
        </p:nvSpPr>
        <p:spPr bwMode="auto">
          <a:xfrm>
            <a:off x="25971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7" name="Rectangle 41"/>
          <p:cNvSpPr>
            <a:spLocks noChangeArrowheads="1"/>
          </p:cNvSpPr>
          <p:nvPr/>
        </p:nvSpPr>
        <p:spPr bwMode="auto">
          <a:xfrm>
            <a:off x="28257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8" name="Rectangle 42"/>
          <p:cNvSpPr>
            <a:spLocks noChangeArrowheads="1"/>
          </p:cNvSpPr>
          <p:nvPr/>
        </p:nvSpPr>
        <p:spPr bwMode="auto">
          <a:xfrm>
            <a:off x="30543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9" name="Rectangle 43"/>
          <p:cNvSpPr>
            <a:spLocks noChangeArrowheads="1"/>
          </p:cNvSpPr>
          <p:nvPr/>
        </p:nvSpPr>
        <p:spPr bwMode="auto">
          <a:xfrm>
            <a:off x="32829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0" name="Rectangle 44"/>
          <p:cNvSpPr>
            <a:spLocks noChangeArrowheads="1"/>
          </p:cNvSpPr>
          <p:nvPr/>
        </p:nvSpPr>
        <p:spPr bwMode="auto">
          <a:xfrm>
            <a:off x="16827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1" name="Rectangle 45"/>
          <p:cNvSpPr>
            <a:spLocks noChangeArrowheads="1"/>
          </p:cNvSpPr>
          <p:nvPr/>
        </p:nvSpPr>
        <p:spPr bwMode="auto">
          <a:xfrm>
            <a:off x="19113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2" name="Rectangle 46"/>
          <p:cNvSpPr>
            <a:spLocks noChangeArrowheads="1"/>
          </p:cNvSpPr>
          <p:nvPr/>
        </p:nvSpPr>
        <p:spPr bwMode="auto">
          <a:xfrm>
            <a:off x="21399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3" name="Rectangle 47"/>
          <p:cNvSpPr>
            <a:spLocks noChangeArrowheads="1"/>
          </p:cNvSpPr>
          <p:nvPr/>
        </p:nvSpPr>
        <p:spPr bwMode="auto">
          <a:xfrm>
            <a:off x="23685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4" name="Rectangle 48"/>
          <p:cNvSpPr>
            <a:spLocks noChangeArrowheads="1"/>
          </p:cNvSpPr>
          <p:nvPr/>
        </p:nvSpPr>
        <p:spPr bwMode="auto">
          <a:xfrm>
            <a:off x="25971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5" name="Rectangle 49"/>
          <p:cNvSpPr>
            <a:spLocks noChangeArrowheads="1"/>
          </p:cNvSpPr>
          <p:nvPr/>
        </p:nvSpPr>
        <p:spPr bwMode="auto">
          <a:xfrm>
            <a:off x="28257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6" name="Rectangle 50"/>
          <p:cNvSpPr>
            <a:spLocks noChangeArrowheads="1"/>
          </p:cNvSpPr>
          <p:nvPr/>
        </p:nvSpPr>
        <p:spPr bwMode="auto">
          <a:xfrm>
            <a:off x="30543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7" name="Rectangle 51"/>
          <p:cNvSpPr>
            <a:spLocks noChangeArrowheads="1"/>
          </p:cNvSpPr>
          <p:nvPr/>
        </p:nvSpPr>
        <p:spPr bwMode="auto">
          <a:xfrm>
            <a:off x="32829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8" name="Rectangle 52"/>
          <p:cNvSpPr>
            <a:spLocks noChangeArrowheads="1"/>
          </p:cNvSpPr>
          <p:nvPr/>
        </p:nvSpPr>
        <p:spPr bwMode="auto">
          <a:xfrm>
            <a:off x="16827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9" name="Rectangle 53"/>
          <p:cNvSpPr>
            <a:spLocks noChangeArrowheads="1"/>
          </p:cNvSpPr>
          <p:nvPr/>
        </p:nvSpPr>
        <p:spPr bwMode="auto">
          <a:xfrm>
            <a:off x="19113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0" name="Rectangle 54"/>
          <p:cNvSpPr>
            <a:spLocks noChangeArrowheads="1"/>
          </p:cNvSpPr>
          <p:nvPr/>
        </p:nvSpPr>
        <p:spPr bwMode="auto">
          <a:xfrm>
            <a:off x="21399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1" name="Rectangle 55"/>
          <p:cNvSpPr>
            <a:spLocks noChangeArrowheads="1"/>
          </p:cNvSpPr>
          <p:nvPr/>
        </p:nvSpPr>
        <p:spPr bwMode="auto">
          <a:xfrm>
            <a:off x="23685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2" name="Rectangle 56"/>
          <p:cNvSpPr>
            <a:spLocks noChangeArrowheads="1"/>
          </p:cNvSpPr>
          <p:nvPr/>
        </p:nvSpPr>
        <p:spPr bwMode="auto">
          <a:xfrm>
            <a:off x="25971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3" name="Rectangle 57"/>
          <p:cNvSpPr>
            <a:spLocks noChangeArrowheads="1"/>
          </p:cNvSpPr>
          <p:nvPr/>
        </p:nvSpPr>
        <p:spPr bwMode="auto">
          <a:xfrm>
            <a:off x="28257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4" name="Rectangle 58"/>
          <p:cNvSpPr>
            <a:spLocks noChangeArrowheads="1"/>
          </p:cNvSpPr>
          <p:nvPr/>
        </p:nvSpPr>
        <p:spPr bwMode="auto">
          <a:xfrm>
            <a:off x="30543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5" name="Rectangle 59"/>
          <p:cNvSpPr>
            <a:spLocks noChangeArrowheads="1"/>
          </p:cNvSpPr>
          <p:nvPr/>
        </p:nvSpPr>
        <p:spPr bwMode="auto">
          <a:xfrm>
            <a:off x="32829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6" name="Rectangle 60"/>
          <p:cNvSpPr>
            <a:spLocks noChangeArrowheads="1"/>
          </p:cNvSpPr>
          <p:nvPr/>
        </p:nvSpPr>
        <p:spPr bwMode="auto">
          <a:xfrm>
            <a:off x="16827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7" name="Rectangle 61"/>
          <p:cNvSpPr>
            <a:spLocks noChangeArrowheads="1"/>
          </p:cNvSpPr>
          <p:nvPr/>
        </p:nvSpPr>
        <p:spPr bwMode="auto">
          <a:xfrm>
            <a:off x="19113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8" name="Rectangle 62"/>
          <p:cNvSpPr>
            <a:spLocks noChangeArrowheads="1"/>
          </p:cNvSpPr>
          <p:nvPr/>
        </p:nvSpPr>
        <p:spPr bwMode="auto">
          <a:xfrm>
            <a:off x="21399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9" name="Rectangle 63"/>
          <p:cNvSpPr>
            <a:spLocks noChangeArrowheads="1"/>
          </p:cNvSpPr>
          <p:nvPr/>
        </p:nvSpPr>
        <p:spPr bwMode="auto">
          <a:xfrm>
            <a:off x="23685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0" name="Rectangle 64"/>
          <p:cNvSpPr>
            <a:spLocks noChangeArrowheads="1"/>
          </p:cNvSpPr>
          <p:nvPr/>
        </p:nvSpPr>
        <p:spPr bwMode="auto">
          <a:xfrm>
            <a:off x="25971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1" name="Rectangle 65"/>
          <p:cNvSpPr>
            <a:spLocks noChangeArrowheads="1"/>
          </p:cNvSpPr>
          <p:nvPr/>
        </p:nvSpPr>
        <p:spPr bwMode="auto">
          <a:xfrm>
            <a:off x="28257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2" name="Rectangle 66"/>
          <p:cNvSpPr>
            <a:spLocks noChangeArrowheads="1"/>
          </p:cNvSpPr>
          <p:nvPr/>
        </p:nvSpPr>
        <p:spPr bwMode="auto">
          <a:xfrm>
            <a:off x="30543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3" name="Rectangle 67"/>
          <p:cNvSpPr>
            <a:spLocks noChangeArrowheads="1"/>
          </p:cNvSpPr>
          <p:nvPr/>
        </p:nvSpPr>
        <p:spPr bwMode="auto">
          <a:xfrm>
            <a:off x="32829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4" name="Rectangle 68"/>
          <p:cNvSpPr>
            <a:spLocks noChangeArrowheads="1"/>
          </p:cNvSpPr>
          <p:nvPr/>
        </p:nvSpPr>
        <p:spPr bwMode="auto">
          <a:xfrm>
            <a:off x="53403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5" name="Rectangle 69"/>
          <p:cNvSpPr>
            <a:spLocks noChangeArrowheads="1"/>
          </p:cNvSpPr>
          <p:nvPr/>
        </p:nvSpPr>
        <p:spPr bwMode="auto">
          <a:xfrm>
            <a:off x="55689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6" name="Rectangle 70"/>
          <p:cNvSpPr>
            <a:spLocks noChangeArrowheads="1"/>
          </p:cNvSpPr>
          <p:nvPr/>
        </p:nvSpPr>
        <p:spPr bwMode="auto">
          <a:xfrm>
            <a:off x="57975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7" name="Rectangle 71"/>
          <p:cNvSpPr>
            <a:spLocks noChangeArrowheads="1"/>
          </p:cNvSpPr>
          <p:nvPr/>
        </p:nvSpPr>
        <p:spPr bwMode="auto">
          <a:xfrm>
            <a:off x="60261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8" name="Rectangle 72"/>
          <p:cNvSpPr>
            <a:spLocks noChangeArrowheads="1"/>
          </p:cNvSpPr>
          <p:nvPr/>
        </p:nvSpPr>
        <p:spPr bwMode="auto">
          <a:xfrm>
            <a:off x="62547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9" name="Rectangle 73"/>
          <p:cNvSpPr>
            <a:spLocks noChangeArrowheads="1"/>
          </p:cNvSpPr>
          <p:nvPr/>
        </p:nvSpPr>
        <p:spPr bwMode="auto">
          <a:xfrm>
            <a:off x="64833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0" name="Rectangle 74"/>
          <p:cNvSpPr>
            <a:spLocks noChangeArrowheads="1"/>
          </p:cNvSpPr>
          <p:nvPr/>
        </p:nvSpPr>
        <p:spPr bwMode="auto">
          <a:xfrm>
            <a:off x="67119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1" name="Rectangle 75"/>
          <p:cNvSpPr>
            <a:spLocks noChangeArrowheads="1"/>
          </p:cNvSpPr>
          <p:nvPr/>
        </p:nvSpPr>
        <p:spPr bwMode="auto">
          <a:xfrm>
            <a:off x="69405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2" name="Rectangle 76"/>
          <p:cNvSpPr>
            <a:spLocks noChangeArrowheads="1"/>
          </p:cNvSpPr>
          <p:nvPr/>
        </p:nvSpPr>
        <p:spPr bwMode="auto">
          <a:xfrm>
            <a:off x="53403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3" name="Rectangle 77"/>
          <p:cNvSpPr>
            <a:spLocks noChangeArrowheads="1"/>
          </p:cNvSpPr>
          <p:nvPr/>
        </p:nvSpPr>
        <p:spPr bwMode="auto">
          <a:xfrm>
            <a:off x="55689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4" name="Rectangle 78"/>
          <p:cNvSpPr>
            <a:spLocks noChangeArrowheads="1"/>
          </p:cNvSpPr>
          <p:nvPr/>
        </p:nvSpPr>
        <p:spPr bwMode="auto">
          <a:xfrm>
            <a:off x="57975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5" name="Rectangle 79"/>
          <p:cNvSpPr>
            <a:spLocks noChangeArrowheads="1"/>
          </p:cNvSpPr>
          <p:nvPr/>
        </p:nvSpPr>
        <p:spPr bwMode="auto">
          <a:xfrm>
            <a:off x="60261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6" name="Rectangle 80"/>
          <p:cNvSpPr>
            <a:spLocks noChangeArrowheads="1"/>
          </p:cNvSpPr>
          <p:nvPr/>
        </p:nvSpPr>
        <p:spPr bwMode="auto">
          <a:xfrm>
            <a:off x="62547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7" name="Rectangle 81"/>
          <p:cNvSpPr>
            <a:spLocks noChangeArrowheads="1"/>
          </p:cNvSpPr>
          <p:nvPr/>
        </p:nvSpPr>
        <p:spPr bwMode="auto">
          <a:xfrm>
            <a:off x="64833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8" name="Rectangle 82"/>
          <p:cNvSpPr>
            <a:spLocks noChangeArrowheads="1"/>
          </p:cNvSpPr>
          <p:nvPr/>
        </p:nvSpPr>
        <p:spPr bwMode="auto">
          <a:xfrm>
            <a:off x="67119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9" name="Rectangle 83"/>
          <p:cNvSpPr>
            <a:spLocks noChangeArrowheads="1"/>
          </p:cNvSpPr>
          <p:nvPr/>
        </p:nvSpPr>
        <p:spPr bwMode="auto">
          <a:xfrm>
            <a:off x="69405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0" name="Rectangle 84"/>
          <p:cNvSpPr>
            <a:spLocks noChangeArrowheads="1"/>
          </p:cNvSpPr>
          <p:nvPr/>
        </p:nvSpPr>
        <p:spPr bwMode="auto">
          <a:xfrm>
            <a:off x="53403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1" name="Rectangle 85"/>
          <p:cNvSpPr>
            <a:spLocks noChangeArrowheads="1"/>
          </p:cNvSpPr>
          <p:nvPr/>
        </p:nvSpPr>
        <p:spPr bwMode="auto">
          <a:xfrm>
            <a:off x="55689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2" name="Rectangle 86"/>
          <p:cNvSpPr>
            <a:spLocks noChangeArrowheads="1"/>
          </p:cNvSpPr>
          <p:nvPr/>
        </p:nvSpPr>
        <p:spPr bwMode="auto">
          <a:xfrm>
            <a:off x="57975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3" name="Rectangle 87"/>
          <p:cNvSpPr>
            <a:spLocks noChangeArrowheads="1"/>
          </p:cNvSpPr>
          <p:nvPr/>
        </p:nvSpPr>
        <p:spPr bwMode="auto">
          <a:xfrm>
            <a:off x="60261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4" name="Rectangle 88"/>
          <p:cNvSpPr>
            <a:spLocks noChangeArrowheads="1"/>
          </p:cNvSpPr>
          <p:nvPr/>
        </p:nvSpPr>
        <p:spPr bwMode="auto">
          <a:xfrm>
            <a:off x="62547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5" name="Rectangle 89"/>
          <p:cNvSpPr>
            <a:spLocks noChangeArrowheads="1"/>
          </p:cNvSpPr>
          <p:nvPr/>
        </p:nvSpPr>
        <p:spPr bwMode="auto">
          <a:xfrm>
            <a:off x="64833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6" name="Rectangle 90"/>
          <p:cNvSpPr>
            <a:spLocks noChangeArrowheads="1"/>
          </p:cNvSpPr>
          <p:nvPr/>
        </p:nvSpPr>
        <p:spPr bwMode="auto">
          <a:xfrm>
            <a:off x="67119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7" name="Rectangle 91"/>
          <p:cNvSpPr>
            <a:spLocks noChangeArrowheads="1"/>
          </p:cNvSpPr>
          <p:nvPr/>
        </p:nvSpPr>
        <p:spPr bwMode="auto">
          <a:xfrm>
            <a:off x="69405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8" name="Rectangle 92"/>
          <p:cNvSpPr>
            <a:spLocks noChangeArrowheads="1"/>
          </p:cNvSpPr>
          <p:nvPr/>
        </p:nvSpPr>
        <p:spPr bwMode="auto">
          <a:xfrm>
            <a:off x="53403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9" name="Rectangle 93"/>
          <p:cNvSpPr>
            <a:spLocks noChangeArrowheads="1"/>
          </p:cNvSpPr>
          <p:nvPr/>
        </p:nvSpPr>
        <p:spPr bwMode="auto">
          <a:xfrm>
            <a:off x="55689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0" name="Rectangle 94"/>
          <p:cNvSpPr>
            <a:spLocks noChangeArrowheads="1"/>
          </p:cNvSpPr>
          <p:nvPr/>
        </p:nvSpPr>
        <p:spPr bwMode="auto">
          <a:xfrm>
            <a:off x="57975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1" name="Rectangle 95"/>
          <p:cNvSpPr>
            <a:spLocks noChangeArrowheads="1"/>
          </p:cNvSpPr>
          <p:nvPr/>
        </p:nvSpPr>
        <p:spPr bwMode="auto">
          <a:xfrm>
            <a:off x="60261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2" name="Rectangle 96"/>
          <p:cNvSpPr>
            <a:spLocks noChangeArrowheads="1"/>
          </p:cNvSpPr>
          <p:nvPr/>
        </p:nvSpPr>
        <p:spPr bwMode="auto">
          <a:xfrm>
            <a:off x="62547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3" name="Rectangle 97"/>
          <p:cNvSpPr>
            <a:spLocks noChangeArrowheads="1"/>
          </p:cNvSpPr>
          <p:nvPr/>
        </p:nvSpPr>
        <p:spPr bwMode="auto">
          <a:xfrm>
            <a:off x="64833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4" name="Rectangle 98"/>
          <p:cNvSpPr>
            <a:spLocks noChangeArrowheads="1"/>
          </p:cNvSpPr>
          <p:nvPr/>
        </p:nvSpPr>
        <p:spPr bwMode="auto">
          <a:xfrm>
            <a:off x="67119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5" name="Rectangle 99"/>
          <p:cNvSpPr>
            <a:spLocks noChangeArrowheads="1"/>
          </p:cNvSpPr>
          <p:nvPr/>
        </p:nvSpPr>
        <p:spPr bwMode="auto">
          <a:xfrm>
            <a:off x="69405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6" name="Rectangle 100"/>
          <p:cNvSpPr>
            <a:spLocks noChangeArrowheads="1"/>
          </p:cNvSpPr>
          <p:nvPr/>
        </p:nvSpPr>
        <p:spPr bwMode="auto">
          <a:xfrm>
            <a:off x="53403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7" name="Rectangle 101"/>
          <p:cNvSpPr>
            <a:spLocks noChangeArrowheads="1"/>
          </p:cNvSpPr>
          <p:nvPr/>
        </p:nvSpPr>
        <p:spPr bwMode="auto">
          <a:xfrm>
            <a:off x="55689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8" name="Rectangle 102"/>
          <p:cNvSpPr>
            <a:spLocks noChangeArrowheads="1"/>
          </p:cNvSpPr>
          <p:nvPr/>
        </p:nvSpPr>
        <p:spPr bwMode="auto">
          <a:xfrm>
            <a:off x="57975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9" name="Rectangle 103"/>
          <p:cNvSpPr>
            <a:spLocks noChangeArrowheads="1"/>
          </p:cNvSpPr>
          <p:nvPr/>
        </p:nvSpPr>
        <p:spPr bwMode="auto">
          <a:xfrm>
            <a:off x="60261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0" name="Rectangle 104"/>
          <p:cNvSpPr>
            <a:spLocks noChangeArrowheads="1"/>
          </p:cNvSpPr>
          <p:nvPr/>
        </p:nvSpPr>
        <p:spPr bwMode="auto">
          <a:xfrm>
            <a:off x="53403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1" name="Rectangle 105"/>
          <p:cNvSpPr>
            <a:spLocks noChangeArrowheads="1"/>
          </p:cNvSpPr>
          <p:nvPr/>
        </p:nvSpPr>
        <p:spPr bwMode="auto">
          <a:xfrm>
            <a:off x="55689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2" name="Rectangle 106"/>
          <p:cNvSpPr>
            <a:spLocks noChangeArrowheads="1"/>
          </p:cNvSpPr>
          <p:nvPr/>
        </p:nvSpPr>
        <p:spPr bwMode="auto">
          <a:xfrm>
            <a:off x="57975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3" name="Rectangle 107"/>
          <p:cNvSpPr>
            <a:spLocks noChangeArrowheads="1"/>
          </p:cNvSpPr>
          <p:nvPr/>
        </p:nvSpPr>
        <p:spPr bwMode="auto">
          <a:xfrm>
            <a:off x="60261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4" name="Rectangle 108"/>
          <p:cNvSpPr>
            <a:spLocks noChangeArrowheads="1"/>
          </p:cNvSpPr>
          <p:nvPr/>
        </p:nvSpPr>
        <p:spPr bwMode="auto">
          <a:xfrm>
            <a:off x="53403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5" name="Rectangle 109"/>
          <p:cNvSpPr>
            <a:spLocks noChangeArrowheads="1"/>
          </p:cNvSpPr>
          <p:nvPr/>
        </p:nvSpPr>
        <p:spPr bwMode="auto">
          <a:xfrm>
            <a:off x="55689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6" name="Rectangle 110"/>
          <p:cNvSpPr>
            <a:spLocks noChangeArrowheads="1"/>
          </p:cNvSpPr>
          <p:nvPr/>
        </p:nvSpPr>
        <p:spPr bwMode="auto">
          <a:xfrm>
            <a:off x="57975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7" name="Rectangle 111"/>
          <p:cNvSpPr>
            <a:spLocks noChangeArrowheads="1"/>
          </p:cNvSpPr>
          <p:nvPr/>
        </p:nvSpPr>
        <p:spPr bwMode="auto">
          <a:xfrm>
            <a:off x="60261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8" name="Rectangle 112"/>
          <p:cNvSpPr>
            <a:spLocks noChangeArrowheads="1"/>
          </p:cNvSpPr>
          <p:nvPr/>
        </p:nvSpPr>
        <p:spPr bwMode="auto">
          <a:xfrm>
            <a:off x="53403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9" name="Rectangle 113"/>
          <p:cNvSpPr>
            <a:spLocks noChangeArrowheads="1"/>
          </p:cNvSpPr>
          <p:nvPr/>
        </p:nvSpPr>
        <p:spPr bwMode="auto">
          <a:xfrm>
            <a:off x="55689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30" name="Rectangle 114"/>
          <p:cNvSpPr>
            <a:spLocks noChangeArrowheads="1"/>
          </p:cNvSpPr>
          <p:nvPr/>
        </p:nvSpPr>
        <p:spPr bwMode="auto">
          <a:xfrm>
            <a:off x="57975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31" name="Rectangle 115"/>
          <p:cNvSpPr>
            <a:spLocks noChangeArrowheads="1"/>
          </p:cNvSpPr>
          <p:nvPr/>
        </p:nvSpPr>
        <p:spPr bwMode="auto">
          <a:xfrm>
            <a:off x="60261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32" name="Rectangle 116"/>
          <p:cNvSpPr>
            <a:spLocks noChangeArrowheads="1"/>
          </p:cNvSpPr>
          <p:nvPr/>
        </p:nvSpPr>
        <p:spPr bwMode="auto">
          <a:xfrm>
            <a:off x="1203325" y="2003425"/>
            <a:ext cx="3341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iteration of k scans entire x[ ][ ]:</a:t>
            </a:r>
          </a:p>
        </p:txBody>
      </p:sp>
      <p:sp>
        <p:nvSpPr>
          <p:cNvPr id="13433" name="Line 117"/>
          <p:cNvSpPr>
            <a:spLocks noChangeShapeType="1"/>
          </p:cNvSpPr>
          <p:nvPr/>
        </p:nvSpPr>
        <p:spPr bwMode="auto">
          <a:xfrm>
            <a:off x="1524000" y="2438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4" name="Line 118"/>
          <p:cNvSpPr>
            <a:spLocks noChangeShapeType="1"/>
          </p:cNvSpPr>
          <p:nvPr/>
        </p:nvSpPr>
        <p:spPr bwMode="auto">
          <a:xfrm flipH="1">
            <a:off x="1524000" y="24384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5" name="Line 120"/>
          <p:cNvSpPr>
            <a:spLocks noChangeShapeType="1"/>
          </p:cNvSpPr>
          <p:nvPr/>
        </p:nvSpPr>
        <p:spPr bwMode="auto">
          <a:xfrm>
            <a:off x="15240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6" name="Line 121"/>
          <p:cNvSpPr>
            <a:spLocks noChangeShapeType="1"/>
          </p:cNvSpPr>
          <p:nvPr/>
        </p:nvSpPr>
        <p:spPr bwMode="auto">
          <a:xfrm flipH="1">
            <a:off x="1524000" y="26670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7" name="Line 123"/>
          <p:cNvSpPr>
            <a:spLocks noChangeShapeType="1"/>
          </p:cNvSpPr>
          <p:nvPr/>
        </p:nvSpPr>
        <p:spPr bwMode="auto">
          <a:xfrm>
            <a:off x="1524000" y="2895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8" name="Line 124"/>
          <p:cNvSpPr>
            <a:spLocks noChangeShapeType="1"/>
          </p:cNvSpPr>
          <p:nvPr/>
        </p:nvSpPr>
        <p:spPr bwMode="auto">
          <a:xfrm flipH="1">
            <a:off x="1524000" y="28956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9" name="Line 126"/>
          <p:cNvSpPr>
            <a:spLocks noChangeShapeType="1"/>
          </p:cNvSpPr>
          <p:nvPr/>
        </p:nvSpPr>
        <p:spPr bwMode="auto">
          <a:xfrm>
            <a:off x="1524000" y="3124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Line 127"/>
          <p:cNvSpPr>
            <a:spLocks noChangeShapeType="1"/>
          </p:cNvSpPr>
          <p:nvPr/>
        </p:nvSpPr>
        <p:spPr bwMode="auto">
          <a:xfrm flipH="1">
            <a:off x="1524000" y="31242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41" name="Group 131"/>
          <p:cNvGrpSpPr>
            <a:grpSpLocks/>
          </p:cNvGrpSpPr>
          <p:nvPr/>
        </p:nvGrpSpPr>
        <p:grpSpPr bwMode="auto">
          <a:xfrm>
            <a:off x="1524000" y="3352800"/>
            <a:ext cx="2133600" cy="152400"/>
            <a:chOff x="960" y="2112"/>
            <a:chExt cx="1344" cy="96"/>
          </a:xfrm>
        </p:grpSpPr>
        <p:sp>
          <p:nvSpPr>
            <p:cNvPr id="13536" name="Line 129"/>
            <p:cNvSpPr>
              <a:spLocks noChangeShapeType="1"/>
            </p:cNvSpPr>
            <p:nvPr/>
          </p:nvSpPr>
          <p:spPr bwMode="auto">
            <a:xfrm>
              <a:off x="960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7" name="Line 130"/>
            <p:cNvSpPr>
              <a:spLocks noChangeShapeType="1"/>
            </p:cNvSpPr>
            <p:nvPr/>
          </p:nvSpPr>
          <p:spPr bwMode="auto">
            <a:xfrm flipH="1">
              <a:off x="960" y="211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42" name="Line 132"/>
          <p:cNvSpPr>
            <a:spLocks noChangeShapeType="1"/>
          </p:cNvSpPr>
          <p:nvPr/>
        </p:nvSpPr>
        <p:spPr bwMode="auto">
          <a:xfrm>
            <a:off x="1524000" y="3581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3" name="Line 133"/>
          <p:cNvSpPr>
            <a:spLocks noChangeShapeType="1"/>
          </p:cNvSpPr>
          <p:nvPr/>
        </p:nvSpPr>
        <p:spPr bwMode="auto">
          <a:xfrm flipH="1">
            <a:off x="1524000" y="35814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4" name="Line 135"/>
          <p:cNvSpPr>
            <a:spLocks noChangeShapeType="1"/>
          </p:cNvSpPr>
          <p:nvPr/>
        </p:nvSpPr>
        <p:spPr bwMode="auto">
          <a:xfrm>
            <a:off x="1524000" y="3810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5" name="Line 136"/>
          <p:cNvSpPr>
            <a:spLocks noChangeShapeType="1"/>
          </p:cNvSpPr>
          <p:nvPr/>
        </p:nvSpPr>
        <p:spPr bwMode="auto">
          <a:xfrm flipH="1">
            <a:off x="1524000" y="38100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6" name="Line 138"/>
          <p:cNvSpPr>
            <a:spLocks noChangeShapeType="1"/>
          </p:cNvSpPr>
          <p:nvPr/>
        </p:nvSpPr>
        <p:spPr bwMode="auto">
          <a:xfrm>
            <a:off x="15240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7" name="Line 140"/>
          <p:cNvSpPr>
            <a:spLocks noChangeShapeType="1"/>
          </p:cNvSpPr>
          <p:nvPr/>
        </p:nvSpPr>
        <p:spPr bwMode="auto">
          <a:xfrm>
            <a:off x="5181600" y="2362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8" name="Line 141"/>
          <p:cNvSpPr>
            <a:spLocks noChangeShapeType="1"/>
          </p:cNvSpPr>
          <p:nvPr/>
        </p:nvSpPr>
        <p:spPr bwMode="auto">
          <a:xfrm flipH="1">
            <a:off x="5181600" y="2362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9" name="Line 143"/>
          <p:cNvSpPr>
            <a:spLocks noChangeShapeType="1"/>
          </p:cNvSpPr>
          <p:nvPr/>
        </p:nvSpPr>
        <p:spPr bwMode="auto">
          <a:xfrm>
            <a:off x="5181600" y="2590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0" name="Line 144"/>
          <p:cNvSpPr>
            <a:spLocks noChangeShapeType="1"/>
          </p:cNvSpPr>
          <p:nvPr/>
        </p:nvSpPr>
        <p:spPr bwMode="auto">
          <a:xfrm flipH="1">
            <a:off x="5181600" y="2590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1" name="Line 146"/>
          <p:cNvSpPr>
            <a:spLocks noChangeShapeType="1"/>
          </p:cNvSpPr>
          <p:nvPr/>
        </p:nvSpPr>
        <p:spPr bwMode="auto">
          <a:xfrm>
            <a:off x="51816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2" name="Line 147"/>
          <p:cNvSpPr>
            <a:spLocks noChangeShapeType="1"/>
          </p:cNvSpPr>
          <p:nvPr/>
        </p:nvSpPr>
        <p:spPr bwMode="auto">
          <a:xfrm flipH="1">
            <a:off x="5181600" y="28194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3" name="Line 149"/>
          <p:cNvSpPr>
            <a:spLocks noChangeShapeType="1"/>
          </p:cNvSpPr>
          <p:nvPr/>
        </p:nvSpPr>
        <p:spPr bwMode="auto">
          <a:xfrm>
            <a:off x="5181600" y="3048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4" name="Line 150"/>
          <p:cNvSpPr>
            <a:spLocks noChangeShapeType="1"/>
          </p:cNvSpPr>
          <p:nvPr/>
        </p:nvSpPr>
        <p:spPr bwMode="auto">
          <a:xfrm flipV="1">
            <a:off x="6248400" y="23622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55" name="Group 153"/>
          <p:cNvGrpSpPr>
            <a:grpSpLocks/>
          </p:cNvGrpSpPr>
          <p:nvPr/>
        </p:nvGrpSpPr>
        <p:grpSpPr bwMode="auto">
          <a:xfrm>
            <a:off x="6324600" y="2362200"/>
            <a:ext cx="914400" cy="228600"/>
            <a:chOff x="3984" y="1488"/>
            <a:chExt cx="576" cy="144"/>
          </a:xfrm>
        </p:grpSpPr>
        <p:sp>
          <p:nvSpPr>
            <p:cNvPr id="13534" name="Line 151"/>
            <p:cNvSpPr>
              <a:spLocks noChangeShapeType="1"/>
            </p:cNvSpPr>
            <p:nvPr/>
          </p:nvSpPr>
          <p:spPr bwMode="auto">
            <a:xfrm>
              <a:off x="3984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5" name="Line 152"/>
            <p:cNvSpPr>
              <a:spLocks noChangeShapeType="1"/>
            </p:cNvSpPr>
            <p:nvPr/>
          </p:nvSpPr>
          <p:spPr bwMode="auto">
            <a:xfrm flipH="1">
              <a:off x="3984" y="148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56" name="Group 156"/>
          <p:cNvGrpSpPr>
            <a:grpSpLocks/>
          </p:cNvGrpSpPr>
          <p:nvPr/>
        </p:nvGrpSpPr>
        <p:grpSpPr bwMode="auto">
          <a:xfrm>
            <a:off x="6324600" y="2590800"/>
            <a:ext cx="914400" cy="228600"/>
            <a:chOff x="3984" y="1632"/>
            <a:chExt cx="576" cy="144"/>
          </a:xfrm>
        </p:grpSpPr>
        <p:sp>
          <p:nvSpPr>
            <p:cNvPr id="13532" name="Line 154"/>
            <p:cNvSpPr>
              <a:spLocks noChangeShapeType="1"/>
            </p:cNvSpPr>
            <p:nvPr/>
          </p:nvSpPr>
          <p:spPr bwMode="auto">
            <a:xfrm>
              <a:off x="3984" y="16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3" name="Line 155"/>
            <p:cNvSpPr>
              <a:spLocks noChangeShapeType="1"/>
            </p:cNvSpPr>
            <p:nvPr/>
          </p:nvSpPr>
          <p:spPr bwMode="auto">
            <a:xfrm flipH="1">
              <a:off x="3984" y="163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57" name="Group 159"/>
          <p:cNvGrpSpPr>
            <a:grpSpLocks/>
          </p:cNvGrpSpPr>
          <p:nvPr/>
        </p:nvGrpSpPr>
        <p:grpSpPr bwMode="auto">
          <a:xfrm>
            <a:off x="6324600" y="2819400"/>
            <a:ext cx="914400" cy="228600"/>
            <a:chOff x="3984" y="1776"/>
            <a:chExt cx="576" cy="144"/>
          </a:xfrm>
        </p:grpSpPr>
        <p:sp>
          <p:nvSpPr>
            <p:cNvPr id="13530" name="Line 157"/>
            <p:cNvSpPr>
              <a:spLocks noChangeShapeType="1"/>
            </p:cNvSpPr>
            <p:nvPr/>
          </p:nvSpPr>
          <p:spPr bwMode="auto">
            <a:xfrm>
              <a:off x="3984" y="17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1" name="Line 158"/>
            <p:cNvSpPr>
              <a:spLocks noChangeShapeType="1"/>
            </p:cNvSpPr>
            <p:nvPr/>
          </p:nvSpPr>
          <p:spPr bwMode="auto">
            <a:xfrm flipH="1">
              <a:off x="3984" y="1776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58" name="Line 160"/>
          <p:cNvSpPr>
            <a:spLocks noChangeShapeType="1"/>
          </p:cNvSpPr>
          <p:nvPr/>
        </p:nvSpPr>
        <p:spPr bwMode="auto">
          <a:xfrm>
            <a:off x="6324600" y="3048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9" name="Line 161"/>
          <p:cNvSpPr>
            <a:spLocks noChangeShapeType="1"/>
          </p:cNvSpPr>
          <p:nvPr/>
        </p:nvSpPr>
        <p:spPr bwMode="auto">
          <a:xfrm flipH="1">
            <a:off x="5181600" y="3048000"/>
            <a:ext cx="2057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0" name="Line 162"/>
          <p:cNvSpPr>
            <a:spLocks noChangeShapeType="1"/>
          </p:cNvSpPr>
          <p:nvPr/>
        </p:nvSpPr>
        <p:spPr bwMode="auto">
          <a:xfrm>
            <a:off x="51816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1" name="Line 163"/>
          <p:cNvSpPr>
            <a:spLocks noChangeShapeType="1"/>
          </p:cNvSpPr>
          <p:nvPr/>
        </p:nvSpPr>
        <p:spPr bwMode="auto">
          <a:xfrm flipH="1">
            <a:off x="5181600" y="32766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2" name="Line 165"/>
          <p:cNvSpPr>
            <a:spLocks noChangeShapeType="1"/>
          </p:cNvSpPr>
          <p:nvPr/>
        </p:nvSpPr>
        <p:spPr bwMode="auto">
          <a:xfrm>
            <a:off x="5181600" y="3505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3" name="Line 166"/>
          <p:cNvSpPr>
            <a:spLocks noChangeShapeType="1"/>
          </p:cNvSpPr>
          <p:nvPr/>
        </p:nvSpPr>
        <p:spPr bwMode="auto">
          <a:xfrm flipH="1">
            <a:off x="5181600" y="3505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4" name="Line 168"/>
          <p:cNvSpPr>
            <a:spLocks noChangeShapeType="1"/>
          </p:cNvSpPr>
          <p:nvPr/>
        </p:nvSpPr>
        <p:spPr bwMode="auto">
          <a:xfrm>
            <a:off x="51816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5" name="Line 169"/>
          <p:cNvSpPr>
            <a:spLocks noChangeShapeType="1"/>
          </p:cNvSpPr>
          <p:nvPr/>
        </p:nvSpPr>
        <p:spPr bwMode="auto">
          <a:xfrm flipH="1">
            <a:off x="5181600" y="3733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6" name="Line 171"/>
          <p:cNvSpPr>
            <a:spLocks noChangeShapeType="1"/>
          </p:cNvSpPr>
          <p:nvPr/>
        </p:nvSpPr>
        <p:spPr bwMode="auto">
          <a:xfrm>
            <a:off x="5181600" y="3962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67" name="Rectangle 174"/>
          <p:cNvSpPr>
            <a:spLocks noChangeArrowheads="1"/>
          </p:cNvSpPr>
          <p:nvPr/>
        </p:nvSpPr>
        <p:spPr bwMode="auto">
          <a:xfrm>
            <a:off x="56388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3468" name="Rectangle 175"/>
          <p:cNvSpPr>
            <a:spLocks noChangeArrowheads="1"/>
          </p:cNvSpPr>
          <p:nvPr/>
        </p:nvSpPr>
        <p:spPr bwMode="auto">
          <a:xfrm>
            <a:off x="6629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3469" name="Rectangle 17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3470" name="Rectangle 177"/>
          <p:cNvSpPr>
            <a:spLocks noChangeArrowheads="1"/>
          </p:cNvSpPr>
          <p:nvPr/>
        </p:nvSpPr>
        <p:spPr bwMode="auto">
          <a:xfrm>
            <a:off x="62547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1" name="Rectangle 178"/>
          <p:cNvSpPr>
            <a:spLocks noChangeArrowheads="1"/>
          </p:cNvSpPr>
          <p:nvPr/>
        </p:nvSpPr>
        <p:spPr bwMode="auto">
          <a:xfrm>
            <a:off x="64833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2" name="Rectangle 179"/>
          <p:cNvSpPr>
            <a:spLocks noChangeArrowheads="1"/>
          </p:cNvSpPr>
          <p:nvPr/>
        </p:nvSpPr>
        <p:spPr bwMode="auto">
          <a:xfrm>
            <a:off x="67119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3" name="Rectangle 180"/>
          <p:cNvSpPr>
            <a:spLocks noChangeArrowheads="1"/>
          </p:cNvSpPr>
          <p:nvPr/>
        </p:nvSpPr>
        <p:spPr bwMode="auto">
          <a:xfrm>
            <a:off x="69405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4" name="Rectangle 181"/>
          <p:cNvSpPr>
            <a:spLocks noChangeArrowheads="1"/>
          </p:cNvSpPr>
          <p:nvPr/>
        </p:nvSpPr>
        <p:spPr bwMode="auto">
          <a:xfrm>
            <a:off x="62547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5" name="Rectangle 182"/>
          <p:cNvSpPr>
            <a:spLocks noChangeArrowheads="1"/>
          </p:cNvSpPr>
          <p:nvPr/>
        </p:nvSpPr>
        <p:spPr bwMode="auto">
          <a:xfrm>
            <a:off x="64833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6" name="Rectangle 183"/>
          <p:cNvSpPr>
            <a:spLocks noChangeArrowheads="1"/>
          </p:cNvSpPr>
          <p:nvPr/>
        </p:nvSpPr>
        <p:spPr bwMode="auto">
          <a:xfrm>
            <a:off x="67119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7" name="Rectangle 184"/>
          <p:cNvSpPr>
            <a:spLocks noChangeArrowheads="1"/>
          </p:cNvSpPr>
          <p:nvPr/>
        </p:nvSpPr>
        <p:spPr bwMode="auto">
          <a:xfrm>
            <a:off x="69405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8" name="Rectangle 185"/>
          <p:cNvSpPr>
            <a:spLocks noChangeArrowheads="1"/>
          </p:cNvSpPr>
          <p:nvPr/>
        </p:nvSpPr>
        <p:spPr bwMode="auto">
          <a:xfrm>
            <a:off x="62547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79" name="Rectangle 186"/>
          <p:cNvSpPr>
            <a:spLocks noChangeArrowheads="1"/>
          </p:cNvSpPr>
          <p:nvPr/>
        </p:nvSpPr>
        <p:spPr bwMode="auto">
          <a:xfrm>
            <a:off x="64833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0" name="Rectangle 187"/>
          <p:cNvSpPr>
            <a:spLocks noChangeArrowheads="1"/>
          </p:cNvSpPr>
          <p:nvPr/>
        </p:nvSpPr>
        <p:spPr bwMode="auto">
          <a:xfrm>
            <a:off x="67119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1" name="Rectangle 188"/>
          <p:cNvSpPr>
            <a:spLocks noChangeArrowheads="1"/>
          </p:cNvSpPr>
          <p:nvPr/>
        </p:nvSpPr>
        <p:spPr bwMode="auto">
          <a:xfrm>
            <a:off x="69405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2" name="Rectangle 189"/>
          <p:cNvSpPr>
            <a:spLocks noChangeArrowheads="1"/>
          </p:cNvSpPr>
          <p:nvPr/>
        </p:nvSpPr>
        <p:spPr bwMode="auto">
          <a:xfrm>
            <a:off x="62547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3" name="Rectangle 190"/>
          <p:cNvSpPr>
            <a:spLocks noChangeArrowheads="1"/>
          </p:cNvSpPr>
          <p:nvPr/>
        </p:nvSpPr>
        <p:spPr bwMode="auto">
          <a:xfrm>
            <a:off x="64833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4" name="Rectangle 191"/>
          <p:cNvSpPr>
            <a:spLocks noChangeArrowheads="1"/>
          </p:cNvSpPr>
          <p:nvPr/>
        </p:nvSpPr>
        <p:spPr bwMode="auto">
          <a:xfrm>
            <a:off x="67119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5" name="Rectangle 192"/>
          <p:cNvSpPr>
            <a:spLocks noChangeArrowheads="1"/>
          </p:cNvSpPr>
          <p:nvPr/>
        </p:nvSpPr>
        <p:spPr bwMode="auto">
          <a:xfrm>
            <a:off x="69405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86" name="Line 193"/>
          <p:cNvSpPr>
            <a:spLocks noChangeShapeType="1"/>
          </p:cNvSpPr>
          <p:nvPr/>
        </p:nvSpPr>
        <p:spPr bwMode="auto">
          <a:xfrm flipV="1">
            <a:off x="6248400" y="32766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87" name="Group 196"/>
          <p:cNvGrpSpPr>
            <a:grpSpLocks/>
          </p:cNvGrpSpPr>
          <p:nvPr/>
        </p:nvGrpSpPr>
        <p:grpSpPr bwMode="auto">
          <a:xfrm>
            <a:off x="6324600" y="3276600"/>
            <a:ext cx="914400" cy="228600"/>
            <a:chOff x="3984" y="2064"/>
            <a:chExt cx="576" cy="144"/>
          </a:xfrm>
        </p:grpSpPr>
        <p:sp>
          <p:nvSpPr>
            <p:cNvPr id="13528" name="Line 194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9" name="Line 195"/>
            <p:cNvSpPr>
              <a:spLocks noChangeShapeType="1"/>
            </p:cNvSpPr>
            <p:nvPr/>
          </p:nvSpPr>
          <p:spPr bwMode="auto">
            <a:xfrm flipH="1">
              <a:off x="3984" y="2064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88" name="Group 199"/>
          <p:cNvGrpSpPr>
            <a:grpSpLocks/>
          </p:cNvGrpSpPr>
          <p:nvPr/>
        </p:nvGrpSpPr>
        <p:grpSpPr bwMode="auto">
          <a:xfrm>
            <a:off x="6324600" y="3505200"/>
            <a:ext cx="914400" cy="228600"/>
            <a:chOff x="3984" y="2208"/>
            <a:chExt cx="576" cy="144"/>
          </a:xfrm>
        </p:grpSpPr>
        <p:sp>
          <p:nvSpPr>
            <p:cNvPr id="13526" name="Line 197"/>
            <p:cNvSpPr>
              <a:spLocks noChangeShapeType="1"/>
            </p:cNvSpPr>
            <p:nvPr/>
          </p:nvSpPr>
          <p:spPr bwMode="auto">
            <a:xfrm>
              <a:off x="3984" y="22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7" name="Line 198"/>
            <p:cNvSpPr>
              <a:spLocks noChangeShapeType="1"/>
            </p:cNvSpPr>
            <p:nvPr/>
          </p:nvSpPr>
          <p:spPr bwMode="auto">
            <a:xfrm flipH="1">
              <a:off x="3984" y="22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89" name="Group 202"/>
          <p:cNvGrpSpPr>
            <a:grpSpLocks/>
          </p:cNvGrpSpPr>
          <p:nvPr/>
        </p:nvGrpSpPr>
        <p:grpSpPr bwMode="auto">
          <a:xfrm>
            <a:off x="6324600" y="3733800"/>
            <a:ext cx="914400" cy="228600"/>
            <a:chOff x="3984" y="2352"/>
            <a:chExt cx="576" cy="144"/>
          </a:xfrm>
        </p:grpSpPr>
        <p:sp>
          <p:nvSpPr>
            <p:cNvPr id="13524" name="Line 200"/>
            <p:cNvSpPr>
              <a:spLocks noChangeShapeType="1"/>
            </p:cNvSpPr>
            <p:nvPr/>
          </p:nvSpPr>
          <p:spPr bwMode="auto">
            <a:xfrm>
              <a:off x="3984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5" name="Line 201"/>
            <p:cNvSpPr>
              <a:spLocks noChangeShapeType="1"/>
            </p:cNvSpPr>
            <p:nvPr/>
          </p:nvSpPr>
          <p:spPr bwMode="auto">
            <a:xfrm flipH="1">
              <a:off x="3984" y="235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90" name="Line 203"/>
          <p:cNvSpPr>
            <a:spLocks noChangeShapeType="1"/>
          </p:cNvSpPr>
          <p:nvPr/>
        </p:nvSpPr>
        <p:spPr bwMode="auto">
          <a:xfrm>
            <a:off x="6324600" y="3962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91" name="Rectangle 204"/>
          <p:cNvSpPr>
            <a:spLocks noChangeArrowheads="1"/>
          </p:cNvSpPr>
          <p:nvPr/>
        </p:nvSpPr>
        <p:spPr bwMode="auto">
          <a:xfrm>
            <a:off x="6629400" y="3429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3492" name="Rectangle 205"/>
          <p:cNvSpPr>
            <a:spLocks noChangeArrowheads="1"/>
          </p:cNvSpPr>
          <p:nvPr/>
        </p:nvSpPr>
        <p:spPr bwMode="auto">
          <a:xfrm>
            <a:off x="1203325" y="4899025"/>
            <a:ext cx="23606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(k = 0; k &lt; N; k++)</a:t>
            </a:r>
          </a:p>
          <a:p>
            <a:r>
              <a:rPr lang="en-US" altLang="en-US"/>
              <a:t>  for (i = 0; i &lt; N; i++)</a:t>
            </a:r>
          </a:p>
          <a:p>
            <a:r>
              <a:rPr lang="en-US" altLang="en-US"/>
              <a:t>      for (j = 0; j &lt; N; j++)</a:t>
            </a:r>
          </a:p>
          <a:p>
            <a:r>
              <a:rPr lang="en-US" altLang="en-US"/>
              <a:t>         … reference x[i][j] …</a:t>
            </a:r>
          </a:p>
        </p:txBody>
      </p:sp>
      <p:sp>
        <p:nvSpPr>
          <p:cNvPr id="13493" name="Rectangle 206"/>
          <p:cNvSpPr>
            <a:spLocks noChangeArrowheads="1"/>
          </p:cNvSpPr>
          <p:nvPr/>
        </p:nvSpPr>
        <p:spPr bwMode="auto">
          <a:xfrm>
            <a:off x="4937125" y="4746625"/>
            <a:ext cx="30734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(ii = 0; ii &lt; N; ii += T)</a:t>
            </a:r>
          </a:p>
          <a:p>
            <a:r>
              <a:rPr lang="en-US" altLang="en-US" dirty="0"/>
              <a:t>  for (</a:t>
            </a:r>
            <a:r>
              <a:rPr lang="en-US" altLang="en-US" dirty="0" err="1"/>
              <a:t>jj</a:t>
            </a:r>
            <a:r>
              <a:rPr lang="en-US" altLang="en-US" dirty="0"/>
              <a:t> = 0; </a:t>
            </a:r>
            <a:r>
              <a:rPr lang="en-US" altLang="en-US" dirty="0" err="1"/>
              <a:t>jj</a:t>
            </a:r>
            <a:r>
              <a:rPr lang="en-US" altLang="en-US" dirty="0"/>
              <a:t> &lt; N; </a:t>
            </a:r>
            <a:r>
              <a:rPr lang="en-US" altLang="en-US" dirty="0" err="1"/>
              <a:t>jj</a:t>
            </a:r>
            <a:r>
              <a:rPr lang="en-US" altLang="en-US" dirty="0"/>
              <a:t> += T)</a:t>
            </a:r>
          </a:p>
          <a:p>
            <a:r>
              <a:rPr lang="en-US" altLang="en-US" dirty="0"/>
              <a:t>    for (k = 0; k &lt; N; k++)</a:t>
            </a:r>
          </a:p>
          <a:p>
            <a:r>
              <a:rPr lang="en-US" altLang="en-US" dirty="0"/>
              <a:t>      for (</a:t>
            </a:r>
            <a:r>
              <a:rPr lang="en-US" altLang="en-US" dirty="0" err="1"/>
              <a:t>i</a:t>
            </a:r>
            <a:r>
              <a:rPr lang="en-US" altLang="en-US" dirty="0"/>
              <a:t> = ii; </a:t>
            </a:r>
            <a:r>
              <a:rPr lang="en-US" altLang="en-US" dirty="0" err="1"/>
              <a:t>i</a:t>
            </a:r>
            <a:r>
              <a:rPr lang="en-US" altLang="en-US" dirty="0"/>
              <a:t> &lt; min(</a:t>
            </a:r>
            <a:r>
              <a:rPr lang="en-US" altLang="en-US" dirty="0" err="1"/>
              <a:t>ii+T</a:t>
            </a:r>
            <a:r>
              <a:rPr lang="en-US" altLang="en-US" dirty="0"/>
              <a:t>, N);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r>
              <a:rPr lang="en-US" altLang="en-US" dirty="0"/>
              <a:t>         for (j = </a:t>
            </a:r>
            <a:r>
              <a:rPr lang="en-US" altLang="en-US" dirty="0" err="1"/>
              <a:t>jj</a:t>
            </a:r>
            <a:r>
              <a:rPr lang="en-US" altLang="en-US" dirty="0"/>
              <a:t>; j &lt; min(</a:t>
            </a:r>
            <a:r>
              <a:rPr lang="en-US" altLang="en-US" dirty="0" err="1"/>
              <a:t>jj+T,N</a:t>
            </a:r>
            <a:r>
              <a:rPr lang="en-US" altLang="en-US" dirty="0"/>
              <a:t>); </a:t>
            </a:r>
            <a:r>
              <a:rPr lang="en-US" altLang="en-US" dirty="0" err="1"/>
              <a:t>j++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       … reference x[</a:t>
            </a:r>
            <a:r>
              <a:rPr lang="en-US" altLang="en-US" dirty="0" err="1"/>
              <a:t>i</a:t>
            </a:r>
            <a:r>
              <a:rPr lang="en-US" altLang="en-US" dirty="0"/>
              <a:t>][j] …</a:t>
            </a:r>
          </a:p>
        </p:txBody>
      </p:sp>
      <p:sp>
        <p:nvSpPr>
          <p:cNvPr id="13494" name="Rectangle 207"/>
          <p:cNvSpPr>
            <a:spLocks noChangeArrowheads="1"/>
          </p:cNvSpPr>
          <p:nvPr/>
        </p:nvSpPr>
        <p:spPr bwMode="auto">
          <a:xfrm>
            <a:off x="974725" y="28416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13495" name="Rectangle 208"/>
          <p:cNvSpPr>
            <a:spLocks noChangeArrowheads="1"/>
          </p:cNvSpPr>
          <p:nvPr/>
        </p:nvSpPr>
        <p:spPr bwMode="auto">
          <a:xfrm>
            <a:off x="2422525" y="42132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13496" name="Rectangle 209"/>
          <p:cNvSpPr>
            <a:spLocks noChangeArrowheads="1"/>
          </p:cNvSpPr>
          <p:nvPr/>
        </p:nvSpPr>
        <p:spPr bwMode="auto">
          <a:xfrm>
            <a:off x="6080125" y="42894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13497" name="Rectangle 210"/>
          <p:cNvSpPr>
            <a:spLocks noChangeArrowheads="1"/>
          </p:cNvSpPr>
          <p:nvPr/>
        </p:nvSpPr>
        <p:spPr bwMode="auto">
          <a:xfrm>
            <a:off x="4632325" y="28416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grpSp>
        <p:nvGrpSpPr>
          <p:cNvPr id="13498" name="Group 217"/>
          <p:cNvGrpSpPr>
            <a:grpSpLocks/>
          </p:cNvGrpSpPr>
          <p:nvPr/>
        </p:nvGrpSpPr>
        <p:grpSpPr bwMode="auto">
          <a:xfrm>
            <a:off x="7299313" y="2286000"/>
            <a:ext cx="295275" cy="914400"/>
            <a:chOff x="4598" y="1440"/>
            <a:chExt cx="186" cy="576"/>
          </a:xfrm>
        </p:grpSpPr>
        <p:sp>
          <p:nvSpPr>
            <p:cNvPr id="13520" name="Line 211"/>
            <p:cNvSpPr>
              <a:spLocks noChangeShapeType="1"/>
            </p:cNvSpPr>
            <p:nvPr/>
          </p:nvSpPr>
          <p:spPr bwMode="auto">
            <a:xfrm>
              <a:off x="4656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" name="Line 212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" name="Line 213"/>
            <p:cNvSpPr>
              <a:spLocks noChangeShapeType="1"/>
            </p:cNvSpPr>
            <p:nvPr/>
          </p:nvSpPr>
          <p:spPr bwMode="auto">
            <a:xfrm>
              <a:off x="4656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3" name="Rectangle 214"/>
            <p:cNvSpPr>
              <a:spLocks noChangeArrowheads="1"/>
            </p:cNvSpPr>
            <p:nvPr/>
          </p:nvSpPr>
          <p:spPr bwMode="auto">
            <a:xfrm>
              <a:off x="4598" y="1646"/>
              <a:ext cx="186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</a:t>
              </a:r>
            </a:p>
          </p:txBody>
        </p:sp>
      </p:grpSp>
      <p:sp>
        <p:nvSpPr>
          <p:cNvPr id="13499" name="Rectangle 215"/>
          <p:cNvSpPr>
            <a:spLocks noChangeArrowheads="1"/>
          </p:cNvSpPr>
          <p:nvPr/>
        </p:nvSpPr>
        <p:spPr bwMode="auto">
          <a:xfrm>
            <a:off x="7854927" y="2438400"/>
            <a:ext cx="1289074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Tiling</a:t>
            </a:r>
          </a:p>
          <a:p>
            <a:r>
              <a:rPr lang="en-US" altLang="en-US" dirty="0"/>
              <a:t>factor “T”</a:t>
            </a:r>
          </a:p>
          <a:p>
            <a:r>
              <a:rPr lang="en-US" altLang="en-US" dirty="0"/>
              <a:t>selected so</a:t>
            </a:r>
          </a:p>
          <a:p>
            <a:r>
              <a:rPr lang="en-US" altLang="en-US" dirty="0"/>
              <a:t>that a tile</a:t>
            </a:r>
          </a:p>
          <a:p>
            <a:r>
              <a:rPr lang="en-US" altLang="en-US" dirty="0"/>
              <a:t>of x[</a:t>
            </a:r>
            <a:r>
              <a:rPr lang="en-US" altLang="en-US" dirty="0" err="1"/>
              <a:t>i</a:t>
            </a:r>
            <a:r>
              <a:rPr lang="en-US" altLang="en-US" dirty="0"/>
              <a:t>][j] fits</a:t>
            </a:r>
          </a:p>
          <a:p>
            <a:r>
              <a:rPr lang="en-US" altLang="en-US" dirty="0"/>
              <a:t>in the cache</a:t>
            </a:r>
          </a:p>
        </p:txBody>
      </p:sp>
      <p:sp>
        <p:nvSpPr>
          <p:cNvPr id="13500" name="Rectangle 216"/>
          <p:cNvSpPr>
            <a:spLocks noChangeArrowheads="1"/>
          </p:cNvSpPr>
          <p:nvPr/>
        </p:nvSpPr>
        <p:spPr bwMode="auto">
          <a:xfrm>
            <a:off x="288925" y="5965825"/>
            <a:ext cx="365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problem: all of x[</a:t>
            </a:r>
            <a:r>
              <a:rPr lang="en-US" altLang="en-US" dirty="0" err="1"/>
              <a:t>i</a:t>
            </a:r>
            <a:r>
              <a:rPr lang="en-US" altLang="en-US" dirty="0"/>
              <a:t>][j] can’t fit in the cache</a:t>
            </a:r>
          </a:p>
        </p:txBody>
      </p:sp>
      <p:sp>
        <p:nvSpPr>
          <p:cNvPr id="13501" name="Line 219"/>
          <p:cNvSpPr>
            <a:spLocks noChangeShapeType="1"/>
          </p:cNvSpPr>
          <p:nvPr/>
        </p:nvSpPr>
        <p:spPr bwMode="auto">
          <a:xfrm rot="-5400000">
            <a:off x="6170613" y="20494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2" name="Line 220"/>
          <p:cNvSpPr>
            <a:spLocks noChangeShapeType="1"/>
          </p:cNvSpPr>
          <p:nvPr/>
        </p:nvSpPr>
        <p:spPr bwMode="auto">
          <a:xfrm rot="-5400000">
            <a:off x="6704013" y="159226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3" name="Line 221"/>
          <p:cNvSpPr>
            <a:spLocks noChangeShapeType="1"/>
          </p:cNvSpPr>
          <p:nvPr/>
        </p:nvSpPr>
        <p:spPr bwMode="auto">
          <a:xfrm rot="-5400000">
            <a:off x="7085013" y="20494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4" name="Rectangle 222"/>
          <p:cNvSpPr>
            <a:spLocks noChangeArrowheads="1"/>
          </p:cNvSpPr>
          <p:nvPr/>
        </p:nvSpPr>
        <p:spPr bwMode="auto">
          <a:xfrm>
            <a:off x="6569075" y="1908175"/>
            <a:ext cx="294953" cy="3084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</a:t>
            </a:r>
          </a:p>
        </p:txBody>
      </p:sp>
      <p:sp>
        <p:nvSpPr>
          <p:cNvPr id="13505" name="Text Box 230"/>
          <p:cNvSpPr txBox="1">
            <a:spLocks noChangeArrowheads="1"/>
          </p:cNvSpPr>
          <p:nvPr/>
        </p:nvSpPr>
        <p:spPr bwMode="auto">
          <a:xfrm>
            <a:off x="0" y="2525713"/>
            <a:ext cx="9207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Memory</a:t>
            </a:r>
            <a:br>
              <a:rPr lang="en-US" altLang="en-US"/>
            </a:br>
            <a:r>
              <a:rPr lang="en-US" altLang="en-US"/>
              <a:t>layout of</a:t>
            </a:r>
            <a:br>
              <a:rPr lang="en-US" altLang="en-US"/>
            </a:br>
            <a:r>
              <a:rPr lang="en-US" altLang="en-US"/>
              <a:t>x[ ][ ]</a:t>
            </a:r>
            <a:br>
              <a:rPr lang="en-US" altLang="en-US"/>
            </a:br>
            <a:r>
              <a:rPr lang="en-US" altLang="en-US"/>
              <a:t>shown</a:t>
            </a:r>
            <a:br>
              <a:rPr lang="en-US" altLang="en-US"/>
            </a:br>
            <a:r>
              <a:rPr lang="en-US" altLang="en-US"/>
              <a:t>in 2D</a:t>
            </a:r>
          </a:p>
        </p:txBody>
      </p:sp>
      <p:sp>
        <p:nvSpPr>
          <p:cNvPr id="13506" name="AutoShape 231"/>
          <p:cNvSpPr>
            <a:spLocks/>
          </p:cNvSpPr>
          <p:nvPr/>
        </p:nvSpPr>
        <p:spPr bwMode="auto">
          <a:xfrm>
            <a:off x="838200" y="2286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581" name="Oval 237"/>
          <p:cNvSpPr>
            <a:spLocks noChangeArrowheads="1"/>
          </p:cNvSpPr>
          <p:nvPr/>
        </p:nvSpPr>
        <p:spPr bwMode="auto">
          <a:xfrm>
            <a:off x="5334000" y="23622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583" name="Text Box 239"/>
          <p:cNvSpPr txBox="1">
            <a:spLocks noChangeArrowheads="1"/>
          </p:cNvSpPr>
          <p:nvPr/>
        </p:nvSpPr>
        <p:spPr bwMode="auto">
          <a:xfrm>
            <a:off x="42672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k = </a:t>
            </a:r>
          </a:p>
        </p:txBody>
      </p:sp>
      <p:sp>
        <p:nvSpPr>
          <p:cNvPr id="57584" name="Text Box 240"/>
          <p:cNvSpPr txBox="1"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7585" name="Text Box 241"/>
          <p:cNvSpPr txBox="1">
            <a:spLocks noChangeArrowheads="1"/>
          </p:cNvSpPr>
          <p:nvPr/>
        </p:nvSpPr>
        <p:spPr bwMode="auto">
          <a:xfrm>
            <a:off x="4267200" y="4724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ii = </a:t>
            </a:r>
          </a:p>
        </p:txBody>
      </p:sp>
      <p:sp>
        <p:nvSpPr>
          <p:cNvPr id="57586" name="Text Box 242"/>
          <p:cNvSpPr txBox="1">
            <a:spLocks noChangeArrowheads="1"/>
          </p:cNvSpPr>
          <p:nvPr/>
        </p:nvSpPr>
        <p:spPr bwMode="auto">
          <a:xfrm>
            <a:off x="4572000" y="4724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7587" name="Text Box 243"/>
          <p:cNvSpPr txBox="1">
            <a:spLocks noChangeArrowheads="1"/>
          </p:cNvSpPr>
          <p:nvPr/>
        </p:nvSpPr>
        <p:spPr bwMode="auto">
          <a:xfrm>
            <a:off x="4267200" y="4953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jj = </a:t>
            </a:r>
          </a:p>
        </p:txBody>
      </p:sp>
      <p:sp>
        <p:nvSpPr>
          <p:cNvPr id="57588" name="Text Box 244"/>
          <p:cNvSpPr txBox="1"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7589" name="Text Box 245"/>
          <p:cNvSpPr txBox="1">
            <a:spLocks noChangeArrowheads="1"/>
          </p:cNvSpPr>
          <p:nvPr/>
        </p:nvSpPr>
        <p:spPr bwMode="auto">
          <a:xfrm>
            <a:off x="4267200" y="5410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 = </a:t>
            </a:r>
          </a:p>
        </p:txBody>
      </p:sp>
      <p:sp>
        <p:nvSpPr>
          <p:cNvPr id="57590" name="Text Box 246"/>
          <p:cNvSpPr txBox="1">
            <a:spLocks noChangeArrowheads="1"/>
          </p:cNvSpPr>
          <p:nvPr/>
        </p:nvSpPr>
        <p:spPr bwMode="auto">
          <a:xfrm>
            <a:off x="4572000" y="5410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0…T</a:t>
            </a:r>
          </a:p>
        </p:txBody>
      </p:sp>
      <p:sp>
        <p:nvSpPr>
          <p:cNvPr id="57591" name="Text Box 247"/>
          <p:cNvSpPr txBox="1">
            <a:spLocks noChangeArrowheads="1"/>
          </p:cNvSpPr>
          <p:nvPr/>
        </p:nvSpPr>
        <p:spPr bwMode="auto">
          <a:xfrm>
            <a:off x="4267200" y="5638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 = </a:t>
            </a:r>
          </a:p>
        </p:txBody>
      </p:sp>
      <p:sp>
        <p:nvSpPr>
          <p:cNvPr id="57592" name="Text Box 248"/>
          <p:cNvSpPr txBox="1">
            <a:spLocks noChangeArrowheads="1"/>
          </p:cNvSpPr>
          <p:nvPr/>
        </p:nvSpPr>
        <p:spPr bwMode="auto">
          <a:xfrm>
            <a:off x="4572000" y="5638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0…T</a:t>
            </a:r>
          </a:p>
        </p:txBody>
      </p:sp>
    </p:spTree>
    <p:extLst>
      <p:ext uri="{BB962C8B-B14F-4D97-AF65-F5344CB8AC3E}">
        <p14:creationId xmlns:p14="http://schemas.microsoft.com/office/powerpoint/2010/main" val="292748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96296E-6 L 0.08038 -2.96296E-6 L 0.00104 0.02847 L 0.08038 0.02847 L 0.00104 0.06296 L 0.08124 0.06296 L 0.00364 0.09398 L 0.08124 0.09514 " pathEditMode="relative" ptsTypes="AAAAAAAA">
                                      <p:cBhvr>
                                        <p:cTn id="44" dur="2000" fill="hold"/>
                                        <p:tgtEl>
                                          <p:spTgt spid="57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82" grpId="0" animBg="1"/>
      <p:bldP spid="57581" grpId="0" animBg="1"/>
      <p:bldP spid="57581" grpId="1" animBg="1"/>
      <p:bldP spid="57583" grpId="0"/>
      <p:bldP spid="57584" grpId="0"/>
      <p:bldP spid="57585" grpId="0"/>
      <p:bldP spid="57586" grpId="0"/>
      <p:bldP spid="57587" grpId="0"/>
      <p:bldP spid="57588" grpId="0"/>
      <p:bldP spid="57589" grpId="0"/>
      <p:bldP spid="57590" grpId="0"/>
      <p:bldP spid="57591" grpId="0"/>
      <p:bldP spid="575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Tiling (cont.)</a:t>
            </a:r>
          </a:p>
        </p:txBody>
      </p:sp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4339" name="Group 2"/>
          <p:cNvGrpSpPr>
            <a:grpSpLocks/>
          </p:cNvGrpSpPr>
          <p:nvPr/>
        </p:nvGrpSpPr>
        <p:grpSpPr bwMode="auto">
          <a:xfrm>
            <a:off x="5257800" y="2057400"/>
            <a:ext cx="1066800" cy="1219200"/>
            <a:chOff x="3312" y="1296"/>
            <a:chExt cx="672" cy="768"/>
          </a:xfrm>
          <a:solidFill>
            <a:schemeClr val="bg2">
              <a:lumMod val="50000"/>
            </a:schemeClr>
          </a:solidFill>
        </p:grpSpPr>
        <p:sp>
          <p:nvSpPr>
            <p:cNvPr id="14563" name="Rectangle 3"/>
            <p:cNvSpPr>
              <a:spLocks noChangeArrowheads="1"/>
            </p:cNvSpPr>
            <p:nvPr/>
          </p:nvSpPr>
          <p:spPr bwMode="auto">
            <a:xfrm>
              <a:off x="3312" y="1392"/>
              <a:ext cx="672" cy="6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4564" name="Text Box 4"/>
            <p:cNvSpPr txBox="1">
              <a:spLocks noChangeArrowheads="1"/>
            </p:cNvSpPr>
            <p:nvPr/>
          </p:nvSpPr>
          <p:spPr bwMode="auto">
            <a:xfrm>
              <a:off x="3446" y="129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cache</a:t>
              </a:r>
            </a:p>
          </p:txBody>
        </p:sp>
      </p:grp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257800" y="5410200"/>
            <a:ext cx="2667000" cy="762000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16827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19113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1399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685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5971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8257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30543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2829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16827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19113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21399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23685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25971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28257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30543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8" name="Rectangle 24"/>
          <p:cNvSpPr>
            <a:spLocks noChangeArrowheads="1"/>
          </p:cNvSpPr>
          <p:nvPr/>
        </p:nvSpPr>
        <p:spPr bwMode="auto">
          <a:xfrm>
            <a:off x="32829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16827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19113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1" name="Rectangle 27"/>
          <p:cNvSpPr>
            <a:spLocks noChangeArrowheads="1"/>
          </p:cNvSpPr>
          <p:nvPr/>
        </p:nvSpPr>
        <p:spPr bwMode="auto">
          <a:xfrm>
            <a:off x="21399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2" name="Rectangle 28"/>
          <p:cNvSpPr>
            <a:spLocks noChangeArrowheads="1"/>
          </p:cNvSpPr>
          <p:nvPr/>
        </p:nvSpPr>
        <p:spPr bwMode="auto">
          <a:xfrm>
            <a:off x="23685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25971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4" name="Rectangle 30"/>
          <p:cNvSpPr>
            <a:spLocks noChangeArrowheads="1"/>
          </p:cNvSpPr>
          <p:nvPr/>
        </p:nvSpPr>
        <p:spPr bwMode="auto">
          <a:xfrm>
            <a:off x="28257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5" name="Rectangle 31"/>
          <p:cNvSpPr>
            <a:spLocks noChangeArrowheads="1"/>
          </p:cNvSpPr>
          <p:nvPr/>
        </p:nvSpPr>
        <p:spPr bwMode="auto">
          <a:xfrm>
            <a:off x="30543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6" name="Rectangle 32"/>
          <p:cNvSpPr>
            <a:spLocks noChangeArrowheads="1"/>
          </p:cNvSpPr>
          <p:nvPr/>
        </p:nvSpPr>
        <p:spPr bwMode="auto">
          <a:xfrm>
            <a:off x="32829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16827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19113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9" name="Rectangle 35"/>
          <p:cNvSpPr>
            <a:spLocks noChangeArrowheads="1"/>
          </p:cNvSpPr>
          <p:nvPr/>
        </p:nvSpPr>
        <p:spPr bwMode="auto">
          <a:xfrm>
            <a:off x="21399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0" name="Rectangle 36"/>
          <p:cNvSpPr>
            <a:spLocks noChangeArrowheads="1"/>
          </p:cNvSpPr>
          <p:nvPr/>
        </p:nvSpPr>
        <p:spPr bwMode="auto">
          <a:xfrm>
            <a:off x="23685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1" name="Rectangle 37"/>
          <p:cNvSpPr>
            <a:spLocks noChangeArrowheads="1"/>
          </p:cNvSpPr>
          <p:nvPr/>
        </p:nvSpPr>
        <p:spPr bwMode="auto">
          <a:xfrm>
            <a:off x="25971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28257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30543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4" name="Rectangle 40"/>
          <p:cNvSpPr>
            <a:spLocks noChangeArrowheads="1"/>
          </p:cNvSpPr>
          <p:nvPr/>
        </p:nvSpPr>
        <p:spPr bwMode="auto">
          <a:xfrm>
            <a:off x="32829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5" name="Rectangle 41"/>
          <p:cNvSpPr>
            <a:spLocks noChangeArrowheads="1"/>
          </p:cNvSpPr>
          <p:nvPr/>
        </p:nvSpPr>
        <p:spPr bwMode="auto">
          <a:xfrm>
            <a:off x="16827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6" name="Rectangle 42"/>
          <p:cNvSpPr>
            <a:spLocks noChangeArrowheads="1"/>
          </p:cNvSpPr>
          <p:nvPr/>
        </p:nvSpPr>
        <p:spPr bwMode="auto">
          <a:xfrm>
            <a:off x="19113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7" name="Rectangle 43"/>
          <p:cNvSpPr>
            <a:spLocks noChangeArrowheads="1"/>
          </p:cNvSpPr>
          <p:nvPr/>
        </p:nvSpPr>
        <p:spPr bwMode="auto">
          <a:xfrm>
            <a:off x="21399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8" name="Rectangle 44"/>
          <p:cNvSpPr>
            <a:spLocks noChangeArrowheads="1"/>
          </p:cNvSpPr>
          <p:nvPr/>
        </p:nvSpPr>
        <p:spPr bwMode="auto">
          <a:xfrm>
            <a:off x="23685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9" name="Rectangle 45"/>
          <p:cNvSpPr>
            <a:spLocks noChangeArrowheads="1"/>
          </p:cNvSpPr>
          <p:nvPr/>
        </p:nvSpPr>
        <p:spPr bwMode="auto">
          <a:xfrm>
            <a:off x="25971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0" name="Rectangle 46"/>
          <p:cNvSpPr>
            <a:spLocks noChangeArrowheads="1"/>
          </p:cNvSpPr>
          <p:nvPr/>
        </p:nvSpPr>
        <p:spPr bwMode="auto">
          <a:xfrm>
            <a:off x="28257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1" name="Rectangle 47"/>
          <p:cNvSpPr>
            <a:spLocks noChangeArrowheads="1"/>
          </p:cNvSpPr>
          <p:nvPr/>
        </p:nvSpPr>
        <p:spPr bwMode="auto">
          <a:xfrm>
            <a:off x="30543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2" name="Rectangle 48"/>
          <p:cNvSpPr>
            <a:spLocks noChangeArrowheads="1"/>
          </p:cNvSpPr>
          <p:nvPr/>
        </p:nvSpPr>
        <p:spPr bwMode="auto">
          <a:xfrm>
            <a:off x="32829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3" name="Rectangle 49"/>
          <p:cNvSpPr>
            <a:spLocks noChangeArrowheads="1"/>
          </p:cNvSpPr>
          <p:nvPr/>
        </p:nvSpPr>
        <p:spPr bwMode="auto">
          <a:xfrm>
            <a:off x="16827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4" name="Rectangle 50"/>
          <p:cNvSpPr>
            <a:spLocks noChangeArrowheads="1"/>
          </p:cNvSpPr>
          <p:nvPr/>
        </p:nvSpPr>
        <p:spPr bwMode="auto">
          <a:xfrm>
            <a:off x="19113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5" name="Rectangle 51"/>
          <p:cNvSpPr>
            <a:spLocks noChangeArrowheads="1"/>
          </p:cNvSpPr>
          <p:nvPr/>
        </p:nvSpPr>
        <p:spPr bwMode="auto">
          <a:xfrm>
            <a:off x="21399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6" name="Rectangle 52"/>
          <p:cNvSpPr>
            <a:spLocks noChangeArrowheads="1"/>
          </p:cNvSpPr>
          <p:nvPr/>
        </p:nvSpPr>
        <p:spPr bwMode="auto">
          <a:xfrm>
            <a:off x="23685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25971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28257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89" name="Rectangle 55"/>
          <p:cNvSpPr>
            <a:spLocks noChangeArrowheads="1"/>
          </p:cNvSpPr>
          <p:nvPr/>
        </p:nvSpPr>
        <p:spPr bwMode="auto">
          <a:xfrm>
            <a:off x="30543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0" name="Rectangle 56"/>
          <p:cNvSpPr>
            <a:spLocks noChangeArrowheads="1"/>
          </p:cNvSpPr>
          <p:nvPr/>
        </p:nvSpPr>
        <p:spPr bwMode="auto">
          <a:xfrm>
            <a:off x="32829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1" name="Rectangle 57"/>
          <p:cNvSpPr>
            <a:spLocks noChangeArrowheads="1"/>
          </p:cNvSpPr>
          <p:nvPr/>
        </p:nvSpPr>
        <p:spPr bwMode="auto">
          <a:xfrm>
            <a:off x="16827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2" name="Rectangle 58"/>
          <p:cNvSpPr>
            <a:spLocks noChangeArrowheads="1"/>
          </p:cNvSpPr>
          <p:nvPr/>
        </p:nvSpPr>
        <p:spPr bwMode="auto">
          <a:xfrm>
            <a:off x="19113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3" name="Rectangle 59"/>
          <p:cNvSpPr>
            <a:spLocks noChangeArrowheads="1"/>
          </p:cNvSpPr>
          <p:nvPr/>
        </p:nvSpPr>
        <p:spPr bwMode="auto">
          <a:xfrm>
            <a:off x="21399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4" name="Rectangle 60"/>
          <p:cNvSpPr>
            <a:spLocks noChangeArrowheads="1"/>
          </p:cNvSpPr>
          <p:nvPr/>
        </p:nvSpPr>
        <p:spPr bwMode="auto">
          <a:xfrm>
            <a:off x="23685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5" name="Rectangle 61"/>
          <p:cNvSpPr>
            <a:spLocks noChangeArrowheads="1"/>
          </p:cNvSpPr>
          <p:nvPr/>
        </p:nvSpPr>
        <p:spPr bwMode="auto">
          <a:xfrm>
            <a:off x="25971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6" name="Rectangle 62"/>
          <p:cNvSpPr>
            <a:spLocks noChangeArrowheads="1"/>
          </p:cNvSpPr>
          <p:nvPr/>
        </p:nvSpPr>
        <p:spPr bwMode="auto">
          <a:xfrm>
            <a:off x="28257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7" name="Rectangle 63"/>
          <p:cNvSpPr>
            <a:spLocks noChangeArrowheads="1"/>
          </p:cNvSpPr>
          <p:nvPr/>
        </p:nvSpPr>
        <p:spPr bwMode="auto">
          <a:xfrm>
            <a:off x="30543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8" name="Rectangle 64"/>
          <p:cNvSpPr>
            <a:spLocks noChangeArrowheads="1"/>
          </p:cNvSpPr>
          <p:nvPr/>
        </p:nvSpPr>
        <p:spPr bwMode="auto">
          <a:xfrm>
            <a:off x="32829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9" name="Rectangle 65"/>
          <p:cNvSpPr>
            <a:spLocks noChangeArrowheads="1"/>
          </p:cNvSpPr>
          <p:nvPr/>
        </p:nvSpPr>
        <p:spPr bwMode="auto">
          <a:xfrm>
            <a:off x="16827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0" name="Rectangle 66"/>
          <p:cNvSpPr>
            <a:spLocks noChangeArrowheads="1"/>
          </p:cNvSpPr>
          <p:nvPr/>
        </p:nvSpPr>
        <p:spPr bwMode="auto">
          <a:xfrm>
            <a:off x="19113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1" name="Rectangle 67"/>
          <p:cNvSpPr>
            <a:spLocks noChangeArrowheads="1"/>
          </p:cNvSpPr>
          <p:nvPr/>
        </p:nvSpPr>
        <p:spPr bwMode="auto">
          <a:xfrm>
            <a:off x="21399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2" name="Rectangle 68"/>
          <p:cNvSpPr>
            <a:spLocks noChangeArrowheads="1"/>
          </p:cNvSpPr>
          <p:nvPr/>
        </p:nvSpPr>
        <p:spPr bwMode="auto">
          <a:xfrm>
            <a:off x="23685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3" name="Rectangle 69"/>
          <p:cNvSpPr>
            <a:spLocks noChangeArrowheads="1"/>
          </p:cNvSpPr>
          <p:nvPr/>
        </p:nvSpPr>
        <p:spPr bwMode="auto">
          <a:xfrm>
            <a:off x="25971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4" name="Rectangle 70"/>
          <p:cNvSpPr>
            <a:spLocks noChangeArrowheads="1"/>
          </p:cNvSpPr>
          <p:nvPr/>
        </p:nvSpPr>
        <p:spPr bwMode="auto">
          <a:xfrm>
            <a:off x="28257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5" name="Rectangle 71"/>
          <p:cNvSpPr>
            <a:spLocks noChangeArrowheads="1"/>
          </p:cNvSpPr>
          <p:nvPr/>
        </p:nvSpPr>
        <p:spPr bwMode="auto">
          <a:xfrm>
            <a:off x="30543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6" name="Rectangle 72"/>
          <p:cNvSpPr>
            <a:spLocks noChangeArrowheads="1"/>
          </p:cNvSpPr>
          <p:nvPr/>
        </p:nvSpPr>
        <p:spPr bwMode="auto">
          <a:xfrm>
            <a:off x="32829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7" name="Rectangle 73"/>
          <p:cNvSpPr>
            <a:spLocks noChangeArrowheads="1"/>
          </p:cNvSpPr>
          <p:nvPr/>
        </p:nvSpPr>
        <p:spPr bwMode="auto">
          <a:xfrm>
            <a:off x="53403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8" name="Rectangle 74"/>
          <p:cNvSpPr>
            <a:spLocks noChangeArrowheads="1"/>
          </p:cNvSpPr>
          <p:nvPr/>
        </p:nvSpPr>
        <p:spPr bwMode="auto">
          <a:xfrm>
            <a:off x="55689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09" name="Rectangle 75"/>
          <p:cNvSpPr>
            <a:spLocks noChangeArrowheads="1"/>
          </p:cNvSpPr>
          <p:nvPr/>
        </p:nvSpPr>
        <p:spPr bwMode="auto">
          <a:xfrm>
            <a:off x="57975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0" name="Rectangle 76"/>
          <p:cNvSpPr>
            <a:spLocks noChangeArrowheads="1"/>
          </p:cNvSpPr>
          <p:nvPr/>
        </p:nvSpPr>
        <p:spPr bwMode="auto">
          <a:xfrm>
            <a:off x="60261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1" name="Rectangle 77"/>
          <p:cNvSpPr>
            <a:spLocks noChangeArrowheads="1"/>
          </p:cNvSpPr>
          <p:nvPr/>
        </p:nvSpPr>
        <p:spPr bwMode="auto">
          <a:xfrm>
            <a:off x="62547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2" name="Rectangle 78"/>
          <p:cNvSpPr>
            <a:spLocks noChangeArrowheads="1"/>
          </p:cNvSpPr>
          <p:nvPr/>
        </p:nvSpPr>
        <p:spPr bwMode="auto">
          <a:xfrm>
            <a:off x="64833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3" name="Rectangle 79"/>
          <p:cNvSpPr>
            <a:spLocks noChangeArrowheads="1"/>
          </p:cNvSpPr>
          <p:nvPr/>
        </p:nvSpPr>
        <p:spPr bwMode="auto">
          <a:xfrm>
            <a:off x="67119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4" name="Rectangle 80"/>
          <p:cNvSpPr>
            <a:spLocks noChangeArrowheads="1"/>
          </p:cNvSpPr>
          <p:nvPr/>
        </p:nvSpPr>
        <p:spPr bwMode="auto">
          <a:xfrm>
            <a:off x="69405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5" name="Rectangle 81"/>
          <p:cNvSpPr>
            <a:spLocks noChangeArrowheads="1"/>
          </p:cNvSpPr>
          <p:nvPr/>
        </p:nvSpPr>
        <p:spPr bwMode="auto">
          <a:xfrm>
            <a:off x="53403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6" name="Rectangle 82"/>
          <p:cNvSpPr>
            <a:spLocks noChangeArrowheads="1"/>
          </p:cNvSpPr>
          <p:nvPr/>
        </p:nvSpPr>
        <p:spPr bwMode="auto">
          <a:xfrm>
            <a:off x="55689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7" name="Rectangle 83"/>
          <p:cNvSpPr>
            <a:spLocks noChangeArrowheads="1"/>
          </p:cNvSpPr>
          <p:nvPr/>
        </p:nvSpPr>
        <p:spPr bwMode="auto">
          <a:xfrm>
            <a:off x="57975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8" name="Rectangle 84"/>
          <p:cNvSpPr>
            <a:spLocks noChangeArrowheads="1"/>
          </p:cNvSpPr>
          <p:nvPr/>
        </p:nvSpPr>
        <p:spPr bwMode="auto">
          <a:xfrm>
            <a:off x="60261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19" name="Rectangle 85"/>
          <p:cNvSpPr>
            <a:spLocks noChangeArrowheads="1"/>
          </p:cNvSpPr>
          <p:nvPr/>
        </p:nvSpPr>
        <p:spPr bwMode="auto">
          <a:xfrm>
            <a:off x="62547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0" name="Rectangle 86"/>
          <p:cNvSpPr>
            <a:spLocks noChangeArrowheads="1"/>
          </p:cNvSpPr>
          <p:nvPr/>
        </p:nvSpPr>
        <p:spPr bwMode="auto">
          <a:xfrm>
            <a:off x="64833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1" name="Rectangle 87"/>
          <p:cNvSpPr>
            <a:spLocks noChangeArrowheads="1"/>
          </p:cNvSpPr>
          <p:nvPr/>
        </p:nvSpPr>
        <p:spPr bwMode="auto">
          <a:xfrm>
            <a:off x="67119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2" name="Rectangle 88"/>
          <p:cNvSpPr>
            <a:spLocks noChangeArrowheads="1"/>
          </p:cNvSpPr>
          <p:nvPr/>
        </p:nvSpPr>
        <p:spPr bwMode="auto">
          <a:xfrm>
            <a:off x="69405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3" name="Rectangle 89"/>
          <p:cNvSpPr>
            <a:spLocks noChangeArrowheads="1"/>
          </p:cNvSpPr>
          <p:nvPr/>
        </p:nvSpPr>
        <p:spPr bwMode="auto">
          <a:xfrm>
            <a:off x="53403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4" name="Rectangle 90"/>
          <p:cNvSpPr>
            <a:spLocks noChangeArrowheads="1"/>
          </p:cNvSpPr>
          <p:nvPr/>
        </p:nvSpPr>
        <p:spPr bwMode="auto">
          <a:xfrm>
            <a:off x="55689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5" name="Rectangle 91"/>
          <p:cNvSpPr>
            <a:spLocks noChangeArrowheads="1"/>
          </p:cNvSpPr>
          <p:nvPr/>
        </p:nvSpPr>
        <p:spPr bwMode="auto">
          <a:xfrm>
            <a:off x="57975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6" name="Rectangle 92"/>
          <p:cNvSpPr>
            <a:spLocks noChangeArrowheads="1"/>
          </p:cNvSpPr>
          <p:nvPr/>
        </p:nvSpPr>
        <p:spPr bwMode="auto">
          <a:xfrm>
            <a:off x="60261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7" name="Rectangle 93"/>
          <p:cNvSpPr>
            <a:spLocks noChangeArrowheads="1"/>
          </p:cNvSpPr>
          <p:nvPr/>
        </p:nvSpPr>
        <p:spPr bwMode="auto">
          <a:xfrm>
            <a:off x="62547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8" name="Rectangle 94"/>
          <p:cNvSpPr>
            <a:spLocks noChangeArrowheads="1"/>
          </p:cNvSpPr>
          <p:nvPr/>
        </p:nvSpPr>
        <p:spPr bwMode="auto">
          <a:xfrm>
            <a:off x="64833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29" name="Rectangle 95"/>
          <p:cNvSpPr>
            <a:spLocks noChangeArrowheads="1"/>
          </p:cNvSpPr>
          <p:nvPr/>
        </p:nvSpPr>
        <p:spPr bwMode="auto">
          <a:xfrm>
            <a:off x="67119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0" name="Rectangle 96"/>
          <p:cNvSpPr>
            <a:spLocks noChangeArrowheads="1"/>
          </p:cNvSpPr>
          <p:nvPr/>
        </p:nvSpPr>
        <p:spPr bwMode="auto">
          <a:xfrm>
            <a:off x="69405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1" name="Rectangle 97"/>
          <p:cNvSpPr>
            <a:spLocks noChangeArrowheads="1"/>
          </p:cNvSpPr>
          <p:nvPr/>
        </p:nvSpPr>
        <p:spPr bwMode="auto">
          <a:xfrm>
            <a:off x="53403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2" name="Rectangle 98"/>
          <p:cNvSpPr>
            <a:spLocks noChangeArrowheads="1"/>
          </p:cNvSpPr>
          <p:nvPr/>
        </p:nvSpPr>
        <p:spPr bwMode="auto">
          <a:xfrm>
            <a:off x="55689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3" name="Rectangle 99"/>
          <p:cNvSpPr>
            <a:spLocks noChangeArrowheads="1"/>
          </p:cNvSpPr>
          <p:nvPr/>
        </p:nvSpPr>
        <p:spPr bwMode="auto">
          <a:xfrm>
            <a:off x="57975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4" name="Rectangle 100"/>
          <p:cNvSpPr>
            <a:spLocks noChangeArrowheads="1"/>
          </p:cNvSpPr>
          <p:nvPr/>
        </p:nvSpPr>
        <p:spPr bwMode="auto">
          <a:xfrm>
            <a:off x="60261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5" name="Rectangle 101"/>
          <p:cNvSpPr>
            <a:spLocks noChangeArrowheads="1"/>
          </p:cNvSpPr>
          <p:nvPr/>
        </p:nvSpPr>
        <p:spPr bwMode="auto">
          <a:xfrm>
            <a:off x="62547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6" name="Rectangle 102"/>
          <p:cNvSpPr>
            <a:spLocks noChangeArrowheads="1"/>
          </p:cNvSpPr>
          <p:nvPr/>
        </p:nvSpPr>
        <p:spPr bwMode="auto">
          <a:xfrm>
            <a:off x="64833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7" name="Rectangle 103"/>
          <p:cNvSpPr>
            <a:spLocks noChangeArrowheads="1"/>
          </p:cNvSpPr>
          <p:nvPr/>
        </p:nvSpPr>
        <p:spPr bwMode="auto">
          <a:xfrm>
            <a:off x="67119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8" name="Rectangle 104"/>
          <p:cNvSpPr>
            <a:spLocks noChangeArrowheads="1"/>
          </p:cNvSpPr>
          <p:nvPr/>
        </p:nvSpPr>
        <p:spPr bwMode="auto">
          <a:xfrm>
            <a:off x="69405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9" name="Rectangle 105"/>
          <p:cNvSpPr>
            <a:spLocks noChangeArrowheads="1"/>
          </p:cNvSpPr>
          <p:nvPr/>
        </p:nvSpPr>
        <p:spPr bwMode="auto">
          <a:xfrm>
            <a:off x="53403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0" name="Rectangle 106"/>
          <p:cNvSpPr>
            <a:spLocks noChangeArrowheads="1"/>
          </p:cNvSpPr>
          <p:nvPr/>
        </p:nvSpPr>
        <p:spPr bwMode="auto">
          <a:xfrm>
            <a:off x="55689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1" name="Rectangle 107"/>
          <p:cNvSpPr>
            <a:spLocks noChangeArrowheads="1"/>
          </p:cNvSpPr>
          <p:nvPr/>
        </p:nvSpPr>
        <p:spPr bwMode="auto">
          <a:xfrm>
            <a:off x="57975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2" name="Rectangle 108"/>
          <p:cNvSpPr>
            <a:spLocks noChangeArrowheads="1"/>
          </p:cNvSpPr>
          <p:nvPr/>
        </p:nvSpPr>
        <p:spPr bwMode="auto">
          <a:xfrm>
            <a:off x="60261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3" name="Rectangle 109"/>
          <p:cNvSpPr>
            <a:spLocks noChangeArrowheads="1"/>
          </p:cNvSpPr>
          <p:nvPr/>
        </p:nvSpPr>
        <p:spPr bwMode="auto">
          <a:xfrm>
            <a:off x="53403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4" name="Rectangle 110"/>
          <p:cNvSpPr>
            <a:spLocks noChangeArrowheads="1"/>
          </p:cNvSpPr>
          <p:nvPr/>
        </p:nvSpPr>
        <p:spPr bwMode="auto">
          <a:xfrm>
            <a:off x="55689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5" name="Rectangle 111"/>
          <p:cNvSpPr>
            <a:spLocks noChangeArrowheads="1"/>
          </p:cNvSpPr>
          <p:nvPr/>
        </p:nvSpPr>
        <p:spPr bwMode="auto">
          <a:xfrm>
            <a:off x="57975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6" name="Rectangle 112"/>
          <p:cNvSpPr>
            <a:spLocks noChangeArrowheads="1"/>
          </p:cNvSpPr>
          <p:nvPr/>
        </p:nvSpPr>
        <p:spPr bwMode="auto">
          <a:xfrm>
            <a:off x="60261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7" name="Rectangle 113"/>
          <p:cNvSpPr>
            <a:spLocks noChangeArrowheads="1"/>
          </p:cNvSpPr>
          <p:nvPr/>
        </p:nvSpPr>
        <p:spPr bwMode="auto">
          <a:xfrm>
            <a:off x="53403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8" name="Rectangle 114"/>
          <p:cNvSpPr>
            <a:spLocks noChangeArrowheads="1"/>
          </p:cNvSpPr>
          <p:nvPr/>
        </p:nvSpPr>
        <p:spPr bwMode="auto">
          <a:xfrm>
            <a:off x="55689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49" name="Rectangle 115"/>
          <p:cNvSpPr>
            <a:spLocks noChangeArrowheads="1"/>
          </p:cNvSpPr>
          <p:nvPr/>
        </p:nvSpPr>
        <p:spPr bwMode="auto">
          <a:xfrm>
            <a:off x="57975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50" name="Rectangle 116"/>
          <p:cNvSpPr>
            <a:spLocks noChangeArrowheads="1"/>
          </p:cNvSpPr>
          <p:nvPr/>
        </p:nvSpPr>
        <p:spPr bwMode="auto">
          <a:xfrm>
            <a:off x="60261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51" name="Rectangle 117"/>
          <p:cNvSpPr>
            <a:spLocks noChangeArrowheads="1"/>
          </p:cNvSpPr>
          <p:nvPr/>
        </p:nvSpPr>
        <p:spPr bwMode="auto">
          <a:xfrm>
            <a:off x="53403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52" name="Rectangle 118"/>
          <p:cNvSpPr>
            <a:spLocks noChangeArrowheads="1"/>
          </p:cNvSpPr>
          <p:nvPr/>
        </p:nvSpPr>
        <p:spPr bwMode="auto">
          <a:xfrm>
            <a:off x="55689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53" name="Rectangle 119"/>
          <p:cNvSpPr>
            <a:spLocks noChangeArrowheads="1"/>
          </p:cNvSpPr>
          <p:nvPr/>
        </p:nvSpPr>
        <p:spPr bwMode="auto">
          <a:xfrm>
            <a:off x="57975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54" name="Rectangle 120"/>
          <p:cNvSpPr>
            <a:spLocks noChangeArrowheads="1"/>
          </p:cNvSpPr>
          <p:nvPr/>
        </p:nvSpPr>
        <p:spPr bwMode="auto">
          <a:xfrm>
            <a:off x="60261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55" name="Rectangle 121"/>
          <p:cNvSpPr>
            <a:spLocks noChangeArrowheads="1"/>
          </p:cNvSpPr>
          <p:nvPr/>
        </p:nvSpPr>
        <p:spPr bwMode="auto">
          <a:xfrm>
            <a:off x="1203325" y="2003425"/>
            <a:ext cx="3341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iteration of k scans entire x[ ][ ]:</a:t>
            </a:r>
          </a:p>
        </p:txBody>
      </p:sp>
      <p:sp>
        <p:nvSpPr>
          <p:cNvPr id="14456" name="Line 122"/>
          <p:cNvSpPr>
            <a:spLocks noChangeShapeType="1"/>
          </p:cNvSpPr>
          <p:nvPr/>
        </p:nvSpPr>
        <p:spPr bwMode="auto">
          <a:xfrm>
            <a:off x="1524000" y="2438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" name="Line 123"/>
          <p:cNvSpPr>
            <a:spLocks noChangeShapeType="1"/>
          </p:cNvSpPr>
          <p:nvPr/>
        </p:nvSpPr>
        <p:spPr bwMode="auto">
          <a:xfrm flipH="1">
            <a:off x="1524000" y="24384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" name="Line 124"/>
          <p:cNvSpPr>
            <a:spLocks noChangeShapeType="1"/>
          </p:cNvSpPr>
          <p:nvPr/>
        </p:nvSpPr>
        <p:spPr bwMode="auto">
          <a:xfrm>
            <a:off x="15240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" name="Line 125"/>
          <p:cNvSpPr>
            <a:spLocks noChangeShapeType="1"/>
          </p:cNvSpPr>
          <p:nvPr/>
        </p:nvSpPr>
        <p:spPr bwMode="auto">
          <a:xfrm flipH="1">
            <a:off x="1524000" y="26670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" name="Line 126"/>
          <p:cNvSpPr>
            <a:spLocks noChangeShapeType="1"/>
          </p:cNvSpPr>
          <p:nvPr/>
        </p:nvSpPr>
        <p:spPr bwMode="auto">
          <a:xfrm>
            <a:off x="1524000" y="2895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" name="Line 127"/>
          <p:cNvSpPr>
            <a:spLocks noChangeShapeType="1"/>
          </p:cNvSpPr>
          <p:nvPr/>
        </p:nvSpPr>
        <p:spPr bwMode="auto">
          <a:xfrm flipH="1">
            <a:off x="1524000" y="28956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Line 128"/>
          <p:cNvSpPr>
            <a:spLocks noChangeShapeType="1"/>
          </p:cNvSpPr>
          <p:nvPr/>
        </p:nvSpPr>
        <p:spPr bwMode="auto">
          <a:xfrm>
            <a:off x="1524000" y="3124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" name="Line 129"/>
          <p:cNvSpPr>
            <a:spLocks noChangeShapeType="1"/>
          </p:cNvSpPr>
          <p:nvPr/>
        </p:nvSpPr>
        <p:spPr bwMode="auto">
          <a:xfrm flipH="1">
            <a:off x="1524000" y="31242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64" name="Group 130"/>
          <p:cNvGrpSpPr>
            <a:grpSpLocks/>
          </p:cNvGrpSpPr>
          <p:nvPr/>
        </p:nvGrpSpPr>
        <p:grpSpPr bwMode="auto">
          <a:xfrm>
            <a:off x="1524000" y="3352800"/>
            <a:ext cx="2133600" cy="152400"/>
            <a:chOff x="960" y="2112"/>
            <a:chExt cx="1344" cy="96"/>
          </a:xfrm>
        </p:grpSpPr>
        <p:sp>
          <p:nvSpPr>
            <p:cNvPr id="14561" name="Line 131"/>
            <p:cNvSpPr>
              <a:spLocks noChangeShapeType="1"/>
            </p:cNvSpPr>
            <p:nvPr/>
          </p:nvSpPr>
          <p:spPr bwMode="auto">
            <a:xfrm>
              <a:off x="960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" name="Line 132"/>
            <p:cNvSpPr>
              <a:spLocks noChangeShapeType="1"/>
            </p:cNvSpPr>
            <p:nvPr/>
          </p:nvSpPr>
          <p:spPr bwMode="auto">
            <a:xfrm flipH="1">
              <a:off x="960" y="211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65" name="Line 133"/>
          <p:cNvSpPr>
            <a:spLocks noChangeShapeType="1"/>
          </p:cNvSpPr>
          <p:nvPr/>
        </p:nvSpPr>
        <p:spPr bwMode="auto">
          <a:xfrm>
            <a:off x="1524000" y="3581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Line 134"/>
          <p:cNvSpPr>
            <a:spLocks noChangeShapeType="1"/>
          </p:cNvSpPr>
          <p:nvPr/>
        </p:nvSpPr>
        <p:spPr bwMode="auto">
          <a:xfrm flipH="1">
            <a:off x="1524000" y="35814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7" name="Line 135"/>
          <p:cNvSpPr>
            <a:spLocks noChangeShapeType="1"/>
          </p:cNvSpPr>
          <p:nvPr/>
        </p:nvSpPr>
        <p:spPr bwMode="auto">
          <a:xfrm>
            <a:off x="1524000" y="3810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8" name="Line 136"/>
          <p:cNvSpPr>
            <a:spLocks noChangeShapeType="1"/>
          </p:cNvSpPr>
          <p:nvPr/>
        </p:nvSpPr>
        <p:spPr bwMode="auto">
          <a:xfrm flipH="1">
            <a:off x="1524000" y="38100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9" name="Line 137"/>
          <p:cNvSpPr>
            <a:spLocks noChangeShapeType="1"/>
          </p:cNvSpPr>
          <p:nvPr/>
        </p:nvSpPr>
        <p:spPr bwMode="auto">
          <a:xfrm>
            <a:off x="15240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0" name="Line 138"/>
          <p:cNvSpPr>
            <a:spLocks noChangeShapeType="1"/>
          </p:cNvSpPr>
          <p:nvPr/>
        </p:nvSpPr>
        <p:spPr bwMode="auto">
          <a:xfrm>
            <a:off x="5181600" y="2362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1" name="Line 139"/>
          <p:cNvSpPr>
            <a:spLocks noChangeShapeType="1"/>
          </p:cNvSpPr>
          <p:nvPr/>
        </p:nvSpPr>
        <p:spPr bwMode="auto">
          <a:xfrm flipH="1">
            <a:off x="5181600" y="2362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2" name="Line 140"/>
          <p:cNvSpPr>
            <a:spLocks noChangeShapeType="1"/>
          </p:cNvSpPr>
          <p:nvPr/>
        </p:nvSpPr>
        <p:spPr bwMode="auto">
          <a:xfrm>
            <a:off x="5181600" y="2590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3" name="Line 141"/>
          <p:cNvSpPr>
            <a:spLocks noChangeShapeType="1"/>
          </p:cNvSpPr>
          <p:nvPr/>
        </p:nvSpPr>
        <p:spPr bwMode="auto">
          <a:xfrm flipH="1">
            <a:off x="5181600" y="2590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4" name="Line 142"/>
          <p:cNvSpPr>
            <a:spLocks noChangeShapeType="1"/>
          </p:cNvSpPr>
          <p:nvPr/>
        </p:nvSpPr>
        <p:spPr bwMode="auto">
          <a:xfrm>
            <a:off x="51816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5" name="Line 143"/>
          <p:cNvSpPr>
            <a:spLocks noChangeShapeType="1"/>
          </p:cNvSpPr>
          <p:nvPr/>
        </p:nvSpPr>
        <p:spPr bwMode="auto">
          <a:xfrm flipH="1">
            <a:off x="5181600" y="28194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6" name="Line 144"/>
          <p:cNvSpPr>
            <a:spLocks noChangeShapeType="1"/>
          </p:cNvSpPr>
          <p:nvPr/>
        </p:nvSpPr>
        <p:spPr bwMode="auto">
          <a:xfrm>
            <a:off x="5181600" y="3048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7" name="Line 145"/>
          <p:cNvSpPr>
            <a:spLocks noChangeShapeType="1"/>
          </p:cNvSpPr>
          <p:nvPr/>
        </p:nvSpPr>
        <p:spPr bwMode="auto">
          <a:xfrm flipV="1">
            <a:off x="6248400" y="23622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78" name="Group 146"/>
          <p:cNvGrpSpPr>
            <a:grpSpLocks/>
          </p:cNvGrpSpPr>
          <p:nvPr/>
        </p:nvGrpSpPr>
        <p:grpSpPr bwMode="auto">
          <a:xfrm>
            <a:off x="6324600" y="2362200"/>
            <a:ext cx="914400" cy="228600"/>
            <a:chOff x="3984" y="1488"/>
            <a:chExt cx="576" cy="144"/>
          </a:xfrm>
        </p:grpSpPr>
        <p:sp>
          <p:nvSpPr>
            <p:cNvPr id="14559" name="Line 147"/>
            <p:cNvSpPr>
              <a:spLocks noChangeShapeType="1"/>
            </p:cNvSpPr>
            <p:nvPr/>
          </p:nvSpPr>
          <p:spPr bwMode="auto">
            <a:xfrm>
              <a:off x="3984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" name="Line 148"/>
            <p:cNvSpPr>
              <a:spLocks noChangeShapeType="1"/>
            </p:cNvSpPr>
            <p:nvPr/>
          </p:nvSpPr>
          <p:spPr bwMode="auto">
            <a:xfrm flipH="1">
              <a:off x="3984" y="148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79" name="Group 149"/>
          <p:cNvGrpSpPr>
            <a:grpSpLocks/>
          </p:cNvGrpSpPr>
          <p:nvPr/>
        </p:nvGrpSpPr>
        <p:grpSpPr bwMode="auto">
          <a:xfrm>
            <a:off x="6324600" y="2590800"/>
            <a:ext cx="914400" cy="228600"/>
            <a:chOff x="3984" y="1632"/>
            <a:chExt cx="576" cy="144"/>
          </a:xfrm>
        </p:grpSpPr>
        <p:sp>
          <p:nvSpPr>
            <p:cNvPr id="14557" name="Line 150"/>
            <p:cNvSpPr>
              <a:spLocks noChangeShapeType="1"/>
            </p:cNvSpPr>
            <p:nvPr/>
          </p:nvSpPr>
          <p:spPr bwMode="auto">
            <a:xfrm>
              <a:off x="3984" y="16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8" name="Line 151"/>
            <p:cNvSpPr>
              <a:spLocks noChangeShapeType="1"/>
            </p:cNvSpPr>
            <p:nvPr/>
          </p:nvSpPr>
          <p:spPr bwMode="auto">
            <a:xfrm flipH="1">
              <a:off x="3984" y="163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80" name="Group 152"/>
          <p:cNvGrpSpPr>
            <a:grpSpLocks/>
          </p:cNvGrpSpPr>
          <p:nvPr/>
        </p:nvGrpSpPr>
        <p:grpSpPr bwMode="auto">
          <a:xfrm>
            <a:off x="6324600" y="2819400"/>
            <a:ext cx="914400" cy="228600"/>
            <a:chOff x="3984" y="1776"/>
            <a:chExt cx="576" cy="144"/>
          </a:xfrm>
        </p:grpSpPr>
        <p:sp>
          <p:nvSpPr>
            <p:cNvPr id="14555" name="Line 153"/>
            <p:cNvSpPr>
              <a:spLocks noChangeShapeType="1"/>
            </p:cNvSpPr>
            <p:nvPr/>
          </p:nvSpPr>
          <p:spPr bwMode="auto">
            <a:xfrm>
              <a:off x="3984" y="17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" name="Line 154"/>
            <p:cNvSpPr>
              <a:spLocks noChangeShapeType="1"/>
            </p:cNvSpPr>
            <p:nvPr/>
          </p:nvSpPr>
          <p:spPr bwMode="auto">
            <a:xfrm flipH="1">
              <a:off x="3984" y="1776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81" name="Line 155"/>
          <p:cNvSpPr>
            <a:spLocks noChangeShapeType="1"/>
          </p:cNvSpPr>
          <p:nvPr/>
        </p:nvSpPr>
        <p:spPr bwMode="auto">
          <a:xfrm>
            <a:off x="6324600" y="3048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2" name="Line 156"/>
          <p:cNvSpPr>
            <a:spLocks noChangeShapeType="1"/>
          </p:cNvSpPr>
          <p:nvPr/>
        </p:nvSpPr>
        <p:spPr bwMode="auto">
          <a:xfrm flipH="1">
            <a:off x="5181600" y="3048000"/>
            <a:ext cx="2057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3" name="Line 157"/>
          <p:cNvSpPr>
            <a:spLocks noChangeShapeType="1"/>
          </p:cNvSpPr>
          <p:nvPr/>
        </p:nvSpPr>
        <p:spPr bwMode="auto">
          <a:xfrm>
            <a:off x="51816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4" name="Line 158"/>
          <p:cNvSpPr>
            <a:spLocks noChangeShapeType="1"/>
          </p:cNvSpPr>
          <p:nvPr/>
        </p:nvSpPr>
        <p:spPr bwMode="auto">
          <a:xfrm flipH="1">
            <a:off x="5181600" y="32766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5" name="Line 159"/>
          <p:cNvSpPr>
            <a:spLocks noChangeShapeType="1"/>
          </p:cNvSpPr>
          <p:nvPr/>
        </p:nvSpPr>
        <p:spPr bwMode="auto">
          <a:xfrm>
            <a:off x="5181600" y="3505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6" name="Line 160"/>
          <p:cNvSpPr>
            <a:spLocks noChangeShapeType="1"/>
          </p:cNvSpPr>
          <p:nvPr/>
        </p:nvSpPr>
        <p:spPr bwMode="auto">
          <a:xfrm flipH="1">
            <a:off x="5181600" y="3505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7" name="Line 161"/>
          <p:cNvSpPr>
            <a:spLocks noChangeShapeType="1"/>
          </p:cNvSpPr>
          <p:nvPr/>
        </p:nvSpPr>
        <p:spPr bwMode="auto">
          <a:xfrm>
            <a:off x="51816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8" name="Line 162"/>
          <p:cNvSpPr>
            <a:spLocks noChangeShapeType="1"/>
          </p:cNvSpPr>
          <p:nvPr/>
        </p:nvSpPr>
        <p:spPr bwMode="auto">
          <a:xfrm flipH="1">
            <a:off x="5181600" y="3733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9" name="Line 163"/>
          <p:cNvSpPr>
            <a:spLocks noChangeShapeType="1"/>
          </p:cNvSpPr>
          <p:nvPr/>
        </p:nvSpPr>
        <p:spPr bwMode="auto">
          <a:xfrm>
            <a:off x="5181600" y="3962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90" name="Rectangle 164"/>
          <p:cNvSpPr>
            <a:spLocks noChangeArrowheads="1"/>
          </p:cNvSpPr>
          <p:nvPr/>
        </p:nvSpPr>
        <p:spPr bwMode="auto">
          <a:xfrm>
            <a:off x="56388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4491" name="Rectangle 165"/>
          <p:cNvSpPr>
            <a:spLocks noChangeArrowheads="1"/>
          </p:cNvSpPr>
          <p:nvPr/>
        </p:nvSpPr>
        <p:spPr bwMode="auto">
          <a:xfrm>
            <a:off x="6629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4492" name="Rectangle 16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4493" name="Rectangle 167"/>
          <p:cNvSpPr>
            <a:spLocks noChangeArrowheads="1"/>
          </p:cNvSpPr>
          <p:nvPr/>
        </p:nvSpPr>
        <p:spPr bwMode="auto">
          <a:xfrm>
            <a:off x="62547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94" name="Rectangle 168"/>
          <p:cNvSpPr>
            <a:spLocks noChangeArrowheads="1"/>
          </p:cNvSpPr>
          <p:nvPr/>
        </p:nvSpPr>
        <p:spPr bwMode="auto">
          <a:xfrm>
            <a:off x="64833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95" name="Rectangle 169"/>
          <p:cNvSpPr>
            <a:spLocks noChangeArrowheads="1"/>
          </p:cNvSpPr>
          <p:nvPr/>
        </p:nvSpPr>
        <p:spPr bwMode="auto">
          <a:xfrm>
            <a:off x="67119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96" name="Rectangle 170"/>
          <p:cNvSpPr>
            <a:spLocks noChangeArrowheads="1"/>
          </p:cNvSpPr>
          <p:nvPr/>
        </p:nvSpPr>
        <p:spPr bwMode="auto">
          <a:xfrm>
            <a:off x="69405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97" name="Rectangle 171"/>
          <p:cNvSpPr>
            <a:spLocks noChangeArrowheads="1"/>
          </p:cNvSpPr>
          <p:nvPr/>
        </p:nvSpPr>
        <p:spPr bwMode="auto">
          <a:xfrm>
            <a:off x="62547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98" name="Rectangle 172"/>
          <p:cNvSpPr>
            <a:spLocks noChangeArrowheads="1"/>
          </p:cNvSpPr>
          <p:nvPr/>
        </p:nvSpPr>
        <p:spPr bwMode="auto">
          <a:xfrm>
            <a:off x="64833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99" name="Rectangle 173"/>
          <p:cNvSpPr>
            <a:spLocks noChangeArrowheads="1"/>
          </p:cNvSpPr>
          <p:nvPr/>
        </p:nvSpPr>
        <p:spPr bwMode="auto">
          <a:xfrm>
            <a:off x="67119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0" name="Rectangle 174"/>
          <p:cNvSpPr>
            <a:spLocks noChangeArrowheads="1"/>
          </p:cNvSpPr>
          <p:nvPr/>
        </p:nvSpPr>
        <p:spPr bwMode="auto">
          <a:xfrm>
            <a:off x="69405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1" name="Rectangle 175"/>
          <p:cNvSpPr>
            <a:spLocks noChangeArrowheads="1"/>
          </p:cNvSpPr>
          <p:nvPr/>
        </p:nvSpPr>
        <p:spPr bwMode="auto">
          <a:xfrm>
            <a:off x="62547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2" name="Rectangle 176"/>
          <p:cNvSpPr>
            <a:spLocks noChangeArrowheads="1"/>
          </p:cNvSpPr>
          <p:nvPr/>
        </p:nvSpPr>
        <p:spPr bwMode="auto">
          <a:xfrm>
            <a:off x="64833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3" name="Rectangle 177"/>
          <p:cNvSpPr>
            <a:spLocks noChangeArrowheads="1"/>
          </p:cNvSpPr>
          <p:nvPr/>
        </p:nvSpPr>
        <p:spPr bwMode="auto">
          <a:xfrm>
            <a:off x="67119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4" name="Rectangle 178"/>
          <p:cNvSpPr>
            <a:spLocks noChangeArrowheads="1"/>
          </p:cNvSpPr>
          <p:nvPr/>
        </p:nvSpPr>
        <p:spPr bwMode="auto">
          <a:xfrm>
            <a:off x="69405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5" name="Rectangle 179"/>
          <p:cNvSpPr>
            <a:spLocks noChangeArrowheads="1"/>
          </p:cNvSpPr>
          <p:nvPr/>
        </p:nvSpPr>
        <p:spPr bwMode="auto">
          <a:xfrm>
            <a:off x="62547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6" name="Rectangle 180"/>
          <p:cNvSpPr>
            <a:spLocks noChangeArrowheads="1"/>
          </p:cNvSpPr>
          <p:nvPr/>
        </p:nvSpPr>
        <p:spPr bwMode="auto">
          <a:xfrm>
            <a:off x="64833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7" name="Rectangle 181"/>
          <p:cNvSpPr>
            <a:spLocks noChangeArrowheads="1"/>
          </p:cNvSpPr>
          <p:nvPr/>
        </p:nvSpPr>
        <p:spPr bwMode="auto">
          <a:xfrm>
            <a:off x="67119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8" name="Rectangle 182"/>
          <p:cNvSpPr>
            <a:spLocks noChangeArrowheads="1"/>
          </p:cNvSpPr>
          <p:nvPr/>
        </p:nvSpPr>
        <p:spPr bwMode="auto">
          <a:xfrm>
            <a:off x="69405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09" name="Line 183"/>
          <p:cNvSpPr>
            <a:spLocks noChangeShapeType="1"/>
          </p:cNvSpPr>
          <p:nvPr/>
        </p:nvSpPr>
        <p:spPr bwMode="auto">
          <a:xfrm flipV="1">
            <a:off x="6248400" y="32766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10" name="Group 184"/>
          <p:cNvGrpSpPr>
            <a:grpSpLocks/>
          </p:cNvGrpSpPr>
          <p:nvPr/>
        </p:nvGrpSpPr>
        <p:grpSpPr bwMode="auto">
          <a:xfrm>
            <a:off x="6324600" y="3276600"/>
            <a:ext cx="914400" cy="228600"/>
            <a:chOff x="3984" y="2064"/>
            <a:chExt cx="576" cy="144"/>
          </a:xfrm>
        </p:grpSpPr>
        <p:sp>
          <p:nvSpPr>
            <p:cNvPr id="14553" name="Line 185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" name="Line 186"/>
            <p:cNvSpPr>
              <a:spLocks noChangeShapeType="1"/>
            </p:cNvSpPr>
            <p:nvPr/>
          </p:nvSpPr>
          <p:spPr bwMode="auto">
            <a:xfrm flipH="1">
              <a:off x="3984" y="2064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11" name="Group 187"/>
          <p:cNvGrpSpPr>
            <a:grpSpLocks/>
          </p:cNvGrpSpPr>
          <p:nvPr/>
        </p:nvGrpSpPr>
        <p:grpSpPr bwMode="auto">
          <a:xfrm>
            <a:off x="6324600" y="3505200"/>
            <a:ext cx="914400" cy="228600"/>
            <a:chOff x="3984" y="2208"/>
            <a:chExt cx="576" cy="144"/>
          </a:xfrm>
        </p:grpSpPr>
        <p:sp>
          <p:nvSpPr>
            <p:cNvPr id="14551" name="Line 188"/>
            <p:cNvSpPr>
              <a:spLocks noChangeShapeType="1"/>
            </p:cNvSpPr>
            <p:nvPr/>
          </p:nvSpPr>
          <p:spPr bwMode="auto">
            <a:xfrm>
              <a:off x="3984" y="22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" name="Line 189"/>
            <p:cNvSpPr>
              <a:spLocks noChangeShapeType="1"/>
            </p:cNvSpPr>
            <p:nvPr/>
          </p:nvSpPr>
          <p:spPr bwMode="auto">
            <a:xfrm flipH="1">
              <a:off x="3984" y="22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12" name="Group 190"/>
          <p:cNvGrpSpPr>
            <a:grpSpLocks/>
          </p:cNvGrpSpPr>
          <p:nvPr/>
        </p:nvGrpSpPr>
        <p:grpSpPr bwMode="auto">
          <a:xfrm>
            <a:off x="6324600" y="3733800"/>
            <a:ext cx="914400" cy="228600"/>
            <a:chOff x="3984" y="2352"/>
            <a:chExt cx="576" cy="144"/>
          </a:xfrm>
        </p:grpSpPr>
        <p:sp>
          <p:nvSpPr>
            <p:cNvPr id="14549" name="Line 191"/>
            <p:cNvSpPr>
              <a:spLocks noChangeShapeType="1"/>
            </p:cNvSpPr>
            <p:nvPr/>
          </p:nvSpPr>
          <p:spPr bwMode="auto">
            <a:xfrm>
              <a:off x="3984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0" name="Line 192"/>
            <p:cNvSpPr>
              <a:spLocks noChangeShapeType="1"/>
            </p:cNvSpPr>
            <p:nvPr/>
          </p:nvSpPr>
          <p:spPr bwMode="auto">
            <a:xfrm flipH="1">
              <a:off x="3984" y="235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13" name="Line 193"/>
          <p:cNvSpPr>
            <a:spLocks noChangeShapeType="1"/>
          </p:cNvSpPr>
          <p:nvPr/>
        </p:nvSpPr>
        <p:spPr bwMode="auto">
          <a:xfrm>
            <a:off x="6324600" y="3962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14" name="Rectangle 194"/>
          <p:cNvSpPr>
            <a:spLocks noChangeArrowheads="1"/>
          </p:cNvSpPr>
          <p:nvPr/>
        </p:nvSpPr>
        <p:spPr bwMode="auto">
          <a:xfrm>
            <a:off x="6629400" y="3429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4515" name="Rectangle 195"/>
          <p:cNvSpPr>
            <a:spLocks noChangeArrowheads="1"/>
          </p:cNvSpPr>
          <p:nvPr/>
        </p:nvSpPr>
        <p:spPr bwMode="auto">
          <a:xfrm>
            <a:off x="1203325" y="4899025"/>
            <a:ext cx="23606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(k = 0; k &lt; N; k++)</a:t>
            </a:r>
          </a:p>
          <a:p>
            <a:r>
              <a:rPr lang="en-US" altLang="en-US"/>
              <a:t>  for (i = 0; i &lt; N; i++)</a:t>
            </a:r>
          </a:p>
          <a:p>
            <a:r>
              <a:rPr lang="en-US" altLang="en-US"/>
              <a:t>      for (j = 0; j &lt; N; j++)</a:t>
            </a:r>
          </a:p>
          <a:p>
            <a:r>
              <a:rPr lang="en-US" altLang="en-US"/>
              <a:t>         … reference x[i][j] …</a:t>
            </a:r>
          </a:p>
        </p:txBody>
      </p:sp>
      <p:sp>
        <p:nvSpPr>
          <p:cNvPr id="14516" name="Rectangle 196"/>
          <p:cNvSpPr>
            <a:spLocks noChangeArrowheads="1"/>
          </p:cNvSpPr>
          <p:nvPr/>
        </p:nvSpPr>
        <p:spPr bwMode="auto">
          <a:xfrm>
            <a:off x="4937125" y="4746625"/>
            <a:ext cx="30734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(ii = 0; ii &lt; N; ii += T)</a:t>
            </a:r>
          </a:p>
          <a:p>
            <a:r>
              <a:rPr lang="en-US" altLang="en-US" dirty="0"/>
              <a:t>  for (</a:t>
            </a:r>
            <a:r>
              <a:rPr lang="en-US" altLang="en-US" dirty="0" err="1"/>
              <a:t>jj</a:t>
            </a:r>
            <a:r>
              <a:rPr lang="en-US" altLang="en-US" dirty="0"/>
              <a:t> = 0; </a:t>
            </a:r>
            <a:r>
              <a:rPr lang="en-US" altLang="en-US" dirty="0" err="1"/>
              <a:t>jj</a:t>
            </a:r>
            <a:r>
              <a:rPr lang="en-US" altLang="en-US" dirty="0"/>
              <a:t> &lt; N; </a:t>
            </a:r>
            <a:r>
              <a:rPr lang="en-US" altLang="en-US" dirty="0" err="1"/>
              <a:t>jj</a:t>
            </a:r>
            <a:r>
              <a:rPr lang="en-US" altLang="en-US" dirty="0"/>
              <a:t> += T)</a:t>
            </a:r>
          </a:p>
          <a:p>
            <a:r>
              <a:rPr lang="en-US" altLang="en-US" dirty="0"/>
              <a:t>    for (k = 0; k &lt; N; k++)</a:t>
            </a:r>
          </a:p>
          <a:p>
            <a:r>
              <a:rPr lang="en-US" altLang="en-US" dirty="0"/>
              <a:t>      for (</a:t>
            </a:r>
            <a:r>
              <a:rPr lang="en-US" altLang="en-US" dirty="0" err="1"/>
              <a:t>i</a:t>
            </a:r>
            <a:r>
              <a:rPr lang="en-US" altLang="en-US" dirty="0"/>
              <a:t> = ii; </a:t>
            </a:r>
            <a:r>
              <a:rPr lang="en-US" altLang="en-US" dirty="0" err="1"/>
              <a:t>i</a:t>
            </a:r>
            <a:r>
              <a:rPr lang="en-US" altLang="en-US" dirty="0"/>
              <a:t> &lt; min(</a:t>
            </a:r>
            <a:r>
              <a:rPr lang="en-US" altLang="en-US" dirty="0" err="1"/>
              <a:t>ii+T</a:t>
            </a:r>
            <a:r>
              <a:rPr lang="en-US" altLang="en-US" dirty="0"/>
              <a:t>, N);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r>
              <a:rPr lang="en-US" altLang="en-US" dirty="0"/>
              <a:t>         for (j = </a:t>
            </a:r>
            <a:r>
              <a:rPr lang="en-US" altLang="en-US" dirty="0" err="1"/>
              <a:t>jj</a:t>
            </a:r>
            <a:r>
              <a:rPr lang="en-US" altLang="en-US" dirty="0"/>
              <a:t>; j &lt; min(</a:t>
            </a:r>
            <a:r>
              <a:rPr lang="en-US" altLang="en-US" dirty="0" err="1"/>
              <a:t>jj+T,N</a:t>
            </a:r>
            <a:r>
              <a:rPr lang="en-US" altLang="en-US" dirty="0"/>
              <a:t>); </a:t>
            </a:r>
            <a:r>
              <a:rPr lang="en-US" altLang="en-US" dirty="0" err="1"/>
              <a:t>j++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       … reference x[</a:t>
            </a:r>
            <a:r>
              <a:rPr lang="en-US" altLang="en-US" dirty="0" err="1"/>
              <a:t>i</a:t>
            </a:r>
            <a:r>
              <a:rPr lang="en-US" altLang="en-US" dirty="0"/>
              <a:t>][j] …</a:t>
            </a:r>
          </a:p>
        </p:txBody>
      </p:sp>
      <p:sp>
        <p:nvSpPr>
          <p:cNvPr id="14517" name="Rectangle 197"/>
          <p:cNvSpPr>
            <a:spLocks noChangeArrowheads="1"/>
          </p:cNvSpPr>
          <p:nvPr/>
        </p:nvSpPr>
        <p:spPr bwMode="auto">
          <a:xfrm>
            <a:off x="974725" y="28416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14518" name="Rectangle 198"/>
          <p:cNvSpPr>
            <a:spLocks noChangeArrowheads="1"/>
          </p:cNvSpPr>
          <p:nvPr/>
        </p:nvSpPr>
        <p:spPr bwMode="auto">
          <a:xfrm>
            <a:off x="2422525" y="42132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14519" name="Rectangle 199"/>
          <p:cNvSpPr>
            <a:spLocks noChangeArrowheads="1"/>
          </p:cNvSpPr>
          <p:nvPr/>
        </p:nvSpPr>
        <p:spPr bwMode="auto">
          <a:xfrm>
            <a:off x="6080125" y="42894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14520" name="Rectangle 200"/>
          <p:cNvSpPr>
            <a:spLocks noChangeArrowheads="1"/>
          </p:cNvSpPr>
          <p:nvPr/>
        </p:nvSpPr>
        <p:spPr bwMode="auto">
          <a:xfrm>
            <a:off x="4632325" y="28416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grpSp>
        <p:nvGrpSpPr>
          <p:cNvPr id="14521" name="Group 201"/>
          <p:cNvGrpSpPr>
            <a:grpSpLocks/>
          </p:cNvGrpSpPr>
          <p:nvPr/>
        </p:nvGrpSpPr>
        <p:grpSpPr bwMode="auto">
          <a:xfrm>
            <a:off x="7299313" y="2286000"/>
            <a:ext cx="295275" cy="914400"/>
            <a:chOff x="4598" y="1440"/>
            <a:chExt cx="186" cy="576"/>
          </a:xfrm>
        </p:grpSpPr>
        <p:sp>
          <p:nvSpPr>
            <p:cNvPr id="14545" name="Line 202"/>
            <p:cNvSpPr>
              <a:spLocks noChangeShapeType="1"/>
            </p:cNvSpPr>
            <p:nvPr/>
          </p:nvSpPr>
          <p:spPr bwMode="auto">
            <a:xfrm>
              <a:off x="4656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" name="Line 203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" name="Line 204"/>
            <p:cNvSpPr>
              <a:spLocks noChangeShapeType="1"/>
            </p:cNvSpPr>
            <p:nvPr/>
          </p:nvSpPr>
          <p:spPr bwMode="auto">
            <a:xfrm>
              <a:off x="4656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" name="Rectangle 205"/>
            <p:cNvSpPr>
              <a:spLocks noChangeArrowheads="1"/>
            </p:cNvSpPr>
            <p:nvPr/>
          </p:nvSpPr>
          <p:spPr bwMode="auto">
            <a:xfrm>
              <a:off x="4598" y="1646"/>
              <a:ext cx="186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</a:t>
              </a:r>
            </a:p>
          </p:txBody>
        </p:sp>
      </p:grpSp>
      <p:sp>
        <p:nvSpPr>
          <p:cNvPr id="14523" name="Rectangle 207"/>
          <p:cNvSpPr>
            <a:spLocks noChangeArrowheads="1"/>
          </p:cNvSpPr>
          <p:nvPr/>
        </p:nvSpPr>
        <p:spPr bwMode="auto">
          <a:xfrm>
            <a:off x="288925" y="5965825"/>
            <a:ext cx="365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problem: all of x[</a:t>
            </a:r>
            <a:r>
              <a:rPr lang="en-US" altLang="en-US" dirty="0" err="1"/>
              <a:t>i</a:t>
            </a:r>
            <a:r>
              <a:rPr lang="en-US" altLang="en-US" dirty="0"/>
              <a:t>][j] can’t fit in the cache</a:t>
            </a:r>
          </a:p>
        </p:txBody>
      </p:sp>
      <p:sp>
        <p:nvSpPr>
          <p:cNvPr id="14524" name="Line 208"/>
          <p:cNvSpPr>
            <a:spLocks noChangeShapeType="1"/>
          </p:cNvSpPr>
          <p:nvPr/>
        </p:nvSpPr>
        <p:spPr bwMode="auto">
          <a:xfrm rot="-5400000">
            <a:off x="6170613" y="20494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25" name="Line 209"/>
          <p:cNvSpPr>
            <a:spLocks noChangeShapeType="1"/>
          </p:cNvSpPr>
          <p:nvPr/>
        </p:nvSpPr>
        <p:spPr bwMode="auto">
          <a:xfrm rot="-5400000">
            <a:off x="6704013" y="159226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26" name="Line 210"/>
          <p:cNvSpPr>
            <a:spLocks noChangeShapeType="1"/>
          </p:cNvSpPr>
          <p:nvPr/>
        </p:nvSpPr>
        <p:spPr bwMode="auto">
          <a:xfrm rot="-5400000">
            <a:off x="7085013" y="20494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27" name="Rectangle 211"/>
          <p:cNvSpPr>
            <a:spLocks noChangeArrowheads="1"/>
          </p:cNvSpPr>
          <p:nvPr/>
        </p:nvSpPr>
        <p:spPr bwMode="auto">
          <a:xfrm>
            <a:off x="6569075" y="1908175"/>
            <a:ext cx="294953" cy="3084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</a:t>
            </a:r>
          </a:p>
        </p:txBody>
      </p:sp>
      <p:sp>
        <p:nvSpPr>
          <p:cNvPr id="14528" name="Text Box 212"/>
          <p:cNvSpPr txBox="1">
            <a:spLocks noChangeArrowheads="1"/>
          </p:cNvSpPr>
          <p:nvPr/>
        </p:nvSpPr>
        <p:spPr bwMode="auto">
          <a:xfrm>
            <a:off x="0" y="2525713"/>
            <a:ext cx="9207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Memory</a:t>
            </a:r>
            <a:br>
              <a:rPr lang="en-US" altLang="en-US"/>
            </a:br>
            <a:r>
              <a:rPr lang="en-US" altLang="en-US"/>
              <a:t>layout of</a:t>
            </a:r>
            <a:br>
              <a:rPr lang="en-US" altLang="en-US"/>
            </a:br>
            <a:r>
              <a:rPr lang="en-US" altLang="en-US"/>
              <a:t>x[ ][ ]</a:t>
            </a:r>
            <a:br>
              <a:rPr lang="en-US" altLang="en-US"/>
            </a:br>
            <a:r>
              <a:rPr lang="en-US" altLang="en-US"/>
              <a:t>shown</a:t>
            </a:r>
            <a:br>
              <a:rPr lang="en-US" altLang="en-US"/>
            </a:br>
            <a:r>
              <a:rPr lang="en-US" altLang="en-US"/>
              <a:t>in 2D</a:t>
            </a:r>
          </a:p>
        </p:txBody>
      </p:sp>
      <p:sp>
        <p:nvSpPr>
          <p:cNvPr id="14529" name="AutoShape 213"/>
          <p:cNvSpPr>
            <a:spLocks/>
          </p:cNvSpPr>
          <p:nvPr/>
        </p:nvSpPr>
        <p:spPr bwMode="auto">
          <a:xfrm>
            <a:off x="838200" y="2286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760" name="Oval 216"/>
          <p:cNvSpPr>
            <a:spLocks noChangeArrowheads="1"/>
          </p:cNvSpPr>
          <p:nvPr/>
        </p:nvSpPr>
        <p:spPr bwMode="auto">
          <a:xfrm>
            <a:off x="5334000" y="23622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533" name="Text Box 217"/>
          <p:cNvSpPr txBox="1">
            <a:spLocks noChangeArrowheads="1"/>
          </p:cNvSpPr>
          <p:nvPr/>
        </p:nvSpPr>
        <p:spPr bwMode="auto">
          <a:xfrm>
            <a:off x="42672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k = </a:t>
            </a:r>
          </a:p>
        </p:txBody>
      </p:sp>
      <p:sp>
        <p:nvSpPr>
          <p:cNvPr id="14534" name="Text Box 218"/>
          <p:cNvSpPr txBox="1"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535" name="Text Box 219"/>
          <p:cNvSpPr txBox="1">
            <a:spLocks noChangeArrowheads="1"/>
          </p:cNvSpPr>
          <p:nvPr/>
        </p:nvSpPr>
        <p:spPr bwMode="auto">
          <a:xfrm>
            <a:off x="4267200" y="4724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ii = </a:t>
            </a:r>
          </a:p>
        </p:txBody>
      </p:sp>
      <p:sp>
        <p:nvSpPr>
          <p:cNvPr id="14536" name="Text Box 220"/>
          <p:cNvSpPr txBox="1">
            <a:spLocks noChangeArrowheads="1"/>
          </p:cNvSpPr>
          <p:nvPr/>
        </p:nvSpPr>
        <p:spPr bwMode="auto">
          <a:xfrm>
            <a:off x="4572000" y="4724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537" name="Text Box 221"/>
          <p:cNvSpPr txBox="1">
            <a:spLocks noChangeArrowheads="1"/>
          </p:cNvSpPr>
          <p:nvPr/>
        </p:nvSpPr>
        <p:spPr bwMode="auto">
          <a:xfrm>
            <a:off x="4267200" y="4953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jj = </a:t>
            </a:r>
          </a:p>
        </p:txBody>
      </p:sp>
      <p:sp>
        <p:nvSpPr>
          <p:cNvPr id="14538" name="Text Box 222"/>
          <p:cNvSpPr txBox="1"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539" name="Text Box 223"/>
          <p:cNvSpPr txBox="1">
            <a:spLocks noChangeArrowheads="1"/>
          </p:cNvSpPr>
          <p:nvPr/>
        </p:nvSpPr>
        <p:spPr bwMode="auto">
          <a:xfrm>
            <a:off x="4267200" y="5410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 = </a:t>
            </a:r>
          </a:p>
        </p:txBody>
      </p:sp>
      <p:sp>
        <p:nvSpPr>
          <p:cNvPr id="14540" name="Text Box 224"/>
          <p:cNvSpPr txBox="1">
            <a:spLocks noChangeArrowheads="1"/>
          </p:cNvSpPr>
          <p:nvPr/>
        </p:nvSpPr>
        <p:spPr bwMode="auto">
          <a:xfrm>
            <a:off x="4572000" y="5410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0…T</a:t>
            </a:r>
          </a:p>
        </p:txBody>
      </p:sp>
      <p:sp>
        <p:nvSpPr>
          <p:cNvPr id="14541" name="Text Box 225"/>
          <p:cNvSpPr txBox="1">
            <a:spLocks noChangeArrowheads="1"/>
          </p:cNvSpPr>
          <p:nvPr/>
        </p:nvSpPr>
        <p:spPr bwMode="auto">
          <a:xfrm>
            <a:off x="4267200" y="5638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 = </a:t>
            </a:r>
          </a:p>
        </p:txBody>
      </p:sp>
      <p:sp>
        <p:nvSpPr>
          <p:cNvPr id="14542" name="Text Box 226"/>
          <p:cNvSpPr txBox="1">
            <a:spLocks noChangeArrowheads="1"/>
          </p:cNvSpPr>
          <p:nvPr/>
        </p:nvSpPr>
        <p:spPr bwMode="auto">
          <a:xfrm>
            <a:off x="4572000" y="5638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0…T</a:t>
            </a:r>
          </a:p>
        </p:txBody>
      </p:sp>
      <p:sp>
        <p:nvSpPr>
          <p:cNvPr id="14543" name="Oval 227"/>
          <p:cNvSpPr>
            <a:spLocks noChangeArrowheads="1"/>
          </p:cNvSpPr>
          <p:nvPr/>
        </p:nvSpPr>
        <p:spPr bwMode="auto">
          <a:xfrm>
            <a:off x="4191000" y="5181600"/>
            <a:ext cx="685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772" name="Oval 228"/>
          <p:cNvSpPr>
            <a:spLocks noChangeArrowheads="1"/>
          </p:cNvSpPr>
          <p:nvPr/>
        </p:nvSpPr>
        <p:spPr bwMode="auto">
          <a:xfrm>
            <a:off x="6096000" y="30480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" name="Rectangle 215"/>
          <p:cNvSpPr>
            <a:spLocks noChangeArrowheads="1"/>
          </p:cNvSpPr>
          <p:nvPr/>
        </p:nvSpPr>
        <p:spPr bwMode="auto">
          <a:xfrm>
            <a:off x="7854927" y="2438400"/>
            <a:ext cx="1289074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Tiling</a:t>
            </a:r>
          </a:p>
          <a:p>
            <a:r>
              <a:rPr lang="en-US" altLang="en-US" dirty="0"/>
              <a:t>factor “T”</a:t>
            </a:r>
          </a:p>
          <a:p>
            <a:r>
              <a:rPr lang="en-US" altLang="en-US" dirty="0"/>
              <a:t>selected so</a:t>
            </a:r>
          </a:p>
          <a:p>
            <a:r>
              <a:rPr lang="en-US" altLang="en-US" dirty="0"/>
              <a:t>that a tile</a:t>
            </a:r>
          </a:p>
          <a:p>
            <a:r>
              <a:rPr lang="en-US" altLang="en-US" dirty="0"/>
              <a:t>of x[</a:t>
            </a:r>
            <a:r>
              <a:rPr lang="en-US" altLang="en-US" dirty="0" err="1"/>
              <a:t>i</a:t>
            </a:r>
            <a:r>
              <a:rPr lang="en-US" altLang="en-US" dirty="0"/>
              <a:t>][j] fits</a:t>
            </a:r>
          </a:p>
          <a:p>
            <a:r>
              <a:rPr lang="en-US" altLang="en-US" dirty="0"/>
              <a:t>in the cache</a:t>
            </a:r>
          </a:p>
        </p:txBody>
      </p:sp>
    </p:spTree>
    <p:extLst>
      <p:ext uri="{BB962C8B-B14F-4D97-AF65-F5344CB8AC3E}">
        <p14:creationId xmlns:p14="http://schemas.microsoft.com/office/powerpoint/2010/main" val="2375685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66667E-6 C -0.00191 0.00277 -0.01076 0.01087 -0.01336 0.01203 C -0.02031 0.01805 -0.01666 0.0162 -0.02395 0.01805 C -0.03263 0.0236 -0.04045 0.02546 -0.05 0.02754 C -0.06718 0.02708 -0.08854 0.02962 -0.10625 0.02268 C -0.11215 0.02036 -0.11614 0.0162 -0.12135 0.01203 C -0.12326 0.01064 -0.12517 0.00925 -0.12673 0.00717 C -0.12829 0.00532 -0.13125 0.00138 -0.13125 0.00138 C -0.13298 -0.00325 -0.13437 -0.00811 -0.13559 -0.01297 C -0.1368 -0.02987 -0.14132 -0.05024 -0.13385 -0.06529 C -0.13263 -0.07015 -0.13125 -0.07084 -0.1276 -0.07246 C -0.12343 -0.08126 -0.12899 -0.07154 -0.12222 -0.07732 C -0.11909 -0.0801 -0.12013 -0.08288 -0.11597 -0.0845 C -0.11371 -0.08913 -0.11197 -0.09005 -0.10798 -0.09167 C -0.09895 -0.09931 -0.10017 -0.09746 -0.08645 -0.09746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108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96296E-6 L 0.08038 -2.96296E-6 L 0.00104 0.02847 L 0.08038 0.02847 L 0.00104 0.06296 L 0.08124 0.06296 L 0.00364 0.09398 L 0.08124 0.09514 " pathEditMode="relative" ptsTypes="AAAAAAAA">
                                      <p:cBhvr>
                                        <p:cTn id="15" dur="2000" fill="hold"/>
                                        <p:tgtEl>
                                          <p:spTgt spid="108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60" grpId="0" animBg="1"/>
      <p:bldP spid="108760" grpId="1" animBg="1"/>
      <p:bldP spid="108772" grpId="0" animBg="1"/>
      <p:bldP spid="10877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Tiling (cont.)</a:t>
            </a:r>
          </a:p>
        </p:txBody>
      </p:sp>
      <p:sp>
        <p:nvSpPr>
          <p:cNvPr id="2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9570" name="Group 2"/>
          <p:cNvGrpSpPr>
            <a:grpSpLocks/>
          </p:cNvGrpSpPr>
          <p:nvPr/>
        </p:nvGrpSpPr>
        <p:grpSpPr bwMode="auto">
          <a:xfrm>
            <a:off x="5257800" y="2057400"/>
            <a:ext cx="1066800" cy="1219200"/>
            <a:chOff x="3312" y="1296"/>
            <a:chExt cx="672" cy="768"/>
          </a:xfrm>
          <a:solidFill>
            <a:schemeClr val="bg2">
              <a:lumMod val="50000"/>
            </a:schemeClr>
          </a:solidFill>
        </p:grpSpPr>
        <p:sp>
          <p:nvSpPr>
            <p:cNvPr id="15588" name="Rectangle 3"/>
            <p:cNvSpPr>
              <a:spLocks noChangeArrowheads="1"/>
            </p:cNvSpPr>
            <p:nvPr/>
          </p:nvSpPr>
          <p:spPr bwMode="auto">
            <a:xfrm>
              <a:off x="3312" y="1392"/>
              <a:ext cx="672" cy="6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5589" name="Text Box 4"/>
            <p:cNvSpPr txBox="1">
              <a:spLocks noChangeArrowheads="1"/>
            </p:cNvSpPr>
            <p:nvPr/>
          </p:nvSpPr>
          <p:spPr bwMode="auto">
            <a:xfrm>
              <a:off x="3446" y="129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cache</a:t>
              </a:r>
            </a:p>
          </p:txBody>
        </p:sp>
      </p:grp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257800" y="5410200"/>
            <a:ext cx="2667000" cy="762000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16827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19113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1399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23685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25971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28257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30543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3282950" y="2292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16827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19113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21399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8" name="Rectangle 20"/>
          <p:cNvSpPr>
            <a:spLocks noChangeArrowheads="1"/>
          </p:cNvSpPr>
          <p:nvPr/>
        </p:nvSpPr>
        <p:spPr bwMode="auto">
          <a:xfrm>
            <a:off x="23685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25971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Rectangle 22"/>
          <p:cNvSpPr>
            <a:spLocks noChangeArrowheads="1"/>
          </p:cNvSpPr>
          <p:nvPr/>
        </p:nvSpPr>
        <p:spPr bwMode="auto">
          <a:xfrm>
            <a:off x="28257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1" name="Rectangle 23"/>
          <p:cNvSpPr>
            <a:spLocks noChangeArrowheads="1"/>
          </p:cNvSpPr>
          <p:nvPr/>
        </p:nvSpPr>
        <p:spPr bwMode="auto">
          <a:xfrm>
            <a:off x="30543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Rectangle 24"/>
          <p:cNvSpPr>
            <a:spLocks noChangeArrowheads="1"/>
          </p:cNvSpPr>
          <p:nvPr/>
        </p:nvSpPr>
        <p:spPr bwMode="auto">
          <a:xfrm>
            <a:off x="3282950" y="2520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3" name="Rectangle 25"/>
          <p:cNvSpPr>
            <a:spLocks noChangeArrowheads="1"/>
          </p:cNvSpPr>
          <p:nvPr/>
        </p:nvSpPr>
        <p:spPr bwMode="auto">
          <a:xfrm>
            <a:off x="16827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Rectangle 26"/>
          <p:cNvSpPr>
            <a:spLocks noChangeArrowheads="1"/>
          </p:cNvSpPr>
          <p:nvPr/>
        </p:nvSpPr>
        <p:spPr bwMode="auto">
          <a:xfrm>
            <a:off x="19113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5" name="Rectangle 27"/>
          <p:cNvSpPr>
            <a:spLocks noChangeArrowheads="1"/>
          </p:cNvSpPr>
          <p:nvPr/>
        </p:nvSpPr>
        <p:spPr bwMode="auto">
          <a:xfrm>
            <a:off x="21399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6" name="Rectangle 28"/>
          <p:cNvSpPr>
            <a:spLocks noChangeArrowheads="1"/>
          </p:cNvSpPr>
          <p:nvPr/>
        </p:nvSpPr>
        <p:spPr bwMode="auto">
          <a:xfrm>
            <a:off x="23685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7" name="Rectangle 29"/>
          <p:cNvSpPr>
            <a:spLocks noChangeArrowheads="1"/>
          </p:cNvSpPr>
          <p:nvPr/>
        </p:nvSpPr>
        <p:spPr bwMode="auto">
          <a:xfrm>
            <a:off x="25971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28257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30543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3282950" y="2749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16827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19113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21399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23685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25971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6" name="Rectangle 38"/>
          <p:cNvSpPr>
            <a:spLocks noChangeArrowheads="1"/>
          </p:cNvSpPr>
          <p:nvPr/>
        </p:nvSpPr>
        <p:spPr bwMode="auto">
          <a:xfrm>
            <a:off x="28257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7" name="Rectangle 39"/>
          <p:cNvSpPr>
            <a:spLocks noChangeArrowheads="1"/>
          </p:cNvSpPr>
          <p:nvPr/>
        </p:nvSpPr>
        <p:spPr bwMode="auto">
          <a:xfrm>
            <a:off x="30543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8" name="Rectangle 40"/>
          <p:cNvSpPr>
            <a:spLocks noChangeArrowheads="1"/>
          </p:cNvSpPr>
          <p:nvPr/>
        </p:nvSpPr>
        <p:spPr bwMode="auto">
          <a:xfrm>
            <a:off x="3282950" y="29781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9" name="Rectangle 41"/>
          <p:cNvSpPr>
            <a:spLocks noChangeArrowheads="1"/>
          </p:cNvSpPr>
          <p:nvPr/>
        </p:nvSpPr>
        <p:spPr bwMode="auto">
          <a:xfrm>
            <a:off x="16827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0" name="Rectangle 42"/>
          <p:cNvSpPr>
            <a:spLocks noChangeArrowheads="1"/>
          </p:cNvSpPr>
          <p:nvPr/>
        </p:nvSpPr>
        <p:spPr bwMode="auto">
          <a:xfrm>
            <a:off x="19113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1" name="Rectangle 43"/>
          <p:cNvSpPr>
            <a:spLocks noChangeArrowheads="1"/>
          </p:cNvSpPr>
          <p:nvPr/>
        </p:nvSpPr>
        <p:spPr bwMode="auto">
          <a:xfrm>
            <a:off x="21399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2" name="Rectangle 44"/>
          <p:cNvSpPr>
            <a:spLocks noChangeArrowheads="1"/>
          </p:cNvSpPr>
          <p:nvPr/>
        </p:nvSpPr>
        <p:spPr bwMode="auto">
          <a:xfrm>
            <a:off x="23685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3" name="Rectangle 45"/>
          <p:cNvSpPr>
            <a:spLocks noChangeArrowheads="1"/>
          </p:cNvSpPr>
          <p:nvPr/>
        </p:nvSpPr>
        <p:spPr bwMode="auto">
          <a:xfrm>
            <a:off x="25971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4" name="Rectangle 46"/>
          <p:cNvSpPr>
            <a:spLocks noChangeArrowheads="1"/>
          </p:cNvSpPr>
          <p:nvPr/>
        </p:nvSpPr>
        <p:spPr bwMode="auto">
          <a:xfrm>
            <a:off x="28257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5" name="Rectangle 47"/>
          <p:cNvSpPr>
            <a:spLocks noChangeArrowheads="1"/>
          </p:cNvSpPr>
          <p:nvPr/>
        </p:nvSpPr>
        <p:spPr bwMode="auto">
          <a:xfrm>
            <a:off x="30543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6" name="Rectangle 48"/>
          <p:cNvSpPr>
            <a:spLocks noChangeArrowheads="1"/>
          </p:cNvSpPr>
          <p:nvPr/>
        </p:nvSpPr>
        <p:spPr bwMode="auto">
          <a:xfrm>
            <a:off x="3282950" y="32067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7" name="Rectangle 49"/>
          <p:cNvSpPr>
            <a:spLocks noChangeArrowheads="1"/>
          </p:cNvSpPr>
          <p:nvPr/>
        </p:nvSpPr>
        <p:spPr bwMode="auto">
          <a:xfrm>
            <a:off x="16827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8" name="Rectangle 50"/>
          <p:cNvSpPr>
            <a:spLocks noChangeArrowheads="1"/>
          </p:cNvSpPr>
          <p:nvPr/>
        </p:nvSpPr>
        <p:spPr bwMode="auto">
          <a:xfrm>
            <a:off x="19113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9" name="Rectangle 51"/>
          <p:cNvSpPr>
            <a:spLocks noChangeArrowheads="1"/>
          </p:cNvSpPr>
          <p:nvPr/>
        </p:nvSpPr>
        <p:spPr bwMode="auto">
          <a:xfrm>
            <a:off x="21399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0" name="Rectangle 52"/>
          <p:cNvSpPr>
            <a:spLocks noChangeArrowheads="1"/>
          </p:cNvSpPr>
          <p:nvPr/>
        </p:nvSpPr>
        <p:spPr bwMode="auto">
          <a:xfrm>
            <a:off x="23685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1" name="Rectangle 53"/>
          <p:cNvSpPr>
            <a:spLocks noChangeArrowheads="1"/>
          </p:cNvSpPr>
          <p:nvPr/>
        </p:nvSpPr>
        <p:spPr bwMode="auto">
          <a:xfrm>
            <a:off x="25971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2" name="Rectangle 54"/>
          <p:cNvSpPr>
            <a:spLocks noChangeArrowheads="1"/>
          </p:cNvSpPr>
          <p:nvPr/>
        </p:nvSpPr>
        <p:spPr bwMode="auto">
          <a:xfrm>
            <a:off x="28257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3" name="Rectangle 55"/>
          <p:cNvSpPr>
            <a:spLocks noChangeArrowheads="1"/>
          </p:cNvSpPr>
          <p:nvPr/>
        </p:nvSpPr>
        <p:spPr bwMode="auto">
          <a:xfrm>
            <a:off x="30543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4" name="Rectangle 56"/>
          <p:cNvSpPr>
            <a:spLocks noChangeArrowheads="1"/>
          </p:cNvSpPr>
          <p:nvPr/>
        </p:nvSpPr>
        <p:spPr bwMode="auto">
          <a:xfrm>
            <a:off x="3282950" y="34353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5" name="Rectangle 57"/>
          <p:cNvSpPr>
            <a:spLocks noChangeArrowheads="1"/>
          </p:cNvSpPr>
          <p:nvPr/>
        </p:nvSpPr>
        <p:spPr bwMode="auto">
          <a:xfrm>
            <a:off x="16827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6" name="Rectangle 58"/>
          <p:cNvSpPr>
            <a:spLocks noChangeArrowheads="1"/>
          </p:cNvSpPr>
          <p:nvPr/>
        </p:nvSpPr>
        <p:spPr bwMode="auto">
          <a:xfrm>
            <a:off x="19113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7" name="Rectangle 59"/>
          <p:cNvSpPr>
            <a:spLocks noChangeArrowheads="1"/>
          </p:cNvSpPr>
          <p:nvPr/>
        </p:nvSpPr>
        <p:spPr bwMode="auto">
          <a:xfrm>
            <a:off x="21399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8" name="Rectangle 60"/>
          <p:cNvSpPr>
            <a:spLocks noChangeArrowheads="1"/>
          </p:cNvSpPr>
          <p:nvPr/>
        </p:nvSpPr>
        <p:spPr bwMode="auto">
          <a:xfrm>
            <a:off x="23685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9" name="Rectangle 61"/>
          <p:cNvSpPr>
            <a:spLocks noChangeArrowheads="1"/>
          </p:cNvSpPr>
          <p:nvPr/>
        </p:nvSpPr>
        <p:spPr bwMode="auto">
          <a:xfrm>
            <a:off x="25971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0" name="Rectangle 62"/>
          <p:cNvSpPr>
            <a:spLocks noChangeArrowheads="1"/>
          </p:cNvSpPr>
          <p:nvPr/>
        </p:nvSpPr>
        <p:spPr bwMode="auto">
          <a:xfrm>
            <a:off x="28257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1" name="Rectangle 63"/>
          <p:cNvSpPr>
            <a:spLocks noChangeArrowheads="1"/>
          </p:cNvSpPr>
          <p:nvPr/>
        </p:nvSpPr>
        <p:spPr bwMode="auto">
          <a:xfrm>
            <a:off x="30543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2" name="Rectangle 64"/>
          <p:cNvSpPr>
            <a:spLocks noChangeArrowheads="1"/>
          </p:cNvSpPr>
          <p:nvPr/>
        </p:nvSpPr>
        <p:spPr bwMode="auto">
          <a:xfrm>
            <a:off x="3282950" y="3663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3" name="Rectangle 65"/>
          <p:cNvSpPr>
            <a:spLocks noChangeArrowheads="1"/>
          </p:cNvSpPr>
          <p:nvPr/>
        </p:nvSpPr>
        <p:spPr bwMode="auto">
          <a:xfrm>
            <a:off x="16827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4" name="Rectangle 66"/>
          <p:cNvSpPr>
            <a:spLocks noChangeArrowheads="1"/>
          </p:cNvSpPr>
          <p:nvPr/>
        </p:nvSpPr>
        <p:spPr bwMode="auto">
          <a:xfrm>
            <a:off x="19113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5" name="Rectangle 67"/>
          <p:cNvSpPr>
            <a:spLocks noChangeArrowheads="1"/>
          </p:cNvSpPr>
          <p:nvPr/>
        </p:nvSpPr>
        <p:spPr bwMode="auto">
          <a:xfrm>
            <a:off x="21399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6" name="Rectangle 68"/>
          <p:cNvSpPr>
            <a:spLocks noChangeArrowheads="1"/>
          </p:cNvSpPr>
          <p:nvPr/>
        </p:nvSpPr>
        <p:spPr bwMode="auto">
          <a:xfrm>
            <a:off x="23685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7" name="Rectangle 69"/>
          <p:cNvSpPr>
            <a:spLocks noChangeArrowheads="1"/>
          </p:cNvSpPr>
          <p:nvPr/>
        </p:nvSpPr>
        <p:spPr bwMode="auto">
          <a:xfrm>
            <a:off x="25971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8" name="Rectangle 70"/>
          <p:cNvSpPr>
            <a:spLocks noChangeArrowheads="1"/>
          </p:cNvSpPr>
          <p:nvPr/>
        </p:nvSpPr>
        <p:spPr bwMode="auto">
          <a:xfrm>
            <a:off x="28257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9" name="Rectangle 71"/>
          <p:cNvSpPr>
            <a:spLocks noChangeArrowheads="1"/>
          </p:cNvSpPr>
          <p:nvPr/>
        </p:nvSpPr>
        <p:spPr bwMode="auto">
          <a:xfrm>
            <a:off x="30543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0" name="Rectangle 72"/>
          <p:cNvSpPr>
            <a:spLocks noChangeArrowheads="1"/>
          </p:cNvSpPr>
          <p:nvPr/>
        </p:nvSpPr>
        <p:spPr bwMode="auto">
          <a:xfrm>
            <a:off x="3282950" y="38925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1" name="Rectangle 73"/>
          <p:cNvSpPr>
            <a:spLocks noChangeArrowheads="1"/>
          </p:cNvSpPr>
          <p:nvPr/>
        </p:nvSpPr>
        <p:spPr bwMode="auto">
          <a:xfrm>
            <a:off x="53403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2" name="Rectangle 74"/>
          <p:cNvSpPr>
            <a:spLocks noChangeArrowheads="1"/>
          </p:cNvSpPr>
          <p:nvPr/>
        </p:nvSpPr>
        <p:spPr bwMode="auto">
          <a:xfrm>
            <a:off x="55689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3" name="Rectangle 75"/>
          <p:cNvSpPr>
            <a:spLocks noChangeArrowheads="1"/>
          </p:cNvSpPr>
          <p:nvPr/>
        </p:nvSpPr>
        <p:spPr bwMode="auto">
          <a:xfrm>
            <a:off x="57975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4" name="Rectangle 76"/>
          <p:cNvSpPr>
            <a:spLocks noChangeArrowheads="1"/>
          </p:cNvSpPr>
          <p:nvPr/>
        </p:nvSpPr>
        <p:spPr bwMode="auto">
          <a:xfrm>
            <a:off x="60261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5" name="Rectangle 77"/>
          <p:cNvSpPr>
            <a:spLocks noChangeArrowheads="1"/>
          </p:cNvSpPr>
          <p:nvPr/>
        </p:nvSpPr>
        <p:spPr bwMode="auto">
          <a:xfrm>
            <a:off x="62547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6" name="Rectangle 78"/>
          <p:cNvSpPr>
            <a:spLocks noChangeArrowheads="1"/>
          </p:cNvSpPr>
          <p:nvPr/>
        </p:nvSpPr>
        <p:spPr bwMode="auto">
          <a:xfrm>
            <a:off x="64833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7" name="Rectangle 79"/>
          <p:cNvSpPr>
            <a:spLocks noChangeArrowheads="1"/>
          </p:cNvSpPr>
          <p:nvPr/>
        </p:nvSpPr>
        <p:spPr bwMode="auto">
          <a:xfrm>
            <a:off x="67119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8" name="Rectangle 80"/>
          <p:cNvSpPr>
            <a:spLocks noChangeArrowheads="1"/>
          </p:cNvSpPr>
          <p:nvPr/>
        </p:nvSpPr>
        <p:spPr bwMode="auto">
          <a:xfrm>
            <a:off x="6940550" y="2292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9" name="Rectangle 81"/>
          <p:cNvSpPr>
            <a:spLocks noChangeArrowheads="1"/>
          </p:cNvSpPr>
          <p:nvPr/>
        </p:nvSpPr>
        <p:spPr bwMode="auto">
          <a:xfrm>
            <a:off x="53403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0" name="Rectangle 82"/>
          <p:cNvSpPr>
            <a:spLocks noChangeArrowheads="1"/>
          </p:cNvSpPr>
          <p:nvPr/>
        </p:nvSpPr>
        <p:spPr bwMode="auto">
          <a:xfrm>
            <a:off x="55689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1" name="Rectangle 83"/>
          <p:cNvSpPr>
            <a:spLocks noChangeArrowheads="1"/>
          </p:cNvSpPr>
          <p:nvPr/>
        </p:nvSpPr>
        <p:spPr bwMode="auto">
          <a:xfrm>
            <a:off x="57975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2" name="Rectangle 84"/>
          <p:cNvSpPr>
            <a:spLocks noChangeArrowheads="1"/>
          </p:cNvSpPr>
          <p:nvPr/>
        </p:nvSpPr>
        <p:spPr bwMode="auto">
          <a:xfrm>
            <a:off x="60261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3" name="Rectangle 85"/>
          <p:cNvSpPr>
            <a:spLocks noChangeArrowheads="1"/>
          </p:cNvSpPr>
          <p:nvPr/>
        </p:nvSpPr>
        <p:spPr bwMode="auto">
          <a:xfrm>
            <a:off x="62547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4" name="Rectangle 86"/>
          <p:cNvSpPr>
            <a:spLocks noChangeArrowheads="1"/>
          </p:cNvSpPr>
          <p:nvPr/>
        </p:nvSpPr>
        <p:spPr bwMode="auto">
          <a:xfrm>
            <a:off x="64833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5" name="Rectangle 87"/>
          <p:cNvSpPr>
            <a:spLocks noChangeArrowheads="1"/>
          </p:cNvSpPr>
          <p:nvPr/>
        </p:nvSpPr>
        <p:spPr bwMode="auto">
          <a:xfrm>
            <a:off x="67119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6" name="Rectangle 88"/>
          <p:cNvSpPr>
            <a:spLocks noChangeArrowheads="1"/>
          </p:cNvSpPr>
          <p:nvPr/>
        </p:nvSpPr>
        <p:spPr bwMode="auto">
          <a:xfrm>
            <a:off x="6940550" y="2520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7" name="Rectangle 89"/>
          <p:cNvSpPr>
            <a:spLocks noChangeArrowheads="1"/>
          </p:cNvSpPr>
          <p:nvPr/>
        </p:nvSpPr>
        <p:spPr bwMode="auto">
          <a:xfrm>
            <a:off x="53403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8" name="Rectangle 90"/>
          <p:cNvSpPr>
            <a:spLocks noChangeArrowheads="1"/>
          </p:cNvSpPr>
          <p:nvPr/>
        </p:nvSpPr>
        <p:spPr bwMode="auto">
          <a:xfrm>
            <a:off x="55689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9" name="Rectangle 91"/>
          <p:cNvSpPr>
            <a:spLocks noChangeArrowheads="1"/>
          </p:cNvSpPr>
          <p:nvPr/>
        </p:nvSpPr>
        <p:spPr bwMode="auto">
          <a:xfrm>
            <a:off x="57975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0" name="Rectangle 92"/>
          <p:cNvSpPr>
            <a:spLocks noChangeArrowheads="1"/>
          </p:cNvSpPr>
          <p:nvPr/>
        </p:nvSpPr>
        <p:spPr bwMode="auto">
          <a:xfrm>
            <a:off x="60261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1" name="Rectangle 93"/>
          <p:cNvSpPr>
            <a:spLocks noChangeArrowheads="1"/>
          </p:cNvSpPr>
          <p:nvPr/>
        </p:nvSpPr>
        <p:spPr bwMode="auto">
          <a:xfrm>
            <a:off x="62547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2" name="Rectangle 94"/>
          <p:cNvSpPr>
            <a:spLocks noChangeArrowheads="1"/>
          </p:cNvSpPr>
          <p:nvPr/>
        </p:nvSpPr>
        <p:spPr bwMode="auto">
          <a:xfrm>
            <a:off x="64833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3" name="Rectangle 95"/>
          <p:cNvSpPr>
            <a:spLocks noChangeArrowheads="1"/>
          </p:cNvSpPr>
          <p:nvPr/>
        </p:nvSpPr>
        <p:spPr bwMode="auto">
          <a:xfrm>
            <a:off x="67119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4" name="Rectangle 96"/>
          <p:cNvSpPr>
            <a:spLocks noChangeArrowheads="1"/>
          </p:cNvSpPr>
          <p:nvPr/>
        </p:nvSpPr>
        <p:spPr bwMode="auto">
          <a:xfrm>
            <a:off x="6940550" y="2749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5" name="Rectangle 97"/>
          <p:cNvSpPr>
            <a:spLocks noChangeArrowheads="1"/>
          </p:cNvSpPr>
          <p:nvPr/>
        </p:nvSpPr>
        <p:spPr bwMode="auto">
          <a:xfrm>
            <a:off x="53403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6" name="Rectangle 98"/>
          <p:cNvSpPr>
            <a:spLocks noChangeArrowheads="1"/>
          </p:cNvSpPr>
          <p:nvPr/>
        </p:nvSpPr>
        <p:spPr bwMode="auto">
          <a:xfrm>
            <a:off x="55689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7" name="Rectangle 99"/>
          <p:cNvSpPr>
            <a:spLocks noChangeArrowheads="1"/>
          </p:cNvSpPr>
          <p:nvPr/>
        </p:nvSpPr>
        <p:spPr bwMode="auto">
          <a:xfrm>
            <a:off x="57975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8" name="Rectangle 100"/>
          <p:cNvSpPr>
            <a:spLocks noChangeArrowheads="1"/>
          </p:cNvSpPr>
          <p:nvPr/>
        </p:nvSpPr>
        <p:spPr bwMode="auto">
          <a:xfrm>
            <a:off x="60261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9" name="Rectangle 101"/>
          <p:cNvSpPr>
            <a:spLocks noChangeArrowheads="1"/>
          </p:cNvSpPr>
          <p:nvPr/>
        </p:nvSpPr>
        <p:spPr bwMode="auto">
          <a:xfrm>
            <a:off x="62547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0" name="Rectangle 102"/>
          <p:cNvSpPr>
            <a:spLocks noChangeArrowheads="1"/>
          </p:cNvSpPr>
          <p:nvPr/>
        </p:nvSpPr>
        <p:spPr bwMode="auto">
          <a:xfrm>
            <a:off x="64833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1" name="Rectangle 103"/>
          <p:cNvSpPr>
            <a:spLocks noChangeArrowheads="1"/>
          </p:cNvSpPr>
          <p:nvPr/>
        </p:nvSpPr>
        <p:spPr bwMode="auto">
          <a:xfrm>
            <a:off x="67119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2" name="Rectangle 104"/>
          <p:cNvSpPr>
            <a:spLocks noChangeArrowheads="1"/>
          </p:cNvSpPr>
          <p:nvPr/>
        </p:nvSpPr>
        <p:spPr bwMode="auto">
          <a:xfrm>
            <a:off x="6940550" y="29781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" name="Rectangle 105"/>
          <p:cNvSpPr>
            <a:spLocks noChangeArrowheads="1"/>
          </p:cNvSpPr>
          <p:nvPr/>
        </p:nvSpPr>
        <p:spPr bwMode="auto">
          <a:xfrm>
            <a:off x="53403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" name="Rectangle 106"/>
          <p:cNvSpPr>
            <a:spLocks noChangeArrowheads="1"/>
          </p:cNvSpPr>
          <p:nvPr/>
        </p:nvSpPr>
        <p:spPr bwMode="auto">
          <a:xfrm>
            <a:off x="55689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" name="Rectangle 107"/>
          <p:cNvSpPr>
            <a:spLocks noChangeArrowheads="1"/>
          </p:cNvSpPr>
          <p:nvPr/>
        </p:nvSpPr>
        <p:spPr bwMode="auto">
          <a:xfrm>
            <a:off x="57975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" name="Rectangle 108"/>
          <p:cNvSpPr>
            <a:spLocks noChangeArrowheads="1"/>
          </p:cNvSpPr>
          <p:nvPr/>
        </p:nvSpPr>
        <p:spPr bwMode="auto">
          <a:xfrm>
            <a:off x="60261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" name="Rectangle 109"/>
          <p:cNvSpPr>
            <a:spLocks noChangeArrowheads="1"/>
          </p:cNvSpPr>
          <p:nvPr/>
        </p:nvSpPr>
        <p:spPr bwMode="auto">
          <a:xfrm>
            <a:off x="53403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" name="Rectangle 110"/>
          <p:cNvSpPr>
            <a:spLocks noChangeArrowheads="1"/>
          </p:cNvSpPr>
          <p:nvPr/>
        </p:nvSpPr>
        <p:spPr bwMode="auto">
          <a:xfrm>
            <a:off x="55689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" name="Rectangle 111"/>
          <p:cNvSpPr>
            <a:spLocks noChangeArrowheads="1"/>
          </p:cNvSpPr>
          <p:nvPr/>
        </p:nvSpPr>
        <p:spPr bwMode="auto">
          <a:xfrm>
            <a:off x="57975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" name="Rectangle 112"/>
          <p:cNvSpPr>
            <a:spLocks noChangeArrowheads="1"/>
          </p:cNvSpPr>
          <p:nvPr/>
        </p:nvSpPr>
        <p:spPr bwMode="auto">
          <a:xfrm>
            <a:off x="60261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1" name="Rectangle 113"/>
          <p:cNvSpPr>
            <a:spLocks noChangeArrowheads="1"/>
          </p:cNvSpPr>
          <p:nvPr/>
        </p:nvSpPr>
        <p:spPr bwMode="auto">
          <a:xfrm>
            <a:off x="53403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2" name="Rectangle 114"/>
          <p:cNvSpPr>
            <a:spLocks noChangeArrowheads="1"/>
          </p:cNvSpPr>
          <p:nvPr/>
        </p:nvSpPr>
        <p:spPr bwMode="auto">
          <a:xfrm>
            <a:off x="55689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3" name="Rectangle 115"/>
          <p:cNvSpPr>
            <a:spLocks noChangeArrowheads="1"/>
          </p:cNvSpPr>
          <p:nvPr/>
        </p:nvSpPr>
        <p:spPr bwMode="auto">
          <a:xfrm>
            <a:off x="57975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4" name="Rectangle 116"/>
          <p:cNvSpPr>
            <a:spLocks noChangeArrowheads="1"/>
          </p:cNvSpPr>
          <p:nvPr/>
        </p:nvSpPr>
        <p:spPr bwMode="auto">
          <a:xfrm>
            <a:off x="60261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5" name="Rectangle 117"/>
          <p:cNvSpPr>
            <a:spLocks noChangeArrowheads="1"/>
          </p:cNvSpPr>
          <p:nvPr/>
        </p:nvSpPr>
        <p:spPr bwMode="auto">
          <a:xfrm>
            <a:off x="53403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6" name="Rectangle 118"/>
          <p:cNvSpPr>
            <a:spLocks noChangeArrowheads="1"/>
          </p:cNvSpPr>
          <p:nvPr/>
        </p:nvSpPr>
        <p:spPr bwMode="auto">
          <a:xfrm>
            <a:off x="55689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7" name="Rectangle 119"/>
          <p:cNvSpPr>
            <a:spLocks noChangeArrowheads="1"/>
          </p:cNvSpPr>
          <p:nvPr/>
        </p:nvSpPr>
        <p:spPr bwMode="auto">
          <a:xfrm>
            <a:off x="57975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8" name="Rectangle 120"/>
          <p:cNvSpPr>
            <a:spLocks noChangeArrowheads="1"/>
          </p:cNvSpPr>
          <p:nvPr/>
        </p:nvSpPr>
        <p:spPr bwMode="auto">
          <a:xfrm>
            <a:off x="60261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9" name="Rectangle 121"/>
          <p:cNvSpPr>
            <a:spLocks noChangeArrowheads="1"/>
          </p:cNvSpPr>
          <p:nvPr/>
        </p:nvSpPr>
        <p:spPr bwMode="auto">
          <a:xfrm>
            <a:off x="1203325" y="2003425"/>
            <a:ext cx="3341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iteration of k scans entire x[ ][ ]:</a:t>
            </a:r>
          </a:p>
        </p:txBody>
      </p:sp>
      <p:sp>
        <p:nvSpPr>
          <p:cNvPr id="15480" name="Line 122"/>
          <p:cNvSpPr>
            <a:spLocks noChangeShapeType="1"/>
          </p:cNvSpPr>
          <p:nvPr/>
        </p:nvSpPr>
        <p:spPr bwMode="auto">
          <a:xfrm>
            <a:off x="1524000" y="2438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1" name="Line 123"/>
          <p:cNvSpPr>
            <a:spLocks noChangeShapeType="1"/>
          </p:cNvSpPr>
          <p:nvPr/>
        </p:nvSpPr>
        <p:spPr bwMode="auto">
          <a:xfrm flipH="1">
            <a:off x="1524000" y="24384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2" name="Line 124"/>
          <p:cNvSpPr>
            <a:spLocks noChangeShapeType="1"/>
          </p:cNvSpPr>
          <p:nvPr/>
        </p:nvSpPr>
        <p:spPr bwMode="auto">
          <a:xfrm>
            <a:off x="15240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3" name="Line 125"/>
          <p:cNvSpPr>
            <a:spLocks noChangeShapeType="1"/>
          </p:cNvSpPr>
          <p:nvPr/>
        </p:nvSpPr>
        <p:spPr bwMode="auto">
          <a:xfrm flipH="1">
            <a:off x="1524000" y="26670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4" name="Line 126"/>
          <p:cNvSpPr>
            <a:spLocks noChangeShapeType="1"/>
          </p:cNvSpPr>
          <p:nvPr/>
        </p:nvSpPr>
        <p:spPr bwMode="auto">
          <a:xfrm>
            <a:off x="1524000" y="2895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5" name="Line 127"/>
          <p:cNvSpPr>
            <a:spLocks noChangeShapeType="1"/>
          </p:cNvSpPr>
          <p:nvPr/>
        </p:nvSpPr>
        <p:spPr bwMode="auto">
          <a:xfrm flipH="1">
            <a:off x="1524000" y="28956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6" name="Line 128"/>
          <p:cNvSpPr>
            <a:spLocks noChangeShapeType="1"/>
          </p:cNvSpPr>
          <p:nvPr/>
        </p:nvSpPr>
        <p:spPr bwMode="auto">
          <a:xfrm>
            <a:off x="1524000" y="3124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7" name="Line 129"/>
          <p:cNvSpPr>
            <a:spLocks noChangeShapeType="1"/>
          </p:cNvSpPr>
          <p:nvPr/>
        </p:nvSpPr>
        <p:spPr bwMode="auto">
          <a:xfrm flipH="1">
            <a:off x="1524000" y="31242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88" name="Group 130"/>
          <p:cNvGrpSpPr>
            <a:grpSpLocks/>
          </p:cNvGrpSpPr>
          <p:nvPr/>
        </p:nvGrpSpPr>
        <p:grpSpPr bwMode="auto">
          <a:xfrm>
            <a:off x="1524000" y="3352800"/>
            <a:ext cx="2133600" cy="152400"/>
            <a:chOff x="960" y="2112"/>
            <a:chExt cx="1344" cy="96"/>
          </a:xfrm>
        </p:grpSpPr>
        <p:sp>
          <p:nvSpPr>
            <p:cNvPr id="15586" name="Line 131"/>
            <p:cNvSpPr>
              <a:spLocks noChangeShapeType="1"/>
            </p:cNvSpPr>
            <p:nvPr/>
          </p:nvSpPr>
          <p:spPr bwMode="auto">
            <a:xfrm>
              <a:off x="960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7" name="Line 132"/>
            <p:cNvSpPr>
              <a:spLocks noChangeShapeType="1"/>
            </p:cNvSpPr>
            <p:nvPr/>
          </p:nvSpPr>
          <p:spPr bwMode="auto">
            <a:xfrm flipH="1">
              <a:off x="960" y="211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89" name="Line 133"/>
          <p:cNvSpPr>
            <a:spLocks noChangeShapeType="1"/>
          </p:cNvSpPr>
          <p:nvPr/>
        </p:nvSpPr>
        <p:spPr bwMode="auto">
          <a:xfrm>
            <a:off x="1524000" y="3581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0" name="Line 134"/>
          <p:cNvSpPr>
            <a:spLocks noChangeShapeType="1"/>
          </p:cNvSpPr>
          <p:nvPr/>
        </p:nvSpPr>
        <p:spPr bwMode="auto">
          <a:xfrm flipH="1">
            <a:off x="1524000" y="35814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1" name="Line 135"/>
          <p:cNvSpPr>
            <a:spLocks noChangeShapeType="1"/>
          </p:cNvSpPr>
          <p:nvPr/>
        </p:nvSpPr>
        <p:spPr bwMode="auto">
          <a:xfrm>
            <a:off x="1524000" y="3810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2" name="Line 136"/>
          <p:cNvSpPr>
            <a:spLocks noChangeShapeType="1"/>
          </p:cNvSpPr>
          <p:nvPr/>
        </p:nvSpPr>
        <p:spPr bwMode="auto">
          <a:xfrm flipH="1">
            <a:off x="1524000" y="3810000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3" name="Line 137"/>
          <p:cNvSpPr>
            <a:spLocks noChangeShapeType="1"/>
          </p:cNvSpPr>
          <p:nvPr/>
        </p:nvSpPr>
        <p:spPr bwMode="auto">
          <a:xfrm>
            <a:off x="15240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4" name="Line 138"/>
          <p:cNvSpPr>
            <a:spLocks noChangeShapeType="1"/>
          </p:cNvSpPr>
          <p:nvPr/>
        </p:nvSpPr>
        <p:spPr bwMode="auto">
          <a:xfrm>
            <a:off x="5181600" y="2362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5" name="Line 139"/>
          <p:cNvSpPr>
            <a:spLocks noChangeShapeType="1"/>
          </p:cNvSpPr>
          <p:nvPr/>
        </p:nvSpPr>
        <p:spPr bwMode="auto">
          <a:xfrm flipH="1">
            <a:off x="5181600" y="2362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6" name="Line 140"/>
          <p:cNvSpPr>
            <a:spLocks noChangeShapeType="1"/>
          </p:cNvSpPr>
          <p:nvPr/>
        </p:nvSpPr>
        <p:spPr bwMode="auto">
          <a:xfrm>
            <a:off x="5181600" y="2590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7" name="Line 141"/>
          <p:cNvSpPr>
            <a:spLocks noChangeShapeType="1"/>
          </p:cNvSpPr>
          <p:nvPr/>
        </p:nvSpPr>
        <p:spPr bwMode="auto">
          <a:xfrm flipH="1">
            <a:off x="5181600" y="2590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8" name="Line 142"/>
          <p:cNvSpPr>
            <a:spLocks noChangeShapeType="1"/>
          </p:cNvSpPr>
          <p:nvPr/>
        </p:nvSpPr>
        <p:spPr bwMode="auto">
          <a:xfrm>
            <a:off x="51816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99" name="Line 143"/>
          <p:cNvSpPr>
            <a:spLocks noChangeShapeType="1"/>
          </p:cNvSpPr>
          <p:nvPr/>
        </p:nvSpPr>
        <p:spPr bwMode="auto">
          <a:xfrm flipH="1">
            <a:off x="5181600" y="28194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00" name="Line 144"/>
          <p:cNvSpPr>
            <a:spLocks noChangeShapeType="1"/>
          </p:cNvSpPr>
          <p:nvPr/>
        </p:nvSpPr>
        <p:spPr bwMode="auto">
          <a:xfrm>
            <a:off x="5181600" y="3048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01" name="Line 145"/>
          <p:cNvSpPr>
            <a:spLocks noChangeShapeType="1"/>
          </p:cNvSpPr>
          <p:nvPr/>
        </p:nvSpPr>
        <p:spPr bwMode="auto">
          <a:xfrm flipV="1">
            <a:off x="6248400" y="23622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02" name="Group 146"/>
          <p:cNvGrpSpPr>
            <a:grpSpLocks/>
          </p:cNvGrpSpPr>
          <p:nvPr/>
        </p:nvGrpSpPr>
        <p:grpSpPr bwMode="auto">
          <a:xfrm>
            <a:off x="6324600" y="2362200"/>
            <a:ext cx="914400" cy="228600"/>
            <a:chOff x="3984" y="1488"/>
            <a:chExt cx="576" cy="144"/>
          </a:xfrm>
        </p:grpSpPr>
        <p:sp>
          <p:nvSpPr>
            <p:cNvPr id="15584" name="Line 147"/>
            <p:cNvSpPr>
              <a:spLocks noChangeShapeType="1"/>
            </p:cNvSpPr>
            <p:nvPr/>
          </p:nvSpPr>
          <p:spPr bwMode="auto">
            <a:xfrm>
              <a:off x="3984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" name="Line 148"/>
            <p:cNvSpPr>
              <a:spLocks noChangeShapeType="1"/>
            </p:cNvSpPr>
            <p:nvPr/>
          </p:nvSpPr>
          <p:spPr bwMode="auto">
            <a:xfrm flipH="1">
              <a:off x="3984" y="148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03" name="Group 149"/>
          <p:cNvGrpSpPr>
            <a:grpSpLocks/>
          </p:cNvGrpSpPr>
          <p:nvPr/>
        </p:nvGrpSpPr>
        <p:grpSpPr bwMode="auto">
          <a:xfrm>
            <a:off x="6324600" y="2590800"/>
            <a:ext cx="914400" cy="228600"/>
            <a:chOff x="3984" y="1632"/>
            <a:chExt cx="576" cy="144"/>
          </a:xfrm>
        </p:grpSpPr>
        <p:sp>
          <p:nvSpPr>
            <p:cNvPr id="15582" name="Line 150"/>
            <p:cNvSpPr>
              <a:spLocks noChangeShapeType="1"/>
            </p:cNvSpPr>
            <p:nvPr/>
          </p:nvSpPr>
          <p:spPr bwMode="auto">
            <a:xfrm>
              <a:off x="3984" y="16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3" name="Line 151"/>
            <p:cNvSpPr>
              <a:spLocks noChangeShapeType="1"/>
            </p:cNvSpPr>
            <p:nvPr/>
          </p:nvSpPr>
          <p:spPr bwMode="auto">
            <a:xfrm flipH="1">
              <a:off x="3984" y="163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04" name="Group 152"/>
          <p:cNvGrpSpPr>
            <a:grpSpLocks/>
          </p:cNvGrpSpPr>
          <p:nvPr/>
        </p:nvGrpSpPr>
        <p:grpSpPr bwMode="auto">
          <a:xfrm>
            <a:off x="6324600" y="2819400"/>
            <a:ext cx="914400" cy="228600"/>
            <a:chOff x="3984" y="1776"/>
            <a:chExt cx="576" cy="144"/>
          </a:xfrm>
        </p:grpSpPr>
        <p:sp>
          <p:nvSpPr>
            <p:cNvPr id="15580" name="Line 153"/>
            <p:cNvSpPr>
              <a:spLocks noChangeShapeType="1"/>
            </p:cNvSpPr>
            <p:nvPr/>
          </p:nvSpPr>
          <p:spPr bwMode="auto">
            <a:xfrm>
              <a:off x="3984" y="17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1" name="Line 154"/>
            <p:cNvSpPr>
              <a:spLocks noChangeShapeType="1"/>
            </p:cNvSpPr>
            <p:nvPr/>
          </p:nvSpPr>
          <p:spPr bwMode="auto">
            <a:xfrm flipH="1">
              <a:off x="3984" y="1776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05" name="Line 155"/>
          <p:cNvSpPr>
            <a:spLocks noChangeShapeType="1"/>
          </p:cNvSpPr>
          <p:nvPr/>
        </p:nvSpPr>
        <p:spPr bwMode="auto">
          <a:xfrm>
            <a:off x="6324600" y="3048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06" name="Line 156"/>
          <p:cNvSpPr>
            <a:spLocks noChangeShapeType="1"/>
          </p:cNvSpPr>
          <p:nvPr/>
        </p:nvSpPr>
        <p:spPr bwMode="auto">
          <a:xfrm flipH="1">
            <a:off x="5181600" y="3048000"/>
            <a:ext cx="2057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07" name="Line 157"/>
          <p:cNvSpPr>
            <a:spLocks noChangeShapeType="1"/>
          </p:cNvSpPr>
          <p:nvPr/>
        </p:nvSpPr>
        <p:spPr bwMode="auto">
          <a:xfrm>
            <a:off x="51816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08" name="Line 158"/>
          <p:cNvSpPr>
            <a:spLocks noChangeShapeType="1"/>
          </p:cNvSpPr>
          <p:nvPr/>
        </p:nvSpPr>
        <p:spPr bwMode="auto">
          <a:xfrm flipH="1">
            <a:off x="5181600" y="32766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09" name="Line 159"/>
          <p:cNvSpPr>
            <a:spLocks noChangeShapeType="1"/>
          </p:cNvSpPr>
          <p:nvPr/>
        </p:nvSpPr>
        <p:spPr bwMode="auto">
          <a:xfrm>
            <a:off x="5181600" y="3505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0" name="Line 160"/>
          <p:cNvSpPr>
            <a:spLocks noChangeShapeType="1"/>
          </p:cNvSpPr>
          <p:nvPr/>
        </p:nvSpPr>
        <p:spPr bwMode="auto">
          <a:xfrm flipH="1">
            <a:off x="5181600" y="3505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1" name="Line 161"/>
          <p:cNvSpPr>
            <a:spLocks noChangeShapeType="1"/>
          </p:cNvSpPr>
          <p:nvPr/>
        </p:nvSpPr>
        <p:spPr bwMode="auto">
          <a:xfrm>
            <a:off x="51816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2" name="Line 162"/>
          <p:cNvSpPr>
            <a:spLocks noChangeShapeType="1"/>
          </p:cNvSpPr>
          <p:nvPr/>
        </p:nvSpPr>
        <p:spPr bwMode="auto">
          <a:xfrm flipH="1">
            <a:off x="5181600" y="3733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3" name="Line 163"/>
          <p:cNvSpPr>
            <a:spLocks noChangeShapeType="1"/>
          </p:cNvSpPr>
          <p:nvPr/>
        </p:nvSpPr>
        <p:spPr bwMode="auto">
          <a:xfrm>
            <a:off x="5181600" y="3962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4" name="Rectangle 164"/>
          <p:cNvSpPr>
            <a:spLocks noChangeArrowheads="1"/>
          </p:cNvSpPr>
          <p:nvPr/>
        </p:nvSpPr>
        <p:spPr bwMode="auto">
          <a:xfrm>
            <a:off x="56388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5515" name="Rectangle 165"/>
          <p:cNvSpPr>
            <a:spLocks noChangeArrowheads="1"/>
          </p:cNvSpPr>
          <p:nvPr/>
        </p:nvSpPr>
        <p:spPr bwMode="auto">
          <a:xfrm>
            <a:off x="6629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5516" name="Rectangle 16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5517" name="Rectangle 167"/>
          <p:cNvSpPr>
            <a:spLocks noChangeArrowheads="1"/>
          </p:cNvSpPr>
          <p:nvPr/>
        </p:nvSpPr>
        <p:spPr bwMode="auto">
          <a:xfrm>
            <a:off x="62547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18" name="Rectangle 168"/>
          <p:cNvSpPr>
            <a:spLocks noChangeArrowheads="1"/>
          </p:cNvSpPr>
          <p:nvPr/>
        </p:nvSpPr>
        <p:spPr bwMode="auto">
          <a:xfrm>
            <a:off x="64833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19" name="Rectangle 169"/>
          <p:cNvSpPr>
            <a:spLocks noChangeArrowheads="1"/>
          </p:cNvSpPr>
          <p:nvPr/>
        </p:nvSpPr>
        <p:spPr bwMode="auto">
          <a:xfrm>
            <a:off x="67119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0" name="Rectangle 170"/>
          <p:cNvSpPr>
            <a:spLocks noChangeArrowheads="1"/>
          </p:cNvSpPr>
          <p:nvPr/>
        </p:nvSpPr>
        <p:spPr bwMode="auto">
          <a:xfrm>
            <a:off x="6940550" y="32067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1" name="Rectangle 171"/>
          <p:cNvSpPr>
            <a:spLocks noChangeArrowheads="1"/>
          </p:cNvSpPr>
          <p:nvPr/>
        </p:nvSpPr>
        <p:spPr bwMode="auto">
          <a:xfrm>
            <a:off x="62547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2" name="Rectangle 172"/>
          <p:cNvSpPr>
            <a:spLocks noChangeArrowheads="1"/>
          </p:cNvSpPr>
          <p:nvPr/>
        </p:nvSpPr>
        <p:spPr bwMode="auto">
          <a:xfrm>
            <a:off x="64833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3" name="Rectangle 173"/>
          <p:cNvSpPr>
            <a:spLocks noChangeArrowheads="1"/>
          </p:cNvSpPr>
          <p:nvPr/>
        </p:nvSpPr>
        <p:spPr bwMode="auto">
          <a:xfrm>
            <a:off x="67119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4" name="Rectangle 174"/>
          <p:cNvSpPr>
            <a:spLocks noChangeArrowheads="1"/>
          </p:cNvSpPr>
          <p:nvPr/>
        </p:nvSpPr>
        <p:spPr bwMode="auto">
          <a:xfrm>
            <a:off x="6940550" y="34353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5" name="Rectangle 175"/>
          <p:cNvSpPr>
            <a:spLocks noChangeArrowheads="1"/>
          </p:cNvSpPr>
          <p:nvPr/>
        </p:nvSpPr>
        <p:spPr bwMode="auto">
          <a:xfrm>
            <a:off x="62547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6" name="Rectangle 176"/>
          <p:cNvSpPr>
            <a:spLocks noChangeArrowheads="1"/>
          </p:cNvSpPr>
          <p:nvPr/>
        </p:nvSpPr>
        <p:spPr bwMode="auto">
          <a:xfrm>
            <a:off x="64833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7" name="Rectangle 177"/>
          <p:cNvSpPr>
            <a:spLocks noChangeArrowheads="1"/>
          </p:cNvSpPr>
          <p:nvPr/>
        </p:nvSpPr>
        <p:spPr bwMode="auto">
          <a:xfrm>
            <a:off x="67119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8" name="Rectangle 178"/>
          <p:cNvSpPr>
            <a:spLocks noChangeArrowheads="1"/>
          </p:cNvSpPr>
          <p:nvPr/>
        </p:nvSpPr>
        <p:spPr bwMode="auto">
          <a:xfrm>
            <a:off x="6940550" y="36639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29" name="Rectangle 179"/>
          <p:cNvSpPr>
            <a:spLocks noChangeArrowheads="1"/>
          </p:cNvSpPr>
          <p:nvPr/>
        </p:nvSpPr>
        <p:spPr bwMode="auto">
          <a:xfrm>
            <a:off x="62547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30" name="Rectangle 180"/>
          <p:cNvSpPr>
            <a:spLocks noChangeArrowheads="1"/>
          </p:cNvSpPr>
          <p:nvPr/>
        </p:nvSpPr>
        <p:spPr bwMode="auto">
          <a:xfrm>
            <a:off x="64833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31" name="Rectangle 181"/>
          <p:cNvSpPr>
            <a:spLocks noChangeArrowheads="1"/>
          </p:cNvSpPr>
          <p:nvPr/>
        </p:nvSpPr>
        <p:spPr bwMode="auto">
          <a:xfrm>
            <a:off x="67119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32" name="Rectangle 182"/>
          <p:cNvSpPr>
            <a:spLocks noChangeArrowheads="1"/>
          </p:cNvSpPr>
          <p:nvPr/>
        </p:nvSpPr>
        <p:spPr bwMode="auto">
          <a:xfrm>
            <a:off x="6940550" y="389255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33" name="Line 183"/>
          <p:cNvSpPr>
            <a:spLocks noChangeShapeType="1"/>
          </p:cNvSpPr>
          <p:nvPr/>
        </p:nvSpPr>
        <p:spPr bwMode="auto">
          <a:xfrm flipV="1">
            <a:off x="6248400" y="32766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34" name="Group 184"/>
          <p:cNvGrpSpPr>
            <a:grpSpLocks/>
          </p:cNvGrpSpPr>
          <p:nvPr/>
        </p:nvGrpSpPr>
        <p:grpSpPr bwMode="auto">
          <a:xfrm>
            <a:off x="6324600" y="3276600"/>
            <a:ext cx="914400" cy="228600"/>
            <a:chOff x="3984" y="2064"/>
            <a:chExt cx="576" cy="144"/>
          </a:xfrm>
        </p:grpSpPr>
        <p:sp>
          <p:nvSpPr>
            <p:cNvPr id="15578" name="Line 185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9" name="Line 186"/>
            <p:cNvSpPr>
              <a:spLocks noChangeShapeType="1"/>
            </p:cNvSpPr>
            <p:nvPr/>
          </p:nvSpPr>
          <p:spPr bwMode="auto">
            <a:xfrm flipH="1">
              <a:off x="3984" y="2064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35" name="Group 187"/>
          <p:cNvGrpSpPr>
            <a:grpSpLocks/>
          </p:cNvGrpSpPr>
          <p:nvPr/>
        </p:nvGrpSpPr>
        <p:grpSpPr bwMode="auto">
          <a:xfrm>
            <a:off x="6324600" y="3505200"/>
            <a:ext cx="914400" cy="228600"/>
            <a:chOff x="3984" y="2208"/>
            <a:chExt cx="576" cy="144"/>
          </a:xfrm>
        </p:grpSpPr>
        <p:sp>
          <p:nvSpPr>
            <p:cNvPr id="15576" name="Line 188"/>
            <p:cNvSpPr>
              <a:spLocks noChangeShapeType="1"/>
            </p:cNvSpPr>
            <p:nvPr/>
          </p:nvSpPr>
          <p:spPr bwMode="auto">
            <a:xfrm>
              <a:off x="3984" y="22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" name="Line 189"/>
            <p:cNvSpPr>
              <a:spLocks noChangeShapeType="1"/>
            </p:cNvSpPr>
            <p:nvPr/>
          </p:nvSpPr>
          <p:spPr bwMode="auto">
            <a:xfrm flipH="1">
              <a:off x="3984" y="22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36" name="Group 190"/>
          <p:cNvGrpSpPr>
            <a:grpSpLocks/>
          </p:cNvGrpSpPr>
          <p:nvPr/>
        </p:nvGrpSpPr>
        <p:grpSpPr bwMode="auto">
          <a:xfrm>
            <a:off x="6324600" y="3733800"/>
            <a:ext cx="914400" cy="228600"/>
            <a:chOff x="3984" y="2352"/>
            <a:chExt cx="576" cy="144"/>
          </a:xfrm>
        </p:grpSpPr>
        <p:sp>
          <p:nvSpPr>
            <p:cNvPr id="15574" name="Line 191"/>
            <p:cNvSpPr>
              <a:spLocks noChangeShapeType="1"/>
            </p:cNvSpPr>
            <p:nvPr/>
          </p:nvSpPr>
          <p:spPr bwMode="auto">
            <a:xfrm>
              <a:off x="3984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" name="Line 192"/>
            <p:cNvSpPr>
              <a:spLocks noChangeShapeType="1"/>
            </p:cNvSpPr>
            <p:nvPr/>
          </p:nvSpPr>
          <p:spPr bwMode="auto">
            <a:xfrm flipH="1">
              <a:off x="3984" y="235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37" name="Line 193"/>
          <p:cNvSpPr>
            <a:spLocks noChangeShapeType="1"/>
          </p:cNvSpPr>
          <p:nvPr/>
        </p:nvSpPr>
        <p:spPr bwMode="auto">
          <a:xfrm>
            <a:off x="6324600" y="3962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8" name="Rectangle 194"/>
          <p:cNvSpPr>
            <a:spLocks noChangeArrowheads="1"/>
          </p:cNvSpPr>
          <p:nvPr/>
        </p:nvSpPr>
        <p:spPr bwMode="auto">
          <a:xfrm>
            <a:off x="6629400" y="3429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5539" name="Rectangle 195"/>
          <p:cNvSpPr>
            <a:spLocks noChangeArrowheads="1"/>
          </p:cNvSpPr>
          <p:nvPr/>
        </p:nvSpPr>
        <p:spPr bwMode="auto">
          <a:xfrm>
            <a:off x="1203325" y="4899025"/>
            <a:ext cx="23606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(k = 0; k &lt; N; k++)</a:t>
            </a:r>
          </a:p>
          <a:p>
            <a:r>
              <a:rPr lang="en-US" altLang="en-US"/>
              <a:t>  for (i = 0; i &lt; N; i++)</a:t>
            </a:r>
          </a:p>
          <a:p>
            <a:r>
              <a:rPr lang="en-US" altLang="en-US"/>
              <a:t>      for (j = 0; j &lt; N; j++)</a:t>
            </a:r>
          </a:p>
          <a:p>
            <a:r>
              <a:rPr lang="en-US" altLang="en-US"/>
              <a:t>         … reference x[i][j] …</a:t>
            </a:r>
          </a:p>
        </p:txBody>
      </p:sp>
      <p:sp>
        <p:nvSpPr>
          <p:cNvPr id="15540" name="Rectangle 196"/>
          <p:cNvSpPr>
            <a:spLocks noChangeArrowheads="1"/>
          </p:cNvSpPr>
          <p:nvPr/>
        </p:nvSpPr>
        <p:spPr bwMode="auto">
          <a:xfrm>
            <a:off x="4937125" y="4746625"/>
            <a:ext cx="3032240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(ii = 0; ii &lt; N; ii += T)</a:t>
            </a:r>
          </a:p>
          <a:p>
            <a:r>
              <a:rPr lang="en-US" altLang="en-US" dirty="0"/>
              <a:t>  for (</a:t>
            </a:r>
            <a:r>
              <a:rPr lang="en-US" altLang="en-US" dirty="0" err="1"/>
              <a:t>jj</a:t>
            </a:r>
            <a:r>
              <a:rPr lang="en-US" altLang="en-US" dirty="0"/>
              <a:t> = 0; </a:t>
            </a:r>
            <a:r>
              <a:rPr lang="en-US" altLang="en-US" dirty="0" err="1"/>
              <a:t>jj</a:t>
            </a:r>
            <a:r>
              <a:rPr lang="en-US" altLang="en-US" dirty="0"/>
              <a:t> &lt; N; </a:t>
            </a:r>
            <a:r>
              <a:rPr lang="en-US" altLang="en-US" dirty="0" err="1"/>
              <a:t>jj</a:t>
            </a:r>
            <a:r>
              <a:rPr lang="en-US" altLang="en-US" dirty="0"/>
              <a:t> += T)</a:t>
            </a:r>
          </a:p>
          <a:p>
            <a:r>
              <a:rPr lang="en-US" altLang="en-US" dirty="0"/>
              <a:t>    for (k = 0; k &lt; N; k++)</a:t>
            </a:r>
          </a:p>
          <a:p>
            <a:r>
              <a:rPr lang="en-US" altLang="en-US" dirty="0"/>
              <a:t>      for (</a:t>
            </a:r>
            <a:r>
              <a:rPr lang="en-US" altLang="en-US" dirty="0" err="1"/>
              <a:t>i</a:t>
            </a:r>
            <a:r>
              <a:rPr lang="en-US" altLang="en-US" dirty="0"/>
              <a:t> = ii; </a:t>
            </a:r>
            <a:r>
              <a:rPr lang="en-US" altLang="en-US" dirty="0" err="1"/>
              <a:t>i</a:t>
            </a:r>
            <a:r>
              <a:rPr lang="en-US" altLang="en-US" dirty="0"/>
              <a:t> &lt; min(</a:t>
            </a:r>
            <a:r>
              <a:rPr lang="en-US" altLang="en-US" dirty="0" err="1"/>
              <a:t>ii+T</a:t>
            </a:r>
            <a:r>
              <a:rPr lang="en-US" altLang="en-US" dirty="0"/>
              <a:t>, N);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r>
              <a:rPr lang="en-US" altLang="en-US" dirty="0"/>
              <a:t>         for (j = </a:t>
            </a:r>
            <a:r>
              <a:rPr lang="en-US" altLang="en-US" dirty="0" err="1"/>
              <a:t>jj</a:t>
            </a:r>
            <a:r>
              <a:rPr lang="en-US" altLang="en-US" dirty="0"/>
              <a:t>; j &lt; min(</a:t>
            </a:r>
            <a:r>
              <a:rPr lang="en-US" altLang="en-US" dirty="0" err="1"/>
              <a:t>jj+T,N</a:t>
            </a:r>
            <a:r>
              <a:rPr lang="en-US" altLang="en-US" dirty="0"/>
              <a:t>); </a:t>
            </a:r>
            <a:r>
              <a:rPr lang="en-US" altLang="en-US" dirty="0" err="1"/>
              <a:t>j++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       … reference x[</a:t>
            </a:r>
            <a:r>
              <a:rPr lang="en-US" altLang="en-US" dirty="0" err="1"/>
              <a:t>i</a:t>
            </a:r>
            <a:r>
              <a:rPr lang="en-US" altLang="en-US" dirty="0"/>
              <a:t>][j] …</a:t>
            </a:r>
          </a:p>
        </p:txBody>
      </p:sp>
      <p:sp>
        <p:nvSpPr>
          <p:cNvPr id="15541" name="Rectangle 197"/>
          <p:cNvSpPr>
            <a:spLocks noChangeArrowheads="1"/>
          </p:cNvSpPr>
          <p:nvPr/>
        </p:nvSpPr>
        <p:spPr bwMode="auto">
          <a:xfrm>
            <a:off x="974725" y="28416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15542" name="Rectangle 198"/>
          <p:cNvSpPr>
            <a:spLocks noChangeArrowheads="1"/>
          </p:cNvSpPr>
          <p:nvPr/>
        </p:nvSpPr>
        <p:spPr bwMode="auto">
          <a:xfrm>
            <a:off x="2422525" y="42132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15543" name="Rectangle 199"/>
          <p:cNvSpPr>
            <a:spLocks noChangeArrowheads="1"/>
          </p:cNvSpPr>
          <p:nvPr/>
        </p:nvSpPr>
        <p:spPr bwMode="auto">
          <a:xfrm>
            <a:off x="6080125" y="42894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15544" name="Rectangle 200"/>
          <p:cNvSpPr>
            <a:spLocks noChangeArrowheads="1"/>
          </p:cNvSpPr>
          <p:nvPr/>
        </p:nvSpPr>
        <p:spPr bwMode="auto">
          <a:xfrm>
            <a:off x="4632325" y="28416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grpSp>
        <p:nvGrpSpPr>
          <p:cNvPr id="15545" name="Group 201"/>
          <p:cNvGrpSpPr>
            <a:grpSpLocks/>
          </p:cNvGrpSpPr>
          <p:nvPr/>
        </p:nvGrpSpPr>
        <p:grpSpPr bwMode="auto">
          <a:xfrm>
            <a:off x="7299313" y="2286000"/>
            <a:ext cx="295275" cy="914400"/>
            <a:chOff x="4598" y="1440"/>
            <a:chExt cx="186" cy="576"/>
          </a:xfrm>
        </p:grpSpPr>
        <p:sp>
          <p:nvSpPr>
            <p:cNvPr id="15570" name="Line 202"/>
            <p:cNvSpPr>
              <a:spLocks noChangeShapeType="1"/>
            </p:cNvSpPr>
            <p:nvPr/>
          </p:nvSpPr>
          <p:spPr bwMode="auto">
            <a:xfrm>
              <a:off x="4656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03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" name="Line 204"/>
            <p:cNvSpPr>
              <a:spLocks noChangeShapeType="1"/>
            </p:cNvSpPr>
            <p:nvPr/>
          </p:nvSpPr>
          <p:spPr bwMode="auto">
            <a:xfrm>
              <a:off x="4656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" name="Rectangle 205"/>
            <p:cNvSpPr>
              <a:spLocks noChangeArrowheads="1"/>
            </p:cNvSpPr>
            <p:nvPr/>
          </p:nvSpPr>
          <p:spPr bwMode="auto">
            <a:xfrm>
              <a:off x="4598" y="1646"/>
              <a:ext cx="186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</a:t>
              </a:r>
            </a:p>
          </p:txBody>
        </p:sp>
      </p:grpSp>
      <p:sp>
        <p:nvSpPr>
          <p:cNvPr id="15547" name="Rectangle 207"/>
          <p:cNvSpPr>
            <a:spLocks noChangeArrowheads="1"/>
          </p:cNvSpPr>
          <p:nvPr/>
        </p:nvSpPr>
        <p:spPr bwMode="auto">
          <a:xfrm>
            <a:off x="288925" y="5965825"/>
            <a:ext cx="365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problem: all of x[</a:t>
            </a:r>
            <a:r>
              <a:rPr lang="en-US" altLang="en-US" dirty="0" err="1"/>
              <a:t>i</a:t>
            </a:r>
            <a:r>
              <a:rPr lang="en-US" altLang="en-US" dirty="0"/>
              <a:t>][j] can’t fit in the cache</a:t>
            </a:r>
          </a:p>
        </p:txBody>
      </p:sp>
      <p:sp>
        <p:nvSpPr>
          <p:cNvPr id="15548" name="Line 208"/>
          <p:cNvSpPr>
            <a:spLocks noChangeShapeType="1"/>
          </p:cNvSpPr>
          <p:nvPr/>
        </p:nvSpPr>
        <p:spPr bwMode="auto">
          <a:xfrm rot="-5400000">
            <a:off x="6170613" y="20494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49" name="Line 209"/>
          <p:cNvSpPr>
            <a:spLocks noChangeShapeType="1"/>
          </p:cNvSpPr>
          <p:nvPr/>
        </p:nvSpPr>
        <p:spPr bwMode="auto">
          <a:xfrm rot="-5400000">
            <a:off x="6704013" y="159226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0" name="Line 210"/>
          <p:cNvSpPr>
            <a:spLocks noChangeShapeType="1"/>
          </p:cNvSpPr>
          <p:nvPr/>
        </p:nvSpPr>
        <p:spPr bwMode="auto">
          <a:xfrm rot="-5400000">
            <a:off x="7085013" y="20494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1" name="Rectangle 211"/>
          <p:cNvSpPr>
            <a:spLocks noChangeArrowheads="1"/>
          </p:cNvSpPr>
          <p:nvPr/>
        </p:nvSpPr>
        <p:spPr bwMode="auto">
          <a:xfrm>
            <a:off x="6569075" y="1828800"/>
            <a:ext cx="312738" cy="3084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</a:t>
            </a:r>
          </a:p>
        </p:txBody>
      </p:sp>
      <p:sp>
        <p:nvSpPr>
          <p:cNvPr id="15552" name="Text Box 212"/>
          <p:cNvSpPr txBox="1">
            <a:spLocks noChangeArrowheads="1"/>
          </p:cNvSpPr>
          <p:nvPr/>
        </p:nvSpPr>
        <p:spPr bwMode="auto">
          <a:xfrm>
            <a:off x="0" y="2525713"/>
            <a:ext cx="9207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Memory</a:t>
            </a:r>
            <a:br>
              <a:rPr lang="en-US" altLang="en-US"/>
            </a:br>
            <a:r>
              <a:rPr lang="en-US" altLang="en-US"/>
              <a:t>layout of</a:t>
            </a:r>
            <a:br>
              <a:rPr lang="en-US" altLang="en-US"/>
            </a:br>
            <a:r>
              <a:rPr lang="en-US" altLang="en-US"/>
              <a:t>x[ ][ ]</a:t>
            </a:r>
            <a:br>
              <a:rPr lang="en-US" altLang="en-US"/>
            </a:br>
            <a:r>
              <a:rPr lang="en-US" altLang="en-US"/>
              <a:t>shown</a:t>
            </a:r>
            <a:br>
              <a:rPr lang="en-US" altLang="en-US"/>
            </a:br>
            <a:r>
              <a:rPr lang="en-US" altLang="en-US"/>
              <a:t>in 2D</a:t>
            </a:r>
          </a:p>
        </p:txBody>
      </p:sp>
      <p:sp>
        <p:nvSpPr>
          <p:cNvPr id="15553" name="AutoShape 213"/>
          <p:cNvSpPr>
            <a:spLocks/>
          </p:cNvSpPr>
          <p:nvPr/>
        </p:nvSpPr>
        <p:spPr bwMode="auto">
          <a:xfrm>
            <a:off x="838200" y="2286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784" name="Oval 216"/>
          <p:cNvSpPr>
            <a:spLocks noChangeArrowheads="1"/>
          </p:cNvSpPr>
          <p:nvPr/>
        </p:nvSpPr>
        <p:spPr bwMode="auto">
          <a:xfrm>
            <a:off x="6248400" y="2362200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57" name="Text Box 217"/>
          <p:cNvSpPr txBox="1">
            <a:spLocks noChangeArrowheads="1"/>
          </p:cNvSpPr>
          <p:nvPr/>
        </p:nvSpPr>
        <p:spPr bwMode="auto">
          <a:xfrm>
            <a:off x="42672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k = </a:t>
            </a:r>
          </a:p>
        </p:txBody>
      </p:sp>
      <p:sp>
        <p:nvSpPr>
          <p:cNvPr id="15558" name="Text Box 218"/>
          <p:cNvSpPr txBox="1"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5559" name="Text Box 219"/>
          <p:cNvSpPr txBox="1">
            <a:spLocks noChangeArrowheads="1"/>
          </p:cNvSpPr>
          <p:nvPr/>
        </p:nvSpPr>
        <p:spPr bwMode="auto">
          <a:xfrm>
            <a:off x="4267200" y="4724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ii = </a:t>
            </a:r>
          </a:p>
        </p:txBody>
      </p:sp>
      <p:sp>
        <p:nvSpPr>
          <p:cNvPr id="15560" name="Text Box 220"/>
          <p:cNvSpPr txBox="1">
            <a:spLocks noChangeArrowheads="1"/>
          </p:cNvSpPr>
          <p:nvPr/>
        </p:nvSpPr>
        <p:spPr bwMode="auto">
          <a:xfrm>
            <a:off x="4572000" y="4724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5561" name="Text Box 221"/>
          <p:cNvSpPr txBox="1">
            <a:spLocks noChangeArrowheads="1"/>
          </p:cNvSpPr>
          <p:nvPr/>
        </p:nvSpPr>
        <p:spPr bwMode="auto">
          <a:xfrm>
            <a:off x="4267200" y="4953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jj = </a:t>
            </a:r>
          </a:p>
        </p:txBody>
      </p:sp>
      <p:sp>
        <p:nvSpPr>
          <p:cNvPr id="15562" name="Text Box 222"/>
          <p:cNvSpPr txBox="1"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</a:t>
            </a:r>
          </a:p>
        </p:txBody>
      </p:sp>
      <p:sp>
        <p:nvSpPr>
          <p:cNvPr id="15563" name="Text Box 223"/>
          <p:cNvSpPr txBox="1">
            <a:spLocks noChangeArrowheads="1"/>
          </p:cNvSpPr>
          <p:nvPr/>
        </p:nvSpPr>
        <p:spPr bwMode="auto">
          <a:xfrm>
            <a:off x="4267200" y="5410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 = </a:t>
            </a:r>
          </a:p>
        </p:txBody>
      </p:sp>
      <p:sp>
        <p:nvSpPr>
          <p:cNvPr id="15564" name="Text Box 224"/>
          <p:cNvSpPr txBox="1">
            <a:spLocks noChangeArrowheads="1"/>
          </p:cNvSpPr>
          <p:nvPr/>
        </p:nvSpPr>
        <p:spPr bwMode="auto">
          <a:xfrm>
            <a:off x="4572000" y="5410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0…T</a:t>
            </a:r>
          </a:p>
        </p:txBody>
      </p:sp>
      <p:sp>
        <p:nvSpPr>
          <p:cNvPr id="15565" name="Text Box 225"/>
          <p:cNvSpPr txBox="1">
            <a:spLocks noChangeArrowheads="1"/>
          </p:cNvSpPr>
          <p:nvPr/>
        </p:nvSpPr>
        <p:spPr bwMode="auto">
          <a:xfrm>
            <a:off x="4267200" y="5638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 = </a:t>
            </a:r>
          </a:p>
        </p:txBody>
      </p:sp>
      <p:sp>
        <p:nvSpPr>
          <p:cNvPr id="15566" name="Text Box 226"/>
          <p:cNvSpPr txBox="1">
            <a:spLocks noChangeArrowheads="1"/>
          </p:cNvSpPr>
          <p:nvPr/>
        </p:nvSpPr>
        <p:spPr bwMode="auto">
          <a:xfrm>
            <a:off x="4572000" y="56388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T…2T</a:t>
            </a:r>
          </a:p>
        </p:txBody>
      </p:sp>
      <p:sp>
        <p:nvSpPr>
          <p:cNvPr id="15567" name="Oval 227"/>
          <p:cNvSpPr>
            <a:spLocks noChangeArrowheads="1"/>
          </p:cNvSpPr>
          <p:nvPr/>
        </p:nvSpPr>
        <p:spPr bwMode="auto">
          <a:xfrm>
            <a:off x="4191000" y="4953000"/>
            <a:ext cx="685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8" name="Oval 229"/>
          <p:cNvSpPr>
            <a:spLocks noChangeArrowheads="1"/>
          </p:cNvSpPr>
          <p:nvPr/>
        </p:nvSpPr>
        <p:spPr bwMode="auto">
          <a:xfrm>
            <a:off x="4191000" y="5638800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9" name="Oval 230"/>
          <p:cNvSpPr>
            <a:spLocks noChangeArrowheads="1"/>
          </p:cNvSpPr>
          <p:nvPr/>
        </p:nvSpPr>
        <p:spPr bwMode="auto">
          <a:xfrm>
            <a:off x="4191000" y="5181600"/>
            <a:ext cx="685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7" name="Rectangle 215"/>
          <p:cNvSpPr>
            <a:spLocks noChangeArrowheads="1"/>
          </p:cNvSpPr>
          <p:nvPr/>
        </p:nvSpPr>
        <p:spPr bwMode="auto">
          <a:xfrm>
            <a:off x="7854927" y="2438400"/>
            <a:ext cx="1289074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Tiling</a:t>
            </a:r>
          </a:p>
          <a:p>
            <a:r>
              <a:rPr lang="en-US" altLang="en-US" dirty="0"/>
              <a:t>factor “T”</a:t>
            </a:r>
          </a:p>
          <a:p>
            <a:r>
              <a:rPr lang="en-US" altLang="en-US" dirty="0"/>
              <a:t>selected so</a:t>
            </a:r>
          </a:p>
          <a:p>
            <a:r>
              <a:rPr lang="en-US" altLang="en-US" dirty="0"/>
              <a:t>that a tile</a:t>
            </a:r>
          </a:p>
          <a:p>
            <a:r>
              <a:rPr lang="en-US" altLang="en-US" dirty="0"/>
              <a:t>of x[</a:t>
            </a:r>
            <a:r>
              <a:rPr lang="en-US" altLang="en-US" dirty="0" err="1"/>
              <a:t>i</a:t>
            </a:r>
            <a:r>
              <a:rPr lang="en-US" altLang="en-US" dirty="0"/>
              <a:t>][j] fits</a:t>
            </a:r>
          </a:p>
          <a:p>
            <a:r>
              <a:rPr lang="en-US" altLang="en-US" dirty="0"/>
              <a:t>in the cache</a:t>
            </a:r>
          </a:p>
        </p:txBody>
      </p:sp>
    </p:spTree>
    <p:extLst>
      <p:ext uri="{BB962C8B-B14F-4D97-AF65-F5344CB8AC3E}">
        <p14:creationId xmlns:p14="http://schemas.microsoft.com/office/powerpoint/2010/main" val="1326024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96296E-6 L 0.08038 -2.96296E-6 L 0.00104 0.02847 L 0.08038 0.02847 L 0.00104 0.06296 L 0.08124 0.06296 L 0.00364 0.09398 L 0.08124 0.09514 " pathEditMode="relative" ptsTypes="AAAAAAAA">
                                      <p:cBhvr>
                                        <p:cTn id="12" dur="2000" fill="hold"/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84" grpId="0" animBg="1"/>
      <p:bldP spid="10978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Prefetching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Idea: Fetch a block into the cache </a:t>
            </a:r>
            <a:r>
              <a:rPr lang="en-US" altLang="en-US" i="1" dirty="0"/>
              <a:t>before</a:t>
            </a:r>
            <a:r>
              <a:rPr lang="en-US" altLang="en-US" dirty="0"/>
              <a:t> the CPU makes a request to that block.</a:t>
            </a:r>
          </a:p>
          <a:p>
            <a:r>
              <a:rPr lang="en-US" altLang="en-US" dirty="0"/>
              <a:t>Prefetching can be implemented in hardware, software (</a:t>
            </a:r>
            <a:r>
              <a:rPr lang="en-US" altLang="en-US" i="1" dirty="0"/>
              <a:t>e.g.</a:t>
            </a:r>
            <a:r>
              <a:rPr lang="en-US" altLang="en-US" dirty="0"/>
              <a:t>, compiler), or both.</a:t>
            </a:r>
          </a:p>
          <a:p>
            <a:r>
              <a:rPr lang="en-US" altLang="en-US" dirty="0"/>
              <a:t>Terms: “demand misses” vs. “</a:t>
            </a:r>
            <a:r>
              <a:rPr lang="en-US" altLang="en-US" dirty="0" err="1"/>
              <a:t>prefetch</a:t>
            </a:r>
            <a:r>
              <a:rPr lang="en-US" altLang="en-US" dirty="0"/>
              <a:t> misses”</a:t>
            </a:r>
          </a:p>
          <a:p>
            <a:pPr lvl="1"/>
            <a:r>
              <a:rPr lang="en-US" dirty="0"/>
              <a:t>“Demand miss”: This is a miss triggered by a CPU request. The CPU is demanding a block, right now, and that block is not in the cache.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Prefetch</a:t>
            </a:r>
            <a:r>
              <a:rPr lang="en-US" dirty="0"/>
              <a:t> miss”: This is a miss triggered by a request made by the </a:t>
            </a:r>
            <a:r>
              <a:rPr lang="en-US" dirty="0" err="1"/>
              <a:t>prefetcher</a:t>
            </a:r>
            <a:r>
              <a:rPr lang="en-US" dirty="0"/>
              <a:t>, which is kind of the point of prefetching: initiate a miss early, before it becomes a demand miss (so that the CPU sees a hit).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156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48280"/>
          </a:xfrm>
        </p:spPr>
        <p:txBody>
          <a:bodyPr>
            <a:normAutofit/>
          </a:bodyPr>
          <a:lstStyle/>
          <a:p>
            <a:r>
              <a:rPr lang="en-US" sz="3600" dirty="0"/>
              <a:t>Convert Demand Miss into </a:t>
            </a:r>
            <a:r>
              <a:rPr lang="en-US" sz="3600" dirty="0" err="1"/>
              <a:t>Prefetch</a:t>
            </a:r>
            <a:r>
              <a:rPr lang="en-US" sz="3600" dirty="0"/>
              <a:t> Miss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1439211"/>
            <a:ext cx="822960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90887" y="1585119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648087" y="219471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90887" y="2499519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8087" y="2145268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request (block 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8036" y="10698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6198006" y="2651919"/>
            <a:ext cx="30480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8400" y="261965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 miss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1327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prefetcher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1938527" y="4419600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81327" y="472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8527" y="4370149"/>
            <a:ext cx="26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prefetch</a:t>
            </a:r>
            <a:r>
              <a:rPr lang="en-US" dirty="0"/>
              <a:t> request (block X)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488446" y="4876800"/>
            <a:ext cx="304800" cy="304800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08840" y="484453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prefetch</a:t>
            </a:r>
            <a:r>
              <a:rPr lang="en-US" dirty="0"/>
              <a:t> miss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0887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5648087" y="4419600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90887" y="472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48087" y="4370149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request (block X)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6198006" y="4876800"/>
            <a:ext cx="304800" cy="3048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18400" y="484453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38527" y="5638800"/>
            <a:ext cx="3709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8365" y="56388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fetch block (miss penalty)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838200" y="1585119"/>
            <a:ext cx="291195" cy="1651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-21102" y="2133600"/>
            <a:ext cx="125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br>
              <a:rPr lang="en-US" dirty="0"/>
            </a:br>
            <a:r>
              <a:rPr lang="en-US" dirty="0"/>
              <a:t>prefetching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824595" y="3751316"/>
            <a:ext cx="304800" cy="2090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-21102" y="4572000"/>
            <a:ext cx="125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prefetching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29600" y="2133600"/>
            <a:ext cx="652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br>
              <a:rPr lang="en-US" dirty="0"/>
            </a:br>
            <a:r>
              <a:rPr lang="en-US" dirty="0"/>
              <a:t>stalls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53400" y="4198203"/>
            <a:ext cx="8899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br>
              <a:rPr lang="en-US" dirty="0"/>
            </a:br>
            <a:r>
              <a:rPr lang="en-US" dirty="0"/>
              <a:t>doesn’t</a:t>
            </a:r>
            <a:br>
              <a:rPr lang="en-US" dirty="0"/>
            </a:br>
            <a:r>
              <a:rPr lang="en-US" dirty="0"/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295338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Aspects of a Hardware </a:t>
            </a:r>
            <a:r>
              <a:rPr lang="en-US" dirty="0" err="1"/>
              <a:t>Prefetcher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 err="1"/>
              <a:t>Prefetch</a:t>
            </a:r>
            <a:r>
              <a:rPr lang="en-US" u="sng" dirty="0"/>
              <a:t> trigger</a:t>
            </a:r>
            <a:r>
              <a:rPr lang="en-US" dirty="0"/>
              <a:t>: What triggers the hardware </a:t>
            </a:r>
            <a:r>
              <a:rPr lang="en-US" dirty="0" err="1"/>
              <a:t>prefetcher</a:t>
            </a:r>
            <a:r>
              <a:rPr lang="en-US" dirty="0"/>
              <a:t> to initiate a </a:t>
            </a:r>
            <a:r>
              <a:rPr lang="en-US" dirty="0" err="1"/>
              <a:t>prefetch</a:t>
            </a:r>
            <a:r>
              <a:rPr lang="en-US" dirty="0"/>
              <a:t> request?</a:t>
            </a:r>
          </a:p>
          <a:p>
            <a:pPr lvl="1"/>
            <a:r>
              <a:rPr lang="en-US" dirty="0"/>
              <a:t>Often, a hardware </a:t>
            </a:r>
            <a:r>
              <a:rPr lang="en-US" dirty="0" err="1"/>
              <a:t>prefetcher</a:t>
            </a:r>
            <a:r>
              <a:rPr lang="en-US" dirty="0"/>
              <a:t> initiates a </a:t>
            </a:r>
            <a:r>
              <a:rPr lang="en-US" dirty="0" err="1"/>
              <a:t>prefetch</a:t>
            </a:r>
            <a:r>
              <a:rPr lang="en-US" dirty="0"/>
              <a:t> request for one or more blocks, when a CPU request causes a demand miss.  </a:t>
            </a:r>
            <a:r>
              <a:rPr lang="en-US" i="1" dirty="0"/>
              <a:t>I.e.</a:t>
            </a:r>
            <a:r>
              <a:rPr lang="en-US" dirty="0"/>
              <a:t>, concurrently with resolving the demand miss to, say, block A, initiate </a:t>
            </a:r>
            <a:r>
              <a:rPr lang="en-US" dirty="0" err="1"/>
              <a:t>prefetch</a:t>
            </a:r>
            <a:r>
              <a:rPr lang="en-US" dirty="0"/>
              <a:t> misses to other blocks X, Y, …, in anticipation of these other blocks being needed in the near future.</a:t>
            </a:r>
          </a:p>
          <a:p>
            <a:pPr lvl="1"/>
            <a:r>
              <a:rPr lang="en-US" dirty="0"/>
              <a:t>Note, if a </a:t>
            </a:r>
            <a:r>
              <a:rPr lang="en-US" dirty="0" err="1"/>
              <a:t>prefetch</a:t>
            </a:r>
            <a:r>
              <a:rPr lang="en-US" dirty="0"/>
              <a:t> request doesn’t actually miss in the cache (</a:t>
            </a:r>
            <a:r>
              <a:rPr lang="en-US" i="1" dirty="0"/>
              <a:t>i.e.</a:t>
            </a:r>
            <a:r>
              <a:rPr lang="en-US" dirty="0"/>
              <a:t>, it hits), then that block isn’t </a:t>
            </a:r>
            <a:r>
              <a:rPr lang="en-US" dirty="0" err="1"/>
              <a:t>prefetched</a:t>
            </a:r>
            <a:r>
              <a:rPr lang="en-US" dirty="0"/>
              <a:t> (obviously).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Aspects of a Hardware </a:t>
            </a:r>
            <a:r>
              <a:rPr lang="en-US" dirty="0" err="1"/>
              <a:t>Prefetcher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u="sng" dirty="0" err="1"/>
              <a:t>Prefetch</a:t>
            </a:r>
            <a:r>
              <a:rPr lang="en-US" u="sng" dirty="0"/>
              <a:t> degree</a:t>
            </a:r>
            <a:r>
              <a:rPr lang="en-US" dirty="0"/>
              <a:t>: How many blocks does the hardware </a:t>
            </a:r>
            <a:r>
              <a:rPr lang="en-US" dirty="0" err="1"/>
              <a:t>prefetcher</a:t>
            </a:r>
            <a:r>
              <a:rPr lang="en-US" dirty="0"/>
              <a:t> </a:t>
            </a:r>
            <a:r>
              <a:rPr lang="en-US" dirty="0" err="1"/>
              <a:t>prefetch</a:t>
            </a:r>
            <a:r>
              <a:rPr lang="en-US" dirty="0"/>
              <a:t>, when it is triggered?</a:t>
            </a:r>
          </a:p>
          <a:p>
            <a:pPr marL="914400" lvl="1" indent="-514350"/>
            <a:r>
              <a:rPr lang="en-US" dirty="0"/>
              <a:t>“</a:t>
            </a:r>
            <a:r>
              <a:rPr lang="en-US" dirty="0" err="1"/>
              <a:t>Prefetch</a:t>
            </a:r>
            <a:r>
              <a:rPr lang="en-US" dirty="0"/>
              <a:t> degree” is the number of blocks </a:t>
            </a:r>
            <a:r>
              <a:rPr lang="en-US" dirty="0" err="1"/>
              <a:t>prefetched</a:t>
            </a:r>
            <a:r>
              <a:rPr lang="en-US" dirty="0"/>
              <a:t>, for each trigger event.</a:t>
            </a:r>
          </a:p>
          <a:p>
            <a:pPr marL="914400" lvl="1" indent="-514350"/>
            <a:r>
              <a:rPr lang="en-US" dirty="0"/>
              <a:t>The most conservative </a:t>
            </a:r>
            <a:r>
              <a:rPr lang="en-US" dirty="0" err="1"/>
              <a:t>prefetcher</a:t>
            </a:r>
            <a:r>
              <a:rPr lang="en-US" dirty="0"/>
              <a:t> has a </a:t>
            </a:r>
            <a:r>
              <a:rPr lang="en-US" dirty="0" err="1"/>
              <a:t>prefetch</a:t>
            </a:r>
            <a:r>
              <a:rPr lang="en-US" dirty="0"/>
              <a:t> degree of 1.</a:t>
            </a:r>
          </a:p>
          <a:p>
            <a:pPr marL="914400" lvl="1" indent="-514350"/>
            <a:r>
              <a:rPr lang="en-US" dirty="0"/>
              <a:t>Aggressive </a:t>
            </a:r>
            <a:r>
              <a:rPr lang="en-US" dirty="0" err="1"/>
              <a:t>prefetchers</a:t>
            </a:r>
            <a:r>
              <a:rPr lang="en-US" dirty="0"/>
              <a:t> have </a:t>
            </a:r>
            <a:r>
              <a:rPr lang="en-US" dirty="0" err="1"/>
              <a:t>prefetch</a:t>
            </a:r>
            <a:r>
              <a:rPr lang="en-US" dirty="0"/>
              <a:t> degrees &gt; 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Aspects of a Hardware </a:t>
            </a:r>
            <a:r>
              <a:rPr lang="en-US" dirty="0" err="1"/>
              <a:t>Prefetcher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u="sng" dirty="0"/>
              <a:t>Prediction algorithm</a:t>
            </a:r>
            <a:r>
              <a:rPr lang="en-US" dirty="0"/>
              <a:t>: Which block(s) does the hardware </a:t>
            </a:r>
            <a:r>
              <a:rPr lang="en-US" dirty="0" err="1"/>
              <a:t>prefetcher</a:t>
            </a:r>
            <a:r>
              <a:rPr lang="en-US" dirty="0"/>
              <a:t>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marL="914400" lvl="1" indent="-514350"/>
            <a:r>
              <a:rPr lang="en-US" dirty="0"/>
              <a:t>This is the secret sauce: predicting which blocks will be referenced in the future that are not currently in the cache.  </a:t>
            </a:r>
          </a:p>
          <a:p>
            <a:pPr marL="914400" lvl="1" indent="-514350"/>
            <a:r>
              <a:rPr lang="en-US" dirty="0"/>
              <a:t>Some reference patterns are easy to predict</a:t>
            </a:r>
          </a:p>
          <a:p>
            <a:pPr marL="1314450" lvl="2" indent="-514350"/>
            <a:r>
              <a:rPr lang="en-US" dirty="0"/>
              <a:t>Sequential locality of instructions and arrays</a:t>
            </a:r>
          </a:p>
          <a:p>
            <a:pPr marL="1314450" lvl="2" indent="-514350"/>
            <a:r>
              <a:rPr lang="en-US" dirty="0"/>
              <a:t>Fixed-</a:t>
            </a:r>
            <a:r>
              <a:rPr lang="en-US" dirty="0" err="1"/>
              <a:t>strided</a:t>
            </a:r>
            <a:r>
              <a:rPr lang="en-US" dirty="0"/>
              <a:t> accesses to arrays</a:t>
            </a:r>
          </a:p>
          <a:p>
            <a:pPr marL="914400" lvl="1" indent="-514350"/>
            <a:r>
              <a:rPr lang="en-US" dirty="0"/>
              <a:t>Other reference patterns are hard to predict</a:t>
            </a:r>
          </a:p>
          <a:p>
            <a:pPr marL="1314450" lvl="2" indent="-514350"/>
            <a:r>
              <a:rPr lang="en-US" dirty="0"/>
              <a:t>Linked data structures (lists, trees, graphs, </a:t>
            </a:r>
            <a:r>
              <a:rPr lang="en-US" i="1" dirty="0"/>
              <a:t>etc</a:t>
            </a:r>
            <a:r>
              <a:rPr lang="en-US" dirty="0"/>
              <a:t>.)</a:t>
            </a:r>
          </a:p>
          <a:p>
            <a:pPr marL="1314450" lvl="2" indent="-514350"/>
            <a:r>
              <a:rPr lang="en-US" dirty="0"/>
              <a:t>Indirect memory accesses, </a:t>
            </a:r>
            <a:r>
              <a:rPr lang="en-US" i="1" dirty="0"/>
              <a:t>e.g.</a:t>
            </a:r>
            <a:r>
              <a:rPr lang="en-US" dirty="0"/>
              <a:t>, a[b[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 marL="1314450" lvl="2" indent="-514350"/>
            <a:r>
              <a:rPr lang="en-US" dirty="0"/>
              <a:t>Control flow (branches) can cause gaps in sequential or fixed-</a:t>
            </a:r>
            <a:r>
              <a:rPr lang="en-US" dirty="0" err="1"/>
              <a:t>strided</a:t>
            </a:r>
            <a:r>
              <a:rPr lang="en-US" dirty="0"/>
              <a:t> accesses</a:t>
            </a:r>
          </a:p>
          <a:p>
            <a:pPr marL="914400" lvl="1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Aspects of a Hardware </a:t>
            </a:r>
            <a:r>
              <a:rPr lang="en-US" dirty="0" err="1"/>
              <a:t>Prefetcher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u="sng" dirty="0" err="1"/>
              <a:t>Prefetch</a:t>
            </a:r>
            <a:r>
              <a:rPr lang="en-US" u="sng" dirty="0"/>
              <a:t> distance</a:t>
            </a:r>
            <a:r>
              <a:rPr lang="en-US" dirty="0"/>
              <a:t>: How far ahead in the anticipated miss stream must we </a:t>
            </a:r>
            <a:r>
              <a:rPr lang="en-US" dirty="0" err="1"/>
              <a:t>prefetch</a:t>
            </a:r>
            <a:r>
              <a:rPr lang="en-US" dirty="0"/>
              <a:t> in order to be </a:t>
            </a:r>
            <a:r>
              <a:rPr lang="en-US" i="1" dirty="0"/>
              <a:t>timely</a:t>
            </a:r>
            <a:r>
              <a:rPr lang="en-US" dirty="0"/>
              <a:t>?</a:t>
            </a:r>
          </a:p>
          <a:p>
            <a:pPr marL="914400" lvl="1" indent="-514350"/>
            <a:r>
              <a:rPr lang="en-US" dirty="0"/>
              <a:t>Timeliness is perhaps less of a concern in an in-order processor</a:t>
            </a:r>
          </a:p>
          <a:p>
            <a:pPr marL="1314450" lvl="2" indent="-514350"/>
            <a:r>
              <a:rPr lang="en-US" dirty="0"/>
              <a:t>Suppose the </a:t>
            </a:r>
            <a:r>
              <a:rPr lang="en-US" dirty="0" err="1"/>
              <a:t>prefetch</a:t>
            </a:r>
            <a:r>
              <a:rPr lang="en-US" dirty="0"/>
              <a:t> trigger is a demand miss.  CPU demand-misses on block A, and stalls for a long time anyway.  While it is stalled, exploit “memory level parallelism” to do one or more </a:t>
            </a:r>
            <a:r>
              <a:rPr lang="en-US" dirty="0" err="1"/>
              <a:t>prefetch</a:t>
            </a:r>
            <a:r>
              <a:rPr lang="en-US" dirty="0"/>
              <a:t> misses in parallel with the demand miss.</a:t>
            </a:r>
          </a:p>
          <a:p>
            <a:pPr marL="914400" lvl="1" indent="-514350"/>
            <a:r>
              <a:rPr lang="en-US" dirty="0"/>
              <a:t>Timeliness of </a:t>
            </a:r>
            <a:r>
              <a:rPr lang="en-US" dirty="0" err="1"/>
              <a:t>prefetches</a:t>
            </a:r>
            <a:r>
              <a:rPr lang="en-US" dirty="0"/>
              <a:t> is a big concern in OOO processors</a:t>
            </a:r>
          </a:p>
          <a:p>
            <a:pPr marL="1314450" lvl="2" indent="-514350"/>
            <a:r>
              <a:rPr lang="en-US" dirty="0"/>
              <a:t>An OOO processor can keep fetching and executing instructions when there is a demand miss.  So now the </a:t>
            </a:r>
            <a:r>
              <a:rPr lang="en-US" dirty="0" err="1"/>
              <a:t>prefetcher</a:t>
            </a:r>
            <a:r>
              <a:rPr lang="en-US" dirty="0"/>
              <a:t> must be concerned about timeliness: it must be sufficiently far ahead in the reference stream w.r.t. where the CPU is in the reference stream, to provide a tangible advantage.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Aspects of a Hardware </a:t>
            </a:r>
            <a:r>
              <a:rPr lang="en-US" dirty="0" err="1"/>
              <a:t>Prefetcher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Where to put </a:t>
            </a:r>
            <a:r>
              <a:rPr lang="en-US" dirty="0" err="1"/>
              <a:t>prefetched</a:t>
            </a:r>
            <a:r>
              <a:rPr lang="en-US" dirty="0"/>
              <a:t> blocks?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directly into the cache</a:t>
            </a:r>
          </a:p>
          <a:p>
            <a:pPr lvl="2"/>
            <a:r>
              <a:rPr lang="en-US" dirty="0"/>
              <a:t>Pro: no extra hardware for </a:t>
            </a:r>
            <a:r>
              <a:rPr lang="en-US" dirty="0" err="1"/>
              <a:t>prefetch</a:t>
            </a:r>
            <a:r>
              <a:rPr lang="en-US" dirty="0"/>
              <a:t> buffers</a:t>
            </a:r>
          </a:p>
          <a:p>
            <a:pPr lvl="2"/>
            <a:r>
              <a:rPr lang="en-US" dirty="0"/>
              <a:t>Con: potential for cache pollution (useless </a:t>
            </a:r>
            <a:r>
              <a:rPr lang="en-US" dirty="0" err="1"/>
              <a:t>prefetched</a:t>
            </a:r>
            <a:r>
              <a:rPr lang="en-US" dirty="0"/>
              <a:t> blocks displacing useful blocks)</a:t>
            </a:r>
          </a:p>
          <a:p>
            <a:pPr lvl="2"/>
            <a:r>
              <a:rPr lang="en-US" dirty="0"/>
              <a:t>Idea: exploit set-associative caches; </a:t>
            </a:r>
            <a:r>
              <a:rPr lang="en-US" dirty="0" err="1"/>
              <a:t>prefetched</a:t>
            </a:r>
            <a:r>
              <a:rPr lang="en-US" dirty="0"/>
              <a:t> block replaces LRU block in the set, and keep the </a:t>
            </a:r>
            <a:r>
              <a:rPr lang="en-US" dirty="0" err="1"/>
              <a:t>prefetched</a:t>
            </a:r>
            <a:r>
              <a:rPr lang="en-US" dirty="0"/>
              <a:t> block as the LRU since it hasn’t been referenced by the CPU yet.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into a </a:t>
            </a:r>
            <a:r>
              <a:rPr lang="en-US" dirty="0" err="1"/>
              <a:t>prefetch</a:t>
            </a:r>
            <a:r>
              <a:rPr lang="en-US" dirty="0"/>
              <a:t> buffer, and only bring it into the cache when a CPU request hits in the </a:t>
            </a:r>
            <a:r>
              <a:rPr lang="en-US" dirty="0" err="1"/>
              <a:t>prefetch</a:t>
            </a:r>
            <a:r>
              <a:rPr lang="en-US" dirty="0"/>
              <a:t> buffer</a:t>
            </a:r>
          </a:p>
          <a:p>
            <a:pPr lvl="2"/>
            <a:r>
              <a:rPr lang="en-US" dirty="0"/>
              <a:t>Pro: avoids cache pollution</a:t>
            </a:r>
          </a:p>
          <a:p>
            <a:pPr lvl="2"/>
            <a:r>
              <a:rPr lang="en-US" dirty="0"/>
              <a:t>Con: added cost of </a:t>
            </a:r>
            <a:r>
              <a:rPr lang="en-US" dirty="0" err="1"/>
              <a:t>prefetch</a:t>
            </a:r>
            <a:r>
              <a:rPr lang="en-US" dirty="0"/>
              <a:t> buffer(s)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, “stream buffers” for sequential or fixed-</a:t>
            </a:r>
            <a:r>
              <a:rPr lang="en-US" dirty="0" err="1"/>
              <a:t>strided</a:t>
            </a:r>
            <a:r>
              <a:rPr lang="en-US" dirty="0"/>
              <a:t> reference streams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3088</Words>
  <Application>Microsoft Office PowerPoint</Application>
  <PresentationFormat>On-screen Show (4:3)</PresentationFormat>
  <Paragraphs>425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ZapfDingbats</vt:lpstr>
      <vt:lpstr>Office Theme</vt:lpstr>
      <vt:lpstr>ECE 463/563 Microprocessor Architecture</vt:lpstr>
      <vt:lpstr>Optimizations for Reducing Misses</vt:lpstr>
      <vt:lpstr>Prefetching</vt:lpstr>
      <vt:lpstr>Convert Demand Miss into Prefetch Miss</vt:lpstr>
      <vt:lpstr>Key Aspects of a Hardware Prefetcher</vt:lpstr>
      <vt:lpstr>Key Aspects of a Hardware Prefetcher (cont.)</vt:lpstr>
      <vt:lpstr>Key Aspects of a Hardware Prefetcher (cont.)</vt:lpstr>
      <vt:lpstr>Key Aspects of a Hardware Prefetcher (cont.)</vt:lpstr>
      <vt:lpstr>Key Aspects of a Hardware Prefetcher (cont.)</vt:lpstr>
      <vt:lpstr>Key Aspects of a Hardware Prefetcher (cont.)</vt:lpstr>
      <vt:lpstr>Simple Hardware Prefetchers</vt:lpstr>
      <vt:lpstr>Stream Buffer</vt:lpstr>
      <vt:lpstr>Stream Buffer (cont.)</vt:lpstr>
      <vt:lpstr>Stride Prefetcher</vt:lpstr>
      <vt:lpstr>Software prefetching</vt:lpstr>
      <vt:lpstr>Software prefetching (cont.)</vt:lpstr>
      <vt:lpstr>Software prefetching (cont.)</vt:lpstr>
      <vt:lpstr>Potential issues with prefetching</vt:lpstr>
      <vt:lpstr>Transform program to increase locality</vt:lpstr>
      <vt:lpstr>Tiling</vt:lpstr>
      <vt:lpstr>Tiling (cont.)</vt:lpstr>
      <vt:lpstr>Tiling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593</cp:revision>
  <dcterms:created xsi:type="dcterms:W3CDTF">2006-08-16T00:00:00Z</dcterms:created>
  <dcterms:modified xsi:type="dcterms:W3CDTF">2023-09-19T21:31:19Z</dcterms:modified>
</cp:coreProperties>
</file>