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57" r:id="rId5"/>
    <p:sldId id="264" r:id="rId6"/>
    <p:sldId id="258" r:id="rId7"/>
    <p:sldId id="259" r:id="rId8"/>
    <p:sldId id="267" r:id="rId9"/>
    <p:sldId id="268" r:id="rId10"/>
    <p:sldId id="269"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AF5F8-A0B1-4E61-A71B-E91536DC766F}"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EC3C2-2D9F-4A0C-B46F-4867E231275F}" type="slidenum">
              <a:rPr lang="en-US" smtClean="0"/>
              <a:t>‹#›</a:t>
            </a:fld>
            <a:endParaRPr lang="en-US"/>
          </a:p>
        </p:txBody>
      </p:sp>
    </p:spTree>
    <p:extLst>
      <p:ext uri="{BB962C8B-B14F-4D97-AF65-F5344CB8AC3E}">
        <p14:creationId xmlns:p14="http://schemas.microsoft.com/office/powerpoint/2010/main" val="266489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138781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294822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44004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22702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61549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7073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Fall 2020</a:t>
            </a:r>
            <a:endParaRPr lang="en-US"/>
          </a:p>
        </p:txBody>
      </p:sp>
      <p:sp>
        <p:nvSpPr>
          <p:cNvPr id="8" name="Footer Placeholder 7"/>
          <p:cNvSpPr>
            <a:spLocks noGrp="1"/>
          </p:cNvSpPr>
          <p:nvPr>
            <p:ph type="ftr" sz="quarter" idx="11"/>
          </p:nvPr>
        </p:nvSpPr>
        <p:spPr/>
        <p:txBody>
          <a:bodyPr/>
          <a:lstStyle/>
          <a:p>
            <a:r>
              <a:rPr lang="en-US" smtClean="0"/>
              <a:t>ECE 463/563, Microprocessor Architecture, Prof. Eric Rotenberg</a:t>
            </a:r>
            <a:endParaRPr lang="en-US"/>
          </a:p>
        </p:txBody>
      </p:sp>
      <p:sp>
        <p:nvSpPr>
          <p:cNvPr id="9" name="Slide Number Placeholder 8"/>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14071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Fall 2020</a:t>
            </a:r>
            <a:endParaRPr lang="en-US"/>
          </a:p>
        </p:txBody>
      </p:sp>
      <p:sp>
        <p:nvSpPr>
          <p:cNvPr id="4" name="Footer Placeholder 3"/>
          <p:cNvSpPr>
            <a:spLocks noGrp="1"/>
          </p:cNvSpPr>
          <p:nvPr>
            <p:ph type="ftr" sz="quarter" idx="11"/>
          </p:nvPr>
        </p:nvSpPr>
        <p:spPr/>
        <p:txBody>
          <a:bodyPr/>
          <a:lstStyle/>
          <a:p>
            <a:r>
              <a:rPr lang="en-US" smtClean="0"/>
              <a:t>ECE 463/563, Microprocessor Architecture, Prof. Eric Rotenberg</a:t>
            </a:r>
            <a:endParaRPr lang="en-US"/>
          </a:p>
        </p:txBody>
      </p:sp>
      <p:sp>
        <p:nvSpPr>
          <p:cNvPr id="5" name="Slide Number Placeholder 4"/>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49751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Fall 2020</a:t>
            </a:r>
            <a:endParaRPr lang="en-US"/>
          </a:p>
        </p:txBody>
      </p:sp>
      <p:sp>
        <p:nvSpPr>
          <p:cNvPr id="3" name="Footer Placeholder 2"/>
          <p:cNvSpPr>
            <a:spLocks noGrp="1"/>
          </p:cNvSpPr>
          <p:nvPr>
            <p:ph type="ftr" sz="quarter" idx="11"/>
          </p:nvPr>
        </p:nvSpPr>
        <p:spPr/>
        <p:txBody>
          <a:bodyPr/>
          <a:lstStyle/>
          <a:p>
            <a:r>
              <a:rPr lang="en-US" smtClean="0"/>
              <a:t>ECE 463/563, Microprocessor Architecture, Prof. Eric Rotenberg</a:t>
            </a:r>
            <a:endParaRPr lang="en-US"/>
          </a:p>
        </p:txBody>
      </p:sp>
      <p:sp>
        <p:nvSpPr>
          <p:cNvPr id="4" name="Slide Number Placeholder 3"/>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40173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378458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a:t>
            </a:fld>
            <a:endParaRPr lang="en-US"/>
          </a:p>
        </p:txBody>
      </p:sp>
    </p:spTree>
    <p:extLst>
      <p:ext uri="{BB962C8B-B14F-4D97-AF65-F5344CB8AC3E}">
        <p14:creationId xmlns:p14="http://schemas.microsoft.com/office/powerpoint/2010/main" val="2712902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Fall 2020</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ECE 463/563, Microprocessor Architecture, Prof. Eric Rotenberg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E4697D-A882-4C7D-A9D7-B980856F82D1}" type="slidenum">
              <a:rPr lang="en-US" smtClean="0"/>
              <a:t>‹#›</a:t>
            </a:fld>
            <a:endParaRPr lang="en-US"/>
          </a:p>
        </p:txBody>
      </p:sp>
    </p:spTree>
    <p:extLst>
      <p:ext uri="{BB962C8B-B14F-4D97-AF65-F5344CB8AC3E}">
        <p14:creationId xmlns:p14="http://schemas.microsoft.com/office/powerpoint/2010/main" val="3665001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ECE 463/563</a:t>
            </a:r>
            <a:br>
              <a:rPr lang="en-US" dirty="0" smtClean="0"/>
            </a:br>
            <a:r>
              <a:rPr lang="en-US" dirty="0" smtClean="0"/>
              <a:t>Fall `20</a:t>
            </a:r>
            <a:endParaRPr lang="en-US" dirty="0"/>
          </a:p>
        </p:txBody>
      </p:sp>
      <p:sp>
        <p:nvSpPr>
          <p:cNvPr id="3" name="Subtitle 2"/>
          <p:cNvSpPr>
            <a:spLocks noGrp="1"/>
          </p:cNvSpPr>
          <p:nvPr>
            <p:ph type="subTitle" idx="1"/>
          </p:nvPr>
        </p:nvSpPr>
        <p:spPr>
          <a:xfrm>
            <a:off x="1524000" y="3865418"/>
            <a:ext cx="9144000" cy="1662546"/>
          </a:xfrm>
        </p:spPr>
        <p:txBody>
          <a:bodyPr>
            <a:noAutofit/>
          </a:bodyPr>
          <a:lstStyle/>
          <a:p>
            <a:r>
              <a:rPr lang="en-US" sz="3200" dirty="0" smtClean="0"/>
              <a:t>Victim Caches</a:t>
            </a:r>
          </a:p>
          <a:p>
            <a:endParaRPr lang="en-US" sz="3200" dirty="0"/>
          </a:p>
          <a:p>
            <a:r>
              <a:rPr lang="en-US" sz="3200" dirty="0" smtClean="0"/>
              <a:t>Prof. Eric Rotenberg</a:t>
            </a:r>
            <a:endParaRPr lang="en-US" sz="3200" dirty="0"/>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1</a:t>
            </a:fld>
            <a:endParaRPr lang="en-US"/>
          </a:p>
        </p:txBody>
      </p:sp>
    </p:spTree>
    <p:extLst>
      <p:ext uri="{BB962C8B-B14F-4D97-AF65-F5344CB8AC3E}">
        <p14:creationId xmlns:p14="http://schemas.microsoft.com/office/powerpoint/2010/main" val="414702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77091"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8435" name="Text Box 3"/>
          <p:cNvSpPr txBox="1">
            <a:spLocks noChangeArrowheads="1"/>
          </p:cNvSpPr>
          <p:nvPr/>
        </p:nvSpPr>
        <p:spPr bwMode="auto">
          <a:xfrm>
            <a:off x="3068782"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B</a:t>
            </a:r>
            <a:endParaRPr lang="en-US" altLang="en-US" sz="2400" dirty="0"/>
          </a:p>
        </p:txBody>
      </p:sp>
      <p:sp>
        <p:nvSpPr>
          <p:cNvPr id="18436" name="Text Box 4"/>
          <p:cNvSpPr txBox="1">
            <a:spLocks noChangeArrowheads="1"/>
          </p:cNvSpPr>
          <p:nvPr/>
        </p:nvSpPr>
        <p:spPr bwMode="auto">
          <a:xfrm>
            <a:off x="3068782"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 (LRU)</a:t>
            </a:r>
            <a:endParaRPr lang="en-US" altLang="en-US" sz="2400" dirty="0"/>
          </a:p>
        </p:txBody>
      </p:sp>
      <p:sp>
        <p:nvSpPr>
          <p:cNvPr id="18437" name="Text Box 5"/>
          <p:cNvSpPr txBox="1">
            <a:spLocks noChangeArrowheads="1"/>
          </p:cNvSpPr>
          <p:nvPr/>
        </p:nvSpPr>
        <p:spPr bwMode="auto">
          <a:xfrm>
            <a:off x="277091"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8438" name="Text Box 6"/>
          <p:cNvSpPr txBox="1">
            <a:spLocks noChangeArrowheads="1"/>
          </p:cNvSpPr>
          <p:nvPr/>
        </p:nvSpPr>
        <p:spPr bwMode="auto">
          <a:xfrm>
            <a:off x="642216"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18439" name="Text Box 7"/>
          <p:cNvSpPr txBox="1">
            <a:spLocks noChangeArrowheads="1"/>
          </p:cNvSpPr>
          <p:nvPr/>
        </p:nvSpPr>
        <p:spPr bwMode="auto">
          <a:xfrm>
            <a:off x="3525982"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10</a:t>
            </a:fld>
            <a:endParaRPr lang="en-US"/>
          </a:p>
        </p:txBody>
      </p:sp>
      <p:sp>
        <p:nvSpPr>
          <p:cNvPr id="15" name="Rectangle 2"/>
          <p:cNvSpPr>
            <a:spLocks noChangeArrowheads="1"/>
          </p:cNvSpPr>
          <p:nvPr/>
        </p:nvSpPr>
        <p:spPr bwMode="auto">
          <a:xfrm>
            <a:off x="6761018"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6" name="Text Box 3"/>
          <p:cNvSpPr txBox="1">
            <a:spLocks noChangeArrowheads="1"/>
          </p:cNvSpPr>
          <p:nvPr/>
        </p:nvSpPr>
        <p:spPr bwMode="auto">
          <a:xfrm>
            <a:off x="9552709"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7" name="Text Box 4"/>
          <p:cNvSpPr txBox="1">
            <a:spLocks noChangeArrowheads="1"/>
          </p:cNvSpPr>
          <p:nvPr/>
        </p:nvSpPr>
        <p:spPr bwMode="auto">
          <a:xfrm>
            <a:off x="9552709"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 (LRU)</a:t>
            </a:r>
            <a:endParaRPr lang="en-US" altLang="en-US" sz="2400" dirty="0"/>
          </a:p>
        </p:txBody>
      </p:sp>
      <p:sp>
        <p:nvSpPr>
          <p:cNvPr id="18" name="Text Box 5"/>
          <p:cNvSpPr txBox="1">
            <a:spLocks noChangeArrowheads="1"/>
          </p:cNvSpPr>
          <p:nvPr/>
        </p:nvSpPr>
        <p:spPr bwMode="auto">
          <a:xfrm>
            <a:off x="6761018"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B</a:t>
            </a:r>
            <a:endParaRPr lang="en-US" altLang="en-US" sz="2400" dirty="0"/>
          </a:p>
        </p:txBody>
      </p:sp>
      <p:sp>
        <p:nvSpPr>
          <p:cNvPr id="19" name="Text Box 6"/>
          <p:cNvSpPr txBox="1">
            <a:spLocks noChangeArrowheads="1"/>
          </p:cNvSpPr>
          <p:nvPr/>
        </p:nvSpPr>
        <p:spPr bwMode="auto">
          <a:xfrm>
            <a:off x="7126143"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20" name="Text Box 7"/>
          <p:cNvSpPr txBox="1">
            <a:spLocks noChangeArrowheads="1"/>
          </p:cNvSpPr>
          <p:nvPr/>
        </p:nvSpPr>
        <p:spPr bwMode="auto">
          <a:xfrm>
            <a:off x="10009909"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8" name="TextBox 7"/>
          <p:cNvSpPr txBox="1"/>
          <p:nvPr/>
        </p:nvSpPr>
        <p:spPr>
          <a:xfrm>
            <a:off x="2334097" y="821439"/>
            <a:ext cx="1179490" cy="461665"/>
          </a:xfrm>
          <a:prstGeom prst="rect">
            <a:avLst/>
          </a:prstGeom>
          <a:solidFill>
            <a:schemeClr val="accent1"/>
          </a:solidFill>
        </p:spPr>
        <p:txBody>
          <a:bodyPr wrap="none" rtlCol="0">
            <a:spAutoFit/>
          </a:bodyPr>
          <a:lstStyle/>
          <a:p>
            <a:r>
              <a:rPr lang="en-US" sz="2400" dirty="0" smtClean="0">
                <a:solidFill>
                  <a:schemeClr val="bg1"/>
                </a:solidFill>
              </a:rPr>
              <a:t>BEFORE</a:t>
            </a:r>
            <a:endParaRPr lang="en-US" sz="2400" dirty="0">
              <a:solidFill>
                <a:schemeClr val="bg1"/>
              </a:solidFill>
            </a:endParaRPr>
          </a:p>
        </p:txBody>
      </p:sp>
      <p:sp>
        <p:nvSpPr>
          <p:cNvPr id="22" name="TextBox 21"/>
          <p:cNvSpPr txBox="1"/>
          <p:nvPr/>
        </p:nvSpPr>
        <p:spPr>
          <a:xfrm>
            <a:off x="8889133" y="826408"/>
            <a:ext cx="987771" cy="461665"/>
          </a:xfrm>
          <a:prstGeom prst="rect">
            <a:avLst/>
          </a:prstGeom>
          <a:solidFill>
            <a:schemeClr val="accent1"/>
          </a:solidFill>
        </p:spPr>
        <p:txBody>
          <a:bodyPr wrap="none" rtlCol="0">
            <a:spAutoFit/>
          </a:bodyPr>
          <a:lstStyle/>
          <a:p>
            <a:r>
              <a:rPr lang="en-US" sz="2400" dirty="0" smtClean="0">
                <a:solidFill>
                  <a:schemeClr val="bg1"/>
                </a:solidFill>
              </a:rPr>
              <a:t>AFTER</a:t>
            </a:r>
            <a:endParaRPr lang="en-US" sz="2400" dirty="0">
              <a:solidFill>
                <a:schemeClr val="bg1"/>
              </a:solidFill>
            </a:endParaRPr>
          </a:p>
        </p:txBody>
      </p:sp>
      <p:sp>
        <p:nvSpPr>
          <p:cNvPr id="9" name="TextBox 8"/>
          <p:cNvSpPr txBox="1"/>
          <p:nvPr/>
        </p:nvSpPr>
        <p:spPr>
          <a:xfrm>
            <a:off x="139515" y="80422"/>
            <a:ext cx="1583319" cy="369332"/>
          </a:xfrm>
          <a:prstGeom prst="rect">
            <a:avLst/>
          </a:prstGeom>
          <a:solidFill>
            <a:schemeClr val="accent1"/>
          </a:solidFill>
        </p:spPr>
        <p:txBody>
          <a:bodyPr wrap="none" rtlCol="0">
            <a:spAutoFit/>
          </a:bodyPr>
          <a:lstStyle/>
          <a:p>
            <a:r>
              <a:rPr lang="en-US" dirty="0" smtClean="0">
                <a:solidFill>
                  <a:schemeClr val="bg1"/>
                </a:solidFill>
              </a:rPr>
              <a:t>CPU request: B</a:t>
            </a:r>
            <a:endParaRPr lang="en-US" dirty="0">
              <a:solidFill>
                <a:schemeClr val="bg1"/>
              </a:solidFill>
            </a:endParaRPr>
          </a:p>
        </p:txBody>
      </p:sp>
      <p:sp>
        <p:nvSpPr>
          <p:cNvPr id="11" name="TextBox 10"/>
          <p:cNvSpPr txBox="1"/>
          <p:nvPr/>
        </p:nvSpPr>
        <p:spPr>
          <a:xfrm>
            <a:off x="1932854" y="-15502"/>
            <a:ext cx="10286534" cy="923330"/>
          </a:xfrm>
          <a:prstGeom prst="rect">
            <a:avLst/>
          </a:prstGeom>
          <a:noFill/>
        </p:spPr>
        <p:txBody>
          <a:bodyPr wrap="none" rtlCol="0">
            <a:spAutoFit/>
          </a:bodyPr>
          <a:lstStyle/>
          <a:p>
            <a:r>
              <a:rPr lang="en-US" dirty="0" smtClean="0"/>
              <a:t>“B” misses in L1.  L1 searches VC for “B” and it </a:t>
            </a:r>
            <a:r>
              <a:rPr lang="en-US" u="sng" dirty="0" smtClean="0"/>
              <a:t>hits</a:t>
            </a:r>
            <a:r>
              <a:rPr lang="en-US" dirty="0" smtClean="0"/>
              <a:t>.  </a:t>
            </a:r>
            <a:br>
              <a:rPr lang="en-US" dirty="0" smtClean="0"/>
            </a:br>
            <a:r>
              <a:rPr lang="en-US" dirty="0" smtClean="0"/>
              <a:t>L1 and VC swap blocks: requested block “B” goes from VC to L1, newly-evicted block “A” goes from L1 to VC,</a:t>
            </a:r>
            <a:br>
              <a:rPr lang="en-US" dirty="0" smtClean="0"/>
            </a:br>
            <a:r>
              <a:rPr lang="en-US" dirty="0" smtClean="0"/>
              <a:t>notice “A” goes into VC where “B” just vacated, not the VC’s LRU block “W”. </a:t>
            </a:r>
            <a:endParaRPr lang="en-US" dirty="0"/>
          </a:p>
        </p:txBody>
      </p:sp>
      <p:cxnSp>
        <p:nvCxnSpPr>
          <p:cNvPr id="13" name="Straight Connector 12"/>
          <p:cNvCxnSpPr>
            <a:endCxn id="6" idx="0"/>
          </p:cNvCxnSpPr>
          <p:nvPr/>
        </p:nvCxnSpPr>
        <p:spPr>
          <a:xfrm>
            <a:off x="6096000" y="826408"/>
            <a:ext cx="0" cy="552994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184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Victim Cache – why?</a:t>
            </a:r>
          </a:p>
        </p:txBody>
      </p:sp>
      <p:sp>
        <p:nvSpPr>
          <p:cNvPr id="21507" name="Rectangle 3"/>
          <p:cNvSpPr>
            <a:spLocks noGrp="1" noChangeArrowheads="1"/>
          </p:cNvSpPr>
          <p:nvPr>
            <p:ph type="body" idx="1"/>
          </p:nvPr>
        </p:nvSpPr>
        <p:spPr/>
        <p:txBody>
          <a:bodyPr/>
          <a:lstStyle/>
          <a:p>
            <a:pPr eaLnBrk="1" hangingPunct="1"/>
            <a:r>
              <a:rPr lang="en-US" altLang="en-US" smtClean="0"/>
              <a:t>Direct-mapped caches suffer badly from repeated conflicts</a:t>
            </a:r>
          </a:p>
          <a:p>
            <a:pPr lvl="1" eaLnBrk="1" hangingPunct="1"/>
            <a:r>
              <a:rPr lang="en-US" altLang="en-US" smtClean="0"/>
              <a:t>Victim cache provides illusion of set-associativity</a:t>
            </a:r>
          </a:p>
          <a:p>
            <a:pPr lvl="1" eaLnBrk="1" hangingPunct="1"/>
            <a:r>
              <a:rPr lang="en-US" altLang="en-US" smtClean="0"/>
              <a:t>A poor-man’s version of set-associativity</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11</a:t>
            </a:fld>
            <a:endParaRPr lang="en-US"/>
          </a:p>
        </p:txBody>
      </p:sp>
    </p:spTree>
    <p:extLst>
      <p:ext uri="{BB962C8B-B14F-4D97-AF65-F5344CB8AC3E}">
        <p14:creationId xmlns:p14="http://schemas.microsoft.com/office/powerpoint/2010/main" val="283788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of conflicts at a set</a:t>
            </a:r>
            <a:endParaRPr lang="en-US" dirty="0"/>
          </a:p>
        </p:txBody>
      </p:sp>
      <p:sp>
        <p:nvSpPr>
          <p:cNvPr id="3" name="Content Placeholder 2"/>
          <p:cNvSpPr>
            <a:spLocks noGrp="1"/>
          </p:cNvSpPr>
          <p:nvPr>
            <p:ph idx="1"/>
          </p:nvPr>
        </p:nvSpPr>
        <p:spPr/>
        <p:txBody>
          <a:bodyPr/>
          <a:lstStyle/>
          <a:p>
            <a:r>
              <a:rPr lang="en-US" dirty="0" smtClean="0"/>
              <a:t>Suppose we have an L1 cache that is direct-mapped and HUGE (tons of sets)</a:t>
            </a:r>
          </a:p>
          <a:p>
            <a:r>
              <a:rPr lang="en-US" dirty="0" smtClean="0"/>
              <a:t>Suppose blocks A and B map to the same set of the L1 cache</a:t>
            </a:r>
          </a:p>
          <a:p>
            <a:r>
              <a:rPr lang="en-US" dirty="0" smtClean="0"/>
              <a:t>Suppose this is what the CPU trace of requests looks like:</a:t>
            </a:r>
            <a:br>
              <a:rPr lang="en-US" dirty="0" smtClean="0"/>
            </a:br>
            <a:r>
              <a:rPr lang="en-US" dirty="0" smtClean="0"/>
              <a:t>A B A B A B A B ….</a:t>
            </a:r>
          </a:p>
          <a:p>
            <a:r>
              <a:rPr lang="en-US" dirty="0" smtClean="0"/>
              <a:t>A and B cannot co-exist in this cache and they repeatedly replace each other leading to a 100% miss rate (all requests miss) even though there are only two requested blocks and the L1 cache can conceivably hold a huge number of blocks.  A and B are just </a:t>
            </a:r>
            <a:r>
              <a:rPr lang="en-US" i="1" dirty="0" smtClean="0"/>
              <a:t>unlucky</a:t>
            </a:r>
            <a:r>
              <a:rPr lang="en-US" dirty="0" smtClean="0"/>
              <a:t>.</a:t>
            </a:r>
            <a:endParaRPr lang="en-US" dirty="0"/>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2</a:t>
            </a:fld>
            <a:endParaRPr lang="en-US"/>
          </a:p>
        </p:txBody>
      </p:sp>
    </p:spTree>
    <p:extLst>
      <p:ext uri="{BB962C8B-B14F-4D97-AF65-F5344CB8AC3E}">
        <p14:creationId xmlns:p14="http://schemas.microsoft.com/office/powerpoint/2010/main" val="277998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3594"/>
          </a:xfrm>
        </p:spPr>
        <p:txBody>
          <a:bodyPr/>
          <a:lstStyle/>
          <a:p>
            <a:r>
              <a:rPr lang="en-US" dirty="0" smtClean="0"/>
              <a:t>What if?</a:t>
            </a:r>
            <a:endParaRPr lang="en-US" dirty="0"/>
          </a:p>
        </p:txBody>
      </p:sp>
      <p:sp>
        <p:nvSpPr>
          <p:cNvPr id="3" name="Content Placeholder 2"/>
          <p:cNvSpPr>
            <a:spLocks noGrp="1"/>
          </p:cNvSpPr>
          <p:nvPr>
            <p:ph idx="1"/>
          </p:nvPr>
        </p:nvSpPr>
        <p:spPr>
          <a:xfrm>
            <a:off x="838200" y="1168719"/>
            <a:ext cx="10515600" cy="1221487"/>
          </a:xfrm>
        </p:spPr>
        <p:txBody>
          <a:bodyPr>
            <a:normAutofit fontScale="92500" lnSpcReduction="20000"/>
          </a:bodyPr>
          <a:lstStyle/>
          <a:p>
            <a:r>
              <a:rPr lang="en-US" dirty="0" smtClean="0"/>
              <a:t>What if we could still have a direct-mapped cache, but just add a little bit of set-associativity at the hotly-contested set?  This is essentially the idea behind a victim cache: a flexibly-allocated set-associativity boost to hotly contested sets.</a:t>
            </a:r>
            <a:endParaRPr lang="en-US" dirty="0"/>
          </a:p>
        </p:txBody>
      </p:sp>
      <p:sp>
        <p:nvSpPr>
          <p:cNvPr id="4" name="Date Placeholder 3"/>
          <p:cNvSpPr>
            <a:spLocks noGrp="1"/>
          </p:cNvSpPr>
          <p:nvPr>
            <p:ph type="dt" sz="half" idx="10"/>
          </p:nvPr>
        </p:nvSpPr>
        <p:spPr/>
        <p:txBody>
          <a:bodyPr/>
          <a:lstStyle/>
          <a:p>
            <a:r>
              <a:rPr lang="en-US" smtClean="0"/>
              <a:t>Fall 2020</a:t>
            </a:r>
            <a:endParaRPr lang="en-US"/>
          </a:p>
        </p:txBody>
      </p:sp>
      <p:sp>
        <p:nvSpPr>
          <p:cNvPr id="5" name="Footer Placeholder 4"/>
          <p:cNvSpPr>
            <a:spLocks noGrp="1"/>
          </p:cNvSpPr>
          <p:nvPr>
            <p:ph type="ftr" sz="quarter" idx="11"/>
          </p:nvPr>
        </p:nvSpPr>
        <p:spPr/>
        <p:txBody>
          <a:bodyPr/>
          <a:lstStyle/>
          <a:p>
            <a:r>
              <a:rPr lang="en-US" smtClean="0"/>
              <a:t>ECE 463/563, Microprocessor Architecture, Prof. Eric Rotenberg</a:t>
            </a:r>
            <a:endParaRPr lang="en-US"/>
          </a:p>
        </p:txBody>
      </p:sp>
      <p:sp>
        <p:nvSpPr>
          <p:cNvPr id="6" name="Slide Number Placeholder 5"/>
          <p:cNvSpPr>
            <a:spLocks noGrp="1"/>
          </p:cNvSpPr>
          <p:nvPr>
            <p:ph type="sldNum" sz="quarter" idx="12"/>
          </p:nvPr>
        </p:nvSpPr>
        <p:spPr/>
        <p:txBody>
          <a:bodyPr/>
          <a:lstStyle/>
          <a:p>
            <a:fld id="{E1E4697D-A882-4C7D-A9D7-B980856F82D1}" type="slidenum">
              <a:rPr lang="en-US" smtClean="0"/>
              <a:t>3</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3001897790"/>
              </p:ext>
            </p:extLst>
          </p:nvPr>
        </p:nvGraphicFramePr>
        <p:xfrm>
          <a:off x="256180" y="2889918"/>
          <a:ext cx="2265347" cy="2966720"/>
        </p:xfrm>
        <a:graphic>
          <a:graphicData uri="http://schemas.openxmlformats.org/drawingml/2006/table">
            <a:tbl>
              <a:tblPr firstRow="1" bandRow="1">
                <a:tableStyleId>{5C22544A-7EE6-4342-B048-85BDC9FD1C3A}</a:tableStyleId>
              </a:tblPr>
              <a:tblGrid>
                <a:gridCol w="1451329">
                  <a:extLst>
                    <a:ext uri="{9D8B030D-6E8A-4147-A177-3AD203B41FA5}">
                      <a16:colId xmlns:a16="http://schemas.microsoft.com/office/drawing/2014/main" val="1457573086"/>
                    </a:ext>
                  </a:extLst>
                </a:gridCol>
                <a:gridCol w="814018">
                  <a:extLst>
                    <a:ext uri="{9D8B030D-6E8A-4147-A177-3AD203B41FA5}">
                      <a16:colId xmlns:a16="http://schemas.microsoft.com/office/drawing/2014/main" val="198381468"/>
                    </a:ext>
                  </a:extLst>
                </a:gridCol>
              </a:tblGrid>
              <a:tr h="370840">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0" dirty="0" smtClean="0">
                          <a:solidFill>
                            <a:sysClr val="windowText" lastClr="000000"/>
                          </a:solidFill>
                        </a:rPr>
                        <a:t>way 0</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5554942"/>
                  </a:ext>
                </a:extLst>
              </a:tr>
              <a:tr h="370840">
                <a:tc>
                  <a:txBody>
                    <a:bodyPr/>
                    <a:lstStyle/>
                    <a:p>
                      <a:pPr algn="r"/>
                      <a:r>
                        <a:rPr lang="en-US" dirty="0" smtClean="0">
                          <a:solidFill>
                            <a:sysClr val="windowText" lastClr="000000"/>
                          </a:solidFill>
                        </a:rPr>
                        <a:t>set 0</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3179423"/>
                  </a:ext>
                </a:extLst>
              </a:tr>
              <a:tr h="370840">
                <a:tc>
                  <a:txBody>
                    <a:bodyPr/>
                    <a:lstStyle/>
                    <a:p>
                      <a:pPr algn="r"/>
                      <a:r>
                        <a:rPr lang="en-US" dirty="0" smtClean="0">
                          <a:solidFill>
                            <a:sysClr val="windowText" lastClr="000000"/>
                          </a:solidFill>
                        </a:rPr>
                        <a:t>set 1</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2388886"/>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848309"/>
                  </a:ext>
                </a:extLst>
              </a:tr>
              <a:tr h="370840">
                <a:tc>
                  <a:txBody>
                    <a:bodyPr/>
                    <a:lstStyle/>
                    <a:p>
                      <a:pPr algn="r"/>
                      <a:r>
                        <a:rPr lang="en-US" dirty="0" smtClean="0">
                          <a:solidFill>
                            <a:sysClr val="windowText" lastClr="000000"/>
                          </a:solidFill>
                        </a:rPr>
                        <a:t>set</a:t>
                      </a:r>
                      <a:r>
                        <a:rPr lang="en-US" baseline="0" dirty="0" smtClean="0">
                          <a:solidFill>
                            <a:sysClr val="windowText" lastClr="000000"/>
                          </a:solidFill>
                        </a:rPr>
                        <a:t> “unlucky”</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solidFill>
                            <a:sysClr val="windowText" lastClr="000000"/>
                          </a:solidFill>
                        </a:rPr>
                        <a:t>A</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885547"/>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6667570"/>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2912302"/>
                  </a:ext>
                </a:extLst>
              </a:tr>
              <a:tr h="370840">
                <a:tc>
                  <a:txBody>
                    <a:bodyPr/>
                    <a:lstStyle/>
                    <a:p>
                      <a:pPr algn="r"/>
                      <a:r>
                        <a:rPr lang="en-US" dirty="0" smtClean="0">
                          <a:solidFill>
                            <a:sysClr val="windowText" lastClr="000000"/>
                          </a:solidFill>
                        </a:rPr>
                        <a:t>set HUGE-1</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7598435"/>
                  </a:ext>
                </a:extLst>
              </a:tr>
            </a:tbl>
          </a:graphicData>
        </a:graphic>
      </p:graphicFrame>
      <p:sp>
        <p:nvSpPr>
          <p:cNvPr id="12" name="Rectangle 11"/>
          <p:cNvSpPr/>
          <p:nvPr/>
        </p:nvSpPr>
        <p:spPr>
          <a:xfrm>
            <a:off x="2583872" y="4359423"/>
            <a:ext cx="78278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255015" y="2475176"/>
            <a:ext cx="2010872" cy="369332"/>
          </a:xfrm>
          <a:prstGeom prst="rect">
            <a:avLst/>
          </a:prstGeom>
          <a:noFill/>
        </p:spPr>
        <p:txBody>
          <a:bodyPr wrap="none" rtlCol="0">
            <a:spAutoFit/>
          </a:bodyPr>
          <a:lstStyle/>
          <a:p>
            <a:r>
              <a:rPr lang="en-US" i="1" dirty="0" smtClean="0"/>
              <a:t>After first request A</a:t>
            </a:r>
            <a:endParaRPr lang="en-US" i="1" dirty="0"/>
          </a:p>
        </p:txBody>
      </p:sp>
      <p:sp>
        <p:nvSpPr>
          <p:cNvPr id="16" name="TextBox 15"/>
          <p:cNvSpPr txBox="1"/>
          <p:nvPr/>
        </p:nvSpPr>
        <p:spPr>
          <a:xfrm>
            <a:off x="4673693" y="2422241"/>
            <a:ext cx="2287229" cy="369332"/>
          </a:xfrm>
          <a:prstGeom prst="rect">
            <a:avLst/>
          </a:prstGeom>
          <a:noFill/>
        </p:spPr>
        <p:txBody>
          <a:bodyPr wrap="none" rtlCol="0">
            <a:spAutoFit/>
          </a:bodyPr>
          <a:lstStyle/>
          <a:p>
            <a:r>
              <a:rPr lang="en-US" i="1" dirty="0" smtClean="0"/>
              <a:t>After second request B</a:t>
            </a:r>
            <a:endParaRPr lang="en-US" i="1" dirty="0"/>
          </a:p>
        </p:txBody>
      </p:sp>
      <p:graphicFrame>
        <p:nvGraphicFramePr>
          <p:cNvPr id="17" name="Table 16"/>
          <p:cNvGraphicFramePr>
            <a:graphicFrameLocks noGrp="1"/>
          </p:cNvGraphicFramePr>
          <p:nvPr>
            <p:extLst>
              <p:ext uri="{D42A27DB-BD31-4B8C-83A1-F6EECF244321}">
                <p14:modId xmlns:p14="http://schemas.microsoft.com/office/powerpoint/2010/main" val="2740036406"/>
              </p:ext>
            </p:extLst>
          </p:nvPr>
        </p:nvGraphicFramePr>
        <p:xfrm>
          <a:off x="3768442" y="2889918"/>
          <a:ext cx="2265347" cy="2966720"/>
        </p:xfrm>
        <a:graphic>
          <a:graphicData uri="http://schemas.openxmlformats.org/drawingml/2006/table">
            <a:tbl>
              <a:tblPr firstRow="1" bandRow="1">
                <a:tableStyleId>{5C22544A-7EE6-4342-B048-85BDC9FD1C3A}</a:tableStyleId>
              </a:tblPr>
              <a:tblGrid>
                <a:gridCol w="1451329">
                  <a:extLst>
                    <a:ext uri="{9D8B030D-6E8A-4147-A177-3AD203B41FA5}">
                      <a16:colId xmlns:a16="http://schemas.microsoft.com/office/drawing/2014/main" val="1457573086"/>
                    </a:ext>
                  </a:extLst>
                </a:gridCol>
                <a:gridCol w="814018">
                  <a:extLst>
                    <a:ext uri="{9D8B030D-6E8A-4147-A177-3AD203B41FA5}">
                      <a16:colId xmlns:a16="http://schemas.microsoft.com/office/drawing/2014/main" val="198381468"/>
                    </a:ext>
                  </a:extLst>
                </a:gridCol>
              </a:tblGrid>
              <a:tr h="370840">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0" dirty="0" smtClean="0">
                          <a:solidFill>
                            <a:sysClr val="windowText" lastClr="000000"/>
                          </a:solidFill>
                        </a:rPr>
                        <a:t>way 0</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5554942"/>
                  </a:ext>
                </a:extLst>
              </a:tr>
              <a:tr h="370840">
                <a:tc>
                  <a:txBody>
                    <a:bodyPr/>
                    <a:lstStyle/>
                    <a:p>
                      <a:pPr algn="r"/>
                      <a:r>
                        <a:rPr lang="en-US" dirty="0" smtClean="0">
                          <a:solidFill>
                            <a:sysClr val="windowText" lastClr="000000"/>
                          </a:solidFill>
                        </a:rPr>
                        <a:t>set 0</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3179423"/>
                  </a:ext>
                </a:extLst>
              </a:tr>
              <a:tr h="370840">
                <a:tc>
                  <a:txBody>
                    <a:bodyPr/>
                    <a:lstStyle/>
                    <a:p>
                      <a:pPr algn="r"/>
                      <a:r>
                        <a:rPr lang="en-US" dirty="0" smtClean="0">
                          <a:solidFill>
                            <a:sysClr val="windowText" lastClr="000000"/>
                          </a:solidFill>
                        </a:rPr>
                        <a:t>set 1</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2388886"/>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848309"/>
                  </a:ext>
                </a:extLst>
              </a:tr>
              <a:tr h="370840">
                <a:tc>
                  <a:txBody>
                    <a:bodyPr/>
                    <a:lstStyle/>
                    <a:p>
                      <a:pPr algn="r"/>
                      <a:r>
                        <a:rPr lang="en-US" dirty="0" smtClean="0">
                          <a:solidFill>
                            <a:sysClr val="windowText" lastClr="000000"/>
                          </a:solidFill>
                        </a:rPr>
                        <a:t>set</a:t>
                      </a:r>
                      <a:r>
                        <a:rPr lang="en-US" baseline="0" dirty="0" smtClean="0">
                          <a:solidFill>
                            <a:sysClr val="windowText" lastClr="000000"/>
                          </a:solidFill>
                        </a:rPr>
                        <a:t> “unlucky”</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solidFill>
                            <a:sysClr val="windowText" lastClr="000000"/>
                          </a:solidFill>
                        </a:rPr>
                        <a:t>B</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885547"/>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6667570"/>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2912302"/>
                  </a:ext>
                </a:extLst>
              </a:tr>
              <a:tr h="370840">
                <a:tc>
                  <a:txBody>
                    <a:bodyPr/>
                    <a:lstStyle/>
                    <a:p>
                      <a:pPr algn="r"/>
                      <a:r>
                        <a:rPr lang="en-US" dirty="0" smtClean="0">
                          <a:solidFill>
                            <a:sysClr val="windowText" lastClr="000000"/>
                          </a:solidFill>
                        </a:rPr>
                        <a:t>set HUGE-1</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7598435"/>
                  </a:ext>
                </a:extLst>
              </a:tr>
            </a:tbl>
          </a:graphicData>
        </a:graphic>
      </p:graphicFrame>
      <p:sp>
        <p:nvSpPr>
          <p:cNvPr id="18" name="Rectangle 17"/>
          <p:cNvSpPr/>
          <p:nvPr/>
        </p:nvSpPr>
        <p:spPr>
          <a:xfrm>
            <a:off x="6096134" y="4359423"/>
            <a:ext cx="78278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1080186372"/>
              </p:ext>
            </p:extLst>
          </p:nvPr>
        </p:nvGraphicFramePr>
        <p:xfrm>
          <a:off x="7620129" y="2905936"/>
          <a:ext cx="2265347" cy="2966720"/>
        </p:xfrm>
        <a:graphic>
          <a:graphicData uri="http://schemas.openxmlformats.org/drawingml/2006/table">
            <a:tbl>
              <a:tblPr firstRow="1" bandRow="1">
                <a:tableStyleId>{5C22544A-7EE6-4342-B048-85BDC9FD1C3A}</a:tableStyleId>
              </a:tblPr>
              <a:tblGrid>
                <a:gridCol w="1451329">
                  <a:extLst>
                    <a:ext uri="{9D8B030D-6E8A-4147-A177-3AD203B41FA5}">
                      <a16:colId xmlns:a16="http://schemas.microsoft.com/office/drawing/2014/main" val="1457573086"/>
                    </a:ext>
                  </a:extLst>
                </a:gridCol>
                <a:gridCol w="814018">
                  <a:extLst>
                    <a:ext uri="{9D8B030D-6E8A-4147-A177-3AD203B41FA5}">
                      <a16:colId xmlns:a16="http://schemas.microsoft.com/office/drawing/2014/main" val="198381468"/>
                    </a:ext>
                  </a:extLst>
                </a:gridCol>
              </a:tblGrid>
              <a:tr h="370840">
                <a:tc>
                  <a:txBody>
                    <a:bodyPr/>
                    <a:lstStyle/>
                    <a:p>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0" dirty="0" smtClean="0">
                          <a:solidFill>
                            <a:sysClr val="windowText" lastClr="000000"/>
                          </a:solidFill>
                        </a:rPr>
                        <a:t>way 0</a:t>
                      </a:r>
                      <a:endParaRPr lang="en-US"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5554942"/>
                  </a:ext>
                </a:extLst>
              </a:tr>
              <a:tr h="370840">
                <a:tc>
                  <a:txBody>
                    <a:bodyPr/>
                    <a:lstStyle/>
                    <a:p>
                      <a:pPr algn="r"/>
                      <a:r>
                        <a:rPr lang="en-US" dirty="0" smtClean="0">
                          <a:solidFill>
                            <a:sysClr val="windowText" lastClr="000000"/>
                          </a:solidFill>
                        </a:rPr>
                        <a:t>set 0</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3179423"/>
                  </a:ext>
                </a:extLst>
              </a:tr>
              <a:tr h="370840">
                <a:tc>
                  <a:txBody>
                    <a:bodyPr/>
                    <a:lstStyle/>
                    <a:p>
                      <a:pPr algn="r"/>
                      <a:r>
                        <a:rPr lang="en-US" dirty="0" smtClean="0">
                          <a:solidFill>
                            <a:sysClr val="windowText" lastClr="000000"/>
                          </a:solidFill>
                        </a:rPr>
                        <a:t>set 1</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2388886"/>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848309"/>
                  </a:ext>
                </a:extLst>
              </a:tr>
              <a:tr h="370840">
                <a:tc>
                  <a:txBody>
                    <a:bodyPr/>
                    <a:lstStyle/>
                    <a:p>
                      <a:pPr algn="r"/>
                      <a:r>
                        <a:rPr lang="en-US" dirty="0" smtClean="0">
                          <a:solidFill>
                            <a:sysClr val="windowText" lastClr="000000"/>
                          </a:solidFill>
                        </a:rPr>
                        <a:t>set</a:t>
                      </a:r>
                      <a:r>
                        <a:rPr lang="en-US" baseline="0" dirty="0" smtClean="0">
                          <a:solidFill>
                            <a:sysClr val="windowText" lastClr="000000"/>
                          </a:solidFill>
                        </a:rPr>
                        <a:t> “unlucky”</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solidFill>
                            <a:sysClr val="windowText" lastClr="000000"/>
                          </a:solidFill>
                        </a:rPr>
                        <a:t>A</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9885547"/>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6667570"/>
                  </a:ext>
                </a:extLst>
              </a:tr>
              <a:tr h="370840">
                <a:tc>
                  <a:txBody>
                    <a:bodyPr/>
                    <a:lstStyle/>
                    <a:p>
                      <a:pPr algn="r"/>
                      <a:r>
                        <a:rPr lang="en-US" dirty="0" smtClean="0">
                          <a:solidFill>
                            <a:sysClr val="windowText" lastClr="000000"/>
                          </a:solidFill>
                        </a:rPr>
                        <a:t>…</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2912302"/>
                  </a:ext>
                </a:extLst>
              </a:tr>
              <a:tr h="370840">
                <a:tc>
                  <a:txBody>
                    <a:bodyPr/>
                    <a:lstStyle/>
                    <a:p>
                      <a:pPr algn="r"/>
                      <a:r>
                        <a:rPr lang="en-US" dirty="0" smtClean="0">
                          <a:solidFill>
                            <a:sysClr val="windowText" lastClr="000000"/>
                          </a:solidFill>
                        </a:rPr>
                        <a:t>set HUGE-1</a:t>
                      </a:r>
                      <a:endParaRPr lang="en-US"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7598435"/>
                  </a:ext>
                </a:extLst>
              </a:tr>
            </a:tbl>
          </a:graphicData>
        </a:graphic>
      </p:graphicFrame>
      <p:sp>
        <p:nvSpPr>
          <p:cNvPr id="20" name="Rectangle 19"/>
          <p:cNvSpPr/>
          <p:nvPr/>
        </p:nvSpPr>
        <p:spPr>
          <a:xfrm>
            <a:off x="9947821" y="4375441"/>
            <a:ext cx="78278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1" name="TextBox 20"/>
          <p:cNvSpPr txBox="1"/>
          <p:nvPr/>
        </p:nvSpPr>
        <p:spPr>
          <a:xfrm>
            <a:off x="8618964" y="2491194"/>
            <a:ext cx="2090380" cy="369332"/>
          </a:xfrm>
          <a:prstGeom prst="rect">
            <a:avLst/>
          </a:prstGeom>
          <a:noFill/>
        </p:spPr>
        <p:txBody>
          <a:bodyPr wrap="none" rtlCol="0">
            <a:spAutoFit/>
          </a:bodyPr>
          <a:lstStyle/>
          <a:p>
            <a:r>
              <a:rPr lang="en-US" i="1" dirty="0" smtClean="0"/>
              <a:t>After third request A</a:t>
            </a:r>
            <a:endParaRPr lang="en-US" i="1" dirty="0"/>
          </a:p>
        </p:txBody>
      </p:sp>
      <p:sp>
        <p:nvSpPr>
          <p:cNvPr id="25" name="TextBox 24"/>
          <p:cNvSpPr txBox="1"/>
          <p:nvPr/>
        </p:nvSpPr>
        <p:spPr>
          <a:xfrm>
            <a:off x="9521774" y="4733496"/>
            <a:ext cx="852093" cy="369332"/>
          </a:xfrm>
          <a:prstGeom prst="rect">
            <a:avLst/>
          </a:prstGeom>
          <a:noFill/>
        </p:spPr>
        <p:txBody>
          <a:bodyPr wrap="none" rtlCol="0">
            <a:spAutoFit/>
          </a:bodyPr>
          <a:lstStyle/>
          <a:p>
            <a:r>
              <a:rPr lang="en-US" dirty="0" smtClean="0"/>
              <a:t>“swap”</a:t>
            </a:r>
            <a:endParaRPr lang="en-US" dirty="0"/>
          </a:p>
        </p:txBody>
      </p:sp>
    </p:spTree>
    <p:extLst>
      <p:ext uri="{BB962C8B-B14F-4D97-AF65-F5344CB8AC3E}">
        <p14:creationId xmlns:p14="http://schemas.microsoft.com/office/powerpoint/2010/main" val="247712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Victim </a:t>
            </a:r>
            <a:r>
              <a:rPr lang="en-US" altLang="en-US" dirty="0" smtClean="0"/>
              <a:t>cache</a:t>
            </a:r>
            <a:endParaRPr lang="en-US" altLang="en-US" dirty="0" smtClean="0"/>
          </a:p>
        </p:txBody>
      </p:sp>
      <p:sp>
        <p:nvSpPr>
          <p:cNvPr id="16387"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en-US" dirty="0" smtClean="0"/>
              <a:t>A victim cache is a small </a:t>
            </a:r>
            <a:r>
              <a:rPr lang="en-US" altLang="en-US" dirty="0"/>
              <a:t>fully-associative </a:t>
            </a:r>
            <a:r>
              <a:rPr lang="en-US" altLang="en-US" dirty="0" smtClean="0"/>
              <a:t>cache (</a:t>
            </a:r>
            <a:r>
              <a:rPr lang="en-US" altLang="en-US" i="1" dirty="0" smtClean="0"/>
              <a:t>e.g.</a:t>
            </a:r>
            <a:r>
              <a:rPr lang="en-US" altLang="en-US" dirty="0" smtClean="0"/>
              <a:t>, 2-16 cache blocks) </a:t>
            </a:r>
            <a:r>
              <a:rPr lang="en-US" altLang="en-US" dirty="0"/>
              <a:t>that sits alongside </a:t>
            </a:r>
            <a:r>
              <a:rPr lang="en-US" altLang="en-US" dirty="0" smtClean="0"/>
              <a:t>the main cache that the victim cache is enhancing.</a:t>
            </a:r>
          </a:p>
          <a:p>
            <a:pPr eaLnBrk="1" hangingPunct="1">
              <a:lnSpc>
                <a:spcPct val="90000"/>
              </a:lnSpc>
            </a:pPr>
            <a:r>
              <a:rPr lang="en-US" altLang="en-US" dirty="0" smtClean="0"/>
              <a:t>Throughout this discussion, we’ll talk about a victim </a:t>
            </a:r>
            <a:r>
              <a:rPr lang="en-US" altLang="en-US" dirty="0"/>
              <a:t>c</a:t>
            </a:r>
            <a:r>
              <a:rPr lang="en-US" altLang="en-US" dirty="0" smtClean="0"/>
              <a:t>ache for the L1 cache.  Note, however, that any cache level can be enhanced with its own victim cache. </a:t>
            </a:r>
            <a:endParaRPr lang="en-US" altLang="en-US" dirty="0"/>
          </a:p>
          <a:p>
            <a:r>
              <a:rPr lang="en-US" altLang="en-US" dirty="0" smtClean="0"/>
              <a:t>The L1 cache’s victim cache is NOT just another L2 cache because:</a:t>
            </a:r>
          </a:p>
          <a:p>
            <a:pPr marL="914400" lvl="1" indent="-457200">
              <a:buFont typeface="+mj-lt"/>
              <a:buAutoNum type="arabicPeriod"/>
            </a:pPr>
            <a:r>
              <a:rPr lang="en-US" altLang="en-US" dirty="0" smtClean="0"/>
              <a:t>It is tiny, much smaller than even the L1 cache that it is enhancing.</a:t>
            </a:r>
          </a:p>
          <a:p>
            <a:pPr marL="914400" lvl="1" indent="-457200">
              <a:buFont typeface="+mj-lt"/>
              <a:buAutoNum type="arabicPeriod"/>
            </a:pPr>
            <a:r>
              <a:rPr lang="en-US" altLang="en-US" dirty="0" smtClean="0"/>
              <a:t>The victim cache is an augmentation of the L1 cache – at the same level of the memory hierarchy as the L1 cache – and NOT at a different level in the memory hierarchy.</a:t>
            </a:r>
          </a:p>
          <a:p>
            <a:pPr marL="914400" lvl="1" indent="-457200">
              <a:buFont typeface="+mj-lt"/>
              <a:buAutoNum type="arabicPeriod"/>
            </a:pPr>
            <a:r>
              <a:rPr lang="en-US" altLang="en-US" dirty="0" smtClean="0"/>
              <a:t>It is managed very differently from a conventional cache.  In particular, the only way it gets blocks is by taking blocks discarded from the L1 cache as opposed to requesting blocks from the next level.  Moreover, the victim cache never contains blocks that are currently in the L1 cache, </a:t>
            </a:r>
            <a:r>
              <a:rPr lang="en-US" altLang="en-US" i="1" dirty="0" smtClean="0"/>
              <a:t>i.e.</a:t>
            </a:r>
            <a:r>
              <a:rPr lang="en-US" altLang="en-US" dirty="0" smtClean="0"/>
              <a:t>, the L1 cache and its victim cache are mutually exclusive.</a:t>
            </a:r>
            <a:endParaRPr lang="en-US" altLang="en-US" dirty="0"/>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4</a:t>
            </a:fld>
            <a:endParaRPr lang="en-US"/>
          </a:p>
        </p:txBody>
      </p:sp>
    </p:spTree>
    <p:extLst>
      <p:ext uri="{BB962C8B-B14F-4D97-AF65-F5344CB8AC3E}">
        <p14:creationId xmlns:p14="http://schemas.microsoft.com/office/powerpoint/2010/main" val="322073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smtClean="0"/>
              <a:t>Victim </a:t>
            </a:r>
            <a:r>
              <a:rPr lang="en-US" altLang="en-US" dirty="0" smtClean="0"/>
              <a:t>cache operation</a:t>
            </a:r>
            <a:endParaRPr lang="en-US" altLang="en-US" dirty="0" smtClean="0"/>
          </a:p>
        </p:txBody>
      </p:sp>
      <p:sp>
        <p:nvSpPr>
          <p:cNvPr id="16387" name="Rectangle 3"/>
          <p:cNvSpPr>
            <a:spLocks noGrp="1" noChangeArrowheads="1"/>
          </p:cNvSpPr>
          <p:nvPr>
            <p:ph type="body" idx="1"/>
          </p:nvPr>
        </p:nvSpPr>
        <p:spPr/>
        <p:txBody>
          <a:bodyPr>
            <a:normAutofit fontScale="92500" lnSpcReduction="10000"/>
          </a:bodyPr>
          <a:lstStyle/>
          <a:p>
            <a:r>
              <a:rPr lang="en-US" altLang="en-US" dirty="0" smtClean="0"/>
              <a:t>When the L1 </a:t>
            </a:r>
            <a:r>
              <a:rPr lang="en-US" altLang="en-US" dirty="0"/>
              <a:t>cache evicts (replaces) a block, the victim cache will take the evicted (replaced) </a:t>
            </a:r>
            <a:r>
              <a:rPr lang="en-US" altLang="en-US" dirty="0" smtClean="0"/>
              <a:t>block.  </a:t>
            </a:r>
            <a:r>
              <a:rPr lang="en-US" altLang="en-US" dirty="0" smtClean="0"/>
              <a:t>The evicted block is called the “victim block”.</a:t>
            </a:r>
            <a:endParaRPr lang="en-US" altLang="en-US" dirty="0" smtClean="0"/>
          </a:p>
          <a:p>
            <a:pPr lvl="1"/>
            <a:r>
              <a:rPr lang="en-US" altLang="en-US" dirty="0" smtClean="0"/>
              <a:t>This is true whether the victim block is clean or dirty.  Moreover, the block’s dirty bit transfers with the block when it gets evicted from the L1 cache to the victim cache, because its dirty/clean status is unchanged with respect to the L2 cache below.</a:t>
            </a:r>
            <a:endParaRPr lang="en-US" altLang="en-US" dirty="0"/>
          </a:p>
          <a:p>
            <a:r>
              <a:rPr lang="en-US" altLang="en-US" dirty="0" smtClean="0"/>
              <a:t>When a CPU request to the L1 </a:t>
            </a:r>
            <a:r>
              <a:rPr lang="en-US" altLang="en-US" dirty="0"/>
              <a:t>cache misses, </a:t>
            </a:r>
            <a:r>
              <a:rPr lang="en-US" altLang="en-US" dirty="0" smtClean="0"/>
              <a:t>the L1 cache searches its </a:t>
            </a:r>
            <a:r>
              <a:rPr lang="en-US" altLang="en-US" dirty="0"/>
              <a:t>victim cache for recently evicted blocks. </a:t>
            </a:r>
            <a:endParaRPr lang="en-US" altLang="en-US" dirty="0" smtClean="0"/>
          </a:p>
          <a:p>
            <a:pPr lvl="1"/>
            <a:r>
              <a:rPr lang="en-US" altLang="en-US" dirty="0" smtClean="0"/>
              <a:t>Victim cache miss: the L1 cache requests the block from the L2 cache, and the newly-evicted block from the L1 cache goes into the victim cache (replacing the LRU block in the victim cache).</a:t>
            </a:r>
          </a:p>
          <a:p>
            <a:pPr lvl="1"/>
            <a:r>
              <a:rPr lang="en-US" altLang="en-US" dirty="0" smtClean="0"/>
              <a:t>Victim cache hit: the L1 cache and victim cache “swap” blocks.  The victim cache sends the requested block to the L1 and the L1 sends its newly-evicted block to the victim cache at the location just vacated by the requested block. </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5</a:t>
            </a:fld>
            <a:endParaRPr lang="en-US"/>
          </a:p>
        </p:txBody>
      </p:sp>
    </p:spTree>
    <p:extLst>
      <p:ext uri="{BB962C8B-B14F-4D97-AF65-F5344CB8AC3E}">
        <p14:creationId xmlns:p14="http://schemas.microsoft.com/office/powerpoint/2010/main" val="1674777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smtClean="0"/>
              <a:t>Victim </a:t>
            </a:r>
            <a:r>
              <a:rPr lang="en-US" altLang="en-US" dirty="0" smtClean="0"/>
              <a:t>cache </a:t>
            </a:r>
            <a:r>
              <a:rPr lang="en-US" altLang="en-US" dirty="0"/>
              <a:t>e</a:t>
            </a:r>
            <a:r>
              <a:rPr lang="en-US" altLang="en-US" dirty="0" smtClean="0"/>
              <a:t>xample</a:t>
            </a:r>
            <a:endParaRPr lang="en-US" altLang="en-US" dirty="0" smtClean="0"/>
          </a:p>
        </p:txBody>
      </p:sp>
      <p:sp>
        <p:nvSpPr>
          <p:cNvPr id="17411" name="Rectangle 3"/>
          <p:cNvSpPr>
            <a:spLocks noGrp="1" noChangeArrowheads="1"/>
          </p:cNvSpPr>
          <p:nvPr>
            <p:ph type="body" idx="1"/>
          </p:nvPr>
        </p:nvSpPr>
        <p:spPr/>
        <p:txBody>
          <a:bodyPr/>
          <a:lstStyle/>
          <a:p>
            <a:pPr eaLnBrk="1" hangingPunct="1"/>
            <a:r>
              <a:rPr lang="en-US" altLang="en-US" dirty="0" smtClean="0"/>
              <a:t>2-entry victim cache</a:t>
            </a:r>
          </a:p>
          <a:p>
            <a:pPr lvl="1" eaLnBrk="1" hangingPunct="1"/>
            <a:r>
              <a:rPr lang="en-US" altLang="en-US" dirty="0" smtClean="0"/>
              <a:t>Initially holds blocks X, </a:t>
            </a:r>
            <a:r>
              <a:rPr lang="en-US" altLang="en-US" dirty="0" smtClean="0"/>
              <a:t>Y.    Note: The only way X and Y could have gotten into the victim cache is they were previously evicted from the L1 cache; and the only way that they can still be there is they have not been subsequently requested by the CPU.</a:t>
            </a:r>
            <a:endParaRPr lang="en-US" altLang="en-US" dirty="0" smtClean="0"/>
          </a:p>
          <a:p>
            <a:pPr lvl="1" eaLnBrk="1" hangingPunct="1"/>
            <a:r>
              <a:rPr lang="en-US" altLang="en-US" dirty="0" smtClean="0"/>
              <a:t>Y is the LRU block in the victim </a:t>
            </a:r>
            <a:r>
              <a:rPr lang="en-US" altLang="en-US" dirty="0" smtClean="0"/>
              <a:t>cache (X was evicted from L1 to victim cache more recently than Y was).</a:t>
            </a:r>
            <a:endParaRPr lang="en-US" altLang="en-US" dirty="0" smtClean="0"/>
          </a:p>
          <a:p>
            <a:pPr eaLnBrk="1" hangingPunct="1"/>
            <a:r>
              <a:rPr lang="en-US" altLang="en-US" dirty="0" smtClean="0"/>
              <a:t>L1 </a:t>
            </a:r>
            <a:r>
              <a:rPr lang="en-US" altLang="en-US" dirty="0" smtClean="0"/>
              <a:t>cache is direct-mapped</a:t>
            </a:r>
          </a:p>
          <a:p>
            <a:pPr lvl="1" eaLnBrk="1" hangingPunct="1"/>
            <a:r>
              <a:rPr lang="en-US" altLang="en-US" dirty="0" smtClean="0"/>
              <a:t>Blocks A and B map to the same set in </a:t>
            </a:r>
            <a:r>
              <a:rPr lang="en-US" altLang="en-US" dirty="0" smtClean="0"/>
              <a:t>L1 </a:t>
            </a:r>
            <a:r>
              <a:rPr lang="en-US" altLang="en-US" dirty="0" smtClean="0"/>
              <a:t>cache</a:t>
            </a:r>
          </a:p>
          <a:p>
            <a:pPr lvl="1" eaLnBrk="1" hangingPunct="1"/>
            <a:r>
              <a:rPr lang="en-US" altLang="en-US" dirty="0" smtClean="0"/>
              <a:t>Trace: A  B  A  B  A  B…</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6</a:t>
            </a:fld>
            <a:endParaRPr lang="en-US"/>
          </a:p>
        </p:txBody>
      </p:sp>
    </p:spTree>
    <p:extLst>
      <p:ext uri="{BB962C8B-B14F-4D97-AF65-F5344CB8AC3E}">
        <p14:creationId xmlns:p14="http://schemas.microsoft.com/office/powerpoint/2010/main" val="3781864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77091"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8435" name="Text Box 3"/>
          <p:cNvSpPr txBox="1">
            <a:spLocks noChangeArrowheads="1"/>
          </p:cNvSpPr>
          <p:nvPr/>
        </p:nvSpPr>
        <p:spPr bwMode="auto">
          <a:xfrm>
            <a:off x="3068782"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t>X</a:t>
            </a:r>
          </a:p>
        </p:txBody>
      </p:sp>
      <p:sp>
        <p:nvSpPr>
          <p:cNvPr id="18436" name="Text Box 4"/>
          <p:cNvSpPr txBox="1">
            <a:spLocks noChangeArrowheads="1"/>
          </p:cNvSpPr>
          <p:nvPr/>
        </p:nvSpPr>
        <p:spPr bwMode="auto">
          <a:xfrm>
            <a:off x="3068782"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a:t>Y (LRU)</a:t>
            </a:r>
          </a:p>
        </p:txBody>
      </p:sp>
      <p:sp>
        <p:nvSpPr>
          <p:cNvPr id="18437" name="Text Box 5"/>
          <p:cNvSpPr txBox="1">
            <a:spLocks noChangeArrowheads="1"/>
          </p:cNvSpPr>
          <p:nvPr/>
        </p:nvSpPr>
        <p:spPr bwMode="auto">
          <a:xfrm>
            <a:off x="277091"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W</a:t>
            </a:r>
            <a:endParaRPr lang="en-US" altLang="en-US" sz="2400" dirty="0"/>
          </a:p>
        </p:txBody>
      </p:sp>
      <p:sp>
        <p:nvSpPr>
          <p:cNvPr id="18438" name="Text Box 6"/>
          <p:cNvSpPr txBox="1">
            <a:spLocks noChangeArrowheads="1"/>
          </p:cNvSpPr>
          <p:nvPr/>
        </p:nvSpPr>
        <p:spPr bwMode="auto">
          <a:xfrm>
            <a:off x="642216"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18439" name="Text Box 7"/>
          <p:cNvSpPr txBox="1">
            <a:spLocks noChangeArrowheads="1"/>
          </p:cNvSpPr>
          <p:nvPr/>
        </p:nvSpPr>
        <p:spPr bwMode="auto">
          <a:xfrm>
            <a:off x="3525982"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7</a:t>
            </a:fld>
            <a:endParaRPr lang="en-US"/>
          </a:p>
        </p:txBody>
      </p:sp>
      <p:sp>
        <p:nvSpPr>
          <p:cNvPr id="15" name="Rectangle 2"/>
          <p:cNvSpPr>
            <a:spLocks noChangeArrowheads="1"/>
          </p:cNvSpPr>
          <p:nvPr/>
        </p:nvSpPr>
        <p:spPr bwMode="auto">
          <a:xfrm>
            <a:off x="6761018"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6" name="Text Box 3"/>
          <p:cNvSpPr txBox="1">
            <a:spLocks noChangeArrowheads="1"/>
          </p:cNvSpPr>
          <p:nvPr/>
        </p:nvSpPr>
        <p:spPr bwMode="auto">
          <a:xfrm>
            <a:off x="9552709"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X (LRU)</a:t>
            </a:r>
            <a:endParaRPr lang="en-US" altLang="en-US" sz="2400" dirty="0"/>
          </a:p>
        </p:txBody>
      </p:sp>
      <p:sp>
        <p:nvSpPr>
          <p:cNvPr id="17" name="Text Box 4"/>
          <p:cNvSpPr txBox="1">
            <a:spLocks noChangeArrowheads="1"/>
          </p:cNvSpPr>
          <p:nvPr/>
        </p:nvSpPr>
        <p:spPr bwMode="auto">
          <a:xfrm>
            <a:off x="9552709"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a:t>
            </a:r>
            <a:endParaRPr lang="en-US" altLang="en-US" sz="2400" dirty="0"/>
          </a:p>
        </p:txBody>
      </p:sp>
      <p:sp>
        <p:nvSpPr>
          <p:cNvPr id="18" name="Text Box 5"/>
          <p:cNvSpPr txBox="1">
            <a:spLocks noChangeArrowheads="1"/>
          </p:cNvSpPr>
          <p:nvPr/>
        </p:nvSpPr>
        <p:spPr bwMode="auto">
          <a:xfrm>
            <a:off x="6761018"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9" name="Text Box 6"/>
          <p:cNvSpPr txBox="1">
            <a:spLocks noChangeArrowheads="1"/>
          </p:cNvSpPr>
          <p:nvPr/>
        </p:nvSpPr>
        <p:spPr bwMode="auto">
          <a:xfrm>
            <a:off x="7126143"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20" name="Text Box 7"/>
          <p:cNvSpPr txBox="1">
            <a:spLocks noChangeArrowheads="1"/>
          </p:cNvSpPr>
          <p:nvPr/>
        </p:nvSpPr>
        <p:spPr bwMode="auto">
          <a:xfrm>
            <a:off x="10009909"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8" name="TextBox 7"/>
          <p:cNvSpPr txBox="1"/>
          <p:nvPr/>
        </p:nvSpPr>
        <p:spPr>
          <a:xfrm>
            <a:off x="2334097" y="821439"/>
            <a:ext cx="1179490" cy="461665"/>
          </a:xfrm>
          <a:prstGeom prst="rect">
            <a:avLst/>
          </a:prstGeom>
          <a:solidFill>
            <a:schemeClr val="accent1"/>
          </a:solidFill>
        </p:spPr>
        <p:txBody>
          <a:bodyPr wrap="none" rtlCol="0">
            <a:spAutoFit/>
          </a:bodyPr>
          <a:lstStyle/>
          <a:p>
            <a:r>
              <a:rPr lang="en-US" sz="2400" dirty="0" smtClean="0">
                <a:solidFill>
                  <a:schemeClr val="bg1"/>
                </a:solidFill>
              </a:rPr>
              <a:t>BEFORE</a:t>
            </a:r>
            <a:endParaRPr lang="en-US" sz="2400" dirty="0">
              <a:solidFill>
                <a:schemeClr val="bg1"/>
              </a:solidFill>
            </a:endParaRPr>
          </a:p>
        </p:txBody>
      </p:sp>
      <p:sp>
        <p:nvSpPr>
          <p:cNvPr id="22" name="TextBox 21"/>
          <p:cNvSpPr txBox="1"/>
          <p:nvPr/>
        </p:nvSpPr>
        <p:spPr>
          <a:xfrm>
            <a:off x="8889133" y="826408"/>
            <a:ext cx="987771" cy="461665"/>
          </a:xfrm>
          <a:prstGeom prst="rect">
            <a:avLst/>
          </a:prstGeom>
          <a:solidFill>
            <a:schemeClr val="accent1"/>
          </a:solidFill>
        </p:spPr>
        <p:txBody>
          <a:bodyPr wrap="none" rtlCol="0">
            <a:spAutoFit/>
          </a:bodyPr>
          <a:lstStyle/>
          <a:p>
            <a:r>
              <a:rPr lang="en-US" sz="2400" dirty="0" smtClean="0">
                <a:solidFill>
                  <a:schemeClr val="bg1"/>
                </a:solidFill>
              </a:rPr>
              <a:t>AFTER</a:t>
            </a:r>
            <a:endParaRPr lang="en-US" sz="2400" dirty="0">
              <a:solidFill>
                <a:schemeClr val="bg1"/>
              </a:solidFill>
            </a:endParaRPr>
          </a:p>
        </p:txBody>
      </p:sp>
      <p:sp>
        <p:nvSpPr>
          <p:cNvPr id="9" name="TextBox 8"/>
          <p:cNvSpPr txBox="1"/>
          <p:nvPr/>
        </p:nvSpPr>
        <p:spPr>
          <a:xfrm>
            <a:off x="139515" y="80422"/>
            <a:ext cx="1591333" cy="369332"/>
          </a:xfrm>
          <a:prstGeom prst="rect">
            <a:avLst/>
          </a:prstGeom>
          <a:solidFill>
            <a:schemeClr val="accent1"/>
          </a:solidFill>
        </p:spPr>
        <p:txBody>
          <a:bodyPr wrap="none" rtlCol="0">
            <a:spAutoFit/>
          </a:bodyPr>
          <a:lstStyle/>
          <a:p>
            <a:r>
              <a:rPr lang="en-US" dirty="0" smtClean="0">
                <a:solidFill>
                  <a:schemeClr val="bg1"/>
                </a:solidFill>
              </a:rPr>
              <a:t>CPU request: A</a:t>
            </a:r>
            <a:endParaRPr lang="en-US" dirty="0">
              <a:solidFill>
                <a:schemeClr val="bg1"/>
              </a:solidFill>
            </a:endParaRPr>
          </a:p>
        </p:txBody>
      </p:sp>
      <p:sp>
        <p:nvSpPr>
          <p:cNvPr id="11" name="TextBox 10"/>
          <p:cNvSpPr txBox="1"/>
          <p:nvPr/>
        </p:nvSpPr>
        <p:spPr>
          <a:xfrm>
            <a:off x="1932854" y="-15502"/>
            <a:ext cx="8872942" cy="646331"/>
          </a:xfrm>
          <a:prstGeom prst="rect">
            <a:avLst/>
          </a:prstGeom>
          <a:noFill/>
        </p:spPr>
        <p:txBody>
          <a:bodyPr wrap="none" rtlCol="0">
            <a:spAutoFit/>
          </a:bodyPr>
          <a:lstStyle/>
          <a:p>
            <a:r>
              <a:rPr lang="en-US" dirty="0" smtClean="0"/>
              <a:t>“A” misses in L1.  L1 searches VC for “A” and it misses.  L1 gets “A” from L2 and replaces “W”, </a:t>
            </a:r>
            <a:br>
              <a:rPr lang="en-US" dirty="0" smtClean="0"/>
            </a:br>
            <a:r>
              <a:rPr lang="en-US" dirty="0" smtClean="0"/>
              <a:t>VC takes the victim “W”, “W” replaces VC’s LRU block “Y”, and “X” becomes VC’s LRU block.</a:t>
            </a:r>
            <a:endParaRPr lang="en-US" dirty="0"/>
          </a:p>
        </p:txBody>
      </p:sp>
      <p:cxnSp>
        <p:nvCxnSpPr>
          <p:cNvPr id="13" name="Straight Connector 12"/>
          <p:cNvCxnSpPr>
            <a:endCxn id="6" idx="0"/>
          </p:cNvCxnSpPr>
          <p:nvPr/>
        </p:nvCxnSpPr>
        <p:spPr>
          <a:xfrm>
            <a:off x="6096000" y="826408"/>
            <a:ext cx="0" cy="552994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206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77091"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8435" name="Text Box 3"/>
          <p:cNvSpPr txBox="1">
            <a:spLocks noChangeArrowheads="1"/>
          </p:cNvSpPr>
          <p:nvPr/>
        </p:nvSpPr>
        <p:spPr bwMode="auto">
          <a:xfrm>
            <a:off x="3068782"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X (LRU)</a:t>
            </a:r>
            <a:endParaRPr lang="en-US" altLang="en-US" sz="2400" dirty="0"/>
          </a:p>
        </p:txBody>
      </p:sp>
      <p:sp>
        <p:nvSpPr>
          <p:cNvPr id="18436" name="Text Box 4"/>
          <p:cNvSpPr txBox="1">
            <a:spLocks noChangeArrowheads="1"/>
          </p:cNvSpPr>
          <p:nvPr/>
        </p:nvSpPr>
        <p:spPr bwMode="auto">
          <a:xfrm>
            <a:off x="3068782"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a:t>
            </a:r>
            <a:endParaRPr lang="en-US" altLang="en-US" sz="2400" dirty="0"/>
          </a:p>
        </p:txBody>
      </p:sp>
      <p:sp>
        <p:nvSpPr>
          <p:cNvPr id="18437" name="Text Box 5"/>
          <p:cNvSpPr txBox="1">
            <a:spLocks noChangeArrowheads="1"/>
          </p:cNvSpPr>
          <p:nvPr/>
        </p:nvSpPr>
        <p:spPr bwMode="auto">
          <a:xfrm>
            <a:off x="277091"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8438" name="Text Box 6"/>
          <p:cNvSpPr txBox="1">
            <a:spLocks noChangeArrowheads="1"/>
          </p:cNvSpPr>
          <p:nvPr/>
        </p:nvSpPr>
        <p:spPr bwMode="auto">
          <a:xfrm>
            <a:off x="642216"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18439" name="Text Box 7"/>
          <p:cNvSpPr txBox="1">
            <a:spLocks noChangeArrowheads="1"/>
          </p:cNvSpPr>
          <p:nvPr/>
        </p:nvSpPr>
        <p:spPr bwMode="auto">
          <a:xfrm>
            <a:off x="3525982"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8</a:t>
            </a:fld>
            <a:endParaRPr lang="en-US"/>
          </a:p>
        </p:txBody>
      </p:sp>
      <p:sp>
        <p:nvSpPr>
          <p:cNvPr id="15" name="Rectangle 2"/>
          <p:cNvSpPr>
            <a:spLocks noChangeArrowheads="1"/>
          </p:cNvSpPr>
          <p:nvPr/>
        </p:nvSpPr>
        <p:spPr bwMode="auto">
          <a:xfrm>
            <a:off x="6761018"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6" name="Text Box 3"/>
          <p:cNvSpPr txBox="1">
            <a:spLocks noChangeArrowheads="1"/>
          </p:cNvSpPr>
          <p:nvPr/>
        </p:nvSpPr>
        <p:spPr bwMode="auto">
          <a:xfrm>
            <a:off x="9552709"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7" name="Text Box 4"/>
          <p:cNvSpPr txBox="1">
            <a:spLocks noChangeArrowheads="1"/>
          </p:cNvSpPr>
          <p:nvPr/>
        </p:nvSpPr>
        <p:spPr bwMode="auto">
          <a:xfrm>
            <a:off x="9552709"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 (LRU)</a:t>
            </a:r>
            <a:endParaRPr lang="en-US" altLang="en-US" sz="2400" dirty="0"/>
          </a:p>
        </p:txBody>
      </p:sp>
      <p:sp>
        <p:nvSpPr>
          <p:cNvPr id="18" name="Text Box 5"/>
          <p:cNvSpPr txBox="1">
            <a:spLocks noChangeArrowheads="1"/>
          </p:cNvSpPr>
          <p:nvPr/>
        </p:nvSpPr>
        <p:spPr bwMode="auto">
          <a:xfrm>
            <a:off x="6761018"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B</a:t>
            </a:r>
            <a:endParaRPr lang="en-US" altLang="en-US" sz="2400" dirty="0"/>
          </a:p>
        </p:txBody>
      </p:sp>
      <p:sp>
        <p:nvSpPr>
          <p:cNvPr id="19" name="Text Box 6"/>
          <p:cNvSpPr txBox="1">
            <a:spLocks noChangeArrowheads="1"/>
          </p:cNvSpPr>
          <p:nvPr/>
        </p:nvSpPr>
        <p:spPr bwMode="auto">
          <a:xfrm>
            <a:off x="7126143"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20" name="Text Box 7"/>
          <p:cNvSpPr txBox="1">
            <a:spLocks noChangeArrowheads="1"/>
          </p:cNvSpPr>
          <p:nvPr/>
        </p:nvSpPr>
        <p:spPr bwMode="auto">
          <a:xfrm>
            <a:off x="10009909"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8" name="TextBox 7"/>
          <p:cNvSpPr txBox="1"/>
          <p:nvPr/>
        </p:nvSpPr>
        <p:spPr>
          <a:xfrm>
            <a:off x="2334097" y="821439"/>
            <a:ext cx="1179490" cy="461665"/>
          </a:xfrm>
          <a:prstGeom prst="rect">
            <a:avLst/>
          </a:prstGeom>
          <a:solidFill>
            <a:schemeClr val="accent1"/>
          </a:solidFill>
        </p:spPr>
        <p:txBody>
          <a:bodyPr wrap="none" rtlCol="0">
            <a:spAutoFit/>
          </a:bodyPr>
          <a:lstStyle/>
          <a:p>
            <a:r>
              <a:rPr lang="en-US" sz="2400" dirty="0" smtClean="0">
                <a:solidFill>
                  <a:schemeClr val="bg1"/>
                </a:solidFill>
              </a:rPr>
              <a:t>BEFORE</a:t>
            </a:r>
            <a:endParaRPr lang="en-US" sz="2400" dirty="0">
              <a:solidFill>
                <a:schemeClr val="bg1"/>
              </a:solidFill>
            </a:endParaRPr>
          </a:p>
        </p:txBody>
      </p:sp>
      <p:sp>
        <p:nvSpPr>
          <p:cNvPr id="22" name="TextBox 21"/>
          <p:cNvSpPr txBox="1"/>
          <p:nvPr/>
        </p:nvSpPr>
        <p:spPr>
          <a:xfrm>
            <a:off x="8889133" y="826408"/>
            <a:ext cx="987771" cy="461665"/>
          </a:xfrm>
          <a:prstGeom prst="rect">
            <a:avLst/>
          </a:prstGeom>
          <a:solidFill>
            <a:schemeClr val="accent1"/>
          </a:solidFill>
        </p:spPr>
        <p:txBody>
          <a:bodyPr wrap="none" rtlCol="0">
            <a:spAutoFit/>
          </a:bodyPr>
          <a:lstStyle/>
          <a:p>
            <a:r>
              <a:rPr lang="en-US" sz="2400" dirty="0" smtClean="0">
                <a:solidFill>
                  <a:schemeClr val="bg1"/>
                </a:solidFill>
              </a:rPr>
              <a:t>AFTER</a:t>
            </a:r>
            <a:endParaRPr lang="en-US" sz="2400" dirty="0">
              <a:solidFill>
                <a:schemeClr val="bg1"/>
              </a:solidFill>
            </a:endParaRPr>
          </a:p>
        </p:txBody>
      </p:sp>
      <p:sp>
        <p:nvSpPr>
          <p:cNvPr id="9" name="TextBox 8"/>
          <p:cNvSpPr txBox="1"/>
          <p:nvPr/>
        </p:nvSpPr>
        <p:spPr>
          <a:xfrm>
            <a:off x="139515" y="80422"/>
            <a:ext cx="1591333" cy="369332"/>
          </a:xfrm>
          <a:prstGeom prst="rect">
            <a:avLst/>
          </a:prstGeom>
          <a:solidFill>
            <a:schemeClr val="accent1"/>
          </a:solidFill>
        </p:spPr>
        <p:txBody>
          <a:bodyPr wrap="none" rtlCol="0">
            <a:spAutoFit/>
          </a:bodyPr>
          <a:lstStyle/>
          <a:p>
            <a:r>
              <a:rPr lang="en-US" dirty="0" smtClean="0">
                <a:solidFill>
                  <a:schemeClr val="bg1"/>
                </a:solidFill>
              </a:rPr>
              <a:t>CPU request: B</a:t>
            </a:r>
            <a:endParaRPr lang="en-US" dirty="0">
              <a:solidFill>
                <a:schemeClr val="bg1"/>
              </a:solidFill>
            </a:endParaRPr>
          </a:p>
        </p:txBody>
      </p:sp>
      <p:sp>
        <p:nvSpPr>
          <p:cNvPr id="11" name="TextBox 10"/>
          <p:cNvSpPr txBox="1"/>
          <p:nvPr/>
        </p:nvSpPr>
        <p:spPr>
          <a:xfrm>
            <a:off x="1932854" y="-15502"/>
            <a:ext cx="8768619" cy="646331"/>
          </a:xfrm>
          <a:prstGeom prst="rect">
            <a:avLst/>
          </a:prstGeom>
          <a:noFill/>
        </p:spPr>
        <p:txBody>
          <a:bodyPr wrap="none" rtlCol="0">
            <a:spAutoFit/>
          </a:bodyPr>
          <a:lstStyle/>
          <a:p>
            <a:r>
              <a:rPr lang="en-US" dirty="0" smtClean="0"/>
              <a:t>“B” misses in L1.  L1 searches VC for “B” and it misses.  L1 gets “B” from L2 and replaces “A”, </a:t>
            </a:r>
            <a:br>
              <a:rPr lang="en-US" dirty="0" smtClean="0"/>
            </a:br>
            <a:r>
              <a:rPr lang="en-US" dirty="0" smtClean="0"/>
              <a:t>VC takes the victim “A”, “A” replaces VC’s LRU block “X”, and “W” becomes VC’s LRU block.</a:t>
            </a:r>
            <a:endParaRPr lang="en-US" dirty="0"/>
          </a:p>
        </p:txBody>
      </p:sp>
      <p:cxnSp>
        <p:nvCxnSpPr>
          <p:cNvPr id="13" name="Straight Connector 12"/>
          <p:cNvCxnSpPr>
            <a:endCxn id="6" idx="0"/>
          </p:cNvCxnSpPr>
          <p:nvPr/>
        </p:nvCxnSpPr>
        <p:spPr>
          <a:xfrm>
            <a:off x="6096000" y="826408"/>
            <a:ext cx="0" cy="552994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859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77091"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8435" name="Text Box 3"/>
          <p:cNvSpPr txBox="1">
            <a:spLocks noChangeArrowheads="1"/>
          </p:cNvSpPr>
          <p:nvPr/>
        </p:nvSpPr>
        <p:spPr bwMode="auto">
          <a:xfrm>
            <a:off x="3068782"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8436" name="Text Box 4"/>
          <p:cNvSpPr txBox="1">
            <a:spLocks noChangeArrowheads="1"/>
          </p:cNvSpPr>
          <p:nvPr/>
        </p:nvSpPr>
        <p:spPr bwMode="auto">
          <a:xfrm>
            <a:off x="3068782"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 (LRU)</a:t>
            </a:r>
            <a:endParaRPr lang="en-US" altLang="en-US" sz="2400" dirty="0"/>
          </a:p>
        </p:txBody>
      </p:sp>
      <p:sp>
        <p:nvSpPr>
          <p:cNvPr id="18437" name="Text Box 5"/>
          <p:cNvSpPr txBox="1">
            <a:spLocks noChangeArrowheads="1"/>
          </p:cNvSpPr>
          <p:nvPr/>
        </p:nvSpPr>
        <p:spPr bwMode="auto">
          <a:xfrm>
            <a:off x="277091"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B</a:t>
            </a:r>
            <a:endParaRPr lang="en-US" altLang="en-US" sz="2400" dirty="0"/>
          </a:p>
        </p:txBody>
      </p:sp>
      <p:sp>
        <p:nvSpPr>
          <p:cNvPr id="18438" name="Text Box 6"/>
          <p:cNvSpPr txBox="1">
            <a:spLocks noChangeArrowheads="1"/>
          </p:cNvSpPr>
          <p:nvPr/>
        </p:nvSpPr>
        <p:spPr bwMode="auto">
          <a:xfrm>
            <a:off x="642216"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18439" name="Text Box 7"/>
          <p:cNvSpPr txBox="1">
            <a:spLocks noChangeArrowheads="1"/>
          </p:cNvSpPr>
          <p:nvPr/>
        </p:nvSpPr>
        <p:spPr bwMode="auto">
          <a:xfrm>
            <a:off x="3525982"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5" name="Date Placeholder 4"/>
          <p:cNvSpPr>
            <a:spLocks noGrp="1"/>
          </p:cNvSpPr>
          <p:nvPr>
            <p:ph type="dt" sz="half" idx="10"/>
          </p:nvPr>
        </p:nvSpPr>
        <p:spPr/>
        <p:txBody>
          <a:bodyPr/>
          <a:lstStyle/>
          <a:p>
            <a:r>
              <a:rPr lang="en-US" smtClean="0"/>
              <a:t>Fall 2020</a:t>
            </a:r>
            <a:endParaRPr lang="en-US"/>
          </a:p>
        </p:txBody>
      </p:sp>
      <p:sp>
        <p:nvSpPr>
          <p:cNvPr id="6" name="Footer Placeholder 5"/>
          <p:cNvSpPr>
            <a:spLocks noGrp="1"/>
          </p:cNvSpPr>
          <p:nvPr>
            <p:ph type="ftr" sz="quarter" idx="11"/>
          </p:nvPr>
        </p:nvSpPr>
        <p:spPr/>
        <p:txBody>
          <a:bodyPr/>
          <a:lstStyle/>
          <a:p>
            <a:r>
              <a:rPr lang="en-US" smtClean="0"/>
              <a:t>ECE 463/563, Microprocessor Architecture, Prof. Eric Rotenberg</a:t>
            </a:r>
            <a:endParaRPr lang="en-US"/>
          </a:p>
        </p:txBody>
      </p:sp>
      <p:sp>
        <p:nvSpPr>
          <p:cNvPr id="7" name="Slide Number Placeholder 6"/>
          <p:cNvSpPr>
            <a:spLocks noGrp="1"/>
          </p:cNvSpPr>
          <p:nvPr>
            <p:ph type="sldNum" sz="quarter" idx="12"/>
          </p:nvPr>
        </p:nvSpPr>
        <p:spPr/>
        <p:txBody>
          <a:bodyPr/>
          <a:lstStyle/>
          <a:p>
            <a:fld id="{E1E4697D-A882-4C7D-A9D7-B980856F82D1}" type="slidenum">
              <a:rPr lang="en-US" smtClean="0"/>
              <a:t>9</a:t>
            </a:fld>
            <a:endParaRPr lang="en-US"/>
          </a:p>
        </p:txBody>
      </p:sp>
      <p:sp>
        <p:nvSpPr>
          <p:cNvPr id="15" name="Rectangle 2"/>
          <p:cNvSpPr>
            <a:spLocks noChangeArrowheads="1"/>
          </p:cNvSpPr>
          <p:nvPr/>
        </p:nvSpPr>
        <p:spPr bwMode="auto">
          <a:xfrm>
            <a:off x="6761018" y="1440872"/>
            <a:ext cx="2514600" cy="3200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6" name="Text Box 3"/>
          <p:cNvSpPr txBox="1">
            <a:spLocks noChangeArrowheads="1"/>
          </p:cNvSpPr>
          <p:nvPr/>
        </p:nvSpPr>
        <p:spPr bwMode="auto">
          <a:xfrm>
            <a:off x="9552709" y="2923310"/>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B</a:t>
            </a:r>
            <a:endParaRPr lang="en-US" altLang="en-US" sz="2400" dirty="0"/>
          </a:p>
        </p:txBody>
      </p:sp>
      <p:sp>
        <p:nvSpPr>
          <p:cNvPr id="17" name="Text Box 4"/>
          <p:cNvSpPr txBox="1">
            <a:spLocks noChangeArrowheads="1"/>
          </p:cNvSpPr>
          <p:nvPr/>
        </p:nvSpPr>
        <p:spPr bwMode="auto">
          <a:xfrm>
            <a:off x="9552709" y="3370985"/>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W (LRU)</a:t>
            </a:r>
            <a:endParaRPr lang="en-US" altLang="en-US" sz="2400" dirty="0"/>
          </a:p>
        </p:txBody>
      </p:sp>
      <p:sp>
        <p:nvSpPr>
          <p:cNvPr id="18" name="Text Box 5"/>
          <p:cNvSpPr txBox="1">
            <a:spLocks noChangeArrowheads="1"/>
          </p:cNvSpPr>
          <p:nvPr/>
        </p:nvSpPr>
        <p:spPr bwMode="auto">
          <a:xfrm>
            <a:off x="6761018" y="2660073"/>
            <a:ext cx="25146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smtClean="0"/>
              <a:t>A</a:t>
            </a:r>
            <a:endParaRPr lang="en-US" altLang="en-US" sz="2400" dirty="0"/>
          </a:p>
        </p:txBody>
      </p:sp>
      <p:sp>
        <p:nvSpPr>
          <p:cNvPr id="19" name="Text Box 6"/>
          <p:cNvSpPr txBox="1">
            <a:spLocks noChangeArrowheads="1"/>
          </p:cNvSpPr>
          <p:nvPr/>
        </p:nvSpPr>
        <p:spPr bwMode="auto">
          <a:xfrm>
            <a:off x="7126143" y="4911147"/>
            <a:ext cx="129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L1 cache</a:t>
            </a:r>
          </a:p>
        </p:txBody>
      </p:sp>
      <p:sp>
        <p:nvSpPr>
          <p:cNvPr id="20" name="Text Box 7"/>
          <p:cNvSpPr txBox="1">
            <a:spLocks noChangeArrowheads="1"/>
          </p:cNvSpPr>
          <p:nvPr/>
        </p:nvSpPr>
        <p:spPr bwMode="auto">
          <a:xfrm>
            <a:off x="10009909" y="3990109"/>
            <a:ext cx="1728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victim cache</a:t>
            </a:r>
          </a:p>
        </p:txBody>
      </p:sp>
      <p:sp>
        <p:nvSpPr>
          <p:cNvPr id="8" name="TextBox 7"/>
          <p:cNvSpPr txBox="1"/>
          <p:nvPr/>
        </p:nvSpPr>
        <p:spPr>
          <a:xfrm>
            <a:off x="2334097" y="821439"/>
            <a:ext cx="1179490" cy="461665"/>
          </a:xfrm>
          <a:prstGeom prst="rect">
            <a:avLst/>
          </a:prstGeom>
          <a:solidFill>
            <a:schemeClr val="accent1"/>
          </a:solidFill>
        </p:spPr>
        <p:txBody>
          <a:bodyPr wrap="none" rtlCol="0">
            <a:spAutoFit/>
          </a:bodyPr>
          <a:lstStyle/>
          <a:p>
            <a:r>
              <a:rPr lang="en-US" sz="2400" dirty="0" smtClean="0">
                <a:solidFill>
                  <a:schemeClr val="bg1"/>
                </a:solidFill>
              </a:rPr>
              <a:t>BEFORE</a:t>
            </a:r>
            <a:endParaRPr lang="en-US" sz="2400" dirty="0">
              <a:solidFill>
                <a:schemeClr val="bg1"/>
              </a:solidFill>
            </a:endParaRPr>
          </a:p>
        </p:txBody>
      </p:sp>
      <p:sp>
        <p:nvSpPr>
          <p:cNvPr id="22" name="TextBox 21"/>
          <p:cNvSpPr txBox="1"/>
          <p:nvPr/>
        </p:nvSpPr>
        <p:spPr>
          <a:xfrm>
            <a:off x="8889133" y="826408"/>
            <a:ext cx="987771" cy="461665"/>
          </a:xfrm>
          <a:prstGeom prst="rect">
            <a:avLst/>
          </a:prstGeom>
          <a:solidFill>
            <a:schemeClr val="accent1"/>
          </a:solidFill>
        </p:spPr>
        <p:txBody>
          <a:bodyPr wrap="none" rtlCol="0">
            <a:spAutoFit/>
          </a:bodyPr>
          <a:lstStyle/>
          <a:p>
            <a:r>
              <a:rPr lang="en-US" sz="2400" dirty="0" smtClean="0">
                <a:solidFill>
                  <a:schemeClr val="bg1"/>
                </a:solidFill>
              </a:rPr>
              <a:t>AFTER</a:t>
            </a:r>
            <a:endParaRPr lang="en-US" sz="2400" dirty="0">
              <a:solidFill>
                <a:schemeClr val="bg1"/>
              </a:solidFill>
            </a:endParaRPr>
          </a:p>
        </p:txBody>
      </p:sp>
      <p:sp>
        <p:nvSpPr>
          <p:cNvPr id="9" name="TextBox 8"/>
          <p:cNvSpPr txBox="1"/>
          <p:nvPr/>
        </p:nvSpPr>
        <p:spPr>
          <a:xfrm>
            <a:off x="139515" y="80422"/>
            <a:ext cx="1591333" cy="369332"/>
          </a:xfrm>
          <a:prstGeom prst="rect">
            <a:avLst/>
          </a:prstGeom>
          <a:solidFill>
            <a:schemeClr val="accent1"/>
          </a:solidFill>
        </p:spPr>
        <p:txBody>
          <a:bodyPr wrap="none" rtlCol="0">
            <a:spAutoFit/>
          </a:bodyPr>
          <a:lstStyle/>
          <a:p>
            <a:r>
              <a:rPr lang="en-US" dirty="0" smtClean="0">
                <a:solidFill>
                  <a:schemeClr val="bg1"/>
                </a:solidFill>
              </a:rPr>
              <a:t>CPU request: A</a:t>
            </a:r>
            <a:endParaRPr lang="en-US" dirty="0">
              <a:solidFill>
                <a:schemeClr val="bg1"/>
              </a:solidFill>
            </a:endParaRPr>
          </a:p>
        </p:txBody>
      </p:sp>
      <p:sp>
        <p:nvSpPr>
          <p:cNvPr id="11" name="TextBox 10"/>
          <p:cNvSpPr txBox="1"/>
          <p:nvPr/>
        </p:nvSpPr>
        <p:spPr>
          <a:xfrm>
            <a:off x="1932854" y="-15502"/>
            <a:ext cx="10286534" cy="923330"/>
          </a:xfrm>
          <a:prstGeom prst="rect">
            <a:avLst/>
          </a:prstGeom>
          <a:noFill/>
        </p:spPr>
        <p:txBody>
          <a:bodyPr wrap="none" rtlCol="0">
            <a:spAutoFit/>
          </a:bodyPr>
          <a:lstStyle/>
          <a:p>
            <a:r>
              <a:rPr lang="en-US" dirty="0" smtClean="0"/>
              <a:t>“A” misses in L1.  L1 searches VC for “A” and it </a:t>
            </a:r>
            <a:r>
              <a:rPr lang="en-US" u="sng" dirty="0" smtClean="0"/>
              <a:t>hits</a:t>
            </a:r>
            <a:r>
              <a:rPr lang="en-US" dirty="0" smtClean="0"/>
              <a:t>.  </a:t>
            </a:r>
            <a:br>
              <a:rPr lang="en-US" dirty="0" smtClean="0"/>
            </a:br>
            <a:r>
              <a:rPr lang="en-US" dirty="0" smtClean="0"/>
              <a:t>L1 and VC swap blocks: requested block “A” goes from VC to L1, newly-evicted block “B” goes from L1 to VC,</a:t>
            </a:r>
            <a:br>
              <a:rPr lang="en-US" dirty="0" smtClean="0"/>
            </a:br>
            <a:r>
              <a:rPr lang="en-US" dirty="0" smtClean="0"/>
              <a:t>notice “B” goes into VC where “A” just vacated, not the VC’s LRU block “W”. </a:t>
            </a:r>
            <a:endParaRPr lang="en-US" dirty="0"/>
          </a:p>
        </p:txBody>
      </p:sp>
      <p:cxnSp>
        <p:nvCxnSpPr>
          <p:cNvPr id="13" name="Straight Connector 12"/>
          <p:cNvCxnSpPr>
            <a:endCxn id="6" idx="0"/>
          </p:cNvCxnSpPr>
          <p:nvPr/>
        </p:nvCxnSpPr>
        <p:spPr>
          <a:xfrm>
            <a:off x="6096000" y="826408"/>
            <a:ext cx="0" cy="5529942"/>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867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1251</Words>
  <Application>Microsoft Office PowerPoint</Application>
  <PresentationFormat>Widescreen</PresentationFormat>
  <Paragraphs>157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ECE 463/563 Fall `20</vt:lpstr>
      <vt:lpstr>The problem of conflicts at a set</vt:lpstr>
      <vt:lpstr>What if?</vt:lpstr>
      <vt:lpstr>Victim cache</vt:lpstr>
      <vt:lpstr>Victim cache operation</vt:lpstr>
      <vt:lpstr>Victim cache example</vt:lpstr>
      <vt:lpstr>PowerPoint Presentation</vt:lpstr>
      <vt:lpstr>PowerPoint Presentation</vt:lpstr>
      <vt:lpstr>PowerPoint Presentation</vt:lpstr>
      <vt:lpstr>PowerPoint Presentation</vt:lpstr>
      <vt:lpstr>Victim Cache – why?</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463/563 Fall `20</dc:title>
  <dc:creator>Eric Rotenberg</dc:creator>
  <cp:lastModifiedBy>Eric Rotenberg</cp:lastModifiedBy>
  <cp:revision>14</cp:revision>
  <dcterms:created xsi:type="dcterms:W3CDTF">2020-08-31T23:20:08Z</dcterms:created>
  <dcterms:modified xsi:type="dcterms:W3CDTF">2020-09-01T00:46:18Z</dcterms:modified>
</cp:coreProperties>
</file>