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95" r:id="rId2"/>
    <p:sldId id="533" r:id="rId3"/>
    <p:sldId id="504" r:id="rId4"/>
    <p:sldId id="505" r:id="rId5"/>
    <p:sldId id="526" r:id="rId6"/>
    <p:sldId id="527" r:id="rId7"/>
    <p:sldId id="528" r:id="rId8"/>
    <p:sldId id="506" r:id="rId9"/>
    <p:sldId id="507" r:id="rId10"/>
    <p:sldId id="529" r:id="rId11"/>
    <p:sldId id="530" r:id="rId12"/>
    <p:sldId id="508" r:id="rId13"/>
    <p:sldId id="509" r:id="rId14"/>
    <p:sldId id="511" r:id="rId15"/>
    <p:sldId id="532" r:id="rId16"/>
    <p:sldId id="512" r:id="rId17"/>
    <p:sldId id="531" r:id="rId18"/>
    <p:sldId id="513" r:id="rId19"/>
    <p:sldId id="514" r:id="rId20"/>
    <p:sldId id="515" r:id="rId21"/>
    <p:sldId id="516" r:id="rId22"/>
    <p:sldId id="517" r:id="rId23"/>
    <p:sldId id="518" r:id="rId24"/>
    <p:sldId id="524" r:id="rId25"/>
    <p:sldId id="525" r:id="rId26"/>
    <p:sldId id="535" r:id="rId27"/>
    <p:sldId id="537" r:id="rId28"/>
    <p:sldId id="536" r:id="rId29"/>
    <p:sldId id="538" r:id="rId30"/>
    <p:sldId id="539" r:id="rId31"/>
    <p:sldId id="540"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3696"/>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C6785-FDEE-4ACA-A3D9-B219307900F7}" type="datetimeFigureOut">
              <a:rPr lang="en-US" smtClean="0"/>
              <a:t>9/26/2023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F4B6B-E166-43EE-A6F4-9356172DC22E}" type="slidenum">
              <a:rPr lang="en-US" smtClean="0"/>
              <a:t>‹#›</a:t>
            </a:fld>
            <a:endParaRPr lang="en-US"/>
          </a:p>
        </p:txBody>
      </p:sp>
    </p:spTree>
    <p:extLst>
      <p:ext uri="{BB962C8B-B14F-4D97-AF65-F5344CB8AC3E}">
        <p14:creationId xmlns:p14="http://schemas.microsoft.com/office/powerpoint/2010/main" val="367795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Fall 2020</a:t>
            </a:r>
          </a:p>
        </p:txBody>
      </p:sp>
      <p:sp>
        <p:nvSpPr>
          <p:cNvPr id="8" name="Footer Placeholder 7"/>
          <p:cNvSpPr>
            <a:spLocks noGrp="1"/>
          </p:cNvSpPr>
          <p:nvPr>
            <p:ph type="ftr" sz="quarter" idx="11"/>
          </p:nvPr>
        </p:nvSpPr>
        <p:spPr/>
        <p:txBody>
          <a:bodyPr/>
          <a:lstStyle/>
          <a:p>
            <a:r>
              <a:rPr lang="en-US"/>
              <a:t>ECE 463/563, Microprocessor Architecture, Prof. Eric Rotenberg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Fall 2020</a:t>
            </a:r>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Fall 2020</a:t>
            </a:r>
          </a:p>
        </p:txBody>
      </p:sp>
      <p:sp>
        <p:nvSpPr>
          <p:cNvPr id="8" name="Footer Placeholder 7"/>
          <p:cNvSpPr>
            <a:spLocks noGrp="1"/>
          </p:cNvSpPr>
          <p:nvPr>
            <p:ph type="ftr" sz="quarter" idx="11"/>
          </p:nvPr>
        </p:nvSpPr>
        <p:spPr/>
        <p:txBody>
          <a:bodyPr/>
          <a:lstStyle/>
          <a:p>
            <a:r>
              <a:rPr lang="en-US"/>
              <a:t>ECE 463/563, Microprocessor Architecture, Prof. Eric Rotenberg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Fall 2020</a:t>
            </a:r>
          </a:p>
        </p:txBody>
      </p:sp>
      <p:sp>
        <p:nvSpPr>
          <p:cNvPr id="4" name="Footer Placeholder 3"/>
          <p:cNvSpPr>
            <a:spLocks noGrp="1"/>
          </p:cNvSpPr>
          <p:nvPr>
            <p:ph type="ftr" sz="quarter" idx="11"/>
          </p:nvPr>
        </p:nvSpPr>
        <p:spPr/>
        <p:txBody>
          <a:bodyPr/>
          <a:lstStyle/>
          <a:p>
            <a:r>
              <a:rPr lang="en-US"/>
              <a:t>ECE 463/563, Microprocessor Architecture, Prof. Eric Rotenberg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2020</a:t>
            </a:r>
          </a:p>
        </p:txBody>
      </p:sp>
      <p:sp>
        <p:nvSpPr>
          <p:cNvPr id="3" name="Footer Placeholder 2"/>
          <p:cNvSpPr>
            <a:spLocks noGrp="1"/>
          </p:cNvSpPr>
          <p:nvPr>
            <p:ph type="ftr" sz="quarter" idx="11"/>
          </p:nvPr>
        </p:nvSpPr>
        <p:spPr/>
        <p:txBody>
          <a:bodyPr/>
          <a:lstStyle/>
          <a:p>
            <a:r>
              <a:rPr lang="en-US"/>
              <a:t>ECE 463/563, Microprocessor Architecture, Prof. Eric Rotenberg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2020</a:t>
            </a:r>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2020</a:t>
            </a:r>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Fall 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ECE 463/563, Microprocessor Architecture, Prof. Eric Rotenberg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4.wmf"/><Relationship Id="rId4" Type="http://schemas.openxmlformats.org/officeDocument/2006/relationships/oleObject" Target="../embeddings/oleObject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 Target="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ECE 463/563</a:t>
            </a:r>
            <a:br>
              <a:rPr lang="en-US" dirty="0"/>
            </a:br>
            <a:r>
              <a:rPr lang="en-US" dirty="0"/>
              <a:t>Microprocessor Architecture</a:t>
            </a:r>
          </a:p>
        </p:txBody>
      </p:sp>
      <p:sp>
        <p:nvSpPr>
          <p:cNvPr id="5" name="Subtitle 4"/>
          <p:cNvSpPr>
            <a:spLocks noGrp="1"/>
          </p:cNvSpPr>
          <p:nvPr>
            <p:ph type="subTitle" idx="1"/>
          </p:nvPr>
        </p:nvSpPr>
        <p:spPr>
          <a:xfrm>
            <a:off x="1143000" y="3886200"/>
            <a:ext cx="6629400" cy="2133600"/>
          </a:xfrm>
        </p:spPr>
        <p:txBody>
          <a:bodyPr>
            <a:normAutofit/>
          </a:bodyPr>
          <a:lstStyle/>
          <a:p>
            <a:r>
              <a:rPr lang="en-US" dirty="0"/>
              <a:t>Virtual Memory</a:t>
            </a:r>
          </a:p>
          <a:p>
            <a:endParaRPr lang="en-US" dirty="0"/>
          </a:p>
          <a:p>
            <a:r>
              <a:rPr lang="en-US" dirty="0"/>
              <a:t>Prof. Eric Rotenberg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Tree>
    <p:extLst>
      <p:ext uri="{BB962C8B-B14F-4D97-AF65-F5344CB8AC3E}">
        <p14:creationId xmlns:p14="http://schemas.microsoft.com/office/powerpoint/2010/main" val="301528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 Benefit #2</a:t>
            </a:r>
          </a:p>
        </p:txBody>
      </p:sp>
      <p:sp>
        <p:nvSpPr>
          <p:cNvPr id="3" name="Content Placeholder 2"/>
          <p:cNvSpPr>
            <a:spLocks noGrp="1"/>
          </p:cNvSpPr>
          <p:nvPr>
            <p:ph idx="1"/>
          </p:nvPr>
        </p:nvSpPr>
        <p:spPr/>
        <p:txBody>
          <a:bodyPr/>
          <a:lstStyle/>
          <a:p>
            <a:pPr marL="514350" indent="-514350">
              <a:buFont typeface="+mj-lt"/>
              <a:buAutoNum type="arabicPeriod" startAt="2"/>
            </a:pPr>
            <a:r>
              <a:rPr lang="en-US" dirty="0"/>
              <a:t>Many processes with large memory footprints can all run even if main memory is exhausted</a:t>
            </a:r>
          </a:p>
          <a:p>
            <a:pPr lvl="1"/>
            <a:r>
              <a:rPr lang="en-US" dirty="0"/>
              <a:t>Swap file provides an extension to main memory</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24526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 Benefit #3</a:t>
            </a:r>
          </a:p>
        </p:txBody>
      </p:sp>
      <p:sp>
        <p:nvSpPr>
          <p:cNvPr id="3" name="Content Placeholder 2"/>
          <p:cNvSpPr>
            <a:spLocks noGrp="1"/>
          </p:cNvSpPr>
          <p:nvPr>
            <p:ph idx="1"/>
          </p:nvPr>
        </p:nvSpPr>
        <p:spPr/>
        <p:txBody>
          <a:bodyPr/>
          <a:lstStyle/>
          <a:p>
            <a:pPr marL="514350" indent="-514350">
              <a:buFont typeface="+mj-lt"/>
              <a:buAutoNum type="arabicPeriod" startAt="3"/>
            </a:pPr>
            <a:r>
              <a:rPr lang="en-US" dirty="0"/>
              <a:t>Access control</a:t>
            </a:r>
          </a:p>
          <a:p>
            <a:pPr marL="857250" lvl="1" indent="-457200"/>
            <a:r>
              <a:rPr lang="en-US" dirty="0"/>
              <a:t>Pages can be annotated with attributes such as read-only vs. read-write, executable vs. non-executable, </a:t>
            </a:r>
            <a:r>
              <a:rPr lang="en-US" i="1" dirty="0"/>
              <a:t>etc</a:t>
            </a:r>
            <a:r>
              <a:rPr lang="en-US" dirty="0"/>
              <a:t>.</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63525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a:t>O/S Page Tables</a:t>
            </a:r>
          </a:p>
        </p:txBody>
      </p:sp>
      <p:sp>
        <p:nvSpPr>
          <p:cNvPr id="7172" name="Rectangle 3"/>
          <p:cNvSpPr>
            <a:spLocks noGrp="1" noChangeArrowheads="1"/>
          </p:cNvSpPr>
          <p:nvPr>
            <p:ph type="body" idx="1"/>
          </p:nvPr>
        </p:nvSpPr>
        <p:spPr/>
        <p:txBody>
          <a:bodyPr>
            <a:normAutofit fontScale="85000" lnSpcReduction="20000"/>
          </a:bodyPr>
          <a:lstStyle/>
          <a:p>
            <a:r>
              <a:rPr lang="en-US" altLang="en-US" dirty="0"/>
              <a:t>O/S maintains a </a:t>
            </a:r>
            <a:r>
              <a:rPr lang="en-US" altLang="en-US" i="1" dirty="0"/>
              <a:t>page table (PT)</a:t>
            </a:r>
            <a:r>
              <a:rPr lang="en-US" altLang="en-US" dirty="0"/>
              <a:t> per process</a:t>
            </a:r>
          </a:p>
          <a:p>
            <a:pPr lvl="1"/>
            <a:r>
              <a:rPr lang="en-US" altLang="en-US" dirty="0"/>
              <a:t>PT is software data structure used to translate the process’ virtual addresses to physical addresses</a:t>
            </a:r>
          </a:p>
          <a:p>
            <a:pPr lvl="1"/>
            <a:r>
              <a:rPr lang="en-US" altLang="en-US" dirty="0"/>
              <a:t>PT is searched using the virtual address</a:t>
            </a:r>
          </a:p>
          <a:p>
            <a:pPr lvl="1"/>
            <a:r>
              <a:rPr lang="en-US" altLang="en-US" dirty="0"/>
              <a:t>There is one PT entry for each virtual page used by the process. Contents of PT entry (</a:t>
            </a:r>
            <a:r>
              <a:rPr lang="en-US" altLang="en-US" i="1" dirty="0"/>
              <a:t>for example</a:t>
            </a:r>
            <a:r>
              <a:rPr lang="en-US" altLang="en-US" dirty="0"/>
              <a:t>):</a:t>
            </a:r>
          </a:p>
          <a:p>
            <a:pPr lvl="2"/>
            <a:r>
              <a:rPr lang="en-US" altLang="en-US" dirty="0"/>
              <a:t>Whether or not the virtual page has been mapped to a physical page yet</a:t>
            </a:r>
          </a:p>
          <a:p>
            <a:pPr lvl="2"/>
            <a:r>
              <a:rPr lang="en-US" altLang="en-US" dirty="0"/>
              <a:t>Whether corresponding physical page is in main memory (DRAM) or in swap space (hard disk)</a:t>
            </a:r>
          </a:p>
          <a:p>
            <a:pPr lvl="2"/>
            <a:r>
              <a:rPr lang="en-US" altLang="en-US" dirty="0"/>
              <a:t>If in main memory: PT entry provides physical page number</a:t>
            </a:r>
          </a:p>
          <a:p>
            <a:pPr lvl="2"/>
            <a:r>
              <a:rPr lang="en-US" altLang="en-US" dirty="0"/>
              <a:t>If in swap space: PT entry provides location on disk</a:t>
            </a:r>
          </a:p>
          <a:p>
            <a:pPr lvl="2"/>
            <a:r>
              <a:rPr lang="en-US" altLang="en-US" dirty="0"/>
              <a:t>PT entry typically has other information too (</a:t>
            </a:r>
            <a:r>
              <a:rPr lang="en-US" altLang="en-US" dirty="0" err="1"/>
              <a:t>recency</a:t>
            </a:r>
            <a:r>
              <a:rPr lang="en-US" altLang="en-US" dirty="0"/>
              <a:t> of access, access control bits, </a:t>
            </a:r>
            <a:r>
              <a:rPr lang="en-US" altLang="en-US" i="1" dirty="0"/>
              <a:t>etc</a:t>
            </a:r>
            <a:r>
              <a:rPr lang="en-US" altLang="en-US" dirty="0"/>
              <a:t>.)</a:t>
            </a:r>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53354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normAutofit fontScale="90000"/>
          </a:bodyPr>
          <a:lstStyle/>
          <a:p>
            <a:r>
              <a:rPr lang="en-US" altLang="en-US" dirty="0"/>
              <a:t>Virtual-to-Physical</a:t>
            </a:r>
            <a:br>
              <a:rPr lang="en-US" altLang="en-US" dirty="0"/>
            </a:br>
            <a:r>
              <a:rPr lang="en-US" altLang="en-US" dirty="0"/>
              <a:t>Address Translation</a:t>
            </a:r>
          </a:p>
        </p:txBody>
      </p:sp>
      <p:sp>
        <p:nvSpPr>
          <p:cNvPr id="11"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196" name="Oval 4"/>
          <p:cNvSpPr>
            <a:spLocks noChangeArrowheads="1"/>
          </p:cNvSpPr>
          <p:nvPr/>
        </p:nvSpPr>
        <p:spPr bwMode="auto">
          <a:xfrm>
            <a:off x="838200" y="2393950"/>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t>A running</a:t>
            </a:r>
            <a:br>
              <a:rPr lang="en-US" altLang="en-US" dirty="0"/>
            </a:br>
            <a:r>
              <a:rPr lang="en-US" altLang="en-US" dirty="0"/>
              <a:t>program </a:t>
            </a:r>
            <a:br>
              <a:rPr lang="en-US" altLang="en-US" dirty="0"/>
            </a:br>
            <a:r>
              <a:rPr lang="en-US" altLang="en-US" dirty="0"/>
              <a:t>(process)</a:t>
            </a:r>
          </a:p>
        </p:txBody>
      </p:sp>
      <p:sp>
        <p:nvSpPr>
          <p:cNvPr id="8197" name="Line 5"/>
          <p:cNvSpPr>
            <a:spLocks noChangeShapeType="1"/>
          </p:cNvSpPr>
          <p:nvPr/>
        </p:nvSpPr>
        <p:spPr bwMode="auto">
          <a:xfrm>
            <a:off x="2286000" y="3155950"/>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Text Box 6"/>
          <p:cNvSpPr txBox="1">
            <a:spLocks noChangeArrowheads="1"/>
          </p:cNvSpPr>
          <p:nvPr/>
        </p:nvSpPr>
        <p:spPr bwMode="auto">
          <a:xfrm>
            <a:off x="2422525" y="3167063"/>
            <a:ext cx="863600"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virtual</a:t>
            </a:r>
            <a:br>
              <a:rPr lang="en-US" altLang="en-US"/>
            </a:br>
            <a:r>
              <a:rPr lang="en-US" altLang="en-US"/>
              <a:t>address</a:t>
            </a:r>
          </a:p>
        </p:txBody>
      </p:sp>
      <p:sp>
        <p:nvSpPr>
          <p:cNvPr id="8199" name="Oval 7"/>
          <p:cNvSpPr>
            <a:spLocks noChangeArrowheads="1"/>
          </p:cNvSpPr>
          <p:nvPr/>
        </p:nvSpPr>
        <p:spPr bwMode="auto">
          <a:xfrm>
            <a:off x="3657600" y="2393950"/>
            <a:ext cx="1447800" cy="1524000"/>
          </a:xfrm>
          <a:prstGeom prst="ellipse">
            <a:avLst/>
          </a:prstGeom>
          <a:solidFill>
            <a:schemeClr val="tx2">
              <a:lumMod val="60000"/>
              <a:lumOff val="40000"/>
            </a:schemeClr>
          </a:solidFill>
          <a:ln w="12700">
            <a:solidFill>
              <a:schemeClr val="tx1"/>
            </a:solidFill>
            <a:round/>
            <a:headEnd type="none" w="sm" len="sm"/>
            <a:tailEnd type="none" w="sm" len="sm"/>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solidFill>
                  <a:schemeClr val="bg1"/>
                </a:solidFill>
              </a:rPr>
              <a:t>Search the</a:t>
            </a:r>
            <a:br>
              <a:rPr lang="en-US" altLang="en-US" dirty="0">
                <a:solidFill>
                  <a:schemeClr val="bg1"/>
                </a:solidFill>
              </a:rPr>
            </a:br>
            <a:r>
              <a:rPr lang="en-US" altLang="en-US" dirty="0">
                <a:solidFill>
                  <a:schemeClr val="bg1"/>
                </a:solidFill>
              </a:rPr>
              <a:t>process’ </a:t>
            </a:r>
            <a:br>
              <a:rPr lang="en-US" altLang="en-US" dirty="0">
                <a:solidFill>
                  <a:schemeClr val="bg1"/>
                </a:solidFill>
              </a:rPr>
            </a:br>
            <a:r>
              <a:rPr lang="en-US" altLang="en-US" dirty="0">
                <a:solidFill>
                  <a:schemeClr val="bg1"/>
                </a:solidFill>
              </a:rPr>
              <a:t>Page Table</a:t>
            </a:r>
          </a:p>
        </p:txBody>
      </p:sp>
      <p:sp>
        <p:nvSpPr>
          <p:cNvPr id="8200" name="Line 8"/>
          <p:cNvSpPr>
            <a:spLocks noChangeShapeType="1"/>
          </p:cNvSpPr>
          <p:nvPr/>
        </p:nvSpPr>
        <p:spPr bwMode="auto">
          <a:xfrm>
            <a:off x="5121275" y="3144838"/>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Text Box 9"/>
          <p:cNvSpPr txBox="1">
            <a:spLocks noChangeArrowheads="1"/>
          </p:cNvSpPr>
          <p:nvPr/>
        </p:nvSpPr>
        <p:spPr bwMode="auto">
          <a:xfrm>
            <a:off x="5257800" y="3155950"/>
            <a:ext cx="892175"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a:t>
            </a:r>
            <a:br>
              <a:rPr lang="en-US" altLang="en-US"/>
            </a:br>
            <a:r>
              <a:rPr lang="en-US" altLang="en-US"/>
              <a:t>address</a:t>
            </a:r>
          </a:p>
        </p:txBody>
      </p:sp>
      <p:sp>
        <p:nvSpPr>
          <p:cNvPr id="8202" name="Text Box 10"/>
          <p:cNvSpPr txBox="1">
            <a:spLocks noChangeArrowheads="1"/>
          </p:cNvSpPr>
          <p:nvPr/>
        </p:nvSpPr>
        <p:spPr bwMode="auto">
          <a:xfrm>
            <a:off x="3551237" y="1674019"/>
            <a:ext cx="1660525"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i="1" dirty="0"/>
              <a:t>translate</a:t>
            </a:r>
            <a:br>
              <a:rPr lang="en-US" altLang="en-US" i="1" dirty="0"/>
            </a:br>
            <a:r>
              <a:rPr lang="en-US" altLang="en-US" i="1" dirty="0"/>
              <a:t>virtual address to</a:t>
            </a:r>
            <a:br>
              <a:rPr lang="en-US" altLang="en-US" i="1" dirty="0"/>
            </a:br>
            <a:r>
              <a:rPr lang="en-US" altLang="en-US" i="1" dirty="0"/>
              <a:t>physical address</a:t>
            </a:r>
          </a:p>
        </p:txBody>
      </p:sp>
      <p:sp>
        <p:nvSpPr>
          <p:cNvPr id="8203" name="Oval 11"/>
          <p:cNvSpPr>
            <a:spLocks noChangeArrowheads="1"/>
          </p:cNvSpPr>
          <p:nvPr/>
        </p:nvSpPr>
        <p:spPr bwMode="auto">
          <a:xfrm>
            <a:off x="6477000" y="2393950"/>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Access</a:t>
            </a:r>
            <a:br>
              <a:rPr lang="en-US" altLang="en-US"/>
            </a:br>
            <a:r>
              <a:rPr lang="en-US" altLang="en-US"/>
              <a:t>L1 I/D caches</a:t>
            </a:r>
            <a:br>
              <a:rPr lang="en-US" altLang="en-US"/>
            </a:br>
            <a:r>
              <a:rPr lang="en-US" altLang="en-US"/>
              <a:t>(entry point to</a:t>
            </a:r>
            <a:br>
              <a:rPr lang="en-US" altLang="en-US"/>
            </a:br>
            <a:r>
              <a:rPr lang="en-US" altLang="en-US"/>
              <a:t>memory</a:t>
            </a:r>
            <a:br>
              <a:rPr lang="en-US" altLang="en-US"/>
            </a:br>
            <a:r>
              <a:rPr lang="en-US" altLang="en-US"/>
              <a:t>hierarchy)</a:t>
            </a:r>
          </a:p>
        </p:txBody>
      </p:sp>
      <p:sp>
        <p:nvSpPr>
          <p:cNvPr id="4" name="TextBox 3"/>
          <p:cNvSpPr txBox="1"/>
          <p:nvPr/>
        </p:nvSpPr>
        <p:spPr>
          <a:xfrm>
            <a:off x="356448" y="5210314"/>
            <a:ext cx="6872587" cy="338554"/>
          </a:xfrm>
          <a:prstGeom prst="rect">
            <a:avLst/>
          </a:prstGeom>
          <a:noFill/>
        </p:spPr>
        <p:txBody>
          <a:bodyPr wrap="none" rtlCol="0">
            <a:spAutoFit/>
          </a:bodyPr>
          <a:lstStyle/>
          <a:p>
            <a:r>
              <a:rPr lang="en-US" sz="1600" dirty="0"/>
              <a:t>* </a:t>
            </a:r>
            <a:r>
              <a:rPr lang="en-US" sz="1600" dirty="0" err="1"/>
              <a:t>pid</a:t>
            </a:r>
            <a:r>
              <a:rPr lang="en-US" sz="1600" dirty="0"/>
              <a:t> = process id, which is held in a special-purpose system register in the CPU</a:t>
            </a:r>
          </a:p>
        </p:txBody>
      </p:sp>
      <p:sp>
        <p:nvSpPr>
          <p:cNvPr id="5" name="TextBox 4"/>
          <p:cNvSpPr txBox="1"/>
          <p:nvPr/>
        </p:nvSpPr>
        <p:spPr>
          <a:xfrm>
            <a:off x="2323570" y="3582989"/>
            <a:ext cx="1106393" cy="369332"/>
          </a:xfrm>
          <a:prstGeom prst="rect">
            <a:avLst/>
          </a:prstGeom>
          <a:noFill/>
        </p:spPr>
        <p:txBody>
          <a:bodyPr wrap="none" rtlCol="0">
            <a:spAutoFit/>
          </a:bodyPr>
          <a:lstStyle/>
          <a:p>
            <a:r>
              <a:rPr lang="en-US" dirty="0"/>
              <a:t>(and </a:t>
            </a:r>
            <a:r>
              <a:rPr lang="en-US" dirty="0" err="1"/>
              <a:t>pid</a:t>
            </a:r>
            <a:r>
              <a:rPr lang="en-US" baseline="30000" dirty="0"/>
              <a:t>*</a:t>
            </a:r>
            <a:r>
              <a:rPr lang="en-US" dirty="0"/>
              <a:t>)</a:t>
            </a:r>
          </a:p>
        </p:txBody>
      </p:sp>
    </p:spTree>
    <p:extLst>
      <p:ext uri="{BB962C8B-B14F-4D97-AF65-F5344CB8AC3E}">
        <p14:creationId xmlns:p14="http://schemas.microsoft.com/office/powerpoint/2010/main" val="1121622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a:t>Overhead of Virtual Memory</a:t>
            </a:r>
          </a:p>
        </p:txBody>
      </p:sp>
      <p:sp>
        <p:nvSpPr>
          <p:cNvPr id="10244" name="Rectangle 3"/>
          <p:cNvSpPr>
            <a:spLocks noGrp="1" noChangeArrowheads="1"/>
          </p:cNvSpPr>
          <p:nvPr>
            <p:ph type="body" idx="1"/>
          </p:nvPr>
        </p:nvSpPr>
        <p:spPr/>
        <p:txBody>
          <a:bodyPr>
            <a:normAutofit fontScale="62500" lnSpcReduction="20000"/>
          </a:bodyPr>
          <a:lstStyle/>
          <a:p>
            <a:r>
              <a:rPr lang="en-US" altLang="en-US" dirty="0"/>
              <a:t>Program counter is a virtual address</a:t>
            </a:r>
          </a:p>
          <a:p>
            <a:pPr lvl="1"/>
            <a:r>
              <a:rPr lang="en-US" altLang="en-US" dirty="0"/>
              <a:t>Each instruction fetch requires address translation</a:t>
            </a:r>
          </a:p>
          <a:p>
            <a:r>
              <a:rPr lang="en-US" altLang="en-US" dirty="0"/>
              <a:t>Loads and stores generate virtual addresses</a:t>
            </a:r>
          </a:p>
          <a:p>
            <a:pPr lvl="1"/>
            <a:r>
              <a:rPr lang="en-US" altLang="en-US" dirty="0"/>
              <a:t>Each load and store requires address translation</a:t>
            </a:r>
          </a:p>
          <a:p>
            <a:r>
              <a:rPr lang="en-US" altLang="en-US" dirty="0"/>
              <a:t>So, for each instruction fetch, load, and store, we must search the page table?</a:t>
            </a:r>
          </a:p>
          <a:p>
            <a:pPr lvl="1"/>
            <a:r>
              <a:rPr lang="en-US" altLang="en-US" dirty="0"/>
              <a:t>Being </a:t>
            </a:r>
            <a:r>
              <a:rPr lang="en-US" altLang="en-US" i="1" dirty="0"/>
              <a:t>literal</a:t>
            </a:r>
            <a:r>
              <a:rPr lang="en-US" altLang="en-US" dirty="0"/>
              <a:t> about this would have unacceptable performance</a:t>
            </a:r>
          </a:p>
          <a:p>
            <a:pPr lvl="1"/>
            <a:r>
              <a:rPr lang="en-US" altLang="en-US" dirty="0"/>
              <a:t>Terminology: searching the page table is sometimes called “walking the page table” because it involves multiple accesses to a hierarchical page table (multilevel page table) (</a:t>
            </a:r>
            <a:r>
              <a:rPr lang="en-US" altLang="en-US" i="1" dirty="0"/>
              <a:t>note: there are other page table organizations</a:t>
            </a:r>
            <a:r>
              <a:rPr lang="en-US" altLang="en-US" dirty="0"/>
              <a:t>)</a:t>
            </a:r>
          </a:p>
          <a:p>
            <a:pPr lvl="1"/>
            <a:r>
              <a:rPr lang="en-US" altLang="en-US" dirty="0"/>
              <a:t>Different ISAs define either hardware page table walks or software page table walks</a:t>
            </a:r>
          </a:p>
          <a:p>
            <a:pPr lvl="2"/>
            <a:r>
              <a:rPr lang="en-US" altLang="en-US" dirty="0"/>
              <a:t>Hardware: The hardware’s MMU (memory management unit) does the page table walk</a:t>
            </a:r>
          </a:p>
          <a:p>
            <a:pPr lvl="2"/>
            <a:r>
              <a:rPr lang="en-US" altLang="en-US" dirty="0"/>
              <a:t>Software: An O/S software handler does the page table walk</a:t>
            </a:r>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14</a:t>
            </a:fld>
            <a:endParaRPr lang="en-US" dirty="0"/>
          </a:p>
        </p:txBody>
      </p:sp>
    </p:spTree>
    <p:extLst>
      <p:ext uri="{BB962C8B-B14F-4D97-AF65-F5344CB8AC3E}">
        <p14:creationId xmlns:p14="http://schemas.microsoft.com/office/powerpoint/2010/main" val="8777013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normAutofit fontScale="90000"/>
          </a:bodyPr>
          <a:lstStyle/>
          <a:p>
            <a:r>
              <a:rPr lang="en-US" altLang="en-US" dirty="0"/>
              <a:t>Virtual-to-Physical Address Translation</a:t>
            </a:r>
          </a:p>
        </p:txBody>
      </p:sp>
      <p:sp>
        <p:nvSpPr>
          <p:cNvPr id="11"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dirty="0"/>
          </a:p>
        </p:txBody>
      </p:sp>
      <p:sp>
        <p:nvSpPr>
          <p:cNvPr id="8196" name="Oval 4"/>
          <p:cNvSpPr>
            <a:spLocks noChangeArrowheads="1"/>
          </p:cNvSpPr>
          <p:nvPr/>
        </p:nvSpPr>
        <p:spPr bwMode="auto">
          <a:xfrm>
            <a:off x="838200" y="2393950"/>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t>A running</a:t>
            </a:r>
            <a:br>
              <a:rPr lang="en-US" altLang="en-US" dirty="0"/>
            </a:br>
            <a:r>
              <a:rPr lang="en-US" altLang="en-US" dirty="0"/>
              <a:t>program </a:t>
            </a:r>
            <a:br>
              <a:rPr lang="en-US" altLang="en-US" dirty="0"/>
            </a:br>
            <a:r>
              <a:rPr lang="en-US" altLang="en-US" dirty="0"/>
              <a:t>(process)</a:t>
            </a:r>
          </a:p>
        </p:txBody>
      </p:sp>
      <p:sp>
        <p:nvSpPr>
          <p:cNvPr id="8197" name="Line 5"/>
          <p:cNvSpPr>
            <a:spLocks noChangeShapeType="1"/>
          </p:cNvSpPr>
          <p:nvPr/>
        </p:nvSpPr>
        <p:spPr bwMode="auto">
          <a:xfrm>
            <a:off x="2286000" y="3155950"/>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Text Box 6"/>
          <p:cNvSpPr txBox="1">
            <a:spLocks noChangeArrowheads="1"/>
          </p:cNvSpPr>
          <p:nvPr/>
        </p:nvSpPr>
        <p:spPr bwMode="auto">
          <a:xfrm>
            <a:off x="2422525" y="3167063"/>
            <a:ext cx="863600"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virtual</a:t>
            </a:r>
            <a:br>
              <a:rPr lang="en-US" altLang="en-US"/>
            </a:br>
            <a:r>
              <a:rPr lang="en-US" altLang="en-US"/>
              <a:t>address</a:t>
            </a:r>
          </a:p>
        </p:txBody>
      </p:sp>
      <p:sp>
        <p:nvSpPr>
          <p:cNvPr id="8200" name="Line 8"/>
          <p:cNvSpPr>
            <a:spLocks noChangeShapeType="1"/>
          </p:cNvSpPr>
          <p:nvPr/>
        </p:nvSpPr>
        <p:spPr bwMode="auto">
          <a:xfrm>
            <a:off x="5121275" y="3144838"/>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Text Box 9"/>
          <p:cNvSpPr txBox="1">
            <a:spLocks noChangeArrowheads="1"/>
          </p:cNvSpPr>
          <p:nvPr/>
        </p:nvSpPr>
        <p:spPr bwMode="auto">
          <a:xfrm>
            <a:off x="5257800" y="3155950"/>
            <a:ext cx="892175"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a:t>
            </a:r>
            <a:br>
              <a:rPr lang="en-US" altLang="en-US"/>
            </a:br>
            <a:r>
              <a:rPr lang="en-US" altLang="en-US"/>
              <a:t>address</a:t>
            </a:r>
          </a:p>
        </p:txBody>
      </p:sp>
      <p:sp>
        <p:nvSpPr>
          <p:cNvPr id="8202" name="Text Box 10"/>
          <p:cNvSpPr txBox="1">
            <a:spLocks noChangeArrowheads="1"/>
          </p:cNvSpPr>
          <p:nvPr/>
        </p:nvSpPr>
        <p:spPr bwMode="auto">
          <a:xfrm>
            <a:off x="3551237" y="1447800"/>
            <a:ext cx="1660525"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i="1" dirty="0"/>
              <a:t>translate</a:t>
            </a:r>
            <a:br>
              <a:rPr lang="en-US" altLang="en-US" i="1" dirty="0"/>
            </a:br>
            <a:r>
              <a:rPr lang="en-US" altLang="en-US" i="1" dirty="0"/>
              <a:t>virtual address to</a:t>
            </a:r>
            <a:br>
              <a:rPr lang="en-US" altLang="en-US" i="1" dirty="0"/>
            </a:br>
            <a:r>
              <a:rPr lang="en-US" altLang="en-US" i="1" dirty="0"/>
              <a:t>physical address</a:t>
            </a:r>
          </a:p>
        </p:txBody>
      </p:sp>
      <p:sp>
        <p:nvSpPr>
          <p:cNvPr id="8203" name="Oval 11"/>
          <p:cNvSpPr>
            <a:spLocks noChangeArrowheads="1"/>
          </p:cNvSpPr>
          <p:nvPr/>
        </p:nvSpPr>
        <p:spPr bwMode="auto">
          <a:xfrm>
            <a:off x="6477000" y="2393950"/>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Access</a:t>
            </a:r>
            <a:br>
              <a:rPr lang="en-US" altLang="en-US"/>
            </a:br>
            <a:r>
              <a:rPr lang="en-US" altLang="en-US"/>
              <a:t>L1 I/D caches</a:t>
            </a:r>
            <a:br>
              <a:rPr lang="en-US" altLang="en-US"/>
            </a:br>
            <a:r>
              <a:rPr lang="en-US" altLang="en-US"/>
              <a:t>(entry point to</a:t>
            </a:r>
            <a:br>
              <a:rPr lang="en-US" altLang="en-US"/>
            </a:br>
            <a:r>
              <a:rPr lang="en-US" altLang="en-US"/>
              <a:t>memory</a:t>
            </a:r>
            <a:br>
              <a:rPr lang="en-US" altLang="en-US"/>
            </a:br>
            <a:r>
              <a:rPr lang="en-US" altLang="en-US"/>
              <a:t>hierarchy)</a:t>
            </a:r>
          </a:p>
        </p:txBody>
      </p:sp>
      <p:sp>
        <p:nvSpPr>
          <p:cNvPr id="14" name="Oval 6"/>
          <p:cNvSpPr>
            <a:spLocks noChangeArrowheads="1"/>
          </p:cNvSpPr>
          <p:nvPr/>
        </p:nvSpPr>
        <p:spPr bwMode="auto">
          <a:xfrm>
            <a:off x="3656590" y="2393950"/>
            <a:ext cx="1447800" cy="1524000"/>
          </a:xfrm>
          <a:prstGeom prst="ellipse">
            <a:avLst/>
          </a:prstGeom>
          <a:solidFill>
            <a:schemeClr val="tx2">
              <a:lumMod val="60000"/>
              <a:lumOff val="40000"/>
            </a:schemeClr>
          </a:solidFill>
          <a:ln w="12700">
            <a:solidFill>
              <a:schemeClr val="tx1"/>
            </a:solidFill>
            <a:round/>
            <a:headEnd type="none" w="sm" len="sm"/>
            <a:tailEnd type="none" w="sm" len="sm"/>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solidFill>
                  <a:schemeClr val="bg1"/>
                </a:solidFill>
              </a:rPr>
              <a:t>Hardware</a:t>
            </a:r>
            <a:br>
              <a:rPr lang="en-US" altLang="en-US" dirty="0">
                <a:solidFill>
                  <a:schemeClr val="bg1"/>
                </a:solidFill>
              </a:rPr>
            </a:br>
            <a:r>
              <a:rPr lang="en-US" altLang="en-US" dirty="0">
                <a:solidFill>
                  <a:schemeClr val="bg1"/>
                </a:solidFill>
              </a:rPr>
              <a:t>Page Table </a:t>
            </a:r>
            <a:br>
              <a:rPr lang="en-US" altLang="en-US" dirty="0">
                <a:solidFill>
                  <a:schemeClr val="bg1"/>
                </a:solidFill>
              </a:rPr>
            </a:br>
            <a:r>
              <a:rPr lang="en-US" altLang="en-US" dirty="0">
                <a:solidFill>
                  <a:schemeClr val="bg1"/>
                </a:solidFill>
              </a:rPr>
              <a:t>Walker</a:t>
            </a:r>
          </a:p>
        </p:txBody>
      </p:sp>
      <p:sp>
        <p:nvSpPr>
          <p:cNvPr id="15" name="Text Box 22"/>
          <p:cNvSpPr txBox="1">
            <a:spLocks noChangeArrowheads="1"/>
          </p:cNvSpPr>
          <p:nvPr/>
        </p:nvSpPr>
        <p:spPr bwMode="auto">
          <a:xfrm>
            <a:off x="3953453" y="3521075"/>
            <a:ext cx="871537" cy="3968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dirty="0">
                <a:solidFill>
                  <a:schemeClr val="bg1"/>
                </a:solidFill>
              </a:rPr>
              <a:t>10s-100s of</a:t>
            </a:r>
            <a:br>
              <a:rPr lang="en-US" altLang="en-US" sz="1000" dirty="0">
                <a:solidFill>
                  <a:schemeClr val="bg1"/>
                </a:solidFill>
              </a:rPr>
            </a:br>
            <a:r>
              <a:rPr lang="en-US" altLang="en-US" sz="1000" dirty="0">
                <a:solidFill>
                  <a:schemeClr val="bg1"/>
                </a:solidFill>
              </a:rPr>
              <a:t>cycles</a:t>
            </a:r>
          </a:p>
        </p:txBody>
      </p:sp>
      <p:sp>
        <p:nvSpPr>
          <p:cNvPr id="4" name="TextBox 3"/>
          <p:cNvSpPr txBox="1"/>
          <p:nvPr/>
        </p:nvSpPr>
        <p:spPr>
          <a:xfrm>
            <a:off x="4130796" y="4268549"/>
            <a:ext cx="461986" cy="369332"/>
          </a:xfrm>
          <a:prstGeom prst="rect">
            <a:avLst/>
          </a:prstGeom>
          <a:noFill/>
        </p:spPr>
        <p:txBody>
          <a:bodyPr wrap="none" rtlCol="0">
            <a:spAutoFit/>
          </a:bodyPr>
          <a:lstStyle/>
          <a:p>
            <a:r>
              <a:rPr lang="en-US" i="1" dirty="0"/>
              <a:t>OR</a:t>
            </a:r>
          </a:p>
        </p:txBody>
      </p:sp>
      <p:sp>
        <p:nvSpPr>
          <p:cNvPr id="17" name="Oval 4"/>
          <p:cNvSpPr>
            <a:spLocks noChangeArrowheads="1"/>
          </p:cNvSpPr>
          <p:nvPr/>
        </p:nvSpPr>
        <p:spPr bwMode="auto">
          <a:xfrm>
            <a:off x="805584" y="4800600"/>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t>A running</a:t>
            </a:r>
            <a:br>
              <a:rPr lang="en-US" altLang="en-US" dirty="0"/>
            </a:br>
            <a:r>
              <a:rPr lang="en-US" altLang="en-US" dirty="0"/>
              <a:t>program </a:t>
            </a:r>
            <a:br>
              <a:rPr lang="en-US" altLang="en-US" dirty="0"/>
            </a:br>
            <a:r>
              <a:rPr lang="en-US" altLang="en-US" dirty="0"/>
              <a:t>(process)</a:t>
            </a:r>
          </a:p>
        </p:txBody>
      </p:sp>
      <p:sp>
        <p:nvSpPr>
          <p:cNvPr id="18" name="Line 5"/>
          <p:cNvSpPr>
            <a:spLocks noChangeShapeType="1"/>
          </p:cNvSpPr>
          <p:nvPr/>
        </p:nvSpPr>
        <p:spPr bwMode="auto">
          <a:xfrm>
            <a:off x="2253384" y="5562600"/>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Text Box 6"/>
          <p:cNvSpPr txBox="1">
            <a:spLocks noChangeArrowheads="1"/>
          </p:cNvSpPr>
          <p:nvPr/>
        </p:nvSpPr>
        <p:spPr bwMode="auto">
          <a:xfrm>
            <a:off x="2389909" y="5573713"/>
            <a:ext cx="863600"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virtual</a:t>
            </a:r>
            <a:br>
              <a:rPr lang="en-US" altLang="en-US"/>
            </a:br>
            <a:r>
              <a:rPr lang="en-US" altLang="en-US"/>
              <a:t>address</a:t>
            </a:r>
          </a:p>
        </p:txBody>
      </p:sp>
      <p:sp>
        <p:nvSpPr>
          <p:cNvPr id="20" name="Line 8"/>
          <p:cNvSpPr>
            <a:spLocks noChangeShapeType="1"/>
          </p:cNvSpPr>
          <p:nvPr/>
        </p:nvSpPr>
        <p:spPr bwMode="auto">
          <a:xfrm>
            <a:off x="5088659" y="5551488"/>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9"/>
          <p:cNvSpPr txBox="1">
            <a:spLocks noChangeArrowheads="1"/>
          </p:cNvSpPr>
          <p:nvPr/>
        </p:nvSpPr>
        <p:spPr bwMode="auto">
          <a:xfrm>
            <a:off x="5225184" y="5562600"/>
            <a:ext cx="892175"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a:t>
            </a:r>
            <a:br>
              <a:rPr lang="en-US" altLang="en-US"/>
            </a:br>
            <a:r>
              <a:rPr lang="en-US" altLang="en-US"/>
              <a:t>address</a:t>
            </a:r>
          </a:p>
        </p:txBody>
      </p:sp>
      <p:sp>
        <p:nvSpPr>
          <p:cNvPr id="23" name="Oval 11"/>
          <p:cNvSpPr>
            <a:spLocks noChangeArrowheads="1"/>
          </p:cNvSpPr>
          <p:nvPr/>
        </p:nvSpPr>
        <p:spPr bwMode="auto">
          <a:xfrm>
            <a:off x="6444384" y="4800600"/>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Access</a:t>
            </a:r>
            <a:br>
              <a:rPr lang="en-US" altLang="en-US"/>
            </a:br>
            <a:r>
              <a:rPr lang="en-US" altLang="en-US"/>
              <a:t>L1 I/D caches</a:t>
            </a:r>
            <a:br>
              <a:rPr lang="en-US" altLang="en-US"/>
            </a:br>
            <a:r>
              <a:rPr lang="en-US" altLang="en-US"/>
              <a:t>(entry point to</a:t>
            </a:r>
            <a:br>
              <a:rPr lang="en-US" altLang="en-US"/>
            </a:br>
            <a:r>
              <a:rPr lang="en-US" altLang="en-US"/>
              <a:t>memory</a:t>
            </a:r>
            <a:br>
              <a:rPr lang="en-US" altLang="en-US"/>
            </a:br>
            <a:r>
              <a:rPr lang="en-US" altLang="en-US"/>
              <a:t>hierarchy)</a:t>
            </a:r>
          </a:p>
        </p:txBody>
      </p:sp>
      <p:sp>
        <p:nvSpPr>
          <p:cNvPr id="24" name="Oval 6"/>
          <p:cNvSpPr>
            <a:spLocks noChangeArrowheads="1"/>
          </p:cNvSpPr>
          <p:nvPr/>
        </p:nvSpPr>
        <p:spPr bwMode="auto">
          <a:xfrm>
            <a:off x="3623974" y="4800600"/>
            <a:ext cx="1447800" cy="1524000"/>
          </a:xfrm>
          <a:prstGeom prst="ellipse">
            <a:avLst/>
          </a:prstGeom>
          <a:solidFill>
            <a:schemeClr val="tx2">
              <a:lumMod val="60000"/>
              <a:lumOff val="40000"/>
            </a:schemeClr>
          </a:solidFill>
          <a:ln w="12700">
            <a:solidFill>
              <a:schemeClr val="tx1"/>
            </a:solidFill>
            <a:round/>
            <a:headEnd type="none" w="sm" len="sm"/>
            <a:tailEnd type="none" w="sm" len="sm"/>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solidFill>
                  <a:schemeClr val="bg1"/>
                </a:solidFill>
              </a:rPr>
              <a:t>Software</a:t>
            </a:r>
            <a:br>
              <a:rPr lang="en-US" altLang="en-US" dirty="0">
                <a:solidFill>
                  <a:schemeClr val="bg1"/>
                </a:solidFill>
              </a:rPr>
            </a:br>
            <a:r>
              <a:rPr lang="en-US" altLang="en-US" dirty="0">
                <a:solidFill>
                  <a:schemeClr val="bg1"/>
                </a:solidFill>
              </a:rPr>
              <a:t>Page Table </a:t>
            </a:r>
            <a:br>
              <a:rPr lang="en-US" altLang="en-US" dirty="0">
                <a:solidFill>
                  <a:schemeClr val="bg1"/>
                </a:solidFill>
              </a:rPr>
            </a:br>
            <a:r>
              <a:rPr lang="en-US" altLang="en-US" dirty="0">
                <a:solidFill>
                  <a:schemeClr val="bg1"/>
                </a:solidFill>
              </a:rPr>
              <a:t>Walker</a:t>
            </a:r>
          </a:p>
        </p:txBody>
      </p:sp>
      <p:sp>
        <p:nvSpPr>
          <p:cNvPr id="25" name="Text Box 22"/>
          <p:cNvSpPr txBox="1">
            <a:spLocks noChangeArrowheads="1"/>
          </p:cNvSpPr>
          <p:nvPr/>
        </p:nvSpPr>
        <p:spPr bwMode="auto">
          <a:xfrm>
            <a:off x="3920837" y="5927725"/>
            <a:ext cx="871537" cy="3968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dirty="0">
                <a:solidFill>
                  <a:schemeClr val="bg1"/>
                </a:solidFill>
              </a:rPr>
              <a:t>10s-100s of</a:t>
            </a:r>
            <a:br>
              <a:rPr lang="en-US" altLang="en-US" sz="1000" dirty="0">
                <a:solidFill>
                  <a:schemeClr val="bg1"/>
                </a:solidFill>
              </a:rPr>
            </a:br>
            <a:r>
              <a:rPr lang="en-US" altLang="en-US" sz="1000" dirty="0">
                <a:solidFill>
                  <a:schemeClr val="bg1"/>
                </a:solidFill>
              </a:rPr>
              <a:t>cycles</a:t>
            </a:r>
          </a:p>
        </p:txBody>
      </p:sp>
      <p:sp>
        <p:nvSpPr>
          <p:cNvPr id="26" name="TextBox 25"/>
          <p:cNvSpPr txBox="1"/>
          <p:nvPr/>
        </p:nvSpPr>
        <p:spPr>
          <a:xfrm>
            <a:off x="2323570" y="3582989"/>
            <a:ext cx="1029449" cy="369332"/>
          </a:xfrm>
          <a:prstGeom prst="rect">
            <a:avLst/>
          </a:prstGeom>
          <a:noFill/>
        </p:spPr>
        <p:txBody>
          <a:bodyPr wrap="none" rtlCol="0">
            <a:spAutoFit/>
          </a:bodyPr>
          <a:lstStyle/>
          <a:p>
            <a:r>
              <a:rPr lang="en-US" dirty="0"/>
              <a:t>(and </a:t>
            </a:r>
            <a:r>
              <a:rPr lang="en-US" dirty="0" err="1"/>
              <a:t>pid</a:t>
            </a:r>
            <a:r>
              <a:rPr lang="en-US" dirty="0"/>
              <a:t>)</a:t>
            </a:r>
          </a:p>
        </p:txBody>
      </p:sp>
      <p:sp>
        <p:nvSpPr>
          <p:cNvPr id="27" name="TextBox 26"/>
          <p:cNvSpPr txBox="1"/>
          <p:nvPr/>
        </p:nvSpPr>
        <p:spPr>
          <a:xfrm>
            <a:off x="2283065" y="5955268"/>
            <a:ext cx="1029449" cy="369332"/>
          </a:xfrm>
          <a:prstGeom prst="rect">
            <a:avLst/>
          </a:prstGeom>
          <a:noFill/>
        </p:spPr>
        <p:txBody>
          <a:bodyPr wrap="none" rtlCol="0">
            <a:spAutoFit/>
          </a:bodyPr>
          <a:lstStyle/>
          <a:p>
            <a:r>
              <a:rPr lang="en-US" dirty="0"/>
              <a:t>(and </a:t>
            </a:r>
            <a:r>
              <a:rPr lang="en-US" dirty="0" err="1"/>
              <a:t>pid</a:t>
            </a:r>
            <a:r>
              <a:rPr lang="en-US" dirty="0"/>
              <a:t>)</a:t>
            </a:r>
          </a:p>
        </p:txBody>
      </p:sp>
    </p:spTree>
    <p:extLst>
      <p:ext uri="{BB962C8B-B14F-4D97-AF65-F5344CB8AC3E}">
        <p14:creationId xmlns:p14="http://schemas.microsoft.com/office/powerpoint/2010/main" val="289360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a:t>Translation Lookaside Buffer (TLB)</a:t>
            </a:r>
          </a:p>
        </p:txBody>
      </p:sp>
      <p:sp>
        <p:nvSpPr>
          <p:cNvPr id="11268" name="Rectangle 3"/>
          <p:cNvSpPr>
            <a:spLocks noGrp="1" noChangeArrowheads="1"/>
          </p:cNvSpPr>
          <p:nvPr>
            <p:ph type="body" idx="1"/>
          </p:nvPr>
        </p:nvSpPr>
        <p:spPr/>
        <p:txBody>
          <a:bodyPr>
            <a:normAutofit/>
          </a:bodyPr>
          <a:lstStyle/>
          <a:p>
            <a:r>
              <a:rPr lang="en-US" altLang="en-US" dirty="0"/>
              <a:t>The TLB is a small cache of recently used address translations</a:t>
            </a:r>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133508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62401"/>
            <a:ext cx="8229600" cy="911225"/>
          </a:xfrm>
        </p:spPr>
        <p:txBody>
          <a:bodyPr>
            <a:noAutofit/>
          </a:bodyPr>
          <a:lstStyle/>
          <a:p>
            <a:r>
              <a:rPr lang="en-US" altLang="en-US" sz="2800" dirty="0"/>
              <a:t>Virtual-to-Physical Address Translation, with TLB</a:t>
            </a:r>
            <a:br>
              <a:rPr lang="en-US" altLang="en-US" sz="2800" dirty="0"/>
            </a:br>
            <a:r>
              <a:rPr lang="en-US" altLang="en-US" sz="2800" dirty="0"/>
              <a:t>(shown: hardware page table walker)</a:t>
            </a:r>
          </a:p>
        </p:txBody>
      </p:sp>
      <p:sp>
        <p:nvSpPr>
          <p:cNvPr id="22"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dirty="0"/>
          </a:p>
        </p:txBody>
      </p:sp>
      <p:sp>
        <p:nvSpPr>
          <p:cNvPr id="12292" name="Oval 3"/>
          <p:cNvSpPr>
            <a:spLocks noChangeArrowheads="1"/>
          </p:cNvSpPr>
          <p:nvPr/>
        </p:nvSpPr>
        <p:spPr bwMode="auto">
          <a:xfrm>
            <a:off x="1917700" y="1949450"/>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t>A running</a:t>
            </a:r>
            <a:br>
              <a:rPr lang="en-US" altLang="en-US" dirty="0"/>
            </a:br>
            <a:r>
              <a:rPr lang="en-US" altLang="en-US" dirty="0"/>
              <a:t>program </a:t>
            </a:r>
            <a:br>
              <a:rPr lang="en-US" altLang="en-US" dirty="0"/>
            </a:br>
            <a:r>
              <a:rPr lang="en-US" altLang="en-US" dirty="0"/>
              <a:t>(process)</a:t>
            </a:r>
          </a:p>
        </p:txBody>
      </p:sp>
      <p:sp>
        <p:nvSpPr>
          <p:cNvPr id="12293" name="Line 4"/>
          <p:cNvSpPr>
            <a:spLocks noChangeShapeType="1"/>
          </p:cNvSpPr>
          <p:nvPr/>
        </p:nvSpPr>
        <p:spPr bwMode="auto">
          <a:xfrm>
            <a:off x="3365500" y="2711450"/>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 name="Text Box 5"/>
          <p:cNvSpPr txBox="1">
            <a:spLocks noChangeArrowheads="1"/>
          </p:cNvSpPr>
          <p:nvPr/>
        </p:nvSpPr>
        <p:spPr bwMode="auto">
          <a:xfrm>
            <a:off x="3502025" y="2722563"/>
            <a:ext cx="863600"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virtual</a:t>
            </a:r>
            <a:br>
              <a:rPr lang="en-US" altLang="en-US"/>
            </a:br>
            <a:r>
              <a:rPr lang="en-US" altLang="en-US"/>
              <a:t>address</a:t>
            </a:r>
          </a:p>
        </p:txBody>
      </p:sp>
      <p:sp>
        <p:nvSpPr>
          <p:cNvPr id="12295" name="Oval 6"/>
          <p:cNvSpPr>
            <a:spLocks noChangeArrowheads="1"/>
          </p:cNvSpPr>
          <p:nvPr/>
        </p:nvSpPr>
        <p:spPr bwMode="auto">
          <a:xfrm>
            <a:off x="4737100" y="4068763"/>
            <a:ext cx="1447800" cy="1524000"/>
          </a:xfrm>
          <a:prstGeom prst="ellipse">
            <a:avLst/>
          </a:prstGeom>
          <a:solidFill>
            <a:schemeClr val="tx2">
              <a:lumMod val="60000"/>
              <a:lumOff val="40000"/>
            </a:schemeClr>
          </a:solidFill>
          <a:ln w="12700">
            <a:solidFill>
              <a:schemeClr val="tx1"/>
            </a:solidFill>
            <a:round/>
            <a:headEnd type="none" w="sm" len="sm"/>
            <a:tailEnd type="none" w="sm" len="sm"/>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solidFill>
                  <a:schemeClr val="bg1"/>
                </a:solidFill>
              </a:rPr>
              <a:t>Hardware</a:t>
            </a:r>
            <a:br>
              <a:rPr lang="en-US" altLang="en-US" dirty="0">
                <a:solidFill>
                  <a:schemeClr val="bg1"/>
                </a:solidFill>
              </a:rPr>
            </a:br>
            <a:r>
              <a:rPr lang="en-US" altLang="en-US" dirty="0">
                <a:solidFill>
                  <a:schemeClr val="bg1"/>
                </a:solidFill>
              </a:rPr>
              <a:t>Page Table </a:t>
            </a:r>
            <a:br>
              <a:rPr lang="en-US" altLang="en-US" dirty="0">
                <a:solidFill>
                  <a:schemeClr val="bg1"/>
                </a:solidFill>
              </a:rPr>
            </a:br>
            <a:r>
              <a:rPr lang="en-US" altLang="en-US" dirty="0">
                <a:solidFill>
                  <a:schemeClr val="bg1"/>
                </a:solidFill>
              </a:rPr>
              <a:t>Walker</a:t>
            </a:r>
          </a:p>
        </p:txBody>
      </p:sp>
      <p:sp>
        <p:nvSpPr>
          <p:cNvPr id="12296" name="Line 7"/>
          <p:cNvSpPr>
            <a:spLocks noChangeShapeType="1"/>
          </p:cNvSpPr>
          <p:nvPr/>
        </p:nvSpPr>
        <p:spPr bwMode="auto">
          <a:xfrm>
            <a:off x="6200775" y="2700338"/>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Text Box 8"/>
          <p:cNvSpPr txBox="1">
            <a:spLocks noChangeArrowheads="1"/>
          </p:cNvSpPr>
          <p:nvPr/>
        </p:nvSpPr>
        <p:spPr bwMode="auto">
          <a:xfrm>
            <a:off x="6337300" y="2711450"/>
            <a:ext cx="892175"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a:t>
            </a:r>
            <a:br>
              <a:rPr lang="en-US" altLang="en-US"/>
            </a:br>
            <a:r>
              <a:rPr lang="en-US" altLang="en-US"/>
              <a:t>address</a:t>
            </a:r>
          </a:p>
        </p:txBody>
      </p:sp>
      <p:sp>
        <p:nvSpPr>
          <p:cNvPr id="12298" name="Text Box 9"/>
          <p:cNvSpPr txBox="1">
            <a:spLocks noChangeArrowheads="1"/>
          </p:cNvSpPr>
          <p:nvPr/>
        </p:nvSpPr>
        <p:spPr bwMode="auto">
          <a:xfrm>
            <a:off x="4665663" y="1219200"/>
            <a:ext cx="1660525"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i="1"/>
              <a:t>translate</a:t>
            </a:r>
            <a:br>
              <a:rPr lang="en-US" altLang="en-US" i="1"/>
            </a:br>
            <a:r>
              <a:rPr lang="en-US" altLang="en-US" i="1"/>
              <a:t>virtual address to</a:t>
            </a:r>
            <a:br>
              <a:rPr lang="en-US" altLang="en-US" i="1"/>
            </a:br>
            <a:r>
              <a:rPr lang="en-US" altLang="en-US" i="1"/>
              <a:t>physical address</a:t>
            </a:r>
          </a:p>
        </p:txBody>
      </p:sp>
      <p:sp>
        <p:nvSpPr>
          <p:cNvPr id="12299" name="Oval 10"/>
          <p:cNvSpPr>
            <a:spLocks noChangeArrowheads="1"/>
          </p:cNvSpPr>
          <p:nvPr/>
        </p:nvSpPr>
        <p:spPr bwMode="auto">
          <a:xfrm>
            <a:off x="7556500" y="1949450"/>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Access</a:t>
            </a:r>
            <a:br>
              <a:rPr lang="en-US" altLang="en-US"/>
            </a:br>
            <a:r>
              <a:rPr lang="en-US" altLang="en-US"/>
              <a:t>L1 I/D caches</a:t>
            </a:r>
            <a:br>
              <a:rPr lang="en-US" altLang="en-US"/>
            </a:br>
            <a:r>
              <a:rPr lang="en-US" altLang="en-US"/>
              <a:t>(entry point to</a:t>
            </a:r>
            <a:br>
              <a:rPr lang="en-US" altLang="en-US"/>
            </a:br>
            <a:r>
              <a:rPr lang="en-US" altLang="en-US"/>
              <a:t>memory</a:t>
            </a:r>
            <a:br>
              <a:rPr lang="en-US" altLang="en-US"/>
            </a:br>
            <a:r>
              <a:rPr lang="en-US" altLang="en-US"/>
              <a:t>hierarchy)</a:t>
            </a:r>
          </a:p>
        </p:txBody>
      </p:sp>
      <p:sp>
        <p:nvSpPr>
          <p:cNvPr id="12300" name="Rectangle 11"/>
          <p:cNvSpPr>
            <a:spLocks noChangeArrowheads="1"/>
          </p:cNvSpPr>
          <p:nvPr/>
        </p:nvSpPr>
        <p:spPr bwMode="auto">
          <a:xfrm>
            <a:off x="4721225" y="1938338"/>
            <a:ext cx="1463675" cy="1524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TLB</a:t>
            </a:r>
          </a:p>
        </p:txBody>
      </p:sp>
      <p:sp>
        <p:nvSpPr>
          <p:cNvPr id="12301" name="Line 12"/>
          <p:cNvSpPr>
            <a:spLocks noChangeShapeType="1"/>
          </p:cNvSpPr>
          <p:nvPr/>
        </p:nvSpPr>
        <p:spPr bwMode="auto">
          <a:xfrm>
            <a:off x="4989513" y="3462338"/>
            <a:ext cx="0" cy="766762"/>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Line 13"/>
          <p:cNvSpPr>
            <a:spLocks noChangeShapeType="1"/>
          </p:cNvSpPr>
          <p:nvPr/>
        </p:nvSpPr>
        <p:spPr bwMode="auto">
          <a:xfrm flipV="1">
            <a:off x="5884863" y="3473450"/>
            <a:ext cx="0" cy="766763"/>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Text Box 14"/>
          <p:cNvSpPr txBox="1">
            <a:spLocks noChangeArrowheads="1"/>
          </p:cNvSpPr>
          <p:nvPr/>
        </p:nvSpPr>
        <p:spPr bwMode="auto">
          <a:xfrm>
            <a:off x="4024313" y="3603625"/>
            <a:ext cx="990977"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TLB miss</a:t>
            </a:r>
          </a:p>
        </p:txBody>
      </p:sp>
      <p:sp>
        <p:nvSpPr>
          <p:cNvPr id="12304" name="Text Box 15"/>
          <p:cNvSpPr txBox="1">
            <a:spLocks noChangeArrowheads="1"/>
          </p:cNvSpPr>
          <p:nvPr/>
        </p:nvSpPr>
        <p:spPr bwMode="auto">
          <a:xfrm>
            <a:off x="5884863" y="3598863"/>
            <a:ext cx="840295"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Fill TLB</a:t>
            </a:r>
          </a:p>
        </p:txBody>
      </p:sp>
      <p:sp>
        <p:nvSpPr>
          <p:cNvPr id="12305" name="AutoShape 16"/>
          <p:cNvSpPr>
            <a:spLocks/>
          </p:cNvSpPr>
          <p:nvPr/>
        </p:nvSpPr>
        <p:spPr bwMode="auto">
          <a:xfrm>
            <a:off x="1671638" y="1722438"/>
            <a:ext cx="163512" cy="2016125"/>
          </a:xfrm>
          <a:prstGeom prst="leftBrace">
            <a:avLst>
              <a:gd name="adj1" fmla="val 102751"/>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306" name="AutoShape 17"/>
          <p:cNvSpPr>
            <a:spLocks/>
          </p:cNvSpPr>
          <p:nvPr/>
        </p:nvSpPr>
        <p:spPr bwMode="auto">
          <a:xfrm>
            <a:off x="1660525" y="3890963"/>
            <a:ext cx="163513" cy="2016125"/>
          </a:xfrm>
          <a:prstGeom prst="leftBrace">
            <a:avLst>
              <a:gd name="adj1" fmla="val 102750"/>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307" name="Text Box 18"/>
          <p:cNvSpPr txBox="1">
            <a:spLocks noChangeArrowheads="1"/>
          </p:cNvSpPr>
          <p:nvPr/>
        </p:nvSpPr>
        <p:spPr bwMode="auto">
          <a:xfrm>
            <a:off x="17463" y="2357438"/>
            <a:ext cx="1206500"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CPU</a:t>
            </a:r>
          </a:p>
          <a:p>
            <a:r>
              <a:rPr lang="en-US" altLang="en-US"/>
              <a:t>is executing</a:t>
            </a:r>
            <a:br>
              <a:rPr lang="en-US" altLang="en-US"/>
            </a:br>
            <a:r>
              <a:rPr lang="en-US" altLang="en-US"/>
              <a:t>application</a:t>
            </a:r>
          </a:p>
        </p:txBody>
      </p:sp>
      <p:sp>
        <p:nvSpPr>
          <p:cNvPr id="12308" name="Text Box 19"/>
          <p:cNvSpPr txBox="1">
            <a:spLocks noChangeArrowheads="1"/>
          </p:cNvSpPr>
          <p:nvPr/>
        </p:nvSpPr>
        <p:spPr bwMode="auto">
          <a:xfrm>
            <a:off x="28371" y="4676874"/>
            <a:ext cx="1184683"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CPU’s MMU</a:t>
            </a:r>
          </a:p>
        </p:txBody>
      </p:sp>
      <p:sp>
        <p:nvSpPr>
          <p:cNvPr id="12309" name="Text Box 21"/>
          <p:cNvSpPr txBox="1">
            <a:spLocks noChangeArrowheads="1"/>
          </p:cNvSpPr>
          <p:nvPr/>
        </p:nvSpPr>
        <p:spPr bwMode="auto">
          <a:xfrm>
            <a:off x="5110163" y="2935288"/>
            <a:ext cx="774700" cy="304800"/>
          </a:xfrm>
          <a:prstGeom prst="rect">
            <a:avLst/>
          </a:prstGeom>
          <a:solidFill>
            <a:srgbClr val="66FF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cycle</a:t>
            </a:r>
          </a:p>
        </p:txBody>
      </p:sp>
      <p:sp>
        <p:nvSpPr>
          <p:cNvPr id="12310" name="Text Box 22"/>
          <p:cNvSpPr txBox="1">
            <a:spLocks noChangeArrowheads="1"/>
          </p:cNvSpPr>
          <p:nvPr/>
        </p:nvSpPr>
        <p:spPr bwMode="auto">
          <a:xfrm>
            <a:off x="5033963" y="5195888"/>
            <a:ext cx="871537" cy="3968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dirty="0">
                <a:solidFill>
                  <a:schemeClr val="bg1"/>
                </a:solidFill>
              </a:rPr>
              <a:t>10s-100s of</a:t>
            </a:r>
            <a:br>
              <a:rPr lang="en-US" altLang="en-US" sz="1000" dirty="0">
                <a:solidFill>
                  <a:schemeClr val="bg1"/>
                </a:solidFill>
              </a:rPr>
            </a:br>
            <a:r>
              <a:rPr lang="en-US" altLang="en-US" sz="1000" dirty="0">
                <a:solidFill>
                  <a:schemeClr val="bg1"/>
                </a:solidFill>
              </a:rPr>
              <a:t>cycles</a:t>
            </a:r>
          </a:p>
        </p:txBody>
      </p:sp>
      <p:sp>
        <p:nvSpPr>
          <p:cNvPr id="25" name="TextBox 24"/>
          <p:cNvSpPr txBox="1"/>
          <p:nvPr/>
        </p:nvSpPr>
        <p:spPr>
          <a:xfrm>
            <a:off x="3378464" y="3093006"/>
            <a:ext cx="1029449" cy="369332"/>
          </a:xfrm>
          <a:prstGeom prst="rect">
            <a:avLst/>
          </a:prstGeom>
          <a:noFill/>
        </p:spPr>
        <p:txBody>
          <a:bodyPr wrap="none" rtlCol="0">
            <a:spAutoFit/>
          </a:bodyPr>
          <a:lstStyle/>
          <a:p>
            <a:r>
              <a:rPr lang="en-US" dirty="0"/>
              <a:t>(and </a:t>
            </a:r>
            <a:r>
              <a:rPr lang="en-US" dirty="0" err="1"/>
              <a:t>pid</a:t>
            </a:r>
            <a:r>
              <a:rPr lang="en-US" dirty="0"/>
              <a:t>)</a:t>
            </a:r>
          </a:p>
        </p:txBody>
      </p:sp>
    </p:spTree>
    <p:extLst>
      <p:ext uri="{BB962C8B-B14F-4D97-AF65-F5344CB8AC3E}">
        <p14:creationId xmlns:p14="http://schemas.microsoft.com/office/powerpoint/2010/main" val="1656421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a:xfrm>
            <a:off x="457200" y="62401"/>
            <a:ext cx="8229600" cy="911225"/>
          </a:xfrm>
        </p:spPr>
        <p:txBody>
          <a:bodyPr>
            <a:noAutofit/>
          </a:bodyPr>
          <a:lstStyle/>
          <a:p>
            <a:r>
              <a:rPr lang="en-US" altLang="en-US" sz="2800" dirty="0"/>
              <a:t>Virtual-to-Physical Address Translation, with TLB</a:t>
            </a:r>
            <a:br>
              <a:rPr lang="en-US" altLang="en-US" sz="2800" dirty="0"/>
            </a:br>
            <a:r>
              <a:rPr lang="en-US" altLang="en-US" sz="2800" dirty="0"/>
              <a:t>(shown: software page table walker)</a:t>
            </a:r>
          </a:p>
        </p:txBody>
      </p:sp>
      <p:sp>
        <p:nvSpPr>
          <p:cNvPr id="22"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dirty="0"/>
          </a:p>
        </p:txBody>
      </p:sp>
      <p:sp>
        <p:nvSpPr>
          <p:cNvPr id="12292" name="Oval 3"/>
          <p:cNvSpPr>
            <a:spLocks noChangeArrowheads="1"/>
          </p:cNvSpPr>
          <p:nvPr/>
        </p:nvSpPr>
        <p:spPr bwMode="auto">
          <a:xfrm>
            <a:off x="1917700" y="1949450"/>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t>A running</a:t>
            </a:r>
            <a:br>
              <a:rPr lang="en-US" altLang="en-US" dirty="0"/>
            </a:br>
            <a:r>
              <a:rPr lang="en-US" altLang="en-US" dirty="0"/>
              <a:t>program </a:t>
            </a:r>
            <a:br>
              <a:rPr lang="en-US" altLang="en-US" dirty="0"/>
            </a:br>
            <a:r>
              <a:rPr lang="en-US" altLang="en-US" dirty="0"/>
              <a:t>(process)</a:t>
            </a:r>
          </a:p>
        </p:txBody>
      </p:sp>
      <p:sp>
        <p:nvSpPr>
          <p:cNvPr id="12293" name="Line 4"/>
          <p:cNvSpPr>
            <a:spLocks noChangeShapeType="1"/>
          </p:cNvSpPr>
          <p:nvPr/>
        </p:nvSpPr>
        <p:spPr bwMode="auto">
          <a:xfrm>
            <a:off x="3365500" y="2711450"/>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4" name="Text Box 5"/>
          <p:cNvSpPr txBox="1">
            <a:spLocks noChangeArrowheads="1"/>
          </p:cNvSpPr>
          <p:nvPr/>
        </p:nvSpPr>
        <p:spPr bwMode="auto">
          <a:xfrm>
            <a:off x="3502025" y="2722563"/>
            <a:ext cx="863600"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virtual</a:t>
            </a:r>
            <a:br>
              <a:rPr lang="en-US" altLang="en-US"/>
            </a:br>
            <a:r>
              <a:rPr lang="en-US" altLang="en-US"/>
              <a:t>address</a:t>
            </a:r>
          </a:p>
        </p:txBody>
      </p:sp>
      <p:sp>
        <p:nvSpPr>
          <p:cNvPr id="12295" name="Oval 6"/>
          <p:cNvSpPr>
            <a:spLocks noChangeArrowheads="1"/>
          </p:cNvSpPr>
          <p:nvPr/>
        </p:nvSpPr>
        <p:spPr bwMode="auto">
          <a:xfrm>
            <a:off x="4737100" y="4068763"/>
            <a:ext cx="1447800" cy="1524000"/>
          </a:xfrm>
          <a:prstGeom prst="ellipse">
            <a:avLst/>
          </a:prstGeom>
          <a:solidFill>
            <a:schemeClr val="tx2">
              <a:lumMod val="60000"/>
              <a:lumOff val="40000"/>
            </a:schemeClr>
          </a:solidFill>
          <a:ln w="12700">
            <a:solidFill>
              <a:schemeClr val="tx1"/>
            </a:solidFill>
            <a:round/>
            <a:headEnd type="none" w="sm" len="sm"/>
            <a:tailEnd type="none" w="sm" len="sm"/>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solidFill>
                  <a:schemeClr val="bg1"/>
                </a:solidFill>
              </a:rPr>
              <a:t>Software</a:t>
            </a:r>
            <a:br>
              <a:rPr lang="en-US" altLang="en-US" dirty="0">
                <a:solidFill>
                  <a:schemeClr val="bg1"/>
                </a:solidFill>
              </a:rPr>
            </a:br>
            <a:r>
              <a:rPr lang="en-US" altLang="en-US" dirty="0">
                <a:solidFill>
                  <a:schemeClr val="bg1"/>
                </a:solidFill>
              </a:rPr>
              <a:t>Page Table</a:t>
            </a:r>
            <a:br>
              <a:rPr lang="en-US" altLang="en-US" dirty="0">
                <a:solidFill>
                  <a:schemeClr val="bg1"/>
                </a:solidFill>
              </a:rPr>
            </a:br>
            <a:r>
              <a:rPr lang="en-US" altLang="en-US" dirty="0">
                <a:solidFill>
                  <a:schemeClr val="bg1"/>
                </a:solidFill>
              </a:rPr>
              <a:t>Walker</a:t>
            </a:r>
          </a:p>
        </p:txBody>
      </p:sp>
      <p:sp>
        <p:nvSpPr>
          <p:cNvPr id="12296" name="Line 7"/>
          <p:cNvSpPr>
            <a:spLocks noChangeShapeType="1"/>
          </p:cNvSpPr>
          <p:nvPr/>
        </p:nvSpPr>
        <p:spPr bwMode="auto">
          <a:xfrm>
            <a:off x="6200775" y="2700338"/>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Text Box 8"/>
          <p:cNvSpPr txBox="1">
            <a:spLocks noChangeArrowheads="1"/>
          </p:cNvSpPr>
          <p:nvPr/>
        </p:nvSpPr>
        <p:spPr bwMode="auto">
          <a:xfrm>
            <a:off x="6337300" y="2711450"/>
            <a:ext cx="892175"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a:t>
            </a:r>
            <a:br>
              <a:rPr lang="en-US" altLang="en-US"/>
            </a:br>
            <a:r>
              <a:rPr lang="en-US" altLang="en-US"/>
              <a:t>address</a:t>
            </a:r>
          </a:p>
        </p:txBody>
      </p:sp>
      <p:sp>
        <p:nvSpPr>
          <p:cNvPr id="12298" name="Text Box 9"/>
          <p:cNvSpPr txBox="1">
            <a:spLocks noChangeArrowheads="1"/>
          </p:cNvSpPr>
          <p:nvPr/>
        </p:nvSpPr>
        <p:spPr bwMode="auto">
          <a:xfrm>
            <a:off x="4665663" y="1219200"/>
            <a:ext cx="1660525"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i="1"/>
              <a:t>translate</a:t>
            </a:r>
            <a:br>
              <a:rPr lang="en-US" altLang="en-US" i="1"/>
            </a:br>
            <a:r>
              <a:rPr lang="en-US" altLang="en-US" i="1"/>
              <a:t>virtual address to</a:t>
            </a:r>
            <a:br>
              <a:rPr lang="en-US" altLang="en-US" i="1"/>
            </a:br>
            <a:r>
              <a:rPr lang="en-US" altLang="en-US" i="1"/>
              <a:t>physical address</a:t>
            </a:r>
          </a:p>
        </p:txBody>
      </p:sp>
      <p:sp>
        <p:nvSpPr>
          <p:cNvPr id="12299" name="Oval 10"/>
          <p:cNvSpPr>
            <a:spLocks noChangeArrowheads="1"/>
          </p:cNvSpPr>
          <p:nvPr/>
        </p:nvSpPr>
        <p:spPr bwMode="auto">
          <a:xfrm>
            <a:off x="7556500" y="1949450"/>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Access</a:t>
            </a:r>
            <a:br>
              <a:rPr lang="en-US" altLang="en-US"/>
            </a:br>
            <a:r>
              <a:rPr lang="en-US" altLang="en-US"/>
              <a:t>L1 I/D caches</a:t>
            </a:r>
            <a:br>
              <a:rPr lang="en-US" altLang="en-US"/>
            </a:br>
            <a:r>
              <a:rPr lang="en-US" altLang="en-US"/>
              <a:t>(entry point to</a:t>
            </a:r>
            <a:br>
              <a:rPr lang="en-US" altLang="en-US"/>
            </a:br>
            <a:r>
              <a:rPr lang="en-US" altLang="en-US"/>
              <a:t>memory</a:t>
            </a:r>
            <a:br>
              <a:rPr lang="en-US" altLang="en-US"/>
            </a:br>
            <a:r>
              <a:rPr lang="en-US" altLang="en-US"/>
              <a:t>hierarchy)</a:t>
            </a:r>
          </a:p>
        </p:txBody>
      </p:sp>
      <p:sp>
        <p:nvSpPr>
          <p:cNvPr id="12300" name="Rectangle 11"/>
          <p:cNvSpPr>
            <a:spLocks noChangeArrowheads="1"/>
          </p:cNvSpPr>
          <p:nvPr/>
        </p:nvSpPr>
        <p:spPr bwMode="auto">
          <a:xfrm>
            <a:off x="4721225" y="1938338"/>
            <a:ext cx="1463675" cy="1524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TLB</a:t>
            </a:r>
          </a:p>
        </p:txBody>
      </p:sp>
      <p:sp>
        <p:nvSpPr>
          <p:cNvPr id="12301" name="Line 12"/>
          <p:cNvSpPr>
            <a:spLocks noChangeShapeType="1"/>
          </p:cNvSpPr>
          <p:nvPr/>
        </p:nvSpPr>
        <p:spPr bwMode="auto">
          <a:xfrm>
            <a:off x="4989513" y="3462338"/>
            <a:ext cx="0" cy="766762"/>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2" name="Line 13"/>
          <p:cNvSpPr>
            <a:spLocks noChangeShapeType="1"/>
          </p:cNvSpPr>
          <p:nvPr/>
        </p:nvSpPr>
        <p:spPr bwMode="auto">
          <a:xfrm flipV="1">
            <a:off x="5884863" y="3473450"/>
            <a:ext cx="0" cy="766763"/>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3" name="Text Box 14"/>
          <p:cNvSpPr txBox="1">
            <a:spLocks noChangeArrowheads="1"/>
          </p:cNvSpPr>
          <p:nvPr/>
        </p:nvSpPr>
        <p:spPr bwMode="auto">
          <a:xfrm>
            <a:off x="4024313" y="3603625"/>
            <a:ext cx="1009650"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TLB miss</a:t>
            </a:r>
            <a:br>
              <a:rPr lang="en-US" altLang="en-US"/>
            </a:br>
            <a:r>
              <a:rPr lang="en-US" altLang="en-US"/>
              <a:t>exception</a:t>
            </a:r>
          </a:p>
        </p:txBody>
      </p:sp>
      <p:sp>
        <p:nvSpPr>
          <p:cNvPr id="12304" name="Text Box 15"/>
          <p:cNvSpPr txBox="1">
            <a:spLocks noChangeArrowheads="1"/>
          </p:cNvSpPr>
          <p:nvPr/>
        </p:nvSpPr>
        <p:spPr bwMode="auto">
          <a:xfrm>
            <a:off x="5884863" y="3598863"/>
            <a:ext cx="2278062" cy="5175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TLB-write instruction</a:t>
            </a:r>
            <a:br>
              <a:rPr lang="en-US" altLang="en-US"/>
            </a:br>
            <a:r>
              <a:rPr lang="en-US" altLang="en-US"/>
              <a:t>puts translation into TLB</a:t>
            </a:r>
          </a:p>
        </p:txBody>
      </p:sp>
      <p:sp>
        <p:nvSpPr>
          <p:cNvPr id="12305" name="AutoShape 16"/>
          <p:cNvSpPr>
            <a:spLocks/>
          </p:cNvSpPr>
          <p:nvPr/>
        </p:nvSpPr>
        <p:spPr bwMode="auto">
          <a:xfrm>
            <a:off x="1671638" y="1722438"/>
            <a:ext cx="163512" cy="2016125"/>
          </a:xfrm>
          <a:prstGeom prst="leftBrace">
            <a:avLst>
              <a:gd name="adj1" fmla="val 102751"/>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306" name="AutoShape 17"/>
          <p:cNvSpPr>
            <a:spLocks/>
          </p:cNvSpPr>
          <p:nvPr/>
        </p:nvSpPr>
        <p:spPr bwMode="auto">
          <a:xfrm>
            <a:off x="1660525" y="3890963"/>
            <a:ext cx="163513" cy="2016125"/>
          </a:xfrm>
          <a:prstGeom prst="leftBrace">
            <a:avLst>
              <a:gd name="adj1" fmla="val 102750"/>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307" name="Text Box 18"/>
          <p:cNvSpPr txBox="1">
            <a:spLocks noChangeArrowheads="1"/>
          </p:cNvSpPr>
          <p:nvPr/>
        </p:nvSpPr>
        <p:spPr bwMode="auto">
          <a:xfrm>
            <a:off x="17463" y="2357438"/>
            <a:ext cx="1206500"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CPU</a:t>
            </a:r>
          </a:p>
          <a:p>
            <a:r>
              <a:rPr lang="en-US" altLang="en-US"/>
              <a:t>is executing</a:t>
            </a:r>
            <a:br>
              <a:rPr lang="en-US" altLang="en-US"/>
            </a:br>
            <a:r>
              <a:rPr lang="en-US" altLang="en-US"/>
              <a:t>application</a:t>
            </a:r>
          </a:p>
        </p:txBody>
      </p:sp>
      <p:sp>
        <p:nvSpPr>
          <p:cNvPr id="12308" name="Text Box 19"/>
          <p:cNvSpPr txBox="1">
            <a:spLocks noChangeArrowheads="1"/>
          </p:cNvSpPr>
          <p:nvPr/>
        </p:nvSpPr>
        <p:spPr bwMode="auto">
          <a:xfrm>
            <a:off x="17463" y="4384675"/>
            <a:ext cx="1698625" cy="9429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CPU</a:t>
            </a:r>
          </a:p>
          <a:p>
            <a:r>
              <a:rPr lang="en-US" altLang="en-US"/>
              <a:t>is executing</a:t>
            </a:r>
            <a:br>
              <a:rPr lang="en-US" altLang="en-US"/>
            </a:br>
            <a:r>
              <a:rPr lang="en-US" altLang="en-US"/>
              <a:t>O/S TLB miss</a:t>
            </a:r>
            <a:br>
              <a:rPr lang="en-US" altLang="en-US"/>
            </a:br>
            <a:r>
              <a:rPr lang="en-US" altLang="en-US"/>
              <a:t>exception handler</a:t>
            </a:r>
          </a:p>
        </p:txBody>
      </p:sp>
      <p:sp>
        <p:nvSpPr>
          <p:cNvPr id="12309" name="Text Box 21"/>
          <p:cNvSpPr txBox="1">
            <a:spLocks noChangeArrowheads="1"/>
          </p:cNvSpPr>
          <p:nvPr/>
        </p:nvSpPr>
        <p:spPr bwMode="auto">
          <a:xfrm>
            <a:off x="5110163" y="2935288"/>
            <a:ext cx="774700" cy="304800"/>
          </a:xfrm>
          <a:prstGeom prst="rect">
            <a:avLst/>
          </a:prstGeom>
          <a:solidFill>
            <a:srgbClr val="66FF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cycle</a:t>
            </a:r>
          </a:p>
        </p:txBody>
      </p:sp>
      <p:sp>
        <p:nvSpPr>
          <p:cNvPr id="12310" name="Text Box 22"/>
          <p:cNvSpPr txBox="1">
            <a:spLocks noChangeArrowheads="1"/>
          </p:cNvSpPr>
          <p:nvPr/>
        </p:nvSpPr>
        <p:spPr bwMode="auto">
          <a:xfrm>
            <a:off x="5033963" y="5195888"/>
            <a:ext cx="871537" cy="396875"/>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dirty="0">
                <a:solidFill>
                  <a:schemeClr val="bg1"/>
                </a:solidFill>
              </a:rPr>
              <a:t>10s-100s of</a:t>
            </a:r>
            <a:br>
              <a:rPr lang="en-US" altLang="en-US" sz="1000" dirty="0">
                <a:solidFill>
                  <a:schemeClr val="bg1"/>
                </a:solidFill>
              </a:rPr>
            </a:br>
            <a:r>
              <a:rPr lang="en-US" altLang="en-US" sz="1000" dirty="0">
                <a:solidFill>
                  <a:schemeClr val="bg1"/>
                </a:solidFill>
              </a:rPr>
              <a:t>cycles</a:t>
            </a:r>
          </a:p>
        </p:txBody>
      </p:sp>
      <p:sp>
        <p:nvSpPr>
          <p:cNvPr id="25" name="TextBox 24"/>
          <p:cNvSpPr txBox="1"/>
          <p:nvPr/>
        </p:nvSpPr>
        <p:spPr>
          <a:xfrm>
            <a:off x="3378464" y="3093006"/>
            <a:ext cx="1029449" cy="369332"/>
          </a:xfrm>
          <a:prstGeom prst="rect">
            <a:avLst/>
          </a:prstGeom>
          <a:noFill/>
        </p:spPr>
        <p:txBody>
          <a:bodyPr wrap="none" rtlCol="0">
            <a:spAutoFit/>
          </a:bodyPr>
          <a:lstStyle/>
          <a:p>
            <a:r>
              <a:rPr lang="en-US" dirty="0"/>
              <a:t>(and </a:t>
            </a:r>
            <a:r>
              <a:rPr lang="en-US" dirty="0" err="1"/>
              <a:t>pid</a:t>
            </a:r>
            <a:r>
              <a:rPr lang="en-US" dirty="0"/>
              <a:t>)</a:t>
            </a:r>
          </a:p>
        </p:txBody>
      </p:sp>
    </p:spTree>
    <p:extLst>
      <p:ext uri="{BB962C8B-B14F-4D97-AF65-F5344CB8AC3E}">
        <p14:creationId xmlns:p14="http://schemas.microsoft.com/office/powerpoint/2010/main" val="4163435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a:t>TLB Organization</a:t>
            </a:r>
          </a:p>
        </p:txBody>
      </p:sp>
      <p:sp>
        <p:nvSpPr>
          <p:cNvPr id="13316" name="Rectangle 3"/>
          <p:cNvSpPr>
            <a:spLocks noGrp="1" noChangeArrowheads="1"/>
          </p:cNvSpPr>
          <p:nvPr>
            <p:ph type="body" idx="1"/>
          </p:nvPr>
        </p:nvSpPr>
        <p:spPr/>
        <p:txBody>
          <a:bodyPr>
            <a:normAutofit fontScale="85000" lnSpcReduction="10000"/>
          </a:bodyPr>
          <a:lstStyle/>
          <a:p>
            <a:r>
              <a:rPr lang="en-US" altLang="en-US" dirty="0"/>
              <a:t>TLB organization</a:t>
            </a:r>
          </a:p>
          <a:p>
            <a:pPr lvl="1"/>
            <a:r>
              <a:rPr lang="en-US" altLang="en-US" dirty="0"/>
              <a:t>Can be direct-mapped, set-associative, or fully-associative</a:t>
            </a:r>
          </a:p>
          <a:p>
            <a:endParaRPr lang="en-US" altLang="en-US" dirty="0"/>
          </a:p>
          <a:p>
            <a:r>
              <a:rPr lang="en-US" altLang="en-US" dirty="0"/>
              <a:t>Unified versus split TLBs</a:t>
            </a:r>
          </a:p>
          <a:p>
            <a:pPr lvl="1"/>
            <a:r>
              <a:rPr lang="en-US" altLang="en-US" dirty="0"/>
              <a:t>Unified: One TLB for both instruction and data address translation</a:t>
            </a:r>
          </a:p>
          <a:p>
            <a:pPr lvl="1"/>
            <a:r>
              <a:rPr lang="en-US" altLang="en-US" dirty="0"/>
              <a:t>Split: Separate TLBs for instruction and data address translation</a:t>
            </a:r>
          </a:p>
          <a:p>
            <a:pPr lvl="2"/>
            <a:r>
              <a:rPr lang="en-US" altLang="en-US" dirty="0"/>
              <a:t>I-TLB: TLB for instruction address translation (program counter). I-TLB sits alongside L1 I-cache.</a:t>
            </a:r>
          </a:p>
          <a:p>
            <a:pPr lvl="2"/>
            <a:r>
              <a:rPr lang="en-US" altLang="en-US" dirty="0"/>
              <a:t>D-TLB: TLB for data address translation (loads and stores). D-TLB sits alongside L1 D-cache.</a:t>
            </a:r>
          </a:p>
          <a:p>
            <a:pPr lvl="2"/>
            <a:endParaRPr lang="en-US" altLang="en-US" dirty="0"/>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dirty="0"/>
          </a:p>
        </p:txBody>
      </p:sp>
    </p:spTree>
    <p:extLst>
      <p:ext uri="{BB962C8B-B14F-4D97-AF65-F5344CB8AC3E}">
        <p14:creationId xmlns:p14="http://schemas.microsoft.com/office/powerpoint/2010/main" val="3272898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sp>
        <p:nvSpPr>
          <p:cNvPr id="3" name="Content Placeholder 2"/>
          <p:cNvSpPr>
            <a:spLocks noGrp="1"/>
          </p:cNvSpPr>
          <p:nvPr>
            <p:ph idx="1"/>
          </p:nvPr>
        </p:nvSpPr>
        <p:spPr/>
        <p:txBody>
          <a:bodyPr>
            <a:normAutofit fontScale="92500" lnSpcReduction="20000"/>
          </a:bodyPr>
          <a:lstStyle/>
          <a:p>
            <a:r>
              <a:rPr lang="en-US" dirty="0"/>
              <a:t>“Virtual memory” is a collaboration between the operating system (O/S) and hardware, facilitated by a specification of virtual memory in the instruction set architecture (ISA)</a:t>
            </a:r>
          </a:p>
          <a:p>
            <a:r>
              <a:rPr lang="en-US" dirty="0"/>
              <a:t>I strongly recommend you take a solid operating systems course sometime in your career to learn more about the O/S side of virtual memory implementation</a:t>
            </a:r>
          </a:p>
          <a:p>
            <a:pPr lvl="1"/>
            <a:r>
              <a:rPr lang="en-US" dirty="0"/>
              <a:t>Processes (programs that are being run)</a:t>
            </a:r>
          </a:p>
          <a:p>
            <a:pPr lvl="1"/>
            <a:r>
              <a:rPr lang="en-US" dirty="0"/>
              <a:t>Page tables</a:t>
            </a:r>
          </a:p>
          <a:p>
            <a:pPr lvl="1"/>
            <a:r>
              <a:rPr lang="en-US" dirty="0"/>
              <a:t>Memory management</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396214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569667" y="4759326"/>
            <a:ext cx="3721100" cy="457200"/>
            <a:chOff x="2220650" y="3017838"/>
            <a:chExt cx="3721100" cy="457200"/>
          </a:xfrm>
        </p:grpSpPr>
        <p:sp>
          <p:nvSpPr>
            <p:cNvPr id="81" name="Rectangle 20"/>
            <p:cNvSpPr>
              <a:spLocks noChangeArrowheads="1"/>
            </p:cNvSpPr>
            <p:nvPr/>
          </p:nvSpPr>
          <p:spPr bwMode="auto">
            <a:xfrm>
              <a:off x="2608000" y="3017838"/>
              <a:ext cx="3683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b="0"/>
                <a:t>=?</a:t>
              </a:r>
            </a:p>
          </p:txBody>
        </p:sp>
        <p:sp>
          <p:nvSpPr>
            <p:cNvPr id="82" name="Line 21"/>
            <p:cNvSpPr>
              <a:spLocks noChangeShapeType="1"/>
            </p:cNvSpPr>
            <p:nvPr/>
          </p:nvSpPr>
          <p:spPr bwMode="auto">
            <a:xfrm flipH="1">
              <a:off x="2220650" y="3094038"/>
              <a:ext cx="381000" cy="0"/>
            </a:xfrm>
            <a:prstGeom prst="line">
              <a:avLst/>
            </a:prstGeom>
            <a:noFill/>
            <a:ln w="127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22"/>
            <p:cNvSpPr>
              <a:spLocks noChangeShapeType="1"/>
            </p:cNvSpPr>
            <p:nvPr/>
          </p:nvSpPr>
          <p:spPr bwMode="auto">
            <a:xfrm>
              <a:off x="2982650" y="3163888"/>
              <a:ext cx="1676400" cy="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23"/>
            <p:cNvSpPr>
              <a:spLocks noChangeArrowheads="1"/>
            </p:cNvSpPr>
            <p:nvPr/>
          </p:nvSpPr>
          <p:spPr bwMode="auto">
            <a:xfrm>
              <a:off x="3439850" y="3246438"/>
              <a:ext cx="1074738"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6</a:t>
              </a:r>
            </a:p>
          </p:txBody>
        </p:sp>
        <p:sp>
          <p:nvSpPr>
            <p:cNvPr id="85" name="Line 28"/>
            <p:cNvSpPr>
              <a:spLocks noChangeShapeType="1"/>
            </p:cNvSpPr>
            <p:nvPr/>
          </p:nvSpPr>
          <p:spPr bwMode="auto">
            <a:xfrm flipH="1" flipV="1">
              <a:off x="2754050" y="3398838"/>
              <a:ext cx="2730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29"/>
            <p:cNvSpPr>
              <a:spLocks noChangeShapeType="1"/>
            </p:cNvSpPr>
            <p:nvPr/>
          </p:nvSpPr>
          <p:spPr bwMode="auto">
            <a:xfrm flipV="1">
              <a:off x="2754050" y="3246438"/>
              <a:ext cx="0" cy="152400"/>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Rectangle 30"/>
            <p:cNvSpPr>
              <a:spLocks noChangeArrowheads="1"/>
            </p:cNvSpPr>
            <p:nvPr/>
          </p:nvSpPr>
          <p:spPr bwMode="auto">
            <a:xfrm>
              <a:off x="4659050" y="3049588"/>
              <a:ext cx="12827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3</a:t>
              </a:r>
            </a:p>
          </p:txBody>
        </p:sp>
        <p:sp>
          <p:nvSpPr>
            <p:cNvPr id="88" name="Rectangle 31"/>
            <p:cNvSpPr>
              <a:spLocks noChangeArrowheads="1"/>
            </p:cNvSpPr>
            <p:nvPr/>
          </p:nvSpPr>
          <p:spPr bwMode="auto">
            <a:xfrm>
              <a:off x="3027100"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1</a:t>
              </a:r>
            </a:p>
          </p:txBody>
        </p:sp>
        <p:sp>
          <p:nvSpPr>
            <p:cNvPr id="89" name="Rectangle 31"/>
            <p:cNvSpPr>
              <a:spLocks noChangeArrowheads="1"/>
            </p:cNvSpPr>
            <p:nvPr/>
          </p:nvSpPr>
          <p:spPr bwMode="auto">
            <a:xfrm>
              <a:off x="3232943"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2</a:t>
              </a:r>
            </a:p>
          </p:txBody>
        </p:sp>
      </p:grpSp>
      <p:grpSp>
        <p:nvGrpSpPr>
          <p:cNvPr id="70" name="Group 69"/>
          <p:cNvGrpSpPr/>
          <p:nvPr/>
        </p:nvGrpSpPr>
        <p:grpSpPr>
          <a:xfrm>
            <a:off x="4581345" y="4164014"/>
            <a:ext cx="3721100" cy="457200"/>
            <a:chOff x="2220650" y="3017838"/>
            <a:chExt cx="3721100" cy="457200"/>
          </a:xfrm>
        </p:grpSpPr>
        <p:sp>
          <p:nvSpPr>
            <p:cNvPr id="71" name="Rectangle 20"/>
            <p:cNvSpPr>
              <a:spLocks noChangeArrowheads="1"/>
            </p:cNvSpPr>
            <p:nvPr/>
          </p:nvSpPr>
          <p:spPr bwMode="auto">
            <a:xfrm>
              <a:off x="2608000" y="3017838"/>
              <a:ext cx="3683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b="0"/>
                <a:t>=?</a:t>
              </a:r>
            </a:p>
          </p:txBody>
        </p:sp>
        <p:sp>
          <p:nvSpPr>
            <p:cNvPr id="72" name="Line 21"/>
            <p:cNvSpPr>
              <a:spLocks noChangeShapeType="1"/>
            </p:cNvSpPr>
            <p:nvPr/>
          </p:nvSpPr>
          <p:spPr bwMode="auto">
            <a:xfrm flipH="1">
              <a:off x="2220650" y="3094038"/>
              <a:ext cx="381000" cy="0"/>
            </a:xfrm>
            <a:prstGeom prst="line">
              <a:avLst/>
            </a:prstGeom>
            <a:noFill/>
            <a:ln w="127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22"/>
            <p:cNvSpPr>
              <a:spLocks noChangeShapeType="1"/>
            </p:cNvSpPr>
            <p:nvPr/>
          </p:nvSpPr>
          <p:spPr bwMode="auto">
            <a:xfrm>
              <a:off x="2982650" y="3163888"/>
              <a:ext cx="1676400" cy="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Rectangle 23"/>
            <p:cNvSpPr>
              <a:spLocks noChangeArrowheads="1"/>
            </p:cNvSpPr>
            <p:nvPr/>
          </p:nvSpPr>
          <p:spPr bwMode="auto">
            <a:xfrm>
              <a:off x="3439850" y="3246438"/>
              <a:ext cx="1074738"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3</a:t>
              </a:r>
            </a:p>
          </p:txBody>
        </p:sp>
        <p:sp>
          <p:nvSpPr>
            <p:cNvPr id="75" name="Line 28"/>
            <p:cNvSpPr>
              <a:spLocks noChangeShapeType="1"/>
            </p:cNvSpPr>
            <p:nvPr/>
          </p:nvSpPr>
          <p:spPr bwMode="auto">
            <a:xfrm flipH="1" flipV="1">
              <a:off x="2754050" y="3398838"/>
              <a:ext cx="2730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29"/>
            <p:cNvSpPr>
              <a:spLocks noChangeShapeType="1"/>
            </p:cNvSpPr>
            <p:nvPr/>
          </p:nvSpPr>
          <p:spPr bwMode="auto">
            <a:xfrm flipV="1">
              <a:off x="2754050" y="3246438"/>
              <a:ext cx="0" cy="152400"/>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Rectangle 30"/>
            <p:cNvSpPr>
              <a:spLocks noChangeArrowheads="1"/>
            </p:cNvSpPr>
            <p:nvPr/>
          </p:nvSpPr>
          <p:spPr bwMode="auto">
            <a:xfrm>
              <a:off x="4659050" y="3049588"/>
              <a:ext cx="12827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0</a:t>
              </a:r>
            </a:p>
          </p:txBody>
        </p:sp>
        <p:sp>
          <p:nvSpPr>
            <p:cNvPr id="78" name="Rectangle 31"/>
            <p:cNvSpPr>
              <a:spLocks noChangeArrowheads="1"/>
            </p:cNvSpPr>
            <p:nvPr/>
          </p:nvSpPr>
          <p:spPr bwMode="auto">
            <a:xfrm>
              <a:off x="3027100"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1</a:t>
              </a:r>
            </a:p>
          </p:txBody>
        </p:sp>
        <p:sp>
          <p:nvSpPr>
            <p:cNvPr id="79" name="Rectangle 31"/>
            <p:cNvSpPr>
              <a:spLocks noChangeArrowheads="1"/>
            </p:cNvSpPr>
            <p:nvPr/>
          </p:nvSpPr>
          <p:spPr bwMode="auto">
            <a:xfrm>
              <a:off x="3232943"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1</a:t>
              </a:r>
            </a:p>
          </p:txBody>
        </p:sp>
      </p:grpSp>
      <p:sp>
        <p:nvSpPr>
          <p:cNvPr id="128002" name="Rectangle 2"/>
          <p:cNvSpPr>
            <a:spLocks noGrp="1" noChangeArrowheads="1"/>
          </p:cNvSpPr>
          <p:nvPr>
            <p:ph type="title"/>
          </p:nvPr>
        </p:nvSpPr>
        <p:spPr/>
        <p:txBody>
          <a:bodyPr/>
          <a:lstStyle/>
          <a:p>
            <a:r>
              <a:rPr lang="en-US" altLang="en-US"/>
              <a:t>Using the TLB for translation</a:t>
            </a:r>
          </a:p>
        </p:txBody>
      </p:sp>
      <p:sp>
        <p:nvSpPr>
          <p:cNvPr id="14340" name="Rectangle 3"/>
          <p:cNvSpPr>
            <a:spLocks noGrp="1" noChangeArrowheads="1"/>
          </p:cNvSpPr>
          <p:nvPr>
            <p:ph type="body" idx="1"/>
          </p:nvPr>
        </p:nvSpPr>
        <p:spPr>
          <a:xfrm>
            <a:off x="457200" y="1219200"/>
            <a:ext cx="8229600" cy="596900"/>
          </a:xfrm>
        </p:spPr>
        <p:txBody>
          <a:bodyPr/>
          <a:lstStyle/>
          <a:p>
            <a:r>
              <a:rPr lang="en-US" altLang="en-US" dirty="0"/>
              <a:t>Example: Fully-associative TLB</a:t>
            </a:r>
          </a:p>
        </p:txBody>
      </p:sp>
      <p:sp>
        <p:nvSpPr>
          <p:cNvPr id="52"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dirty="0"/>
          </a:p>
        </p:txBody>
      </p:sp>
      <p:sp>
        <p:nvSpPr>
          <p:cNvPr id="14341" name="Line 7"/>
          <p:cNvSpPr>
            <a:spLocks noChangeShapeType="1"/>
          </p:cNvSpPr>
          <p:nvPr/>
        </p:nvSpPr>
        <p:spPr bwMode="auto">
          <a:xfrm flipH="1" flipV="1">
            <a:off x="5406765" y="2012948"/>
            <a:ext cx="78660" cy="12223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2" name="Line 8"/>
          <p:cNvSpPr>
            <a:spLocks noChangeShapeType="1"/>
          </p:cNvSpPr>
          <p:nvPr/>
        </p:nvSpPr>
        <p:spPr bwMode="auto">
          <a:xfrm flipV="1">
            <a:off x="6345199" y="2478474"/>
            <a:ext cx="105727" cy="764443"/>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3" name="Line 9"/>
          <p:cNvSpPr>
            <a:spLocks noChangeShapeType="1"/>
          </p:cNvSpPr>
          <p:nvPr/>
        </p:nvSpPr>
        <p:spPr bwMode="auto">
          <a:xfrm flipV="1">
            <a:off x="7661887" y="2810754"/>
            <a:ext cx="1" cy="238834"/>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Text Box 10"/>
          <p:cNvSpPr txBox="1">
            <a:spLocks noChangeArrowheads="1"/>
          </p:cNvSpPr>
          <p:nvPr/>
        </p:nvSpPr>
        <p:spPr bwMode="auto">
          <a:xfrm>
            <a:off x="5141167" y="1780401"/>
            <a:ext cx="76815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dirty="0"/>
              <a:t>valid bit</a:t>
            </a:r>
          </a:p>
        </p:txBody>
      </p:sp>
      <p:sp>
        <p:nvSpPr>
          <p:cNvPr id="14345" name="Text Box 12"/>
          <p:cNvSpPr txBox="1">
            <a:spLocks noChangeArrowheads="1"/>
          </p:cNvSpPr>
          <p:nvPr/>
        </p:nvSpPr>
        <p:spPr bwMode="auto">
          <a:xfrm>
            <a:off x="5943600" y="2208213"/>
            <a:ext cx="2117887"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dirty="0"/>
              <a:t>virtual page number (VPN)</a:t>
            </a:r>
          </a:p>
        </p:txBody>
      </p:sp>
      <p:sp>
        <p:nvSpPr>
          <p:cNvPr id="14346" name="Text Box 13"/>
          <p:cNvSpPr txBox="1">
            <a:spLocks noChangeArrowheads="1"/>
          </p:cNvSpPr>
          <p:nvPr/>
        </p:nvSpPr>
        <p:spPr bwMode="auto">
          <a:xfrm>
            <a:off x="6719824" y="2525649"/>
            <a:ext cx="227177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dirty="0"/>
              <a:t>physical page number (PPN)</a:t>
            </a:r>
          </a:p>
        </p:txBody>
      </p:sp>
      <p:sp>
        <p:nvSpPr>
          <p:cNvPr id="14351" name="Line 61"/>
          <p:cNvSpPr>
            <a:spLocks noChangeShapeType="1"/>
          </p:cNvSpPr>
          <p:nvPr/>
        </p:nvSpPr>
        <p:spPr bwMode="auto">
          <a:xfrm>
            <a:off x="4575787" y="2065338"/>
            <a:ext cx="0" cy="2773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Text Box 62"/>
          <p:cNvSpPr txBox="1">
            <a:spLocks noChangeArrowheads="1"/>
          </p:cNvSpPr>
          <p:nvPr/>
        </p:nvSpPr>
        <p:spPr bwMode="auto">
          <a:xfrm>
            <a:off x="3632229" y="1820024"/>
            <a:ext cx="132921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err="1"/>
              <a:t>pid</a:t>
            </a:r>
            <a:r>
              <a:rPr lang="en-US" altLang="en-US" dirty="0"/>
              <a:t>=2, VPN=3</a:t>
            </a:r>
          </a:p>
        </p:txBody>
      </p:sp>
      <p:sp>
        <p:nvSpPr>
          <p:cNvPr id="14353" name="Text Box 63"/>
          <p:cNvSpPr txBox="1">
            <a:spLocks noChangeArrowheads="1"/>
          </p:cNvSpPr>
          <p:nvPr/>
        </p:nvSpPr>
        <p:spPr bwMode="auto">
          <a:xfrm>
            <a:off x="7429688" y="5721323"/>
            <a:ext cx="75854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PPN=5</a:t>
            </a:r>
          </a:p>
        </p:txBody>
      </p:sp>
      <p:sp>
        <p:nvSpPr>
          <p:cNvPr id="14354" name="Line 64"/>
          <p:cNvSpPr>
            <a:spLocks noChangeShapeType="1"/>
          </p:cNvSpPr>
          <p:nvPr/>
        </p:nvSpPr>
        <p:spPr bwMode="auto">
          <a:xfrm>
            <a:off x="7808959" y="3810000"/>
            <a:ext cx="1" cy="1891654"/>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4"/>
          <p:cNvGrpSpPr/>
          <p:nvPr/>
        </p:nvGrpSpPr>
        <p:grpSpPr>
          <a:xfrm>
            <a:off x="4575524" y="3017838"/>
            <a:ext cx="3721100" cy="457200"/>
            <a:chOff x="2220650" y="3017838"/>
            <a:chExt cx="3721100" cy="457200"/>
          </a:xfrm>
        </p:grpSpPr>
        <p:sp>
          <p:nvSpPr>
            <p:cNvPr id="14381" name="Rectangle 20"/>
            <p:cNvSpPr>
              <a:spLocks noChangeArrowheads="1"/>
            </p:cNvSpPr>
            <p:nvPr/>
          </p:nvSpPr>
          <p:spPr bwMode="auto">
            <a:xfrm>
              <a:off x="2608000" y="3017838"/>
              <a:ext cx="3683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b="0"/>
                <a:t>=?</a:t>
              </a:r>
            </a:p>
          </p:txBody>
        </p:sp>
        <p:sp>
          <p:nvSpPr>
            <p:cNvPr id="14382" name="Line 21"/>
            <p:cNvSpPr>
              <a:spLocks noChangeShapeType="1"/>
            </p:cNvSpPr>
            <p:nvPr/>
          </p:nvSpPr>
          <p:spPr bwMode="auto">
            <a:xfrm flipH="1">
              <a:off x="2220650" y="3094038"/>
              <a:ext cx="381000" cy="0"/>
            </a:xfrm>
            <a:prstGeom prst="line">
              <a:avLst/>
            </a:prstGeom>
            <a:noFill/>
            <a:ln w="127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3" name="Line 22"/>
            <p:cNvSpPr>
              <a:spLocks noChangeShapeType="1"/>
            </p:cNvSpPr>
            <p:nvPr/>
          </p:nvSpPr>
          <p:spPr bwMode="auto">
            <a:xfrm>
              <a:off x="2982650" y="3163888"/>
              <a:ext cx="1676400" cy="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4" name="Rectangle 23"/>
            <p:cNvSpPr>
              <a:spLocks noChangeArrowheads="1"/>
            </p:cNvSpPr>
            <p:nvPr/>
          </p:nvSpPr>
          <p:spPr bwMode="auto">
            <a:xfrm>
              <a:off x="3439850" y="3246438"/>
              <a:ext cx="1074738"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8</a:t>
              </a:r>
            </a:p>
          </p:txBody>
        </p:sp>
        <p:sp>
          <p:nvSpPr>
            <p:cNvPr id="14385" name="Line 28"/>
            <p:cNvSpPr>
              <a:spLocks noChangeShapeType="1"/>
            </p:cNvSpPr>
            <p:nvPr/>
          </p:nvSpPr>
          <p:spPr bwMode="auto">
            <a:xfrm flipH="1" flipV="1">
              <a:off x="2754050" y="3398838"/>
              <a:ext cx="2730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6" name="Line 29"/>
            <p:cNvSpPr>
              <a:spLocks noChangeShapeType="1"/>
            </p:cNvSpPr>
            <p:nvPr/>
          </p:nvSpPr>
          <p:spPr bwMode="auto">
            <a:xfrm flipV="1">
              <a:off x="2754050" y="3246438"/>
              <a:ext cx="0" cy="152400"/>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7" name="Rectangle 30"/>
            <p:cNvSpPr>
              <a:spLocks noChangeArrowheads="1"/>
            </p:cNvSpPr>
            <p:nvPr/>
          </p:nvSpPr>
          <p:spPr bwMode="auto">
            <a:xfrm>
              <a:off x="4659050" y="3049588"/>
              <a:ext cx="12827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1</a:t>
              </a:r>
            </a:p>
          </p:txBody>
        </p:sp>
        <p:sp>
          <p:nvSpPr>
            <p:cNvPr id="14388" name="Rectangle 31"/>
            <p:cNvSpPr>
              <a:spLocks noChangeArrowheads="1"/>
            </p:cNvSpPr>
            <p:nvPr/>
          </p:nvSpPr>
          <p:spPr bwMode="auto">
            <a:xfrm>
              <a:off x="3027100"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1</a:t>
              </a:r>
            </a:p>
          </p:txBody>
        </p:sp>
        <p:sp>
          <p:nvSpPr>
            <p:cNvPr id="55" name="Rectangle 31"/>
            <p:cNvSpPr>
              <a:spLocks noChangeArrowheads="1"/>
            </p:cNvSpPr>
            <p:nvPr/>
          </p:nvSpPr>
          <p:spPr bwMode="auto">
            <a:xfrm>
              <a:off x="3232943"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1</a:t>
              </a:r>
            </a:p>
          </p:txBody>
        </p:sp>
      </p:grpSp>
      <p:grpSp>
        <p:nvGrpSpPr>
          <p:cNvPr id="58" name="Group 57"/>
          <p:cNvGrpSpPr/>
          <p:nvPr/>
        </p:nvGrpSpPr>
        <p:grpSpPr>
          <a:xfrm>
            <a:off x="4570230" y="3581401"/>
            <a:ext cx="3721100" cy="457200"/>
            <a:chOff x="2220650" y="3017838"/>
            <a:chExt cx="3721100" cy="457200"/>
          </a:xfrm>
        </p:grpSpPr>
        <p:sp>
          <p:nvSpPr>
            <p:cNvPr id="59" name="Rectangle 20"/>
            <p:cNvSpPr>
              <a:spLocks noChangeArrowheads="1"/>
            </p:cNvSpPr>
            <p:nvPr/>
          </p:nvSpPr>
          <p:spPr bwMode="auto">
            <a:xfrm>
              <a:off x="2608000" y="3017838"/>
              <a:ext cx="3683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b="0">
                  <a:solidFill>
                    <a:schemeClr val="accent1"/>
                  </a:solidFill>
                </a:rPr>
                <a:t>=?</a:t>
              </a:r>
            </a:p>
          </p:txBody>
        </p:sp>
        <p:sp>
          <p:nvSpPr>
            <p:cNvPr id="60" name="Line 21"/>
            <p:cNvSpPr>
              <a:spLocks noChangeShapeType="1"/>
            </p:cNvSpPr>
            <p:nvPr/>
          </p:nvSpPr>
          <p:spPr bwMode="auto">
            <a:xfrm flipH="1">
              <a:off x="2220650" y="3094038"/>
              <a:ext cx="381000" cy="0"/>
            </a:xfrm>
            <a:prstGeom prst="line">
              <a:avLst/>
            </a:prstGeom>
            <a:noFill/>
            <a:ln w="127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solidFill>
              </a:endParaRPr>
            </a:p>
          </p:txBody>
        </p:sp>
        <p:sp>
          <p:nvSpPr>
            <p:cNvPr id="61" name="Line 22"/>
            <p:cNvSpPr>
              <a:spLocks noChangeShapeType="1"/>
            </p:cNvSpPr>
            <p:nvPr/>
          </p:nvSpPr>
          <p:spPr bwMode="auto">
            <a:xfrm>
              <a:off x="2982650" y="3163888"/>
              <a:ext cx="1676400" cy="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solidFill>
              </a:endParaRPr>
            </a:p>
          </p:txBody>
        </p:sp>
        <p:sp>
          <p:nvSpPr>
            <p:cNvPr id="62" name="Rectangle 23"/>
            <p:cNvSpPr>
              <a:spLocks noChangeArrowheads="1"/>
            </p:cNvSpPr>
            <p:nvPr/>
          </p:nvSpPr>
          <p:spPr bwMode="auto">
            <a:xfrm>
              <a:off x="3439850" y="3246438"/>
              <a:ext cx="1074738"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solidFill>
                    <a:schemeClr val="accent1"/>
                  </a:solidFill>
                </a:rPr>
                <a:t>3</a:t>
              </a:r>
            </a:p>
          </p:txBody>
        </p:sp>
        <p:sp>
          <p:nvSpPr>
            <p:cNvPr id="63" name="Line 28"/>
            <p:cNvSpPr>
              <a:spLocks noChangeShapeType="1"/>
            </p:cNvSpPr>
            <p:nvPr/>
          </p:nvSpPr>
          <p:spPr bwMode="auto">
            <a:xfrm flipH="1" flipV="1">
              <a:off x="2754050" y="3398838"/>
              <a:ext cx="2730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solidFill>
              </a:endParaRPr>
            </a:p>
          </p:txBody>
        </p:sp>
        <p:sp>
          <p:nvSpPr>
            <p:cNvPr id="64" name="Line 29"/>
            <p:cNvSpPr>
              <a:spLocks noChangeShapeType="1"/>
            </p:cNvSpPr>
            <p:nvPr/>
          </p:nvSpPr>
          <p:spPr bwMode="auto">
            <a:xfrm flipV="1">
              <a:off x="2754050" y="3246438"/>
              <a:ext cx="0" cy="152400"/>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solidFill>
              </a:endParaRPr>
            </a:p>
          </p:txBody>
        </p:sp>
        <p:sp>
          <p:nvSpPr>
            <p:cNvPr id="65" name="Rectangle 30"/>
            <p:cNvSpPr>
              <a:spLocks noChangeArrowheads="1"/>
            </p:cNvSpPr>
            <p:nvPr/>
          </p:nvSpPr>
          <p:spPr bwMode="auto">
            <a:xfrm>
              <a:off x="4659050" y="3049588"/>
              <a:ext cx="12827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solidFill>
                    <a:schemeClr val="accent1"/>
                  </a:solidFill>
                </a:rPr>
                <a:t>5</a:t>
              </a:r>
            </a:p>
          </p:txBody>
        </p:sp>
        <p:sp>
          <p:nvSpPr>
            <p:cNvPr id="66" name="Rectangle 31"/>
            <p:cNvSpPr>
              <a:spLocks noChangeArrowheads="1"/>
            </p:cNvSpPr>
            <p:nvPr/>
          </p:nvSpPr>
          <p:spPr bwMode="auto">
            <a:xfrm>
              <a:off x="3027100"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solidFill>
                    <a:schemeClr val="accent1"/>
                  </a:solidFill>
                </a:rPr>
                <a:t>1</a:t>
              </a:r>
            </a:p>
          </p:txBody>
        </p:sp>
        <p:sp>
          <p:nvSpPr>
            <p:cNvPr id="67" name="Rectangle 31"/>
            <p:cNvSpPr>
              <a:spLocks noChangeArrowheads="1"/>
            </p:cNvSpPr>
            <p:nvPr/>
          </p:nvSpPr>
          <p:spPr bwMode="auto">
            <a:xfrm>
              <a:off x="3232943"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solidFill>
                    <a:schemeClr val="accent1"/>
                  </a:solidFill>
                </a:rPr>
                <a:t>2</a:t>
              </a:r>
            </a:p>
          </p:txBody>
        </p:sp>
      </p:grpSp>
      <p:sp>
        <p:nvSpPr>
          <p:cNvPr id="68" name="Text Box 10"/>
          <p:cNvSpPr txBox="1">
            <a:spLocks noChangeArrowheads="1"/>
          </p:cNvSpPr>
          <p:nvPr/>
        </p:nvSpPr>
        <p:spPr bwMode="auto">
          <a:xfrm>
            <a:off x="5500624" y="1949063"/>
            <a:ext cx="133241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dirty="0"/>
              <a:t>process id (</a:t>
            </a:r>
            <a:r>
              <a:rPr lang="en-US" altLang="en-US" sz="1200" dirty="0" err="1"/>
              <a:t>pid</a:t>
            </a:r>
            <a:r>
              <a:rPr lang="en-US" altLang="en-US" sz="1200" dirty="0"/>
              <a:t>)</a:t>
            </a:r>
          </a:p>
        </p:txBody>
      </p:sp>
      <p:sp>
        <p:nvSpPr>
          <p:cNvPr id="69" name="Line 7"/>
          <p:cNvSpPr>
            <a:spLocks noChangeShapeType="1"/>
          </p:cNvSpPr>
          <p:nvPr/>
        </p:nvSpPr>
        <p:spPr bwMode="auto">
          <a:xfrm flipV="1">
            <a:off x="5675662" y="2144712"/>
            <a:ext cx="111086" cy="1057181"/>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Picture 5"/>
          <p:cNvPicPr>
            <a:picLocks noChangeAspect="1"/>
          </p:cNvPicPr>
          <p:nvPr/>
        </p:nvPicPr>
        <p:blipFill>
          <a:blip r:embed="rId2"/>
          <a:stretch>
            <a:fillRect/>
          </a:stretch>
        </p:blipFill>
        <p:spPr>
          <a:xfrm>
            <a:off x="101406" y="4000661"/>
            <a:ext cx="3860994" cy="2241228"/>
          </a:xfrm>
          <a:prstGeom prst="rect">
            <a:avLst/>
          </a:prstGeom>
          <a:ln>
            <a:solidFill>
              <a:schemeClr val="accent1"/>
            </a:solidFill>
          </a:ln>
        </p:spPr>
      </p:pic>
      <p:sp>
        <p:nvSpPr>
          <p:cNvPr id="7" name="TextBox 6"/>
          <p:cNvSpPr txBox="1"/>
          <p:nvPr/>
        </p:nvSpPr>
        <p:spPr>
          <a:xfrm>
            <a:off x="115838" y="3688960"/>
            <a:ext cx="2201372" cy="369332"/>
          </a:xfrm>
          <a:prstGeom prst="rect">
            <a:avLst/>
          </a:prstGeom>
          <a:noFill/>
        </p:spPr>
        <p:txBody>
          <a:bodyPr wrap="none" rtlCol="0">
            <a:spAutoFit/>
          </a:bodyPr>
          <a:lstStyle/>
          <a:p>
            <a:r>
              <a:rPr lang="en-US" dirty="0"/>
              <a:t>Example from slide 7:</a:t>
            </a:r>
          </a:p>
        </p:txBody>
      </p:sp>
      <p:sp>
        <p:nvSpPr>
          <p:cNvPr id="8" name="TextBox 7"/>
          <p:cNvSpPr txBox="1"/>
          <p:nvPr/>
        </p:nvSpPr>
        <p:spPr>
          <a:xfrm>
            <a:off x="70029" y="2311993"/>
            <a:ext cx="2596971" cy="830997"/>
          </a:xfrm>
          <a:prstGeom prst="rect">
            <a:avLst/>
          </a:prstGeom>
          <a:noFill/>
        </p:spPr>
        <p:txBody>
          <a:bodyPr wrap="square" rtlCol="0">
            <a:spAutoFit/>
          </a:bodyPr>
          <a:lstStyle/>
          <a:p>
            <a:r>
              <a:rPr lang="en-US" sz="1200" dirty="0"/>
              <a:t>Note: including process ids (</a:t>
            </a:r>
            <a:r>
              <a:rPr lang="en-US" sz="1200" dirty="0" err="1"/>
              <a:t>pid</a:t>
            </a:r>
            <a:r>
              <a:rPr lang="en-US" sz="1200" dirty="0"/>
              <a:t>) in TLB entries means we don’t have to clear the TLB on context switches (CPU switching to a different process).</a:t>
            </a:r>
          </a:p>
        </p:txBody>
      </p:sp>
    </p:spTree>
    <p:extLst>
      <p:ext uri="{BB962C8B-B14F-4D97-AF65-F5344CB8AC3E}">
        <p14:creationId xmlns:p14="http://schemas.microsoft.com/office/powerpoint/2010/main" val="1377528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TLB increases hit time</a:t>
            </a:r>
          </a:p>
        </p:txBody>
      </p:sp>
      <p:sp>
        <p:nvSpPr>
          <p:cNvPr id="18"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dirty="0"/>
          </a:p>
        </p:txBody>
      </p:sp>
      <p:sp>
        <p:nvSpPr>
          <p:cNvPr id="15364" name="Text Box 4"/>
          <p:cNvSpPr txBox="1">
            <a:spLocks noChangeArrowheads="1"/>
          </p:cNvSpPr>
          <p:nvPr/>
        </p:nvSpPr>
        <p:spPr bwMode="auto">
          <a:xfrm>
            <a:off x="5264150" y="1854200"/>
            <a:ext cx="14446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virtual address</a:t>
            </a:r>
          </a:p>
        </p:txBody>
      </p:sp>
      <p:sp>
        <p:nvSpPr>
          <p:cNvPr id="15365" name="Rectangle 5"/>
          <p:cNvSpPr>
            <a:spLocks noChangeArrowheads="1"/>
          </p:cNvSpPr>
          <p:nvPr/>
        </p:nvSpPr>
        <p:spPr bwMode="auto">
          <a:xfrm>
            <a:off x="5429250" y="2536825"/>
            <a:ext cx="963613" cy="9302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TLB</a:t>
            </a:r>
          </a:p>
        </p:txBody>
      </p:sp>
      <p:sp>
        <p:nvSpPr>
          <p:cNvPr id="15366" name="Text Box 7"/>
          <p:cNvSpPr txBox="1">
            <a:spLocks noChangeArrowheads="1"/>
          </p:cNvSpPr>
          <p:nvPr/>
        </p:nvSpPr>
        <p:spPr bwMode="auto">
          <a:xfrm>
            <a:off x="5543550" y="3109913"/>
            <a:ext cx="774700" cy="304800"/>
          </a:xfrm>
          <a:prstGeom prst="rect">
            <a:avLst/>
          </a:prstGeom>
          <a:solidFill>
            <a:srgbClr val="66FF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cycle</a:t>
            </a:r>
          </a:p>
        </p:txBody>
      </p:sp>
      <p:sp>
        <p:nvSpPr>
          <p:cNvPr id="15367" name="Rectangle 8"/>
          <p:cNvSpPr>
            <a:spLocks noChangeArrowheads="1"/>
          </p:cNvSpPr>
          <p:nvPr/>
        </p:nvSpPr>
        <p:spPr bwMode="auto">
          <a:xfrm>
            <a:off x="5413375" y="4503738"/>
            <a:ext cx="963613" cy="9302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L1 Cache</a:t>
            </a:r>
          </a:p>
        </p:txBody>
      </p:sp>
      <p:sp>
        <p:nvSpPr>
          <p:cNvPr id="15368" name="Text Box 9"/>
          <p:cNvSpPr txBox="1">
            <a:spLocks noChangeArrowheads="1"/>
          </p:cNvSpPr>
          <p:nvPr/>
        </p:nvSpPr>
        <p:spPr bwMode="auto">
          <a:xfrm>
            <a:off x="5527675" y="5076825"/>
            <a:ext cx="774700" cy="304800"/>
          </a:xfrm>
          <a:prstGeom prst="rect">
            <a:avLst/>
          </a:prstGeom>
          <a:solidFill>
            <a:srgbClr val="66FF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cycle</a:t>
            </a:r>
          </a:p>
        </p:txBody>
      </p:sp>
      <p:sp>
        <p:nvSpPr>
          <p:cNvPr id="15369" name="Line 10"/>
          <p:cNvSpPr>
            <a:spLocks noChangeShapeType="1"/>
          </p:cNvSpPr>
          <p:nvPr/>
        </p:nvSpPr>
        <p:spPr bwMode="auto">
          <a:xfrm>
            <a:off x="5895975" y="2159000"/>
            <a:ext cx="0" cy="377825"/>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Line 11"/>
          <p:cNvSpPr>
            <a:spLocks noChangeShapeType="1"/>
          </p:cNvSpPr>
          <p:nvPr/>
        </p:nvSpPr>
        <p:spPr bwMode="auto">
          <a:xfrm>
            <a:off x="5895975" y="3467100"/>
            <a:ext cx="0" cy="377825"/>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Text Box 12"/>
          <p:cNvSpPr txBox="1">
            <a:spLocks noChangeArrowheads="1"/>
          </p:cNvSpPr>
          <p:nvPr/>
        </p:nvSpPr>
        <p:spPr bwMode="auto">
          <a:xfrm>
            <a:off x="5100638" y="3821113"/>
            <a:ext cx="16208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address</a:t>
            </a:r>
          </a:p>
        </p:txBody>
      </p:sp>
      <p:sp>
        <p:nvSpPr>
          <p:cNvPr id="15372" name="Line 15"/>
          <p:cNvSpPr>
            <a:spLocks noChangeShapeType="1"/>
          </p:cNvSpPr>
          <p:nvPr/>
        </p:nvSpPr>
        <p:spPr bwMode="auto">
          <a:xfrm>
            <a:off x="5895975" y="4125913"/>
            <a:ext cx="0" cy="377825"/>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3" name="Rectangle 16"/>
          <p:cNvSpPr>
            <a:spLocks noChangeArrowheads="1"/>
          </p:cNvSpPr>
          <p:nvPr/>
        </p:nvSpPr>
        <p:spPr bwMode="auto">
          <a:xfrm>
            <a:off x="2055813" y="3271838"/>
            <a:ext cx="963612" cy="9302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L1 Cache</a:t>
            </a:r>
          </a:p>
        </p:txBody>
      </p:sp>
      <p:sp>
        <p:nvSpPr>
          <p:cNvPr id="15374" name="Text Box 17"/>
          <p:cNvSpPr txBox="1">
            <a:spLocks noChangeArrowheads="1"/>
          </p:cNvSpPr>
          <p:nvPr/>
        </p:nvSpPr>
        <p:spPr bwMode="auto">
          <a:xfrm>
            <a:off x="2170113" y="3844925"/>
            <a:ext cx="774700" cy="304800"/>
          </a:xfrm>
          <a:prstGeom prst="rect">
            <a:avLst/>
          </a:prstGeom>
          <a:solidFill>
            <a:srgbClr val="66FF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cycle</a:t>
            </a:r>
          </a:p>
        </p:txBody>
      </p:sp>
      <p:sp>
        <p:nvSpPr>
          <p:cNvPr id="15375" name="Line 18"/>
          <p:cNvSpPr>
            <a:spLocks noChangeShapeType="1"/>
          </p:cNvSpPr>
          <p:nvPr/>
        </p:nvSpPr>
        <p:spPr bwMode="auto">
          <a:xfrm>
            <a:off x="2538413" y="2894013"/>
            <a:ext cx="0" cy="377825"/>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Text Box 19"/>
          <p:cNvSpPr txBox="1">
            <a:spLocks noChangeArrowheads="1"/>
          </p:cNvSpPr>
          <p:nvPr/>
        </p:nvSpPr>
        <p:spPr bwMode="auto">
          <a:xfrm>
            <a:off x="2106613" y="2589213"/>
            <a:ext cx="8636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address</a:t>
            </a:r>
          </a:p>
        </p:txBody>
      </p:sp>
      <p:sp>
        <p:nvSpPr>
          <p:cNvPr id="15377" name="Text Box 20"/>
          <p:cNvSpPr txBox="1">
            <a:spLocks noChangeArrowheads="1"/>
          </p:cNvSpPr>
          <p:nvPr/>
        </p:nvSpPr>
        <p:spPr bwMode="auto">
          <a:xfrm>
            <a:off x="1498600" y="1331913"/>
            <a:ext cx="21748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u="sng"/>
              <a:t>Without Virtual Memory</a:t>
            </a:r>
          </a:p>
        </p:txBody>
      </p:sp>
      <p:sp>
        <p:nvSpPr>
          <p:cNvPr id="15378" name="Text Box 21"/>
          <p:cNvSpPr txBox="1">
            <a:spLocks noChangeArrowheads="1"/>
          </p:cNvSpPr>
          <p:nvPr/>
        </p:nvSpPr>
        <p:spPr bwMode="auto">
          <a:xfrm>
            <a:off x="4856163" y="1331913"/>
            <a:ext cx="19002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u="sng"/>
              <a:t>With Virtual Memory</a:t>
            </a:r>
          </a:p>
        </p:txBody>
      </p:sp>
    </p:spTree>
    <p:extLst>
      <p:ext uri="{BB962C8B-B14F-4D97-AF65-F5344CB8AC3E}">
        <p14:creationId xmlns:p14="http://schemas.microsoft.com/office/powerpoint/2010/main" val="3661083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fontScale="90000"/>
          </a:bodyPr>
          <a:lstStyle/>
          <a:p>
            <a:r>
              <a:rPr lang="en-US" altLang="en-US"/>
              <a:t>Using the TLB for translation:</a:t>
            </a:r>
            <a:br>
              <a:rPr lang="en-US" altLang="en-US"/>
            </a:br>
            <a:r>
              <a:rPr lang="en-US" altLang="en-US"/>
              <a:t>A closer look</a:t>
            </a:r>
          </a:p>
        </p:txBody>
      </p:sp>
      <p:sp>
        <p:nvSpPr>
          <p:cNvPr id="16390" name="Rectangle 28"/>
          <p:cNvSpPr>
            <a:spLocks noGrp="1" noChangeArrowheads="1"/>
          </p:cNvSpPr>
          <p:nvPr>
            <p:ph type="body" idx="1"/>
          </p:nvPr>
        </p:nvSpPr>
        <p:spPr>
          <a:xfrm>
            <a:off x="457200" y="4918075"/>
            <a:ext cx="8229600" cy="1208088"/>
          </a:xfrm>
        </p:spPr>
        <p:txBody>
          <a:bodyPr>
            <a:normAutofit fontScale="77500" lnSpcReduction="20000"/>
          </a:bodyPr>
          <a:lstStyle/>
          <a:p>
            <a:r>
              <a:rPr lang="en-US" altLang="en-US" dirty="0"/>
              <a:t>Observation: What if </a:t>
            </a:r>
            <a:r>
              <a:rPr lang="en-US" altLang="en-US" i="1" dirty="0"/>
              <a:t>index</a:t>
            </a:r>
            <a:r>
              <a:rPr lang="en-US" altLang="en-US" dirty="0"/>
              <a:t> bits were entirely contained in page offset bits?</a:t>
            </a:r>
          </a:p>
          <a:p>
            <a:pPr lvl="1"/>
            <a:r>
              <a:rPr lang="en-US" altLang="en-US" dirty="0"/>
              <a:t>Then first part of cache access (indexing) would not wait on TLB</a:t>
            </a:r>
          </a:p>
        </p:txBody>
      </p:sp>
      <p:sp>
        <p:nvSpPr>
          <p:cNvPr id="32"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dirty="0"/>
          </a:p>
        </p:txBody>
      </p:sp>
      <p:sp>
        <p:nvSpPr>
          <p:cNvPr id="16388" name="Rectangle 24"/>
          <p:cNvSpPr>
            <a:spLocks noChangeArrowheads="1"/>
          </p:cNvSpPr>
          <p:nvPr/>
        </p:nvSpPr>
        <p:spPr bwMode="auto">
          <a:xfrm>
            <a:off x="5927725" y="2155825"/>
            <a:ext cx="30400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Ex: page size = 4KB</a:t>
            </a:r>
          </a:p>
          <a:p>
            <a:r>
              <a:rPr lang="en-US" altLang="en-US"/>
              <a:t># page offset bits = log</a:t>
            </a:r>
            <a:r>
              <a:rPr lang="en-US" altLang="en-US" baseline="-25000"/>
              <a:t>2</a:t>
            </a:r>
            <a:r>
              <a:rPr lang="en-US" altLang="en-US"/>
              <a:t>(4KB) = 12</a:t>
            </a:r>
          </a:p>
        </p:txBody>
      </p:sp>
      <p:sp>
        <p:nvSpPr>
          <p:cNvPr id="16389" name="Rectangle 25"/>
          <p:cNvSpPr>
            <a:spLocks noChangeArrowheads="1"/>
          </p:cNvSpPr>
          <p:nvPr/>
        </p:nvSpPr>
        <p:spPr bwMode="auto">
          <a:xfrm>
            <a:off x="6003925" y="4137025"/>
            <a:ext cx="25749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This is how cache interprets</a:t>
            </a:r>
          </a:p>
          <a:p>
            <a:r>
              <a:rPr lang="en-US" altLang="en-US"/>
              <a:t>the physical address</a:t>
            </a:r>
          </a:p>
        </p:txBody>
      </p:sp>
      <p:grpSp>
        <p:nvGrpSpPr>
          <p:cNvPr id="16391" name="Group 42"/>
          <p:cNvGrpSpPr>
            <a:grpSpLocks/>
          </p:cNvGrpSpPr>
          <p:nvPr/>
        </p:nvGrpSpPr>
        <p:grpSpPr bwMode="auto">
          <a:xfrm>
            <a:off x="2740025" y="2060575"/>
            <a:ext cx="2749550" cy="2428875"/>
            <a:chOff x="1726" y="1298"/>
            <a:chExt cx="1732" cy="1530"/>
          </a:xfrm>
        </p:grpSpPr>
        <p:sp>
          <p:nvSpPr>
            <p:cNvPr id="16394" name="Rectangle 3"/>
            <p:cNvSpPr>
              <a:spLocks noChangeArrowheads="1"/>
            </p:cNvSpPr>
            <p:nvPr/>
          </p:nvSpPr>
          <p:spPr bwMode="auto">
            <a:xfrm>
              <a:off x="1780" y="1444"/>
              <a:ext cx="1100"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virtual page number</a:t>
              </a:r>
            </a:p>
          </p:txBody>
        </p:sp>
        <p:sp>
          <p:nvSpPr>
            <p:cNvPr id="16395" name="Rectangle 4"/>
            <p:cNvSpPr>
              <a:spLocks noChangeArrowheads="1"/>
            </p:cNvSpPr>
            <p:nvPr/>
          </p:nvSpPr>
          <p:spPr bwMode="auto">
            <a:xfrm>
              <a:off x="2880" y="1444"/>
              <a:ext cx="524"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page offset</a:t>
              </a:r>
            </a:p>
          </p:txBody>
        </p:sp>
        <p:sp>
          <p:nvSpPr>
            <p:cNvPr id="16396" name="Rectangle 5"/>
            <p:cNvSpPr>
              <a:spLocks noChangeArrowheads="1"/>
            </p:cNvSpPr>
            <p:nvPr/>
          </p:nvSpPr>
          <p:spPr bwMode="auto">
            <a:xfrm>
              <a:off x="1731" y="131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6397" name="Rectangle 6"/>
            <p:cNvSpPr>
              <a:spLocks noChangeArrowheads="1"/>
            </p:cNvSpPr>
            <p:nvPr/>
          </p:nvSpPr>
          <p:spPr bwMode="auto">
            <a:xfrm>
              <a:off x="2718" y="1298"/>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sp>
          <p:nvSpPr>
            <p:cNvPr id="16398" name="Rectangle 7"/>
            <p:cNvSpPr>
              <a:spLocks noChangeArrowheads="1"/>
            </p:cNvSpPr>
            <p:nvPr/>
          </p:nvSpPr>
          <p:spPr bwMode="auto">
            <a:xfrm>
              <a:off x="2822" y="1298"/>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11</a:t>
              </a:r>
            </a:p>
          </p:txBody>
        </p:sp>
        <p:sp>
          <p:nvSpPr>
            <p:cNvPr id="16399" name="Rectangle 8"/>
            <p:cNvSpPr>
              <a:spLocks noChangeArrowheads="1"/>
            </p:cNvSpPr>
            <p:nvPr/>
          </p:nvSpPr>
          <p:spPr bwMode="auto">
            <a:xfrm>
              <a:off x="3302" y="1301"/>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sp>
          <p:nvSpPr>
            <p:cNvPr id="16400" name="Rectangle 16"/>
            <p:cNvSpPr>
              <a:spLocks noChangeArrowheads="1"/>
            </p:cNvSpPr>
            <p:nvPr/>
          </p:nvSpPr>
          <p:spPr bwMode="auto">
            <a:xfrm>
              <a:off x="2061" y="1732"/>
              <a:ext cx="418" cy="2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TLB</a:t>
              </a:r>
            </a:p>
          </p:txBody>
        </p:sp>
        <p:sp>
          <p:nvSpPr>
            <p:cNvPr id="16401" name="Line 17"/>
            <p:cNvSpPr>
              <a:spLocks noChangeShapeType="1"/>
            </p:cNvSpPr>
            <p:nvPr/>
          </p:nvSpPr>
          <p:spPr bwMode="auto">
            <a:xfrm>
              <a:off x="2256" y="1584"/>
              <a:ext cx="0" cy="144"/>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2" name="Line 18"/>
            <p:cNvSpPr>
              <a:spLocks noChangeShapeType="1"/>
            </p:cNvSpPr>
            <p:nvPr/>
          </p:nvSpPr>
          <p:spPr bwMode="auto">
            <a:xfrm>
              <a:off x="2256" y="2016"/>
              <a:ext cx="0" cy="19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Line 19"/>
            <p:cNvSpPr>
              <a:spLocks noChangeShapeType="1"/>
            </p:cNvSpPr>
            <p:nvPr/>
          </p:nvSpPr>
          <p:spPr bwMode="auto">
            <a:xfrm>
              <a:off x="3120" y="1584"/>
              <a:ext cx="0" cy="624"/>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4" name="Rectangle 20"/>
            <p:cNvSpPr>
              <a:spLocks noChangeArrowheads="1"/>
            </p:cNvSpPr>
            <p:nvPr/>
          </p:nvSpPr>
          <p:spPr bwMode="auto">
            <a:xfrm>
              <a:off x="1780" y="2692"/>
              <a:ext cx="616"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tag</a:t>
              </a:r>
            </a:p>
          </p:txBody>
        </p:sp>
        <p:sp>
          <p:nvSpPr>
            <p:cNvPr id="16405" name="Rectangle 21"/>
            <p:cNvSpPr>
              <a:spLocks noChangeArrowheads="1"/>
            </p:cNvSpPr>
            <p:nvPr/>
          </p:nvSpPr>
          <p:spPr bwMode="auto">
            <a:xfrm>
              <a:off x="3076" y="2692"/>
              <a:ext cx="328"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900"/>
                <a:t>block</a:t>
              </a:r>
            </a:p>
            <a:p>
              <a:pPr algn="ctr"/>
              <a:r>
                <a:rPr lang="en-US" altLang="en-US" sz="900"/>
                <a:t>offset</a:t>
              </a:r>
            </a:p>
          </p:txBody>
        </p:sp>
        <p:sp>
          <p:nvSpPr>
            <p:cNvPr id="16406" name="Rectangle 26"/>
            <p:cNvSpPr>
              <a:spLocks noChangeArrowheads="1"/>
            </p:cNvSpPr>
            <p:nvPr/>
          </p:nvSpPr>
          <p:spPr bwMode="auto">
            <a:xfrm>
              <a:off x="2404" y="2692"/>
              <a:ext cx="664"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index</a:t>
              </a:r>
            </a:p>
          </p:txBody>
        </p:sp>
        <p:sp>
          <p:nvSpPr>
            <p:cNvPr id="16407" name="Line 29"/>
            <p:cNvSpPr>
              <a:spLocks noChangeShapeType="1"/>
            </p:cNvSpPr>
            <p:nvPr/>
          </p:nvSpPr>
          <p:spPr bwMode="auto">
            <a:xfrm>
              <a:off x="2880" y="2352"/>
              <a:ext cx="0" cy="33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8" name="Line 30"/>
            <p:cNvSpPr>
              <a:spLocks noChangeShapeType="1"/>
            </p:cNvSpPr>
            <p:nvPr/>
          </p:nvSpPr>
          <p:spPr bwMode="auto">
            <a:xfrm>
              <a:off x="3408" y="2352"/>
              <a:ext cx="0" cy="33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9" name="Rectangle 31"/>
            <p:cNvSpPr>
              <a:spLocks noChangeArrowheads="1"/>
            </p:cNvSpPr>
            <p:nvPr/>
          </p:nvSpPr>
          <p:spPr bwMode="auto">
            <a:xfrm>
              <a:off x="1780" y="2208"/>
              <a:ext cx="1100"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physical page number</a:t>
              </a:r>
            </a:p>
          </p:txBody>
        </p:sp>
        <p:sp>
          <p:nvSpPr>
            <p:cNvPr id="16410" name="Rectangle 32"/>
            <p:cNvSpPr>
              <a:spLocks noChangeArrowheads="1"/>
            </p:cNvSpPr>
            <p:nvPr/>
          </p:nvSpPr>
          <p:spPr bwMode="auto">
            <a:xfrm>
              <a:off x="2880" y="2208"/>
              <a:ext cx="524"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page offset</a:t>
              </a:r>
            </a:p>
          </p:txBody>
        </p:sp>
        <p:sp>
          <p:nvSpPr>
            <p:cNvPr id="16411" name="Rectangle 33"/>
            <p:cNvSpPr>
              <a:spLocks noChangeArrowheads="1"/>
            </p:cNvSpPr>
            <p:nvPr/>
          </p:nvSpPr>
          <p:spPr bwMode="auto">
            <a:xfrm>
              <a:off x="1731" y="2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6412" name="Rectangle 34"/>
            <p:cNvSpPr>
              <a:spLocks noChangeArrowheads="1"/>
            </p:cNvSpPr>
            <p:nvPr/>
          </p:nvSpPr>
          <p:spPr bwMode="auto">
            <a:xfrm>
              <a:off x="2718" y="2062"/>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sp>
          <p:nvSpPr>
            <p:cNvPr id="16413" name="Rectangle 35"/>
            <p:cNvSpPr>
              <a:spLocks noChangeArrowheads="1"/>
            </p:cNvSpPr>
            <p:nvPr/>
          </p:nvSpPr>
          <p:spPr bwMode="auto">
            <a:xfrm>
              <a:off x="2822" y="2062"/>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11</a:t>
              </a:r>
            </a:p>
          </p:txBody>
        </p:sp>
        <p:sp>
          <p:nvSpPr>
            <p:cNvPr id="16414" name="Rectangle 36"/>
            <p:cNvSpPr>
              <a:spLocks noChangeArrowheads="1"/>
            </p:cNvSpPr>
            <p:nvPr/>
          </p:nvSpPr>
          <p:spPr bwMode="auto">
            <a:xfrm>
              <a:off x="3302" y="2065"/>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sp>
          <p:nvSpPr>
            <p:cNvPr id="16415" name="Rectangle 37"/>
            <p:cNvSpPr>
              <a:spLocks noChangeArrowheads="1"/>
            </p:cNvSpPr>
            <p:nvPr/>
          </p:nvSpPr>
          <p:spPr bwMode="auto">
            <a:xfrm>
              <a:off x="1726" y="2570"/>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6416" name="Rectangle 38"/>
            <p:cNvSpPr>
              <a:spLocks noChangeArrowheads="1"/>
            </p:cNvSpPr>
            <p:nvPr/>
          </p:nvSpPr>
          <p:spPr bwMode="auto">
            <a:xfrm>
              <a:off x="3297" y="2560"/>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grpSp>
      <p:sp>
        <p:nvSpPr>
          <p:cNvPr id="16392" name="Text Box 39"/>
          <p:cNvSpPr txBox="1">
            <a:spLocks noChangeArrowheads="1"/>
          </p:cNvSpPr>
          <p:nvPr/>
        </p:nvSpPr>
        <p:spPr bwMode="auto">
          <a:xfrm>
            <a:off x="990600" y="2209800"/>
            <a:ext cx="14446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virtual address</a:t>
            </a:r>
          </a:p>
        </p:txBody>
      </p:sp>
      <p:sp>
        <p:nvSpPr>
          <p:cNvPr id="16393" name="Text Box 40"/>
          <p:cNvSpPr txBox="1">
            <a:spLocks noChangeArrowheads="1"/>
          </p:cNvSpPr>
          <p:nvPr/>
        </p:nvSpPr>
        <p:spPr bwMode="auto">
          <a:xfrm>
            <a:off x="966788" y="3429000"/>
            <a:ext cx="16208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address</a:t>
            </a:r>
          </a:p>
        </p:txBody>
      </p:sp>
    </p:spTree>
    <p:extLst>
      <p:ext uri="{BB962C8B-B14F-4D97-AF65-F5344CB8AC3E}">
        <p14:creationId xmlns:p14="http://schemas.microsoft.com/office/powerpoint/2010/main" val="34315874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Accessing TLB and Cache in Parallel</a:t>
            </a:r>
          </a:p>
        </p:txBody>
      </p:sp>
      <p:sp>
        <p:nvSpPr>
          <p:cNvPr id="17412" name="Rectangle 32"/>
          <p:cNvSpPr>
            <a:spLocks noGrp="1" noChangeArrowheads="1"/>
          </p:cNvSpPr>
          <p:nvPr>
            <p:ph type="body" idx="1"/>
          </p:nvPr>
        </p:nvSpPr>
        <p:spPr>
          <a:xfrm>
            <a:off x="228600" y="4656138"/>
            <a:ext cx="8763000" cy="1470025"/>
          </a:xfrm>
        </p:spPr>
        <p:txBody>
          <a:bodyPr>
            <a:normAutofit fontScale="85000" lnSpcReduction="20000"/>
          </a:bodyPr>
          <a:lstStyle/>
          <a:p>
            <a:r>
              <a:rPr lang="en-US" altLang="en-US" dirty="0"/>
              <a:t>Cache hit time reduces from two cycles to one!</a:t>
            </a:r>
          </a:p>
          <a:p>
            <a:pPr lvl="1"/>
            <a:r>
              <a:rPr lang="en-US" altLang="en-US" dirty="0"/>
              <a:t>Because cache can now be </a:t>
            </a:r>
            <a:r>
              <a:rPr lang="en-US" altLang="en-US" i="1" dirty="0"/>
              <a:t>indexed</a:t>
            </a:r>
            <a:r>
              <a:rPr lang="en-US" altLang="en-US" dirty="0"/>
              <a:t> in parallel with TLB access (only the final tag match uses the output from TLB)</a:t>
            </a:r>
          </a:p>
          <a:p>
            <a:pPr lvl="1"/>
            <a:r>
              <a:rPr lang="en-US" altLang="en-US" dirty="0"/>
              <a:t>But some constraints...</a:t>
            </a:r>
          </a:p>
        </p:txBody>
      </p:sp>
      <p:sp>
        <p:nvSpPr>
          <p:cNvPr id="40"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dirty="0"/>
          </a:p>
        </p:txBody>
      </p:sp>
      <p:grpSp>
        <p:nvGrpSpPr>
          <p:cNvPr id="17413" name="Group 95"/>
          <p:cNvGrpSpPr>
            <a:grpSpLocks/>
          </p:cNvGrpSpPr>
          <p:nvPr/>
        </p:nvGrpSpPr>
        <p:grpSpPr bwMode="auto">
          <a:xfrm>
            <a:off x="1543050" y="1992313"/>
            <a:ext cx="6757988" cy="2428875"/>
            <a:chOff x="971" y="1491"/>
            <a:chExt cx="4257" cy="1530"/>
          </a:xfrm>
        </p:grpSpPr>
        <p:sp>
          <p:nvSpPr>
            <p:cNvPr id="17414" name="AutoShape 20"/>
            <p:cNvSpPr>
              <a:spLocks noChangeArrowheads="1"/>
            </p:cNvSpPr>
            <p:nvPr/>
          </p:nvSpPr>
          <p:spPr bwMode="auto">
            <a:xfrm rot="-5400000" flipH="1" flipV="1">
              <a:off x="3556" y="2164"/>
              <a:ext cx="1000" cy="88"/>
            </a:xfrm>
            <a:custGeom>
              <a:avLst/>
              <a:gdLst>
                <a:gd name="T0" fmla="*/ 944 w 21600"/>
                <a:gd name="T1" fmla="*/ 44 h 21600"/>
                <a:gd name="T2" fmla="*/ 500 w 21600"/>
                <a:gd name="T3" fmla="*/ 88 h 21600"/>
                <a:gd name="T4" fmla="*/ 56 w 21600"/>
                <a:gd name="T5" fmla="*/ 44 h 21600"/>
                <a:gd name="T6" fmla="*/ 500 w 21600"/>
                <a:gd name="T7" fmla="*/ 0 h 21600"/>
                <a:gd name="T8" fmla="*/ 0 60000 65536"/>
                <a:gd name="T9" fmla="*/ 0 60000 65536"/>
                <a:gd name="T10" fmla="*/ 0 60000 65536"/>
                <a:gd name="T11" fmla="*/ 0 60000 65536"/>
                <a:gd name="T12" fmla="*/ 3024 w 21600"/>
                <a:gd name="T13" fmla="*/ 2945 h 21600"/>
                <a:gd name="T14" fmla="*/ 18576 w 21600"/>
                <a:gd name="T15" fmla="*/ 18655 h 21600"/>
              </a:gdLst>
              <a:ahLst/>
              <a:cxnLst>
                <a:cxn ang="T8">
                  <a:pos x="T0" y="T1"/>
                </a:cxn>
                <a:cxn ang="T9">
                  <a:pos x="T2" y="T3"/>
                </a:cxn>
                <a:cxn ang="T10">
                  <a:pos x="T4" y="T5"/>
                </a:cxn>
                <a:cxn ang="T11">
                  <a:pos x="T6" y="T7"/>
                </a:cxn>
              </a:cxnLst>
              <a:rect l="T12" t="T13" r="T14" b="T15"/>
              <a:pathLst>
                <a:path w="21600" h="21600">
                  <a:moveTo>
                    <a:pt x="0" y="0"/>
                  </a:moveTo>
                  <a:lnTo>
                    <a:pt x="2439" y="21600"/>
                  </a:lnTo>
                  <a:lnTo>
                    <a:pt x="19161" y="21600"/>
                  </a:lnTo>
                  <a:lnTo>
                    <a:pt x="21600" y="0"/>
                  </a:lnTo>
                  <a:lnTo>
                    <a:pt x="0" y="0"/>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Rectangle 21"/>
            <p:cNvSpPr>
              <a:spLocks noChangeArrowheads="1"/>
            </p:cNvSpPr>
            <p:nvPr/>
          </p:nvSpPr>
          <p:spPr bwMode="auto">
            <a:xfrm>
              <a:off x="4420" y="1732"/>
              <a:ext cx="808" cy="9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data array</a:t>
              </a:r>
            </a:p>
          </p:txBody>
        </p:sp>
        <p:sp>
          <p:nvSpPr>
            <p:cNvPr id="17416" name="AutoShape 22"/>
            <p:cNvSpPr>
              <a:spLocks noChangeArrowheads="1"/>
            </p:cNvSpPr>
            <p:nvPr/>
          </p:nvSpPr>
          <p:spPr bwMode="auto">
            <a:xfrm rot="10800000" flipH="1" flipV="1">
              <a:off x="4420" y="2836"/>
              <a:ext cx="808" cy="88"/>
            </a:xfrm>
            <a:custGeom>
              <a:avLst/>
              <a:gdLst>
                <a:gd name="T0" fmla="*/ 765 w 21600"/>
                <a:gd name="T1" fmla="*/ 44 h 21600"/>
                <a:gd name="T2" fmla="*/ 404 w 21600"/>
                <a:gd name="T3" fmla="*/ 88 h 21600"/>
                <a:gd name="T4" fmla="*/ 43 w 21600"/>
                <a:gd name="T5" fmla="*/ 44 h 21600"/>
                <a:gd name="T6" fmla="*/ 404 w 21600"/>
                <a:gd name="T7" fmla="*/ 0 h 21600"/>
                <a:gd name="T8" fmla="*/ 0 60000 65536"/>
                <a:gd name="T9" fmla="*/ 0 60000 65536"/>
                <a:gd name="T10" fmla="*/ 0 60000 65536"/>
                <a:gd name="T11" fmla="*/ 0 60000 65536"/>
                <a:gd name="T12" fmla="*/ 2967 w 21600"/>
                <a:gd name="T13" fmla="*/ 2945 h 21600"/>
                <a:gd name="T14" fmla="*/ 18633 w 21600"/>
                <a:gd name="T15" fmla="*/ 18655 h 21600"/>
              </a:gdLst>
              <a:ahLst/>
              <a:cxnLst>
                <a:cxn ang="T8">
                  <a:pos x="T0" y="T1"/>
                </a:cxn>
                <a:cxn ang="T9">
                  <a:pos x="T2" y="T3"/>
                </a:cxn>
                <a:cxn ang="T10">
                  <a:pos x="T4" y="T5"/>
                </a:cxn>
                <a:cxn ang="T11">
                  <a:pos x="T6" y="T7"/>
                </a:cxn>
              </a:cxnLst>
              <a:rect l="T12" t="T13" r="T14" b="T15"/>
              <a:pathLst>
                <a:path w="21600" h="21600">
                  <a:moveTo>
                    <a:pt x="0" y="0"/>
                  </a:moveTo>
                  <a:lnTo>
                    <a:pt x="2321" y="21600"/>
                  </a:lnTo>
                  <a:lnTo>
                    <a:pt x="19279" y="21600"/>
                  </a:lnTo>
                  <a:lnTo>
                    <a:pt x="21600" y="0"/>
                  </a:lnTo>
                  <a:lnTo>
                    <a:pt x="0" y="0"/>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word select</a:t>
              </a:r>
            </a:p>
          </p:txBody>
        </p:sp>
        <p:sp>
          <p:nvSpPr>
            <p:cNvPr id="17417" name="Rectangle 23"/>
            <p:cNvSpPr>
              <a:spLocks noChangeArrowheads="1"/>
            </p:cNvSpPr>
            <p:nvPr/>
          </p:nvSpPr>
          <p:spPr bwMode="auto">
            <a:xfrm rot="10800000">
              <a:off x="4180" y="1732"/>
              <a:ext cx="184" cy="9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tag array</a:t>
              </a:r>
            </a:p>
          </p:txBody>
        </p:sp>
        <p:sp>
          <p:nvSpPr>
            <p:cNvPr id="17418" name="Rectangle 24"/>
            <p:cNvSpPr>
              <a:spLocks noChangeArrowheads="1"/>
            </p:cNvSpPr>
            <p:nvPr/>
          </p:nvSpPr>
          <p:spPr bwMode="auto">
            <a:xfrm>
              <a:off x="4180" y="2836"/>
              <a:ext cx="184"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a:t>
              </a:r>
            </a:p>
          </p:txBody>
        </p:sp>
        <p:sp>
          <p:nvSpPr>
            <p:cNvPr id="17419" name="Line 25"/>
            <p:cNvSpPr>
              <a:spLocks noChangeShapeType="1"/>
            </p:cNvSpPr>
            <p:nvPr/>
          </p:nvSpPr>
          <p:spPr bwMode="auto">
            <a:xfrm>
              <a:off x="2112" y="1776"/>
              <a:ext cx="768" cy="24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26"/>
            <p:cNvSpPr>
              <a:spLocks noChangeShapeType="1"/>
            </p:cNvSpPr>
            <p:nvPr/>
          </p:nvSpPr>
          <p:spPr bwMode="auto">
            <a:xfrm>
              <a:off x="2644" y="1780"/>
              <a:ext cx="759" cy="23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Line 27"/>
            <p:cNvSpPr>
              <a:spLocks noChangeShapeType="1"/>
            </p:cNvSpPr>
            <p:nvPr/>
          </p:nvSpPr>
          <p:spPr bwMode="auto">
            <a:xfrm>
              <a:off x="2880" y="2160"/>
              <a:ext cx="14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Line 28"/>
            <p:cNvSpPr>
              <a:spLocks noChangeShapeType="1"/>
            </p:cNvSpPr>
            <p:nvPr/>
          </p:nvSpPr>
          <p:spPr bwMode="auto">
            <a:xfrm flipH="1">
              <a:off x="3024" y="2160"/>
              <a:ext cx="117"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Line 29"/>
            <p:cNvSpPr>
              <a:spLocks noChangeShapeType="1"/>
            </p:cNvSpPr>
            <p:nvPr/>
          </p:nvSpPr>
          <p:spPr bwMode="auto">
            <a:xfrm>
              <a:off x="3024" y="2208"/>
              <a:ext cx="960" cy="48"/>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4" name="Line 30"/>
            <p:cNvSpPr>
              <a:spLocks noChangeShapeType="1"/>
            </p:cNvSpPr>
            <p:nvPr/>
          </p:nvSpPr>
          <p:spPr bwMode="auto">
            <a:xfrm>
              <a:off x="2120" y="2928"/>
              <a:ext cx="2056"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Line 35"/>
            <p:cNvSpPr>
              <a:spLocks noChangeShapeType="1"/>
            </p:cNvSpPr>
            <p:nvPr/>
          </p:nvSpPr>
          <p:spPr bwMode="auto">
            <a:xfrm>
              <a:off x="4272" y="2688"/>
              <a:ext cx="0" cy="14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Line 36"/>
            <p:cNvSpPr>
              <a:spLocks noChangeShapeType="1"/>
            </p:cNvSpPr>
            <p:nvPr/>
          </p:nvSpPr>
          <p:spPr bwMode="auto">
            <a:xfrm>
              <a:off x="4800" y="2688"/>
              <a:ext cx="0" cy="14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Rectangle 64"/>
            <p:cNvSpPr>
              <a:spLocks noChangeArrowheads="1"/>
            </p:cNvSpPr>
            <p:nvPr/>
          </p:nvSpPr>
          <p:spPr bwMode="auto">
            <a:xfrm>
              <a:off x="1020" y="1637"/>
              <a:ext cx="1100"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virtual page number</a:t>
              </a:r>
            </a:p>
          </p:txBody>
        </p:sp>
        <p:sp>
          <p:nvSpPr>
            <p:cNvPr id="17428" name="Rectangle 65"/>
            <p:cNvSpPr>
              <a:spLocks noChangeArrowheads="1"/>
            </p:cNvSpPr>
            <p:nvPr/>
          </p:nvSpPr>
          <p:spPr bwMode="auto">
            <a:xfrm>
              <a:off x="2120" y="1637"/>
              <a:ext cx="524"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page offset</a:t>
              </a:r>
            </a:p>
          </p:txBody>
        </p:sp>
        <p:sp>
          <p:nvSpPr>
            <p:cNvPr id="17429" name="Rectangle 66"/>
            <p:cNvSpPr>
              <a:spLocks noChangeArrowheads="1"/>
            </p:cNvSpPr>
            <p:nvPr/>
          </p:nvSpPr>
          <p:spPr bwMode="auto">
            <a:xfrm>
              <a:off x="971" y="1504"/>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7430" name="Rectangle 67"/>
            <p:cNvSpPr>
              <a:spLocks noChangeArrowheads="1"/>
            </p:cNvSpPr>
            <p:nvPr/>
          </p:nvSpPr>
          <p:spPr bwMode="auto">
            <a:xfrm>
              <a:off x="1958" y="149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sp>
          <p:nvSpPr>
            <p:cNvPr id="17431" name="Rectangle 68"/>
            <p:cNvSpPr>
              <a:spLocks noChangeArrowheads="1"/>
            </p:cNvSpPr>
            <p:nvPr/>
          </p:nvSpPr>
          <p:spPr bwMode="auto">
            <a:xfrm>
              <a:off x="2062" y="149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11</a:t>
              </a:r>
            </a:p>
          </p:txBody>
        </p:sp>
        <p:sp>
          <p:nvSpPr>
            <p:cNvPr id="17432" name="Rectangle 69"/>
            <p:cNvSpPr>
              <a:spLocks noChangeArrowheads="1"/>
            </p:cNvSpPr>
            <p:nvPr/>
          </p:nvSpPr>
          <p:spPr bwMode="auto">
            <a:xfrm>
              <a:off x="2542" y="1494"/>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sp>
          <p:nvSpPr>
            <p:cNvPr id="17433" name="Rectangle 70"/>
            <p:cNvSpPr>
              <a:spLocks noChangeArrowheads="1"/>
            </p:cNvSpPr>
            <p:nvPr/>
          </p:nvSpPr>
          <p:spPr bwMode="auto">
            <a:xfrm>
              <a:off x="1301" y="1925"/>
              <a:ext cx="418" cy="2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TLB</a:t>
              </a:r>
            </a:p>
          </p:txBody>
        </p:sp>
        <p:sp>
          <p:nvSpPr>
            <p:cNvPr id="17434" name="Line 71"/>
            <p:cNvSpPr>
              <a:spLocks noChangeShapeType="1"/>
            </p:cNvSpPr>
            <p:nvPr/>
          </p:nvSpPr>
          <p:spPr bwMode="auto">
            <a:xfrm>
              <a:off x="1496" y="1777"/>
              <a:ext cx="0" cy="144"/>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5" name="Line 72"/>
            <p:cNvSpPr>
              <a:spLocks noChangeShapeType="1"/>
            </p:cNvSpPr>
            <p:nvPr/>
          </p:nvSpPr>
          <p:spPr bwMode="auto">
            <a:xfrm>
              <a:off x="1496" y="2209"/>
              <a:ext cx="0" cy="19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6" name="Rectangle 74"/>
            <p:cNvSpPr>
              <a:spLocks noChangeArrowheads="1"/>
            </p:cNvSpPr>
            <p:nvPr/>
          </p:nvSpPr>
          <p:spPr bwMode="auto">
            <a:xfrm>
              <a:off x="1020" y="2885"/>
              <a:ext cx="1100"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tag</a:t>
              </a:r>
            </a:p>
          </p:txBody>
        </p:sp>
        <p:sp>
          <p:nvSpPr>
            <p:cNvPr id="17437" name="Line 77"/>
            <p:cNvSpPr>
              <a:spLocks noChangeShapeType="1"/>
            </p:cNvSpPr>
            <p:nvPr/>
          </p:nvSpPr>
          <p:spPr bwMode="auto">
            <a:xfrm>
              <a:off x="2120" y="2545"/>
              <a:ext cx="0" cy="33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Line 78"/>
            <p:cNvSpPr>
              <a:spLocks noChangeShapeType="1"/>
            </p:cNvSpPr>
            <p:nvPr/>
          </p:nvSpPr>
          <p:spPr bwMode="auto">
            <a:xfrm>
              <a:off x="1018" y="2549"/>
              <a:ext cx="0" cy="33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9" name="Rectangle 79"/>
            <p:cNvSpPr>
              <a:spLocks noChangeArrowheads="1"/>
            </p:cNvSpPr>
            <p:nvPr/>
          </p:nvSpPr>
          <p:spPr bwMode="auto">
            <a:xfrm>
              <a:off x="1020" y="2401"/>
              <a:ext cx="1100"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physical page number</a:t>
              </a:r>
            </a:p>
          </p:txBody>
        </p:sp>
        <p:sp>
          <p:nvSpPr>
            <p:cNvPr id="17440" name="Rectangle 81"/>
            <p:cNvSpPr>
              <a:spLocks noChangeArrowheads="1"/>
            </p:cNvSpPr>
            <p:nvPr/>
          </p:nvSpPr>
          <p:spPr bwMode="auto">
            <a:xfrm>
              <a:off x="971" y="2268"/>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7441" name="Rectangle 82"/>
            <p:cNvSpPr>
              <a:spLocks noChangeArrowheads="1"/>
            </p:cNvSpPr>
            <p:nvPr/>
          </p:nvSpPr>
          <p:spPr bwMode="auto">
            <a:xfrm>
              <a:off x="1958" y="225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grpSp>
          <p:nvGrpSpPr>
            <p:cNvPr id="17442" name="Group 92"/>
            <p:cNvGrpSpPr>
              <a:grpSpLocks/>
            </p:cNvGrpSpPr>
            <p:nvPr/>
          </p:nvGrpSpPr>
          <p:grpSpPr bwMode="auto">
            <a:xfrm>
              <a:off x="2820" y="1893"/>
              <a:ext cx="636" cy="267"/>
              <a:chOff x="3183" y="1237"/>
              <a:chExt cx="636" cy="267"/>
            </a:xfrm>
          </p:grpSpPr>
          <p:sp>
            <p:nvSpPr>
              <p:cNvPr id="17445" name="Rectangle 88"/>
              <p:cNvSpPr>
                <a:spLocks noChangeArrowheads="1"/>
              </p:cNvSpPr>
              <p:nvPr/>
            </p:nvSpPr>
            <p:spPr bwMode="auto">
              <a:xfrm>
                <a:off x="3242" y="1364"/>
                <a:ext cx="262"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index</a:t>
                </a:r>
              </a:p>
            </p:txBody>
          </p:sp>
          <p:sp>
            <p:nvSpPr>
              <p:cNvPr id="17446" name="Rectangle 89"/>
              <p:cNvSpPr>
                <a:spLocks noChangeArrowheads="1"/>
              </p:cNvSpPr>
              <p:nvPr/>
            </p:nvSpPr>
            <p:spPr bwMode="auto">
              <a:xfrm>
                <a:off x="3504" y="1364"/>
                <a:ext cx="262"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900"/>
                  <a:t>block</a:t>
                </a:r>
                <a:br>
                  <a:rPr lang="en-US" altLang="en-US" sz="900"/>
                </a:br>
                <a:r>
                  <a:rPr lang="en-US" altLang="en-US" sz="900"/>
                  <a:t>offset</a:t>
                </a:r>
              </a:p>
            </p:txBody>
          </p:sp>
          <p:sp>
            <p:nvSpPr>
              <p:cNvPr id="17447" name="Rectangle 90"/>
              <p:cNvSpPr>
                <a:spLocks noChangeArrowheads="1"/>
              </p:cNvSpPr>
              <p:nvPr/>
            </p:nvSpPr>
            <p:spPr bwMode="auto">
              <a:xfrm>
                <a:off x="3183" y="1237"/>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11</a:t>
                </a:r>
              </a:p>
            </p:txBody>
          </p:sp>
          <p:sp>
            <p:nvSpPr>
              <p:cNvPr id="17448" name="Rectangle 91"/>
              <p:cNvSpPr>
                <a:spLocks noChangeArrowheads="1"/>
              </p:cNvSpPr>
              <p:nvPr/>
            </p:nvSpPr>
            <p:spPr bwMode="auto">
              <a:xfrm>
                <a:off x="3663" y="1240"/>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grpSp>
        <p:sp>
          <p:nvSpPr>
            <p:cNvPr id="17443" name="Rectangle 93"/>
            <p:cNvSpPr>
              <a:spLocks noChangeArrowheads="1"/>
            </p:cNvSpPr>
            <p:nvPr/>
          </p:nvSpPr>
          <p:spPr bwMode="auto">
            <a:xfrm>
              <a:off x="972" y="277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7444" name="Rectangle 94"/>
            <p:cNvSpPr>
              <a:spLocks noChangeArrowheads="1"/>
            </p:cNvSpPr>
            <p:nvPr/>
          </p:nvSpPr>
          <p:spPr bwMode="auto">
            <a:xfrm>
              <a:off x="1959" y="2758"/>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grpSp>
    </p:spTree>
    <p:extLst>
      <p:ext uri="{BB962C8B-B14F-4D97-AF65-F5344CB8AC3E}">
        <p14:creationId xmlns:p14="http://schemas.microsoft.com/office/powerpoint/2010/main" val="65407399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a:t>Constraint: Size of 1 cache way</a:t>
            </a:r>
          </a:p>
        </p:txBody>
      </p:sp>
      <p:sp>
        <p:nvSpPr>
          <p:cNvPr id="3" name="Content Placeholder 2"/>
          <p:cNvSpPr>
            <a:spLocks noGrp="1"/>
          </p:cNvSpPr>
          <p:nvPr>
            <p:ph idx="1"/>
          </p:nvPr>
        </p:nvSpPr>
        <p:spPr>
          <a:xfrm>
            <a:off x="457200" y="914400"/>
            <a:ext cx="8458200" cy="4525963"/>
          </a:xfrm>
        </p:spPr>
        <p:txBody>
          <a:bodyPr>
            <a:normAutofit/>
          </a:bodyPr>
          <a:lstStyle/>
          <a:p>
            <a:r>
              <a:rPr lang="en-US" sz="2800" dirty="0"/>
              <a:t>Constraint for “physically-indexed cache with parallel cache/TLB access”</a:t>
            </a:r>
          </a:p>
          <a:p>
            <a:pPr lvl="1"/>
            <a:r>
              <a:rPr lang="en-US" sz="2400" dirty="0"/>
              <a:t>Index and block offset bits contained within page offset bits</a:t>
            </a:r>
          </a:p>
          <a:p>
            <a:pPr lvl="1"/>
            <a:endParaRPr lang="en-US" sz="2400" dirty="0"/>
          </a:p>
          <a:p>
            <a:pPr lvl="1"/>
            <a:endParaRPr lang="en-US" sz="2400" dirty="0"/>
          </a:p>
          <a:p>
            <a:pPr lvl="1"/>
            <a:endParaRPr lang="en-US" sz="2400" dirty="0"/>
          </a:p>
          <a:p>
            <a:pPr lvl="1"/>
            <a:endParaRPr lang="en-US" sz="2400" dirty="0"/>
          </a:p>
          <a:p>
            <a:pPr lvl="1"/>
            <a:r>
              <a:rPr lang="en-US" sz="2400" dirty="0"/>
              <a:t>Therefore: Total amount of storage in 1 way of the cache should not exceed page size</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7" name="Object 9"/>
          <p:cNvGraphicFramePr>
            <a:graphicFrameLocks noChangeAspect="1"/>
          </p:cNvGraphicFramePr>
          <p:nvPr>
            <p:extLst>
              <p:ext uri="{D42A27DB-BD31-4B8C-83A1-F6EECF244321}">
                <p14:modId xmlns:p14="http://schemas.microsoft.com/office/powerpoint/2010/main" val="992789686"/>
              </p:ext>
            </p:extLst>
          </p:nvPr>
        </p:nvGraphicFramePr>
        <p:xfrm>
          <a:off x="2089638" y="2362200"/>
          <a:ext cx="5524500" cy="1524000"/>
        </p:xfrm>
        <a:graphic>
          <a:graphicData uri="http://schemas.openxmlformats.org/presentationml/2006/ole">
            <mc:AlternateContent xmlns:mc="http://schemas.openxmlformats.org/markup-compatibility/2006">
              <mc:Choice xmlns:v="urn:schemas-microsoft-com:vml" Requires="v">
                <p:oleObj name="Equation" r:id="rId2" imgW="3403600" imgH="939800" progId="Equation.3">
                  <p:embed/>
                </p:oleObj>
              </mc:Choice>
              <mc:Fallback>
                <p:oleObj name="Equation" r:id="rId2" imgW="3403600" imgH="939800" progId="Equation.3">
                  <p:embed/>
                  <p:pic>
                    <p:nvPicPr>
                      <p:cNvPr id="18436"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638" y="2362200"/>
                        <a:ext cx="5524500" cy="1524000"/>
                      </a:xfrm>
                      <a:prstGeom prst="rect">
                        <a:avLst/>
                      </a:prstGeom>
                      <a:solidFill>
                        <a:schemeClr val="tx2">
                          <a:lumMod val="20000"/>
                          <a:lumOff val="80000"/>
                        </a:schemeClr>
                      </a:solidFill>
                      <a:ln>
                        <a:noFill/>
                      </a:ln>
                      <a:effectLst/>
                    </p:spPr>
                  </p:pic>
                </p:oleObj>
              </mc:Fallback>
            </mc:AlternateContent>
          </a:graphicData>
        </a:graphic>
      </p:graphicFrame>
      <p:sp>
        <p:nvSpPr>
          <p:cNvPr id="8" name="Rectangle 15"/>
          <p:cNvSpPr>
            <a:spLocks noChangeArrowheads="1"/>
          </p:cNvSpPr>
          <p:nvPr/>
        </p:nvSpPr>
        <p:spPr bwMode="auto">
          <a:xfrm>
            <a:off x="2438400" y="5181600"/>
            <a:ext cx="914400" cy="10668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Way 1</a:t>
            </a:r>
          </a:p>
        </p:txBody>
      </p:sp>
      <p:sp>
        <p:nvSpPr>
          <p:cNvPr id="9" name="Rectangle 16"/>
          <p:cNvSpPr>
            <a:spLocks noChangeArrowheads="1"/>
          </p:cNvSpPr>
          <p:nvPr/>
        </p:nvSpPr>
        <p:spPr bwMode="auto">
          <a:xfrm>
            <a:off x="3429000" y="5181600"/>
            <a:ext cx="914400" cy="10668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Way 2</a:t>
            </a:r>
          </a:p>
        </p:txBody>
      </p:sp>
      <p:sp>
        <p:nvSpPr>
          <p:cNvPr id="10" name="Rectangle 17"/>
          <p:cNvSpPr>
            <a:spLocks noChangeArrowheads="1"/>
          </p:cNvSpPr>
          <p:nvPr/>
        </p:nvSpPr>
        <p:spPr bwMode="auto">
          <a:xfrm>
            <a:off x="5029200" y="5181600"/>
            <a:ext cx="914400" cy="10668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Way N</a:t>
            </a:r>
          </a:p>
        </p:txBody>
      </p:sp>
      <p:sp>
        <p:nvSpPr>
          <p:cNvPr id="11" name="Text Box 18"/>
          <p:cNvSpPr txBox="1">
            <a:spLocks noChangeArrowheads="1"/>
          </p:cNvSpPr>
          <p:nvPr/>
        </p:nvSpPr>
        <p:spPr bwMode="auto">
          <a:xfrm>
            <a:off x="4403725" y="5649913"/>
            <a:ext cx="3619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a:t>
            </a:r>
          </a:p>
        </p:txBody>
      </p:sp>
      <p:sp>
        <p:nvSpPr>
          <p:cNvPr id="12" name="Text Box 19"/>
          <p:cNvSpPr txBox="1">
            <a:spLocks noChangeArrowheads="1"/>
          </p:cNvSpPr>
          <p:nvPr/>
        </p:nvSpPr>
        <p:spPr bwMode="auto">
          <a:xfrm>
            <a:off x="6324600" y="5562600"/>
            <a:ext cx="21717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N-way set-assoc. cache</a:t>
            </a:r>
          </a:p>
        </p:txBody>
      </p:sp>
      <p:sp>
        <p:nvSpPr>
          <p:cNvPr id="13" name="Line 22"/>
          <p:cNvSpPr>
            <a:spLocks noChangeShapeType="1"/>
          </p:cNvSpPr>
          <p:nvPr/>
        </p:nvSpPr>
        <p:spPr bwMode="auto">
          <a:xfrm>
            <a:off x="2362200" y="5181600"/>
            <a:ext cx="0" cy="10668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3"/>
          <p:cNvSpPr>
            <a:spLocks noChangeShapeType="1"/>
          </p:cNvSpPr>
          <p:nvPr/>
        </p:nvSpPr>
        <p:spPr bwMode="auto">
          <a:xfrm>
            <a:off x="2438400" y="5105400"/>
            <a:ext cx="9144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24"/>
          <p:cNvSpPr txBox="1">
            <a:spLocks noChangeArrowheads="1"/>
          </p:cNvSpPr>
          <p:nvPr/>
        </p:nvSpPr>
        <p:spPr bwMode="auto">
          <a:xfrm>
            <a:off x="1676400" y="5486400"/>
            <a:ext cx="685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 sets</a:t>
            </a:r>
          </a:p>
        </p:txBody>
      </p:sp>
      <p:sp>
        <p:nvSpPr>
          <p:cNvPr id="16" name="Text Box 25"/>
          <p:cNvSpPr txBox="1">
            <a:spLocks noChangeArrowheads="1"/>
          </p:cNvSpPr>
          <p:nvPr/>
        </p:nvSpPr>
        <p:spPr bwMode="auto">
          <a:xfrm>
            <a:off x="2362200" y="4800600"/>
            <a:ext cx="103028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block size</a:t>
            </a:r>
          </a:p>
        </p:txBody>
      </p:sp>
      <p:sp>
        <p:nvSpPr>
          <p:cNvPr id="17" name="AutoShape 26"/>
          <p:cNvSpPr>
            <a:spLocks noChangeArrowheads="1"/>
          </p:cNvSpPr>
          <p:nvPr/>
        </p:nvSpPr>
        <p:spPr bwMode="auto">
          <a:xfrm>
            <a:off x="2414588" y="5146675"/>
            <a:ext cx="3571875" cy="187325"/>
          </a:xfrm>
          <a:prstGeom prst="roundRect">
            <a:avLst>
              <a:gd name="adj" fmla="val 16667"/>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8" name="Text Box 27"/>
          <p:cNvSpPr txBox="1">
            <a:spLocks noChangeArrowheads="1"/>
          </p:cNvSpPr>
          <p:nvPr/>
        </p:nvSpPr>
        <p:spPr bwMode="auto">
          <a:xfrm>
            <a:off x="6091238" y="4989513"/>
            <a:ext cx="4397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set</a:t>
            </a:r>
          </a:p>
        </p:txBody>
      </p:sp>
      <p:sp>
        <p:nvSpPr>
          <p:cNvPr id="19" name="Line 28"/>
          <p:cNvSpPr>
            <a:spLocks noChangeShapeType="1"/>
          </p:cNvSpPr>
          <p:nvPr/>
        </p:nvSpPr>
        <p:spPr bwMode="auto">
          <a:xfrm flipV="1">
            <a:off x="5983288" y="5156200"/>
            <a:ext cx="173037" cy="603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901740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size / associativity tradeoff</a:t>
            </a:r>
          </a:p>
        </p:txBody>
      </p:sp>
      <p:sp>
        <p:nvSpPr>
          <p:cNvPr id="3" name="Content Placeholder 2"/>
          <p:cNvSpPr>
            <a:spLocks noGrp="1"/>
          </p:cNvSpPr>
          <p:nvPr>
            <p:ph idx="1"/>
          </p:nvPr>
        </p:nvSpPr>
        <p:spPr/>
        <p:txBody>
          <a:bodyPr>
            <a:normAutofit fontScale="92500" lnSpcReduction="10000"/>
          </a:bodyPr>
          <a:lstStyle/>
          <a:p>
            <a:r>
              <a:rPr lang="en-US" dirty="0"/>
              <a:t>From previous slide:</a:t>
            </a:r>
          </a:p>
          <a:p>
            <a:r>
              <a:rPr lang="en-US" dirty="0"/>
              <a:t>Cache size equation:</a:t>
            </a:r>
          </a:p>
          <a:p>
            <a:r>
              <a:rPr lang="en-US" dirty="0"/>
              <a:t>Therefore:</a:t>
            </a:r>
          </a:p>
          <a:p>
            <a:endParaRPr lang="en-US" dirty="0"/>
          </a:p>
          <a:p>
            <a:r>
              <a:rPr lang="en-US" sz="2000" dirty="0"/>
              <a:t>Example: MC88110</a:t>
            </a:r>
          </a:p>
          <a:p>
            <a:pPr lvl="1"/>
            <a:r>
              <a:rPr lang="en-US" sz="1800" dirty="0"/>
              <a:t>Page size = 4KB</a:t>
            </a:r>
          </a:p>
          <a:p>
            <a:pPr lvl="1"/>
            <a:r>
              <a:rPr lang="en-US" sz="1800" dirty="0"/>
              <a:t>I$, D$ both: 8KB 2-way set-associative</a:t>
            </a:r>
          </a:p>
          <a:p>
            <a:pPr lvl="1"/>
            <a:r>
              <a:rPr lang="en-US" sz="1800" dirty="0"/>
              <a:t>(8KB/4KB) = 2 ways</a:t>
            </a:r>
          </a:p>
          <a:p>
            <a:r>
              <a:rPr lang="en-US" sz="2200" dirty="0"/>
              <a:t>Example: VAX series</a:t>
            </a:r>
          </a:p>
          <a:p>
            <a:pPr lvl="1"/>
            <a:r>
              <a:rPr lang="en-US" sz="1800" dirty="0"/>
              <a:t>Page size = 512B</a:t>
            </a:r>
          </a:p>
          <a:p>
            <a:pPr lvl="1"/>
            <a:r>
              <a:rPr lang="en-US" sz="1800" dirty="0"/>
              <a:t>For a 16KB cache, need assoc. = (16KB / 512B) = 32-way set-associative! </a:t>
            </a:r>
          </a:p>
          <a:p>
            <a:pPr lvl="1"/>
            <a:r>
              <a:rPr lang="en-US" sz="2000" dirty="0"/>
              <a:t>Moral: sometimes associativity is thrust upon you</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7" name="Object 3"/>
          <p:cNvGraphicFramePr>
            <a:graphicFrameLocks noChangeAspect="1"/>
          </p:cNvGraphicFramePr>
          <p:nvPr>
            <p:extLst>
              <p:ext uri="{D42A27DB-BD31-4B8C-83A1-F6EECF244321}">
                <p14:modId xmlns:p14="http://schemas.microsoft.com/office/powerpoint/2010/main" val="399747475"/>
              </p:ext>
            </p:extLst>
          </p:nvPr>
        </p:nvGraphicFramePr>
        <p:xfrm>
          <a:off x="4445000" y="2296136"/>
          <a:ext cx="4241800" cy="366713"/>
        </p:xfrm>
        <a:graphic>
          <a:graphicData uri="http://schemas.openxmlformats.org/presentationml/2006/ole">
            <mc:AlternateContent xmlns:mc="http://schemas.openxmlformats.org/markup-compatibility/2006">
              <mc:Choice xmlns:v="urn:schemas-microsoft-com:vml" Requires="v">
                <p:oleObj name="Equation" r:id="rId2" imgW="2501900" imgH="215900" progId="Equation.3">
                  <p:embed/>
                </p:oleObj>
              </mc:Choice>
              <mc:Fallback>
                <p:oleObj name="Equation" r:id="rId2" imgW="2501900" imgH="215900" progId="Equation.3">
                  <p:embed/>
                  <p:pic>
                    <p:nvPicPr>
                      <p:cNvPr id="1946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0" y="2296136"/>
                        <a:ext cx="4241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1376568197"/>
              </p:ext>
            </p:extLst>
          </p:nvPr>
        </p:nvGraphicFramePr>
        <p:xfrm>
          <a:off x="4419600" y="1739900"/>
          <a:ext cx="3403600" cy="363538"/>
        </p:xfrm>
        <a:graphic>
          <a:graphicData uri="http://schemas.openxmlformats.org/presentationml/2006/ole">
            <mc:AlternateContent xmlns:mc="http://schemas.openxmlformats.org/markup-compatibility/2006">
              <mc:Choice xmlns:v="urn:schemas-microsoft-com:vml" Requires="v">
                <p:oleObj name="Equation" r:id="rId4" imgW="2019300" imgH="215900" progId="Equation.3">
                  <p:embed/>
                </p:oleObj>
              </mc:Choice>
              <mc:Fallback>
                <p:oleObj name="Equation" r:id="rId4" imgW="2019300" imgH="215900" progId="Equation.3">
                  <p:embed/>
                  <p:pic>
                    <p:nvPicPr>
                      <p:cNvPr id="1946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739900"/>
                        <a:ext cx="34036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4"/>
          <p:cNvGraphicFramePr>
            <a:graphicFrameLocks noChangeAspect="1"/>
          </p:cNvGraphicFramePr>
          <p:nvPr>
            <p:extLst>
              <p:ext uri="{D42A27DB-BD31-4B8C-83A1-F6EECF244321}">
                <p14:modId xmlns:p14="http://schemas.microsoft.com/office/powerpoint/2010/main" val="3545505696"/>
              </p:ext>
            </p:extLst>
          </p:nvPr>
        </p:nvGraphicFramePr>
        <p:xfrm>
          <a:off x="2819400" y="2760357"/>
          <a:ext cx="2266950" cy="777875"/>
        </p:xfrm>
        <a:graphic>
          <a:graphicData uri="http://schemas.openxmlformats.org/presentationml/2006/ole">
            <mc:AlternateContent xmlns:mc="http://schemas.openxmlformats.org/markup-compatibility/2006">
              <mc:Choice xmlns:v="urn:schemas-microsoft-com:vml" Requires="v">
                <p:oleObj name="Equation" r:id="rId6" imgW="1333500" imgH="457200" progId="Equation.3">
                  <p:embed/>
                </p:oleObj>
              </mc:Choice>
              <mc:Fallback>
                <p:oleObj name="Equation" r:id="rId6" imgW="1333500" imgH="457200" progId="Equation.3">
                  <p:embed/>
                  <p:pic>
                    <p:nvPicPr>
                      <p:cNvPr id="19463"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2760357"/>
                        <a:ext cx="2266950"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462893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D9F7-6226-5FE0-B959-D781933A4F07}"/>
              </a:ext>
            </a:extLst>
          </p:cNvPr>
          <p:cNvSpPr>
            <a:spLocks noGrp="1"/>
          </p:cNvSpPr>
          <p:nvPr>
            <p:ph type="title"/>
          </p:nvPr>
        </p:nvSpPr>
        <p:spPr/>
        <p:txBody>
          <a:bodyPr>
            <a:normAutofit fontScale="90000"/>
          </a:bodyPr>
          <a:lstStyle/>
          <a:p>
            <a:r>
              <a:rPr lang="en-US" dirty="0"/>
              <a:t>Physically-indexed vs. virtually-indexed caches</a:t>
            </a:r>
          </a:p>
        </p:txBody>
      </p:sp>
      <p:sp>
        <p:nvSpPr>
          <p:cNvPr id="5" name="Footer Placeholder 4">
            <a:extLst>
              <a:ext uri="{FF2B5EF4-FFF2-40B4-BE49-F238E27FC236}">
                <a16:creationId xmlns:a16="http://schemas.microsoft.com/office/drawing/2014/main" id="{917A7DB0-8049-0D5E-81FF-DD230EAA2DF6}"/>
              </a:ext>
            </a:extLst>
          </p:cNvPr>
          <p:cNvSpPr>
            <a:spLocks noGrp="1"/>
          </p:cNvSpPr>
          <p:nvPr>
            <p:ph type="ftr" sz="quarter" idx="11"/>
          </p:nvPr>
        </p:nvSpPr>
        <p:spPr/>
        <p:txBody>
          <a:bodyPr/>
          <a:lstStyle/>
          <a:p>
            <a:r>
              <a:rPr lang="en-US"/>
              <a:t>ECE 463/563, Microprocessor Architecture, Prof. Eric Rotenberg</a:t>
            </a:r>
          </a:p>
        </p:txBody>
      </p:sp>
      <p:sp>
        <p:nvSpPr>
          <p:cNvPr id="6" name="Slide Number Placeholder 5">
            <a:extLst>
              <a:ext uri="{FF2B5EF4-FFF2-40B4-BE49-F238E27FC236}">
                <a16:creationId xmlns:a16="http://schemas.microsoft.com/office/drawing/2014/main" id="{85A47998-403C-0CEE-88C0-A0773F562274}"/>
              </a:ext>
            </a:extLst>
          </p:cNvPr>
          <p:cNvSpPr>
            <a:spLocks noGrp="1"/>
          </p:cNvSpPr>
          <p:nvPr>
            <p:ph type="sldNum" sz="quarter" idx="12"/>
          </p:nvPr>
        </p:nvSpPr>
        <p:spPr/>
        <p:txBody>
          <a:bodyPr/>
          <a:lstStyle/>
          <a:p>
            <a:fld id="{B6F15528-21DE-4FAA-801E-634DDDAF4B2B}" type="slidenum">
              <a:rPr lang="en-US" smtClean="0"/>
              <a:pPr/>
              <a:t>26</a:t>
            </a:fld>
            <a:endParaRPr lang="en-US"/>
          </a:p>
        </p:txBody>
      </p:sp>
      <p:graphicFrame>
        <p:nvGraphicFramePr>
          <p:cNvPr id="7" name="Table 7">
            <a:extLst>
              <a:ext uri="{FF2B5EF4-FFF2-40B4-BE49-F238E27FC236}">
                <a16:creationId xmlns:a16="http://schemas.microsoft.com/office/drawing/2014/main" id="{BEA10828-51AB-CEF6-5EF3-E4060F95ED4D}"/>
              </a:ext>
            </a:extLst>
          </p:cNvPr>
          <p:cNvGraphicFramePr>
            <a:graphicFrameLocks noGrp="1"/>
          </p:cNvGraphicFramePr>
          <p:nvPr>
            <p:extLst>
              <p:ext uri="{D42A27DB-BD31-4B8C-83A1-F6EECF244321}">
                <p14:modId xmlns:p14="http://schemas.microsoft.com/office/powerpoint/2010/main" val="766953940"/>
              </p:ext>
            </p:extLst>
          </p:nvPr>
        </p:nvGraphicFramePr>
        <p:xfrm>
          <a:off x="76200" y="1397000"/>
          <a:ext cx="8991600" cy="44856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043023057"/>
                    </a:ext>
                  </a:extLst>
                </a:gridCol>
                <a:gridCol w="2362200">
                  <a:extLst>
                    <a:ext uri="{9D8B030D-6E8A-4147-A177-3AD203B41FA5}">
                      <a16:colId xmlns:a16="http://schemas.microsoft.com/office/drawing/2014/main" val="2110007190"/>
                    </a:ext>
                  </a:extLst>
                </a:gridCol>
                <a:gridCol w="2247900">
                  <a:extLst>
                    <a:ext uri="{9D8B030D-6E8A-4147-A177-3AD203B41FA5}">
                      <a16:colId xmlns:a16="http://schemas.microsoft.com/office/drawing/2014/main" val="980986858"/>
                    </a:ext>
                  </a:extLst>
                </a:gridCol>
                <a:gridCol w="2247900">
                  <a:extLst>
                    <a:ext uri="{9D8B030D-6E8A-4147-A177-3AD203B41FA5}">
                      <a16:colId xmlns:a16="http://schemas.microsoft.com/office/drawing/2014/main" val="2383054065"/>
                    </a:ext>
                  </a:extLst>
                </a:gridCol>
              </a:tblGrid>
              <a:tr h="370840">
                <a:tc>
                  <a:txBody>
                    <a:bodyPr/>
                    <a:lstStyle/>
                    <a:p>
                      <a:endParaRPr lang="en-US"/>
                    </a:p>
                  </a:txBody>
                  <a:tcPr/>
                </a:tc>
                <a:tc>
                  <a:txBody>
                    <a:bodyPr/>
                    <a:lstStyle/>
                    <a:p>
                      <a:r>
                        <a:rPr lang="en-US" dirty="0"/>
                        <a:t>hit time impact</a:t>
                      </a:r>
                    </a:p>
                  </a:txBody>
                  <a:tcPr/>
                </a:tc>
                <a:tc>
                  <a:txBody>
                    <a:bodyPr/>
                    <a:lstStyle/>
                    <a:p>
                      <a:r>
                        <a:rPr lang="en-US" dirty="0"/>
                        <a:t>cache constraints</a:t>
                      </a:r>
                    </a:p>
                  </a:txBody>
                  <a:tcPr/>
                </a:tc>
                <a:tc>
                  <a:txBody>
                    <a:bodyPr/>
                    <a:lstStyle/>
                    <a:p>
                      <a:r>
                        <a:rPr lang="en-US" dirty="0"/>
                        <a:t>synonym problem</a:t>
                      </a:r>
                    </a:p>
                  </a:txBody>
                  <a:tcPr/>
                </a:tc>
                <a:extLst>
                  <a:ext uri="{0D108BD9-81ED-4DB2-BD59-A6C34878D82A}">
                    <a16:rowId xmlns:a16="http://schemas.microsoft.com/office/drawing/2014/main" val="1640470514"/>
                  </a:ext>
                </a:extLst>
              </a:tr>
              <a:tr h="370840">
                <a:tc>
                  <a:txBody>
                    <a:bodyPr/>
                    <a:lstStyle/>
                    <a:p>
                      <a:r>
                        <a:rPr lang="en-US" dirty="0"/>
                        <a:t>physically-indexed cache accessed after TLB</a:t>
                      </a:r>
                    </a:p>
                  </a:txBody>
                  <a:tcPr/>
                </a:tc>
                <a:tc>
                  <a:txBody>
                    <a:bodyPr/>
                    <a:lstStyle/>
                    <a:p>
                      <a:r>
                        <a:rPr lang="en-US" dirty="0"/>
                        <a:t>negative:</a:t>
                      </a:r>
                    </a:p>
                    <a:p>
                      <a:r>
                        <a:rPr lang="en-US" dirty="0"/>
                        <a:t>increase hit time because TLB must be accessed first</a:t>
                      </a:r>
                    </a:p>
                  </a:txBody>
                  <a:tcPr/>
                </a:tc>
                <a:tc>
                  <a:txBody>
                    <a:bodyPr/>
                    <a:lstStyle/>
                    <a:p>
                      <a:r>
                        <a:rPr lang="en-US" dirty="0"/>
                        <a:t>positive:</a:t>
                      </a:r>
                      <a:br>
                        <a:rPr lang="en-US" dirty="0"/>
                      </a:br>
                      <a:r>
                        <a:rPr lang="en-US" dirty="0"/>
                        <a:t>no constraints on size or associativity</a:t>
                      </a:r>
                    </a:p>
                  </a:txBody>
                  <a:tcPr/>
                </a:tc>
                <a:tc>
                  <a:txBody>
                    <a:bodyPr/>
                    <a:lstStyle/>
                    <a:p>
                      <a:r>
                        <a:rPr lang="en-US" dirty="0"/>
                        <a:t>positive:</a:t>
                      </a:r>
                    </a:p>
                    <a:p>
                      <a:r>
                        <a:rPr lang="en-US" dirty="0"/>
                        <a:t>no synonym problem</a:t>
                      </a:r>
                    </a:p>
                  </a:txBody>
                  <a:tcPr/>
                </a:tc>
                <a:extLst>
                  <a:ext uri="{0D108BD9-81ED-4DB2-BD59-A6C34878D82A}">
                    <a16:rowId xmlns:a16="http://schemas.microsoft.com/office/drawing/2014/main" val="2543736335"/>
                  </a:ext>
                </a:extLst>
              </a:tr>
              <a:tr h="370840">
                <a:tc>
                  <a:txBody>
                    <a:bodyPr/>
                    <a:lstStyle/>
                    <a:p>
                      <a:r>
                        <a:rPr lang="en-US" dirty="0"/>
                        <a:t>physically-indexed cache accessed in parallel with TLB</a:t>
                      </a:r>
                    </a:p>
                  </a:txBody>
                  <a:tcPr/>
                </a:tc>
                <a:tc>
                  <a:txBody>
                    <a:bodyPr/>
                    <a:lstStyle/>
                    <a:p>
                      <a:r>
                        <a:rPr lang="en-US" dirty="0"/>
                        <a:t>positive:</a:t>
                      </a:r>
                    </a:p>
                    <a:p>
                      <a:r>
                        <a:rPr lang="en-US" dirty="0"/>
                        <a:t>minimize hit time because don’t wait for TLB (except for final tag comparisons)</a:t>
                      </a:r>
                    </a:p>
                  </a:txBody>
                  <a:tcPr/>
                </a:tc>
                <a:tc>
                  <a:txBody>
                    <a:bodyPr/>
                    <a:lstStyle/>
                    <a:p>
                      <a:r>
                        <a:rPr lang="en-US" dirty="0"/>
                        <a:t>negative:</a:t>
                      </a:r>
                    </a:p>
                    <a:p>
                      <a:r>
                        <a:rPr lang="en-US" dirty="0"/>
                        <a:t>constraints on size or associativity</a:t>
                      </a:r>
                    </a:p>
                  </a:txBody>
                  <a:tcPr/>
                </a:tc>
                <a:tc>
                  <a:txBody>
                    <a:bodyPr/>
                    <a:lstStyle/>
                    <a:p>
                      <a:r>
                        <a:rPr lang="en-US" dirty="0"/>
                        <a:t>positive:</a:t>
                      </a:r>
                    </a:p>
                    <a:p>
                      <a:r>
                        <a:rPr lang="en-US" dirty="0"/>
                        <a:t>no synonym problem</a:t>
                      </a:r>
                    </a:p>
                  </a:txBody>
                  <a:tcPr/>
                </a:tc>
                <a:extLst>
                  <a:ext uri="{0D108BD9-81ED-4DB2-BD59-A6C34878D82A}">
                    <a16:rowId xmlns:a16="http://schemas.microsoft.com/office/drawing/2014/main" val="688874939"/>
                  </a:ext>
                </a:extLst>
              </a:tr>
              <a:tr h="370840">
                <a:tc>
                  <a:txBody>
                    <a:bodyPr/>
                    <a:lstStyle/>
                    <a:p>
                      <a:r>
                        <a:rPr lang="en-US" dirty="0"/>
                        <a:t>virtually-indexed cache</a:t>
                      </a:r>
                    </a:p>
                  </a:txBody>
                  <a:tcPr/>
                </a:tc>
                <a:tc>
                  <a:txBody>
                    <a:bodyPr/>
                    <a:lstStyle/>
                    <a:p>
                      <a:r>
                        <a:rPr lang="en-US" dirty="0"/>
                        <a:t>positive: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minimize hit time because don’t wait for TLB (except for final tag comparisons)</a:t>
                      </a:r>
                    </a:p>
                  </a:txBody>
                  <a:tcPr/>
                </a:tc>
                <a:tc>
                  <a:txBody>
                    <a:bodyPr/>
                    <a:lstStyle/>
                    <a:p>
                      <a:r>
                        <a:rPr lang="en-US" dirty="0"/>
                        <a:t>positive:</a:t>
                      </a:r>
                    </a:p>
                    <a:p>
                      <a:r>
                        <a:rPr lang="en-US" dirty="0"/>
                        <a:t>no constraints on size or associativity</a:t>
                      </a:r>
                    </a:p>
                  </a:txBody>
                  <a:tcPr/>
                </a:tc>
                <a:tc>
                  <a:txBody>
                    <a:bodyPr/>
                    <a:lstStyle/>
                    <a:p>
                      <a:r>
                        <a:rPr lang="en-US" dirty="0"/>
                        <a:t>negative:</a:t>
                      </a:r>
                    </a:p>
                    <a:p>
                      <a:r>
                        <a:rPr lang="en-US" dirty="0"/>
                        <a:t>synonym problem, requires anti-synonym solutions</a:t>
                      </a:r>
                    </a:p>
                  </a:txBody>
                  <a:tcPr/>
                </a:tc>
                <a:extLst>
                  <a:ext uri="{0D108BD9-81ED-4DB2-BD59-A6C34878D82A}">
                    <a16:rowId xmlns:a16="http://schemas.microsoft.com/office/drawing/2014/main" val="1115554272"/>
                  </a:ext>
                </a:extLst>
              </a:tr>
            </a:tbl>
          </a:graphicData>
        </a:graphic>
      </p:graphicFrame>
    </p:spTree>
    <p:extLst>
      <p:ext uri="{BB962C8B-B14F-4D97-AF65-F5344CB8AC3E}">
        <p14:creationId xmlns:p14="http://schemas.microsoft.com/office/powerpoint/2010/main" val="4020773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dirty="0"/>
              <a:t>Virtually-indexed cache</a:t>
            </a:r>
          </a:p>
        </p:txBody>
      </p:sp>
      <p:sp>
        <p:nvSpPr>
          <p:cNvPr id="40"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dirty="0"/>
          </a:p>
        </p:txBody>
      </p:sp>
      <p:grpSp>
        <p:nvGrpSpPr>
          <p:cNvPr id="17413" name="Group 95"/>
          <p:cNvGrpSpPr>
            <a:grpSpLocks/>
          </p:cNvGrpSpPr>
          <p:nvPr/>
        </p:nvGrpSpPr>
        <p:grpSpPr bwMode="auto">
          <a:xfrm>
            <a:off x="1543050" y="1992313"/>
            <a:ext cx="6757988" cy="2428875"/>
            <a:chOff x="971" y="1491"/>
            <a:chExt cx="4257" cy="1530"/>
          </a:xfrm>
        </p:grpSpPr>
        <p:sp>
          <p:nvSpPr>
            <p:cNvPr id="17414" name="AutoShape 20"/>
            <p:cNvSpPr>
              <a:spLocks noChangeArrowheads="1"/>
            </p:cNvSpPr>
            <p:nvPr/>
          </p:nvSpPr>
          <p:spPr bwMode="auto">
            <a:xfrm rot="-5400000" flipH="1" flipV="1">
              <a:off x="3556" y="2164"/>
              <a:ext cx="1000" cy="88"/>
            </a:xfrm>
            <a:custGeom>
              <a:avLst/>
              <a:gdLst>
                <a:gd name="T0" fmla="*/ 944 w 21600"/>
                <a:gd name="T1" fmla="*/ 44 h 21600"/>
                <a:gd name="T2" fmla="*/ 500 w 21600"/>
                <a:gd name="T3" fmla="*/ 88 h 21600"/>
                <a:gd name="T4" fmla="*/ 56 w 21600"/>
                <a:gd name="T5" fmla="*/ 44 h 21600"/>
                <a:gd name="T6" fmla="*/ 500 w 21600"/>
                <a:gd name="T7" fmla="*/ 0 h 21600"/>
                <a:gd name="T8" fmla="*/ 0 60000 65536"/>
                <a:gd name="T9" fmla="*/ 0 60000 65536"/>
                <a:gd name="T10" fmla="*/ 0 60000 65536"/>
                <a:gd name="T11" fmla="*/ 0 60000 65536"/>
                <a:gd name="T12" fmla="*/ 3024 w 21600"/>
                <a:gd name="T13" fmla="*/ 2945 h 21600"/>
                <a:gd name="T14" fmla="*/ 18576 w 21600"/>
                <a:gd name="T15" fmla="*/ 18655 h 21600"/>
              </a:gdLst>
              <a:ahLst/>
              <a:cxnLst>
                <a:cxn ang="T8">
                  <a:pos x="T0" y="T1"/>
                </a:cxn>
                <a:cxn ang="T9">
                  <a:pos x="T2" y="T3"/>
                </a:cxn>
                <a:cxn ang="T10">
                  <a:pos x="T4" y="T5"/>
                </a:cxn>
                <a:cxn ang="T11">
                  <a:pos x="T6" y="T7"/>
                </a:cxn>
              </a:cxnLst>
              <a:rect l="T12" t="T13" r="T14" b="T15"/>
              <a:pathLst>
                <a:path w="21600" h="21600">
                  <a:moveTo>
                    <a:pt x="0" y="0"/>
                  </a:moveTo>
                  <a:lnTo>
                    <a:pt x="2439" y="21600"/>
                  </a:lnTo>
                  <a:lnTo>
                    <a:pt x="19161" y="21600"/>
                  </a:lnTo>
                  <a:lnTo>
                    <a:pt x="21600" y="0"/>
                  </a:lnTo>
                  <a:lnTo>
                    <a:pt x="0" y="0"/>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Rectangle 21"/>
            <p:cNvSpPr>
              <a:spLocks noChangeArrowheads="1"/>
            </p:cNvSpPr>
            <p:nvPr/>
          </p:nvSpPr>
          <p:spPr bwMode="auto">
            <a:xfrm>
              <a:off x="4420" y="1732"/>
              <a:ext cx="808" cy="9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data array</a:t>
              </a:r>
            </a:p>
          </p:txBody>
        </p:sp>
        <p:sp>
          <p:nvSpPr>
            <p:cNvPr id="17416" name="AutoShape 22"/>
            <p:cNvSpPr>
              <a:spLocks noChangeArrowheads="1"/>
            </p:cNvSpPr>
            <p:nvPr/>
          </p:nvSpPr>
          <p:spPr bwMode="auto">
            <a:xfrm rot="10800000" flipH="1" flipV="1">
              <a:off x="4420" y="2836"/>
              <a:ext cx="808" cy="88"/>
            </a:xfrm>
            <a:custGeom>
              <a:avLst/>
              <a:gdLst>
                <a:gd name="T0" fmla="*/ 765 w 21600"/>
                <a:gd name="T1" fmla="*/ 44 h 21600"/>
                <a:gd name="T2" fmla="*/ 404 w 21600"/>
                <a:gd name="T3" fmla="*/ 88 h 21600"/>
                <a:gd name="T4" fmla="*/ 43 w 21600"/>
                <a:gd name="T5" fmla="*/ 44 h 21600"/>
                <a:gd name="T6" fmla="*/ 404 w 21600"/>
                <a:gd name="T7" fmla="*/ 0 h 21600"/>
                <a:gd name="T8" fmla="*/ 0 60000 65536"/>
                <a:gd name="T9" fmla="*/ 0 60000 65536"/>
                <a:gd name="T10" fmla="*/ 0 60000 65536"/>
                <a:gd name="T11" fmla="*/ 0 60000 65536"/>
                <a:gd name="T12" fmla="*/ 2967 w 21600"/>
                <a:gd name="T13" fmla="*/ 2945 h 21600"/>
                <a:gd name="T14" fmla="*/ 18633 w 21600"/>
                <a:gd name="T15" fmla="*/ 18655 h 21600"/>
              </a:gdLst>
              <a:ahLst/>
              <a:cxnLst>
                <a:cxn ang="T8">
                  <a:pos x="T0" y="T1"/>
                </a:cxn>
                <a:cxn ang="T9">
                  <a:pos x="T2" y="T3"/>
                </a:cxn>
                <a:cxn ang="T10">
                  <a:pos x="T4" y="T5"/>
                </a:cxn>
                <a:cxn ang="T11">
                  <a:pos x="T6" y="T7"/>
                </a:cxn>
              </a:cxnLst>
              <a:rect l="T12" t="T13" r="T14" b="T15"/>
              <a:pathLst>
                <a:path w="21600" h="21600">
                  <a:moveTo>
                    <a:pt x="0" y="0"/>
                  </a:moveTo>
                  <a:lnTo>
                    <a:pt x="2321" y="21600"/>
                  </a:lnTo>
                  <a:lnTo>
                    <a:pt x="19279" y="21600"/>
                  </a:lnTo>
                  <a:lnTo>
                    <a:pt x="21600" y="0"/>
                  </a:lnTo>
                  <a:lnTo>
                    <a:pt x="0" y="0"/>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word select</a:t>
              </a:r>
            </a:p>
          </p:txBody>
        </p:sp>
        <p:sp>
          <p:nvSpPr>
            <p:cNvPr id="17417" name="Rectangle 23"/>
            <p:cNvSpPr>
              <a:spLocks noChangeArrowheads="1"/>
            </p:cNvSpPr>
            <p:nvPr/>
          </p:nvSpPr>
          <p:spPr bwMode="auto">
            <a:xfrm rot="10800000">
              <a:off x="4180" y="1732"/>
              <a:ext cx="184" cy="9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tag array</a:t>
              </a:r>
            </a:p>
          </p:txBody>
        </p:sp>
        <p:sp>
          <p:nvSpPr>
            <p:cNvPr id="17418" name="Rectangle 24"/>
            <p:cNvSpPr>
              <a:spLocks noChangeArrowheads="1"/>
            </p:cNvSpPr>
            <p:nvPr/>
          </p:nvSpPr>
          <p:spPr bwMode="auto">
            <a:xfrm>
              <a:off x="4180" y="2836"/>
              <a:ext cx="184"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a:t>
              </a:r>
            </a:p>
          </p:txBody>
        </p:sp>
        <p:sp>
          <p:nvSpPr>
            <p:cNvPr id="17419" name="Line 25"/>
            <p:cNvSpPr>
              <a:spLocks noChangeShapeType="1"/>
            </p:cNvSpPr>
            <p:nvPr/>
          </p:nvSpPr>
          <p:spPr bwMode="auto">
            <a:xfrm>
              <a:off x="1972" y="1783"/>
              <a:ext cx="742" cy="242"/>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26"/>
            <p:cNvSpPr>
              <a:spLocks noChangeShapeType="1"/>
            </p:cNvSpPr>
            <p:nvPr/>
          </p:nvSpPr>
          <p:spPr bwMode="auto">
            <a:xfrm>
              <a:off x="2644" y="1780"/>
              <a:ext cx="759" cy="23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Line 27"/>
            <p:cNvSpPr>
              <a:spLocks noChangeShapeType="1"/>
            </p:cNvSpPr>
            <p:nvPr/>
          </p:nvSpPr>
          <p:spPr bwMode="auto">
            <a:xfrm>
              <a:off x="2714" y="2164"/>
              <a:ext cx="221" cy="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Line 28"/>
            <p:cNvSpPr>
              <a:spLocks noChangeShapeType="1"/>
            </p:cNvSpPr>
            <p:nvPr/>
          </p:nvSpPr>
          <p:spPr bwMode="auto">
            <a:xfrm flipH="1">
              <a:off x="2935" y="2160"/>
              <a:ext cx="206" cy="7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Line 29"/>
            <p:cNvSpPr>
              <a:spLocks noChangeShapeType="1"/>
            </p:cNvSpPr>
            <p:nvPr/>
          </p:nvSpPr>
          <p:spPr bwMode="auto">
            <a:xfrm>
              <a:off x="2941" y="2226"/>
              <a:ext cx="1043" cy="3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424" name="Line 30"/>
            <p:cNvSpPr>
              <a:spLocks noChangeShapeType="1"/>
            </p:cNvSpPr>
            <p:nvPr/>
          </p:nvSpPr>
          <p:spPr bwMode="auto">
            <a:xfrm>
              <a:off x="2120" y="2928"/>
              <a:ext cx="2056"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Line 35"/>
            <p:cNvSpPr>
              <a:spLocks noChangeShapeType="1"/>
            </p:cNvSpPr>
            <p:nvPr/>
          </p:nvSpPr>
          <p:spPr bwMode="auto">
            <a:xfrm>
              <a:off x="4272" y="2688"/>
              <a:ext cx="0" cy="14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Line 36"/>
            <p:cNvSpPr>
              <a:spLocks noChangeShapeType="1"/>
            </p:cNvSpPr>
            <p:nvPr/>
          </p:nvSpPr>
          <p:spPr bwMode="auto">
            <a:xfrm>
              <a:off x="4800" y="2688"/>
              <a:ext cx="0" cy="14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Rectangle 64"/>
            <p:cNvSpPr>
              <a:spLocks noChangeArrowheads="1"/>
            </p:cNvSpPr>
            <p:nvPr/>
          </p:nvSpPr>
          <p:spPr bwMode="auto">
            <a:xfrm>
              <a:off x="1020" y="1637"/>
              <a:ext cx="1100"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virtual page number</a:t>
              </a:r>
            </a:p>
          </p:txBody>
        </p:sp>
        <p:sp>
          <p:nvSpPr>
            <p:cNvPr id="17428" name="Rectangle 65"/>
            <p:cNvSpPr>
              <a:spLocks noChangeArrowheads="1"/>
            </p:cNvSpPr>
            <p:nvPr/>
          </p:nvSpPr>
          <p:spPr bwMode="auto">
            <a:xfrm>
              <a:off x="2120" y="1637"/>
              <a:ext cx="524"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page offset</a:t>
              </a:r>
            </a:p>
          </p:txBody>
        </p:sp>
        <p:sp>
          <p:nvSpPr>
            <p:cNvPr id="17429" name="Rectangle 66"/>
            <p:cNvSpPr>
              <a:spLocks noChangeArrowheads="1"/>
            </p:cNvSpPr>
            <p:nvPr/>
          </p:nvSpPr>
          <p:spPr bwMode="auto">
            <a:xfrm>
              <a:off x="971" y="1504"/>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7430" name="Rectangle 67"/>
            <p:cNvSpPr>
              <a:spLocks noChangeArrowheads="1"/>
            </p:cNvSpPr>
            <p:nvPr/>
          </p:nvSpPr>
          <p:spPr bwMode="auto">
            <a:xfrm>
              <a:off x="1958" y="149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dirty="0"/>
                <a:t>12</a:t>
              </a:r>
            </a:p>
          </p:txBody>
        </p:sp>
        <p:sp>
          <p:nvSpPr>
            <p:cNvPr id="17431" name="Rectangle 68"/>
            <p:cNvSpPr>
              <a:spLocks noChangeArrowheads="1"/>
            </p:cNvSpPr>
            <p:nvPr/>
          </p:nvSpPr>
          <p:spPr bwMode="auto">
            <a:xfrm>
              <a:off x="2062" y="149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11</a:t>
              </a:r>
            </a:p>
          </p:txBody>
        </p:sp>
        <p:sp>
          <p:nvSpPr>
            <p:cNvPr id="17432" name="Rectangle 69"/>
            <p:cNvSpPr>
              <a:spLocks noChangeArrowheads="1"/>
            </p:cNvSpPr>
            <p:nvPr/>
          </p:nvSpPr>
          <p:spPr bwMode="auto">
            <a:xfrm>
              <a:off x="2542" y="1494"/>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sp>
          <p:nvSpPr>
            <p:cNvPr id="17433" name="Rectangle 70"/>
            <p:cNvSpPr>
              <a:spLocks noChangeArrowheads="1"/>
            </p:cNvSpPr>
            <p:nvPr/>
          </p:nvSpPr>
          <p:spPr bwMode="auto">
            <a:xfrm>
              <a:off x="1301" y="1925"/>
              <a:ext cx="418" cy="2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TLB</a:t>
              </a:r>
            </a:p>
          </p:txBody>
        </p:sp>
        <p:sp>
          <p:nvSpPr>
            <p:cNvPr id="17434" name="Line 71"/>
            <p:cNvSpPr>
              <a:spLocks noChangeShapeType="1"/>
            </p:cNvSpPr>
            <p:nvPr/>
          </p:nvSpPr>
          <p:spPr bwMode="auto">
            <a:xfrm>
              <a:off x="1496" y="1777"/>
              <a:ext cx="0" cy="144"/>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5" name="Line 72"/>
            <p:cNvSpPr>
              <a:spLocks noChangeShapeType="1"/>
            </p:cNvSpPr>
            <p:nvPr/>
          </p:nvSpPr>
          <p:spPr bwMode="auto">
            <a:xfrm>
              <a:off x="1496" y="2209"/>
              <a:ext cx="0" cy="19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6" name="Rectangle 74"/>
            <p:cNvSpPr>
              <a:spLocks noChangeArrowheads="1"/>
            </p:cNvSpPr>
            <p:nvPr/>
          </p:nvSpPr>
          <p:spPr bwMode="auto">
            <a:xfrm>
              <a:off x="1020" y="2885"/>
              <a:ext cx="1100"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tag</a:t>
              </a:r>
            </a:p>
          </p:txBody>
        </p:sp>
        <p:sp>
          <p:nvSpPr>
            <p:cNvPr id="17437" name="Line 77"/>
            <p:cNvSpPr>
              <a:spLocks noChangeShapeType="1"/>
            </p:cNvSpPr>
            <p:nvPr/>
          </p:nvSpPr>
          <p:spPr bwMode="auto">
            <a:xfrm>
              <a:off x="2120" y="2545"/>
              <a:ext cx="0" cy="33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Line 78"/>
            <p:cNvSpPr>
              <a:spLocks noChangeShapeType="1"/>
            </p:cNvSpPr>
            <p:nvPr/>
          </p:nvSpPr>
          <p:spPr bwMode="auto">
            <a:xfrm>
              <a:off x="1018" y="2549"/>
              <a:ext cx="0" cy="33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9" name="Rectangle 79"/>
            <p:cNvSpPr>
              <a:spLocks noChangeArrowheads="1"/>
            </p:cNvSpPr>
            <p:nvPr/>
          </p:nvSpPr>
          <p:spPr bwMode="auto">
            <a:xfrm>
              <a:off x="1020" y="2401"/>
              <a:ext cx="1100"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physical page number</a:t>
              </a:r>
            </a:p>
          </p:txBody>
        </p:sp>
        <p:sp>
          <p:nvSpPr>
            <p:cNvPr id="17440" name="Rectangle 81"/>
            <p:cNvSpPr>
              <a:spLocks noChangeArrowheads="1"/>
            </p:cNvSpPr>
            <p:nvPr/>
          </p:nvSpPr>
          <p:spPr bwMode="auto">
            <a:xfrm>
              <a:off x="971" y="2268"/>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7441" name="Rectangle 82"/>
            <p:cNvSpPr>
              <a:spLocks noChangeArrowheads="1"/>
            </p:cNvSpPr>
            <p:nvPr/>
          </p:nvSpPr>
          <p:spPr bwMode="auto">
            <a:xfrm>
              <a:off x="1958" y="225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grpSp>
          <p:nvGrpSpPr>
            <p:cNvPr id="17442" name="Group 92"/>
            <p:cNvGrpSpPr>
              <a:grpSpLocks/>
            </p:cNvGrpSpPr>
            <p:nvPr/>
          </p:nvGrpSpPr>
          <p:grpSpPr bwMode="auto">
            <a:xfrm>
              <a:off x="2820" y="1893"/>
              <a:ext cx="636" cy="267"/>
              <a:chOff x="3183" y="1237"/>
              <a:chExt cx="636" cy="267"/>
            </a:xfrm>
          </p:grpSpPr>
          <p:sp>
            <p:nvSpPr>
              <p:cNvPr id="17445" name="Rectangle 88"/>
              <p:cNvSpPr>
                <a:spLocks noChangeArrowheads="1"/>
              </p:cNvSpPr>
              <p:nvPr/>
            </p:nvSpPr>
            <p:spPr bwMode="auto">
              <a:xfrm>
                <a:off x="3242" y="1364"/>
                <a:ext cx="262"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sz="1200" dirty="0"/>
              </a:p>
            </p:txBody>
          </p:sp>
          <p:sp>
            <p:nvSpPr>
              <p:cNvPr id="17446" name="Rectangle 89"/>
              <p:cNvSpPr>
                <a:spLocks noChangeArrowheads="1"/>
              </p:cNvSpPr>
              <p:nvPr/>
            </p:nvSpPr>
            <p:spPr bwMode="auto">
              <a:xfrm>
                <a:off x="3504" y="1364"/>
                <a:ext cx="262"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900"/>
                  <a:t>block</a:t>
                </a:r>
                <a:br>
                  <a:rPr lang="en-US" altLang="en-US" sz="900"/>
                </a:br>
                <a:r>
                  <a:rPr lang="en-US" altLang="en-US" sz="900"/>
                  <a:t>offset</a:t>
                </a:r>
              </a:p>
            </p:txBody>
          </p:sp>
          <p:sp>
            <p:nvSpPr>
              <p:cNvPr id="17447" name="Rectangle 90"/>
              <p:cNvSpPr>
                <a:spLocks noChangeArrowheads="1"/>
              </p:cNvSpPr>
              <p:nvPr/>
            </p:nvSpPr>
            <p:spPr bwMode="auto">
              <a:xfrm>
                <a:off x="3183" y="1237"/>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11</a:t>
                </a:r>
              </a:p>
            </p:txBody>
          </p:sp>
          <p:sp>
            <p:nvSpPr>
              <p:cNvPr id="17448" name="Rectangle 91"/>
              <p:cNvSpPr>
                <a:spLocks noChangeArrowheads="1"/>
              </p:cNvSpPr>
              <p:nvPr/>
            </p:nvSpPr>
            <p:spPr bwMode="auto">
              <a:xfrm>
                <a:off x="3663" y="1240"/>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grpSp>
        <p:sp>
          <p:nvSpPr>
            <p:cNvPr id="17443" name="Rectangle 93"/>
            <p:cNvSpPr>
              <a:spLocks noChangeArrowheads="1"/>
            </p:cNvSpPr>
            <p:nvPr/>
          </p:nvSpPr>
          <p:spPr bwMode="auto">
            <a:xfrm>
              <a:off x="972" y="277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7444" name="Rectangle 94"/>
            <p:cNvSpPr>
              <a:spLocks noChangeArrowheads="1"/>
            </p:cNvSpPr>
            <p:nvPr/>
          </p:nvSpPr>
          <p:spPr bwMode="auto">
            <a:xfrm>
              <a:off x="1959" y="2758"/>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grpSp>
      <p:sp>
        <p:nvSpPr>
          <p:cNvPr id="4" name="Rectangle 88">
            <a:extLst>
              <a:ext uri="{FF2B5EF4-FFF2-40B4-BE49-F238E27FC236}">
                <a16:creationId xmlns:a16="http://schemas.microsoft.com/office/drawing/2014/main" id="{59610E60-C15C-D29E-1073-706C63C30D53}"/>
              </a:ext>
            </a:extLst>
          </p:cNvPr>
          <p:cNvSpPr>
            <a:spLocks noChangeArrowheads="1"/>
          </p:cNvSpPr>
          <p:nvPr/>
        </p:nvSpPr>
        <p:spPr bwMode="auto">
          <a:xfrm>
            <a:off x="4300538" y="2835274"/>
            <a:ext cx="271462" cy="2222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sz="1200" dirty="0"/>
          </a:p>
        </p:txBody>
      </p:sp>
      <p:sp>
        <p:nvSpPr>
          <p:cNvPr id="6" name="TextBox 5">
            <a:extLst>
              <a:ext uri="{FF2B5EF4-FFF2-40B4-BE49-F238E27FC236}">
                <a16:creationId xmlns:a16="http://schemas.microsoft.com/office/drawing/2014/main" id="{0C690648-730A-7D81-3354-E78283877499}"/>
              </a:ext>
            </a:extLst>
          </p:cNvPr>
          <p:cNvSpPr txBox="1"/>
          <p:nvPr/>
        </p:nvSpPr>
        <p:spPr>
          <a:xfrm>
            <a:off x="4300538" y="2756115"/>
            <a:ext cx="687387" cy="307777"/>
          </a:xfrm>
          <a:prstGeom prst="rect">
            <a:avLst/>
          </a:prstGeom>
          <a:noFill/>
        </p:spPr>
        <p:txBody>
          <a:bodyPr wrap="square">
            <a:spAutoFit/>
          </a:bodyPr>
          <a:lstStyle/>
          <a:p>
            <a:pPr algn="ctr"/>
            <a:r>
              <a:rPr lang="en-US" altLang="en-US" sz="1400" dirty="0"/>
              <a:t>index</a:t>
            </a:r>
          </a:p>
        </p:txBody>
      </p:sp>
      <p:sp>
        <p:nvSpPr>
          <p:cNvPr id="7" name="Rectangle 67">
            <a:extLst>
              <a:ext uri="{FF2B5EF4-FFF2-40B4-BE49-F238E27FC236}">
                <a16:creationId xmlns:a16="http://schemas.microsoft.com/office/drawing/2014/main" id="{3FBE3996-AB90-2D59-C55E-C7C7D693F1FD}"/>
              </a:ext>
            </a:extLst>
          </p:cNvPr>
          <p:cNvSpPr>
            <a:spLocks noChangeArrowheads="1"/>
          </p:cNvSpPr>
          <p:nvPr/>
        </p:nvSpPr>
        <p:spPr bwMode="auto">
          <a:xfrm>
            <a:off x="4332289" y="2624139"/>
            <a:ext cx="311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dirty="0"/>
              <a:t>12</a:t>
            </a:r>
          </a:p>
        </p:txBody>
      </p:sp>
      <p:sp>
        <p:nvSpPr>
          <p:cNvPr id="8" name="Rectangle 67">
            <a:extLst>
              <a:ext uri="{FF2B5EF4-FFF2-40B4-BE49-F238E27FC236}">
                <a16:creationId xmlns:a16="http://schemas.microsoft.com/office/drawing/2014/main" id="{42A48917-E482-190B-A9F9-E3CA0D7207C2}"/>
              </a:ext>
            </a:extLst>
          </p:cNvPr>
          <p:cNvSpPr>
            <a:spLocks noChangeArrowheads="1"/>
          </p:cNvSpPr>
          <p:nvPr/>
        </p:nvSpPr>
        <p:spPr bwMode="auto">
          <a:xfrm>
            <a:off x="4174225" y="2632740"/>
            <a:ext cx="314189"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dirty="0"/>
              <a:t>13</a:t>
            </a:r>
          </a:p>
        </p:txBody>
      </p:sp>
      <p:sp>
        <p:nvSpPr>
          <p:cNvPr id="9" name="TextBox 8">
            <a:extLst>
              <a:ext uri="{FF2B5EF4-FFF2-40B4-BE49-F238E27FC236}">
                <a16:creationId xmlns:a16="http://schemas.microsoft.com/office/drawing/2014/main" id="{3E673E4F-04DE-6B1A-F796-93FF7A68A4A9}"/>
              </a:ext>
            </a:extLst>
          </p:cNvPr>
          <p:cNvSpPr txBox="1"/>
          <p:nvPr/>
        </p:nvSpPr>
        <p:spPr>
          <a:xfrm>
            <a:off x="4284663" y="3319463"/>
            <a:ext cx="1231427" cy="769441"/>
          </a:xfrm>
          <a:prstGeom prst="rect">
            <a:avLst/>
          </a:prstGeom>
          <a:noFill/>
        </p:spPr>
        <p:txBody>
          <a:bodyPr wrap="none" rtlCol="0">
            <a:spAutoFit/>
          </a:bodyPr>
          <a:lstStyle/>
          <a:p>
            <a:r>
              <a:rPr lang="en-US" sz="1100" i="1" dirty="0"/>
              <a:t>upper two bits of</a:t>
            </a:r>
            <a:br>
              <a:rPr lang="en-US" sz="1100" i="1" dirty="0"/>
            </a:br>
            <a:r>
              <a:rPr lang="en-US" sz="1100" i="1" dirty="0"/>
              <a:t>index are virtual </a:t>
            </a:r>
            <a:br>
              <a:rPr lang="en-US" sz="1100" i="1" dirty="0"/>
            </a:br>
            <a:r>
              <a:rPr lang="en-US" sz="1100" i="1" dirty="0"/>
              <a:t>(low two bits of </a:t>
            </a:r>
            <a:br>
              <a:rPr lang="en-US" sz="1100" i="1" dirty="0"/>
            </a:br>
            <a:r>
              <a:rPr lang="en-US" sz="1100" i="1" dirty="0"/>
              <a:t>untranslated VPN)</a:t>
            </a:r>
          </a:p>
        </p:txBody>
      </p:sp>
      <p:cxnSp>
        <p:nvCxnSpPr>
          <p:cNvPr id="13" name="Straight Arrow Connector 12">
            <a:extLst>
              <a:ext uri="{FF2B5EF4-FFF2-40B4-BE49-F238E27FC236}">
                <a16:creationId xmlns:a16="http://schemas.microsoft.com/office/drawing/2014/main" id="{54ABCF56-7AC4-9871-0462-3CB0A5C54FFC}"/>
              </a:ext>
            </a:extLst>
          </p:cNvPr>
          <p:cNvCxnSpPr>
            <a:cxnSpLocks/>
          </p:cNvCxnSpPr>
          <p:nvPr/>
        </p:nvCxnSpPr>
        <p:spPr>
          <a:xfrm flipV="1">
            <a:off x="4436269" y="2943226"/>
            <a:ext cx="0" cy="39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8048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F15A-0732-A277-7383-F816A1997BC3}"/>
              </a:ext>
            </a:extLst>
          </p:cNvPr>
          <p:cNvSpPr>
            <a:spLocks noGrp="1"/>
          </p:cNvSpPr>
          <p:nvPr>
            <p:ph type="title"/>
          </p:nvPr>
        </p:nvSpPr>
        <p:spPr/>
        <p:txBody>
          <a:bodyPr/>
          <a:lstStyle/>
          <a:p>
            <a:r>
              <a:rPr lang="en-US" dirty="0"/>
              <a:t>Synonym Problem</a:t>
            </a:r>
          </a:p>
        </p:txBody>
      </p:sp>
      <p:sp>
        <p:nvSpPr>
          <p:cNvPr id="3" name="Content Placeholder 2">
            <a:extLst>
              <a:ext uri="{FF2B5EF4-FFF2-40B4-BE49-F238E27FC236}">
                <a16:creationId xmlns:a16="http://schemas.microsoft.com/office/drawing/2014/main" id="{47D416DF-21AF-A429-EA72-8420A7E7637E}"/>
              </a:ext>
            </a:extLst>
          </p:cNvPr>
          <p:cNvSpPr>
            <a:spLocks noGrp="1"/>
          </p:cNvSpPr>
          <p:nvPr>
            <p:ph idx="1"/>
          </p:nvPr>
        </p:nvSpPr>
        <p:spPr/>
        <p:txBody>
          <a:bodyPr/>
          <a:lstStyle/>
          <a:p>
            <a:r>
              <a:rPr lang="en-US" dirty="0"/>
              <a:t>Synonyms: two different virtual addresses that map to the same physical address</a:t>
            </a:r>
          </a:p>
          <a:p>
            <a:pPr lvl="1"/>
            <a:r>
              <a:rPr lang="en-US" dirty="0"/>
              <a:t>May lead to a cache coherence issue – multiple copies of the same block – </a:t>
            </a:r>
            <a:r>
              <a:rPr lang="en-US" i="1" dirty="0"/>
              <a:t>within the same cache</a:t>
            </a:r>
          </a:p>
          <a:p>
            <a:pPr lvl="1"/>
            <a:r>
              <a:rPr lang="en-US" dirty="0"/>
              <a:t>These multiple copies become an issue if there is a write to one of the virtual addresses (one copy is updated, the other is not)</a:t>
            </a:r>
          </a:p>
        </p:txBody>
      </p:sp>
      <p:sp>
        <p:nvSpPr>
          <p:cNvPr id="5" name="Footer Placeholder 4">
            <a:extLst>
              <a:ext uri="{FF2B5EF4-FFF2-40B4-BE49-F238E27FC236}">
                <a16:creationId xmlns:a16="http://schemas.microsoft.com/office/drawing/2014/main" id="{11C2D12B-CE13-F8ED-0219-C7750081E363}"/>
              </a:ext>
            </a:extLst>
          </p:cNvPr>
          <p:cNvSpPr>
            <a:spLocks noGrp="1"/>
          </p:cNvSpPr>
          <p:nvPr>
            <p:ph type="ftr" sz="quarter" idx="11"/>
          </p:nvPr>
        </p:nvSpPr>
        <p:spPr/>
        <p:txBody>
          <a:bodyPr/>
          <a:lstStyle/>
          <a:p>
            <a:r>
              <a:rPr lang="en-US"/>
              <a:t>ECE 463/563, Microprocessor Architecture, Prof. Eric Rotenberg</a:t>
            </a:r>
          </a:p>
        </p:txBody>
      </p:sp>
      <p:sp>
        <p:nvSpPr>
          <p:cNvPr id="6" name="Slide Number Placeholder 5">
            <a:extLst>
              <a:ext uri="{FF2B5EF4-FFF2-40B4-BE49-F238E27FC236}">
                <a16:creationId xmlns:a16="http://schemas.microsoft.com/office/drawing/2014/main" id="{479DF37F-04F3-101D-150B-7FA5861D62E5}"/>
              </a:ext>
            </a:extLst>
          </p:cNvPr>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1731071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0C13-6A42-941F-D46F-F189135BC0B1}"/>
              </a:ext>
            </a:extLst>
          </p:cNvPr>
          <p:cNvSpPr>
            <a:spLocks noGrp="1"/>
          </p:cNvSpPr>
          <p:nvPr>
            <p:ph type="title"/>
          </p:nvPr>
        </p:nvSpPr>
        <p:spPr/>
        <p:txBody>
          <a:bodyPr/>
          <a:lstStyle/>
          <a:p>
            <a:r>
              <a:rPr lang="en-US" dirty="0"/>
              <a:t>Synonym Example</a:t>
            </a:r>
          </a:p>
        </p:txBody>
      </p:sp>
      <p:sp>
        <p:nvSpPr>
          <p:cNvPr id="5" name="Footer Placeholder 4">
            <a:extLst>
              <a:ext uri="{FF2B5EF4-FFF2-40B4-BE49-F238E27FC236}">
                <a16:creationId xmlns:a16="http://schemas.microsoft.com/office/drawing/2014/main" id="{8A2D4174-5A3D-4302-AE27-A6B2A469610C}"/>
              </a:ext>
            </a:extLst>
          </p:cNvPr>
          <p:cNvSpPr>
            <a:spLocks noGrp="1"/>
          </p:cNvSpPr>
          <p:nvPr>
            <p:ph type="ftr" sz="quarter" idx="11"/>
          </p:nvPr>
        </p:nvSpPr>
        <p:spPr/>
        <p:txBody>
          <a:bodyPr/>
          <a:lstStyle/>
          <a:p>
            <a:r>
              <a:rPr lang="en-US"/>
              <a:t>ECE 463/563, Microprocessor Architecture, Prof. Eric Rotenberg</a:t>
            </a:r>
          </a:p>
        </p:txBody>
      </p:sp>
      <p:sp>
        <p:nvSpPr>
          <p:cNvPr id="6" name="Slide Number Placeholder 5">
            <a:extLst>
              <a:ext uri="{FF2B5EF4-FFF2-40B4-BE49-F238E27FC236}">
                <a16:creationId xmlns:a16="http://schemas.microsoft.com/office/drawing/2014/main" id="{988BEB27-127A-FD30-8668-2E4511541A0D}"/>
              </a:ext>
            </a:extLst>
          </p:cNvPr>
          <p:cNvSpPr>
            <a:spLocks noGrp="1"/>
          </p:cNvSpPr>
          <p:nvPr>
            <p:ph type="sldNum" sz="quarter" idx="12"/>
          </p:nvPr>
        </p:nvSpPr>
        <p:spPr/>
        <p:txBody>
          <a:bodyPr/>
          <a:lstStyle/>
          <a:p>
            <a:fld id="{B6F15528-21DE-4FAA-801E-634DDDAF4B2B}" type="slidenum">
              <a:rPr lang="en-US" smtClean="0"/>
              <a:pPr/>
              <a:t>29</a:t>
            </a:fld>
            <a:endParaRPr lang="en-US"/>
          </a:p>
        </p:txBody>
      </p:sp>
      <p:sp>
        <p:nvSpPr>
          <p:cNvPr id="10" name="Rectangle 9">
            <a:extLst>
              <a:ext uri="{FF2B5EF4-FFF2-40B4-BE49-F238E27FC236}">
                <a16:creationId xmlns:a16="http://schemas.microsoft.com/office/drawing/2014/main" id="{66BD49CC-D9F9-E89F-12D6-43ACCBD87161}"/>
              </a:ext>
            </a:extLst>
          </p:cNvPr>
          <p:cNvSpPr/>
          <p:nvPr/>
        </p:nvSpPr>
        <p:spPr>
          <a:xfrm>
            <a:off x="228600" y="2514600"/>
            <a:ext cx="40386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000000000000000000 </a:t>
            </a:r>
            <a:r>
              <a:rPr lang="en-US" dirty="0">
                <a:solidFill>
                  <a:srgbClr val="FF0000"/>
                </a:solidFill>
              </a:rPr>
              <a:t>00</a:t>
            </a:r>
            <a:r>
              <a:rPr lang="en-US" dirty="0"/>
              <a:t>00000000 0000</a:t>
            </a:r>
          </a:p>
        </p:txBody>
      </p:sp>
      <p:sp>
        <p:nvSpPr>
          <p:cNvPr id="11" name="TextBox 10">
            <a:extLst>
              <a:ext uri="{FF2B5EF4-FFF2-40B4-BE49-F238E27FC236}">
                <a16:creationId xmlns:a16="http://schemas.microsoft.com/office/drawing/2014/main" id="{A84BE714-C99A-15B7-FEBC-663265081CD5}"/>
              </a:ext>
            </a:extLst>
          </p:cNvPr>
          <p:cNvSpPr txBox="1"/>
          <p:nvPr/>
        </p:nvSpPr>
        <p:spPr>
          <a:xfrm>
            <a:off x="1143000" y="2163678"/>
            <a:ext cx="2153218" cy="369332"/>
          </a:xfrm>
          <a:prstGeom prst="rect">
            <a:avLst/>
          </a:prstGeom>
          <a:noFill/>
        </p:spPr>
        <p:txBody>
          <a:bodyPr wrap="none" rtlCol="0">
            <a:spAutoFit/>
          </a:bodyPr>
          <a:lstStyle/>
          <a:p>
            <a:r>
              <a:rPr lang="en-US" dirty="0"/>
              <a:t>first virtual address X</a:t>
            </a:r>
          </a:p>
        </p:txBody>
      </p:sp>
      <p:sp>
        <p:nvSpPr>
          <p:cNvPr id="12" name="TextBox 11">
            <a:extLst>
              <a:ext uri="{FF2B5EF4-FFF2-40B4-BE49-F238E27FC236}">
                <a16:creationId xmlns:a16="http://schemas.microsoft.com/office/drawing/2014/main" id="{D2545DF6-A2FB-3305-C743-7D83B4EFC323}"/>
              </a:ext>
            </a:extLst>
          </p:cNvPr>
          <p:cNvSpPr txBox="1"/>
          <p:nvPr/>
        </p:nvSpPr>
        <p:spPr>
          <a:xfrm>
            <a:off x="253254" y="1147788"/>
            <a:ext cx="6704143" cy="923330"/>
          </a:xfrm>
          <a:prstGeom prst="rect">
            <a:avLst/>
          </a:prstGeom>
          <a:noFill/>
        </p:spPr>
        <p:txBody>
          <a:bodyPr wrap="none" rtlCol="0">
            <a:spAutoFit/>
          </a:bodyPr>
          <a:lstStyle/>
          <a:p>
            <a:r>
              <a:rPr lang="en-US" dirty="0"/>
              <a:t>16B block</a:t>
            </a:r>
          </a:p>
          <a:p>
            <a:r>
              <a:rPr lang="en-US" dirty="0"/>
              <a:t>4KB page</a:t>
            </a:r>
          </a:p>
          <a:p>
            <a:r>
              <a:rPr lang="en-US" dirty="0"/>
              <a:t>virtually-indexed 16KB direct-mapped cache (1024 sets, 10 index bits)</a:t>
            </a:r>
          </a:p>
        </p:txBody>
      </p:sp>
      <p:sp>
        <p:nvSpPr>
          <p:cNvPr id="14" name="Rectangle 13">
            <a:extLst>
              <a:ext uri="{FF2B5EF4-FFF2-40B4-BE49-F238E27FC236}">
                <a16:creationId xmlns:a16="http://schemas.microsoft.com/office/drawing/2014/main" id="{01BC5F18-9D3C-1EA4-BDD3-0D4497FAA769}"/>
              </a:ext>
            </a:extLst>
          </p:cNvPr>
          <p:cNvSpPr/>
          <p:nvPr/>
        </p:nvSpPr>
        <p:spPr>
          <a:xfrm>
            <a:off x="228600" y="3246437"/>
            <a:ext cx="40386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110000000000000000 </a:t>
            </a:r>
            <a:r>
              <a:rPr lang="en-US" dirty="0">
                <a:solidFill>
                  <a:srgbClr val="FF0000"/>
                </a:solidFill>
              </a:rPr>
              <a:t>01</a:t>
            </a:r>
            <a:r>
              <a:rPr lang="en-US" dirty="0"/>
              <a:t>00000000 0000</a:t>
            </a:r>
          </a:p>
        </p:txBody>
      </p:sp>
      <p:sp>
        <p:nvSpPr>
          <p:cNvPr id="15" name="TextBox 14">
            <a:extLst>
              <a:ext uri="{FF2B5EF4-FFF2-40B4-BE49-F238E27FC236}">
                <a16:creationId xmlns:a16="http://schemas.microsoft.com/office/drawing/2014/main" id="{4E3329A2-67BE-9958-4639-6269F399BE4A}"/>
              </a:ext>
            </a:extLst>
          </p:cNvPr>
          <p:cNvSpPr txBox="1"/>
          <p:nvPr/>
        </p:nvSpPr>
        <p:spPr>
          <a:xfrm>
            <a:off x="1143000" y="2944268"/>
            <a:ext cx="2447978" cy="369332"/>
          </a:xfrm>
          <a:prstGeom prst="rect">
            <a:avLst/>
          </a:prstGeom>
          <a:noFill/>
        </p:spPr>
        <p:txBody>
          <a:bodyPr wrap="none" rtlCol="0">
            <a:spAutoFit/>
          </a:bodyPr>
          <a:lstStyle/>
          <a:p>
            <a:r>
              <a:rPr lang="en-US" dirty="0"/>
              <a:t>second virtual address Y</a:t>
            </a:r>
          </a:p>
        </p:txBody>
      </p:sp>
      <p:sp>
        <p:nvSpPr>
          <p:cNvPr id="17" name="Rectangle 16">
            <a:extLst>
              <a:ext uri="{FF2B5EF4-FFF2-40B4-BE49-F238E27FC236}">
                <a16:creationId xmlns:a16="http://schemas.microsoft.com/office/drawing/2014/main" id="{5A6237CA-B4BB-5D19-527A-4FBFB7134D00}"/>
              </a:ext>
            </a:extLst>
          </p:cNvPr>
          <p:cNvSpPr/>
          <p:nvPr/>
        </p:nvSpPr>
        <p:spPr>
          <a:xfrm>
            <a:off x="4724400" y="2930830"/>
            <a:ext cx="40386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000000000000001111 </a:t>
            </a:r>
            <a:r>
              <a:rPr lang="en-US" dirty="0">
                <a:solidFill>
                  <a:srgbClr val="FF0000"/>
                </a:solidFill>
              </a:rPr>
              <a:t>11</a:t>
            </a:r>
            <a:r>
              <a:rPr lang="en-US" dirty="0"/>
              <a:t>00000000 0000</a:t>
            </a:r>
          </a:p>
        </p:txBody>
      </p:sp>
      <p:sp>
        <p:nvSpPr>
          <p:cNvPr id="18" name="Rectangle 17">
            <a:extLst>
              <a:ext uri="{FF2B5EF4-FFF2-40B4-BE49-F238E27FC236}">
                <a16:creationId xmlns:a16="http://schemas.microsoft.com/office/drawing/2014/main" id="{BD9C6917-67C1-B5EF-C15B-11E8EB1E3154}"/>
              </a:ext>
            </a:extLst>
          </p:cNvPr>
          <p:cNvSpPr/>
          <p:nvPr/>
        </p:nvSpPr>
        <p:spPr>
          <a:xfrm>
            <a:off x="2590800" y="4396382"/>
            <a:ext cx="32766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L1 cache</a:t>
            </a:r>
          </a:p>
        </p:txBody>
      </p:sp>
      <p:sp>
        <p:nvSpPr>
          <p:cNvPr id="19" name="TextBox 18">
            <a:extLst>
              <a:ext uri="{FF2B5EF4-FFF2-40B4-BE49-F238E27FC236}">
                <a16:creationId xmlns:a16="http://schemas.microsoft.com/office/drawing/2014/main" id="{2236E72C-EE04-B21A-DDA2-F809AFE864B0}"/>
              </a:ext>
            </a:extLst>
          </p:cNvPr>
          <p:cNvSpPr txBox="1"/>
          <p:nvPr/>
        </p:nvSpPr>
        <p:spPr>
          <a:xfrm>
            <a:off x="1926199" y="4409751"/>
            <a:ext cx="698012" cy="369332"/>
          </a:xfrm>
          <a:prstGeom prst="rect">
            <a:avLst/>
          </a:prstGeom>
          <a:noFill/>
        </p:spPr>
        <p:txBody>
          <a:bodyPr wrap="none" rtlCol="0">
            <a:spAutoFit/>
          </a:bodyPr>
          <a:lstStyle/>
          <a:p>
            <a:r>
              <a:rPr lang="en-US" dirty="0"/>
              <a:t>set 0:</a:t>
            </a:r>
          </a:p>
        </p:txBody>
      </p:sp>
      <p:sp>
        <p:nvSpPr>
          <p:cNvPr id="20" name="TextBox 19">
            <a:extLst>
              <a:ext uri="{FF2B5EF4-FFF2-40B4-BE49-F238E27FC236}">
                <a16:creationId xmlns:a16="http://schemas.microsoft.com/office/drawing/2014/main" id="{CDFE648B-429A-4EDC-C13B-70E18A75B714}"/>
              </a:ext>
            </a:extLst>
          </p:cNvPr>
          <p:cNvSpPr txBox="1"/>
          <p:nvPr/>
        </p:nvSpPr>
        <p:spPr>
          <a:xfrm>
            <a:off x="1701390" y="4962111"/>
            <a:ext cx="932050" cy="369332"/>
          </a:xfrm>
          <a:prstGeom prst="rect">
            <a:avLst/>
          </a:prstGeom>
          <a:noFill/>
        </p:spPr>
        <p:txBody>
          <a:bodyPr wrap="none" rtlCol="0">
            <a:spAutoFit/>
          </a:bodyPr>
          <a:lstStyle/>
          <a:p>
            <a:r>
              <a:rPr lang="en-US" dirty="0"/>
              <a:t>set 256:</a:t>
            </a:r>
          </a:p>
        </p:txBody>
      </p:sp>
      <p:sp>
        <p:nvSpPr>
          <p:cNvPr id="21" name="TextBox 20">
            <a:extLst>
              <a:ext uri="{FF2B5EF4-FFF2-40B4-BE49-F238E27FC236}">
                <a16:creationId xmlns:a16="http://schemas.microsoft.com/office/drawing/2014/main" id="{BB1DF367-5C04-663F-4E8F-D28CB9FABB19}"/>
              </a:ext>
            </a:extLst>
          </p:cNvPr>
          <p:cNvSpPr txBox="1"/>
          <p:nvPr/>
        </p:nvSpPr>
        <p:spPr>
          <a:xfrm>
            <a:off x="1692161" y="5462524"/>
            <a:ext cx="932050" cy="369332"/>
          </a:xfrm>
          <a:prstGeom prst="rect">
            <a:avLst/>
          </a:prstGeom>
          <a:noFill/>
        </p:spPr>
        <p:txBody>
          <a:bodyPr wrap="none" rtlCol="0">
            <a:spAutoFit/>
          </a:bodyPr>
          <a:lstStyle/>
          <a:p>
            <a:r>
              <a:rPr lang="en-US" dirty="0"/>
              <a:t>set 512:</a:t>
            </a:r>
          </a:p>
        </p:txBody>
      </p:sp>
      <p:sp>
        <p:nvSpPr>
          <p:cNvPr id="22" name="TextBox 21">
            <a:extLst>
              <a:ext uri="{FF2B5EF4-FFF2-40B4-BE49-F238E27FC236}">
                <a16:creationId xmlns:a16="http://schemas.microsoft.com/office/drawing/2014/main" id="{2F82996A-4D85-D9A4-2819-4797BD4A7CC6}"/>
              </a:ext>
            </a:extLst>
          </p:cNvPr>
          <p:cNvSpPr txBox="1"/>
          <p:nvPr/>
        </p:nvSpPr>
        <p:spPr>
          <a:xfrm>
            <a:off x="1680070" y="5941762"/>
            <a:ext cx="932050" cy="369332"/>
          </a:xfrm>
          <a:prstGeom prst="rect">
            <a:avLst/>
          </a:prstGeom>
          <a:noFill/>
        </p:spPr>
        <p:txBody>
          <a:bodyPr wrap="none" rtlCol="0">
            <a:spAutoFit/>
          </a:bodyPr>
          <a:lstStyle/>
          <a:p>
            <a:r>
              <a:rPr lang="en-US" dirty="0"/>
              <a:t>set 768:</a:t>
            </a:r>
          </a:p>
        </p:txBody>
      </p:sp>
      <p:sp>
        <p:nvSpPr>
          <p:cNvPr id="23" name="Rectangle 22">
            <a:extLst>
              <a:ext uri="{FF2B5EF4-FFF2-40B4-BE49-F238E27FC236}">
                <a16:creationId xmlns:a16="http://schemas.microsoft.com/office/drawing/2014/main" id="{10804B1E-0CA8-2B60-9646-588D813E369D}"/>
              </a:ext>
            </a:extLst>
          </p:cNvPr>
          <p:cNvSpPr/>
          <p:nvPr/>
        </p:nvSpPr>
        <p:spPr>
          <a:xfrm>
            <a:off x="2743200" y="4472582"/>
            <a:ext cx="914400" cy="287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A</a:t>
            </a:r>
          </a:p>
        </p:txBody>
      </p:sp>
      <p:sp>
        <p:nvSpPr>
          <p:cNvPr id="24" name="Rectangle 23">
            <a:extLst>
              <a:ext uri="{FF2B5EF4-FFF2-40B4-BE49-F238E27FC236}">
                <a16:creationId xmlns:a16="http://schemas.microsoft.com/office/drawing/2014/main" id="{44F404AE-F4B3-2D9F-6788-6AEDF13CF6FB}"/>
              </a:ext>
            </a:extLst>
          </p:cNvPr>
          <p:cNvSpPr/>
          <p:nvPr/>
        </p:nvSpPr>
        <p:spPr>
          <a:xfrm>
            <a:off x="2743200" y="5003260"/>
            <a:ext cx="914400" cy="287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A</a:t>
            </a:r>
          </a:p>
        </p:txBody>
      </p:sp>
      <p:sp>
        <p:nvSpPr>
          <p:cNvPr id="27" name="TextBox 26">
            <a:extLst>
              <a:ext uri="{FF2B5EF4-FFF2-40B4-BE49-F238E27FC236}">
                <a16:creationId xmlns:a16="http://schemas.microsoft.com/office/drawing/2014/main" id="{B92026D8-EEC8-00A8-B9F0-290D9BF6A9B7}"/>
              </a:ext>
            </a:extLst>
          </p:cNvPr>
          <p:cNvSpPr txBox="1"/>
          <p:nvPr/>
        </p:nvSpPr>
        <p:spPr>
          <a:xfrm>
            <a:off x="5564011" y="2546617"/>
            <a:ext cx="1933414" cy="369332"/>
          </a:xfrm>
          <a:prstGeom prst="rect">
            <a:avLst/>
          </a:prstGeom>
          <a:noFill/>
        </p:spPr>
        <p:txBody>
          <a:bodyPr wrap="none" rtlCol="0">
            <a:spAutoFit/>
          </a:bodyPr>
          <a:lstStyle/>
          <a:p>
            <a:r>
              <a:rPr lang="en-US" dirty="0"/>
              <a:t>physical address A </a:t>
            </a:r>
          </a:p>
        </p:txBody>
      </p:sp>
      <p:cxnSp>
        <p:nvCxnSpPr>
          <p:cNvPr id="29" name="Straight Arrow Connector 28">
            <a:extLst>
              <a:ext uri="{FF2B5EF4-FFF2-40B4-BE49-F238E27FC236}">
                <a16:creationId xmlns:a16="http://schemas.microsoft.com/office/drawing/2014/main" id="{A9B1F4B3-0F90-4B5A-52FF-969496FF21F7}"/>
              </a:ext>
            </a:extLst>
          </p:cNvPr>
          <p:cNvCxnSpPr>
            <a:stCxn id="10" idx="3"/>
            <a:endCxn id="17" idx="1"/>
          </p:cNvCxnSpPr>
          <p:nvPr/>
        </p:nvCxnSpPr>
        <p:spPr>
          <a:xfrm>
            <a:off x="4267200" y="2697163"/>
            <a:ext cx="457200" cy="41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33143D9-40D5-B35C-94AC-3ECA41D53DC6}"/>
              </a:ext>
            </a:extLst>
          </p:cNvPr>
          <p:cNvCxnSpPr>
            <a:stCxn id="14" idx="3"/>
            <a:endCxn id="17" idx="1"/>
          </p:cNvCxnSpPr>
          <p:nvPr/>
        </p:nvCxnSpPr>
        <p:spPr>
          <a:xfrm flipV="1">
            <a:off x="4267200" y="3113393"/>
            <a:ext cx="457200" cy="315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1436CCC-81AC-B556-DF54-5F938154407B}"/>
              </a:ext>
            </a:extLst>
          </p:cNvPr>
          <p:cNvSpPr txBox="1"/>
          <p:nvPr/>
        </p:nvSpPr>
        <p:spPr>
          <a:xfrm>
            <a:off x="3657600" y="3611562"/>
            <a:ext cx="807080" cy="461665"/>
          </a:xfrm>
          <a:prstGeom prst="rect">
            <a:avLst/>
          </a:prstGeom>
          <a:noFill/>
        </p:spPr>
        <p:txBody>
          <a:bodyPr wrap="none" rtlCol="0">
            <a:spAutoFit/>
          </a:bodyPr>
          <a:lstStyle/>
          <a:p>
            <a:r>
              <a:rPr lang="en-US" sz="1200" dirty="0"/>
              <a:t>4 block </a:t>
            </a:r>
            <a:br>
              <a:rPr lang="en-US" sz="1200" dirty="0"/>
            </a:br>
            <a:r>
              <a:rPr lang="en-US" sz="1200" dirty="0"/>
              <a:t>offset bits</a:t>
            </a:r>
          </a:p>
        </p:txBody>
      </p:sp>
      <p:sp>
        <p:nvSpPr>
          <p:cNvPr id="33" name="TextBox 32">
            <a:extLst>
              <a:ext uri="{FF2B5EF4-FFF2-40B4-BE49-F238E27FC236}">
                <a16:creationId xmlns:a16="http://schemas.microsoft.com/office/drawing/2014/main" id="{0048C5DE-6538-369B-D391-25D1D5FBDCE2}"/>
              </a:ext>
            </a:extLst>
          </p:cNvPr>
          <p:cNvSpPr txBox="1"/>
          <p:nvPr/>
        </p:nvSpPr>
        <p:spPr>
          <a:xfrm>
            <a:off x="2487808" y="3624931"/>
            <a:ext cx="1272784" cy="461665"/>
          </a:xfrm>
          <a:prstGeom prst="rect">
            <a:avLst/>
          </a:prstGeom>
          <a:noFill/>
        </p:spPr>
        <p:txBody>
          <a:bodyPr wrap="none" rtlCol="0">
            <a:spAutoFit/>
          </a:bodyPr>
          <a:lstStyle/>
          <a:p>
            <a:r>
              <a:rPr lang="en-US" sz="1200" dirty="0"/>
              <a:t>10 index bits</a:t>
            </a:r>
            <a:br>
              <a:rPr lang="en-US" sz="1200" dirty="0"/>
            </a:br>
            <a:r>
              <a:rPr lang="en-US" sz="1200" dirty="0"/>
              <a:t>(top 2 are virtual)</a:t>
            </a:r>
          </a:p>
        </p:txBody>
      </p:sp>
      <p:sp>
        <p:nvSpPr>
          <p:cNvPr id="34" name="TextBox 33">
            <a:extLst>
              <a:ext uri="{FF2B5EF4-FFF2-40B4-BE49-F238E27FC236}">
                <a16:creationId xmlns:a16="http://schemas.microsoft.com/office/drawing/2014/main" id="{70FC5C6B-7130-A007-4E75-A1A4BFAE4A16}"/>
              </a:ext>
            </a:extLst>
          </p:cNvPr>
          <p:cNvSpPr txBox="1"/>
          <p:nvPr/>
        </p:nvSpPr>
        <p:spPr>
          <a:xfrm>
            <a:off x="2881962" y="4030474"/>
            <a:ext cx="1347138" cy="276999"/>
          </a:xfrm>
          <a:prstGeom prst="rect">
            <a:avLst/>
          </a:prstGeom>
          <a:noFill/>
        </p:spPr>
        <p:txBody>
          <a:bodyPr wrap="square" rtlCol="0">
            <a:spAutoFit/>
          </a:bodyPr>
          <a:lstStyle/>
          <a:p>
            <a:r>
              <a:rPr lang="en-US" sz="1200" dirty="0"/>
              <a:t>12 page offset bits</a:t>
            </a:r>
          </a:p>
        </p:txBody>
      </p:sp>
    </p:spTree>
    <p:extLst>
      <p:ext uri="{BB962C8B-B14F-4D97-AF65-F5344CB8AC3E}">
        <p14:creationId xmlns:p14="http://schemas.microsoft.com/office/powerpoint/2010/main" val="4031988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Virtual Memory</a:t>
            </a:r>
          </a:p>
        </p:txBody>
      </p:sp>
      <p:sp>
        <p:nvSpPr>
          <p:cNvPr id="3076" name="Rectangle 3"/>
          <p:cNvSpPr>
            <a:spLocks noGrp="1" noChangeArrowheads="1"/>
          </p:cNvSpPr>
          <p:nvPr>
            <p:ph type="body" idx="1"/>
          </p:nvPr>
        </p:nvSpPr>
        <p:spPr>
          <a:xfrm>
            <a:off x="76200" y="1417638"/>
            <a:ext cx="9067800" cy="4708525"/>
          </a:xfrm>
        </p:spPr>
        <p:txBody>
          <a:bodyPr>
            <a:normAutofit fontScale="70000" lnSpcReduction="20000"/>
          </a:bodyPr>
          <a:lstStyle/>
          <a:p>
            <a:r>
              <a:rPr lang="en-US" altLang="en-US" dirty="0"/>
              <a:t>ISA abstraction: every program has its own virtual memory</a:t>
            </a:r>
          </a:p>
          <a:p>
            <a:pPr lvl="1"/>
            <a:r>
              <a:rPr lang="en-US" altLang="en-US" dirty="0"/>
              <a:t>Large virtual address space</a:t>
            </a:r>
          </a:p>
          <a:p>
            <a:pPr lvl="1"/>
            <a:r>
              <a:rPr lang="en-US" altLang="en-US" dirty="0"/>
              <a:t>Divided into </a:t>
            </a:r>
            <a:r>
              <a:rPr lang="en-US" altLang="en-US" i="1" dirty="0"/>
              <a:t>virtual pages </a:t>
            </a:r>
            <a:r>
              <a:rPr lang="en-US" altLang="en-US" dirty="0"/>
              <a:t>(e.g., 4KB)</a:t>
            </a:r>
          </a:p>
          <a:p>
            <a:r>
              <a:rPr lang="en-US" altLang="en-US" dirty="0"/>
              <a:t>When a program runs, it needs physical memory</a:t>
            </a:r>
          </a:p>
          <a:p>
            <a:pPr lvl="1"/>
            <a:r>
              <a:rPr lang="en-US" altLang="en-US" dirty="0"/>
              <a:t>Physical memory is actual storage:</a:t>
            </a:r>
          </a:p>
          <a:p>
            <a:pPr lvl="2"/>
            <a:r>
              <a:rPr lang="en-US" altLang="en-US" dirty="0"/>
              <a:t>DRAM:  main memory</a:t>
            </a:r>
          </a:p>
          <a:p>
            <a:pPr lvl="2"/>
            <a:r>
              <a:rPr lang="en-US" altLang="en-US" dirty="0"/>
              <a:t>“Swap File” in Hard Disk:  overflow storage for main memory</a:t>
            </a:r>
          </a:p>
          <a:p>
            <a:pPr lvl="1"/>
            <a:r>
              <a:rPr lang="en-US" altLang="en-US" dirty="0"/>
              <a:t>Operating System (O/S) manages physical memory as a shared resource among many concurrent processes.  O/S maps virtual pages to physical pages.</a:t>
            </a:r>
          </a:p>
          <a:p>
            <a:pPr lvl="1"/>
            <a:r>
              <a:rPr lang="en-US" altLang="en-US" dirty="0"/>
              <a:t>A process incurs a “page fault” when it references a virtual page that is not mapped to a physical page in DRAM.  Either:</a:t>
            </a:r>
          </a:p>
          <a:p>
            <a:pPr marL="1371600" lvl="2" indent="-457200">
              <a:buFont typeface="+mj-lt"/>
              <a:buAutoNum type="arabicPeriod"/>
            </a:pPr>
            <a:r>
              <a:rPr lang="en-US" altLang="en-US" dirty="0"/>
              <a:t>First-ever reference to the virtual page, or</a:t>
            </a:r>
          </a:p>
          <a:p>
            <a:pPr marL="1371600" lvl="2" indent="-457200">
              <a:buFont typeface="+mj-lt"/>
              <a:buAutoNum type="arabicPeriod"/>
            </a:pPr>
            <a:r>
              <a:rPr lang="en-US" altLang="en-US" dirty="0"/>
              <a:t>the virtual page was referenced before and at one time was mapped to a physical page in DRAM, but its physical page currently resides in the swap file and needs to be brought back into the DRAM.</a:t>
            </a:r>
          </a:p>
          <a:p>
            <a:pPr lvl="1"/>
            <a:r>
              <a:rPr lang="en-US" altLang="en-US" dirty="0"/>
              <a:t>Page faults are resolved by the O/S page fault handler</a:t>
            </a:r>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dirty="0"/>
          </a:p>
        </p:txBody>
      </p:sp>
      <p:cxnSp>
        <p:nvCxnSpPr>
          <p:cNvPr id="7" name="Straight Connector 6"/>
          <p:cNvCxnSpPr>
            <a:endCxn id="8" idx="1"/>
          </p:cNvCxnSpPr>
          <p:nvPr/>
        </p:nvCxnSpPr>
        <p:spPr>
          <a:xfrm flipV="1">
            <a:off x="2819400" y="1993613"/>
            <a:ext cx="3505200" cy="44478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24600" y="1701225"/>
            <a:ext cx="2461058" cy="584775"/>
          </a:xfrm>
          <a:prstGeom prst="rect">
            <a:avLst/>
          </a:prstGeom>
          <a:noFill/>
        </p:spPr>
        <p:txBody>
          <a:bodyPr wrap="none" rtlCol="0">
            <a:spAutoFit/>
          </a:bodyPr>
          <a:lstStyle/>
          <a:p>
            <a:r>
              <a:rPr lang="en-US" sz="1600" i="1" dirty="0"/>
              <a:t>A program that is being run</a:t>
            </a:r>
            <a:br>
              <a:rPr lang="en-US" sz="1600" i="1" dirty="0"/>
            </a:br>
            <a:r>
              <a:rPr lang="en-US" sz="1600" i="1" dirty="0"/>
              <a:t>is called a “process”.</a:t>
            </a:r>
          </a:p>
        </p:txBody>
      </p:sp>
    </p:spTree>
    <p:extLst>
      <p:ext uri="{BB962C8B-B14F-4D97-AF65-F5344CB8AC3E}">
        <p14:creationId xmlns:p14="http://schemas.microsoft.com/office/powerpoint/2010/main" val="3865899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B95B-98AD-E34F-6879-9B30D9B3B645}"/>
              </a:ext>
            </a:extLst>
          </p:cNvPr>
          <p:cNvSpPr>
            <a:spLocks noGrp="1"/>
          </p:cNvSpPr>
          <p:nvPr>
            <p:ph type="title"/>
          </p:nvPr>
        </p:nvSpPr>
        <p:spPr/>
        <p:txBody>
          <a:bodyPr/>
          <a:lstStyle/>
          <a:p>
            <a:r>
              <a:rPr lang="en-US" dirty="0"/>
              <a:t>Anti-synonym solutions</a:t>
            </a:r>
          </a:p>
        </p:txBody>
      </p:sp>
      <p:sp>
        <p:nvSpPr>
          <p:cNvPr id="3" name="Content Placeholder 2">
            <a:extLst>
              <a:ext uri="{FF2B5EF4-FFF2-40B4-BE49-F238E27FC236}">
                <a16:creationId xmlns:a16="http://schemas.microsoft.com/office/drawing/2014/main" id="{86FD48C6-0CC5-97E6-6A4E-3AA03444DC02}"/>
              </a:ext>
            </a:extLst>
          </p:cNvPr>
          <p:cNvSpPr>
            <a:spLocks noGrp="1"/>
          </p:cNvSpPr>
          <p:nvPr>
            <p:ph idx="1"/>
          </p:nvPr>
        </p:nvSpPr>
        <p:spPr/>
        <p:txBody>
          <a:bodyPr>
            <a:normAutofit fontScale="92500"/>
          </a:bodyPr>
          <a:lstStyle/>
          <a:p>
            <a:r>
              <a:rPr lang="en-US" dirty="0"/>
              <a:t>Software</a:t>
            </a:r>
          </a:p>
          <a:p>
            <a:pPr lvl="1"/>
            <a:r>
              <a:rPr lang="en-US" dirty="0"/>
              <a:t>Allow O/S to use synonyms, but require O/S to ensure the same virtual index for synonyms (O/S needs to know cache configuration of the machine)</a:t>
            </a:r>
          </a:p>
          <a:p>
            <a:r>
              <a:rPr lang="en-US" dirty="0"/>
              <a:t>Hardware</a:t>
            </a:r>
          </a:p>
          <a:p>
            <a:pPr lvl="1"/>
            <a:r>
              <a:rPr lang="en-US" dirty="0"/>
              <a:t>Before installing a cache-missed block at the virtual index, search for another copy at all possible other sets (</a:t>
            </a:r>
            <a:r>
              <a:rPr lang="en-US" i="1" dirty="0"/>
              <a:t>e.g.</a:t>
            </a:r>
            <a:r>
              <a:rPr lang="en-US" dirty="0"/>
              <a:t>, 3 other sets if there are two virtual index bits) and invalidate that copy if found.  Ensures there is only one copy at all times.</a:t>
            </a:r>
          </a:p>
        </p:txBody>
      </p:sp>
      <p:sp>
        <p:nvSpPr>
          <p:cNvPr id="5" name="Footer Placeholder 4">
            <a:extLst>
              <a:ext uri="{FF2B5EF4-FFF2-40B4-BE49-F238E27FC236}">
                <a16:creationId xmlns:a16="http://schemas.microsoft.com/office/drawing/2014/main" id="{18C53119-94D7-C05F-ABB0-6AECAEE256FB}"/>
              </a:ext>
            </a:extLst>
          </p:cNvPr>
          <p:cNvSpPr>
            <a:spLocks noGrp="1"/>
          </p:cNvSpPr>
          <p:nvPr>
            <p:ph type="ftr" sz="quarter" idx="11"/>
          </p:nvPr>
        </p:nvSpPr>
        <p:spPr/>
        <p:txBody>
          <a:bodyPr/>
          <a:lstStyle/>
          <a:p>
            <a:r>
              <a:rPr lang="en-US"/>
              <a:t>ECE 463/563, Microprocessor Architecture, Prof. Eric Rotenberg</a:t>
            </a:r>
          </a:p>
        </p:txBody>
      </p:sp>
      <p:sp>
        <p:nvSpPr>
          <p:cNvPr id="6" name="Slide Number Placeholder 5">
            <a:extLst>
              <a:ext uri="{FF2B5EF4-FFF2-40B4-BE49-F238E27FC236}">
                <a16:creationId xmlns:a16="http://schemas.microsoft.com/office/drawing/2014/main" id="{B8924CD3-827F-288E-51F6-89FF9B47230D}"/>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148129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B2C8-DF20-45E0-2BF9-69E6DD1E51AA}"/>
              </a:ext>
            </a:extLst>
          </p:cNvPr>
          <p:cNvSpPr>
            <a:spLocks noGrp="1"/>
          </p:cNvSpPr>
          <p:nvPr>
            <p:ph type="title"/>
          </p:nvPr>
        </p:nvSpPr>
        <p:spPr/>
        <p:txBody>
          <a:bodyPr/>
          <a:lstStyle/>
          <a:p>
            <a:r>
              <a:rPr lang="en-US" dirty="0"/>
              <a:t>VI-PT vs. VI-VT</a:t>
            </a:r>
          </a:p>
        </p:txBody>
      </p:sp>
      <p:sp>
        <p:nvSpPr>
          <p:cNvPr id="3" name="Content Placeholder 2">
            <a:extLst>
              <a:ext uri="{FF2B5EF4-FFF2-40B4-BE49-F238E27FC236}">
                <a16:creationId xmlns:a16="http://schemas.microsoft.com/office/drawing/2014/main" id="{D8A28F6A-AD5B-F42D-BAEF-A65481153BAF}"/>
              </a:ext>
            </a:extLst>
          </p:cNvPr>
          <p:cNvSpPr>
            <a:spLocks noGrp="1"/>
          </p:cNvSpPr>
          <p:nvPr>
            <p:ph idx="1"/>
          </p:nvPr>
        </p:nvSpPr>
        <p:spPr>
          <a:xfrm>
            <a:off x="457200" y="1600200"/>
            <a:ext cx="8382000" cy="4756150"/>
          </a:xfrm>
        </p:spPr>
        <p:txBody>
          <a:bodyPr>
            <a:normAutofit fontScale="47500" lnSpcReduction="20000"/>
          </a:bodyPr>
          <a:lstStyle/>
          <a:p>
            <a:r>
              <a:rPr lang="en-US" dirty="0"/>
              <a:t>Virtually-indexed physically-tagged (VI-PT)</a:t>
            </a:r>
          </a:p>
          <a:p>
            <a:pPr lvl="1"/>
            <a:r>
              <a:rPr lang="en-US" dirty="0"/>
              <a:t>Note that physical tags must be the full PPN (all bits of the physical address minus the page offset), because the untranslated upper bits of the virtual index may differ from their physical counterpart.</a:t>
            </a:r>
          </a:p>
          <a:p>
            <a:pPr lvl="1"/>
            <a:r>
              <a:rPr lang="en-US" dirty="0"/>
              <a:t>ECE 506 cache coherence stuff: To correctly snoop invalidation/</a:t>
            </a:r>
            <a:r>
              <a:rPr lang="en-US" dirty="0" err="1"/>
              <a:t>updation</a:t>
            </a:r>
            <a:r>
              <a:rPr lang="en-US" dirty="0"/>
              <a:t> requests from other cores, which use physical addresses, need to search multiple sets (</a:t>
            </a:r>
            <a:r>
              <a:rPr lang="en-US" i="1" dirty="0"/>
              <a:t>e.g.</a:t>
            </a:r>
            <a:r>
              <a:rPr lang="en-US" dirty="0"/>
              <a:t>, 4 sets if there are two untranslated virtual index bits)</a:t>
            </a:r>
          </a:p>
          <a:p>
            <a:r>
              <a:rPr lang="en-US" dirty="0"/>
              <a:t>Virtually-indexed virtually-tagged (VI-VT)</a:t>
            </a:r>
          </a:p>
          <a:p>
            <a:pPr lvl="1"/>
            <a:r>
              <a:rPr lang="en-US" dirty="0"/>
              <a:t>TLB is accessed only on a cache miss, to know which physical block address to demand from the next level in the memory hierarchy</a:t>
            </a:r>
          </a:p>
          <a:p>
            <a:pPr lvl="1"/>
            <a:r>
              <a:rPr lang="en-US" dirty="0"/>
              <a:t>Solutions to the synonym problem involve an additional step</a:t>
            </a:r>
          </a:p>
          <a:p>
            <a:pPr lvl="2"/>
            <a:r>
              <a:rPr lang="en-US" dirty="0"/>
              <a:t>Hardware solution: We still handle the synonym problem on a cache miss, using the physical block address of the missing block. For the alternate sets that are searched for a synonym, we need to translate all the virtual block addresses (VT || VI) in these sets to physical block addresses and compare them with the physical block address of the cache-missed block. Also, the same must be done even within </a:t>
            </a:r>
            <a:r>
              <a:rPr lang="en-US" i="1" dirty="0"/>
              <a:t>this</a:t>
            </a:r>
            <a:r>
              <a:rPr lang="en-US" dirty="0"/>
              <a:t> set (where we intend to install the block), because a presumed miss using virtual block address may actually be a hit using physical block address (if there is a synonym even within </a:t>
            </a:r>
            <a:r>
              <a:rPr lang="en-US" i="1" dirty="0"/>
              <a:t>this</a:t>
            </a:r>
            <a:r>
              <a:rPr lang="en-US" dirty="0"/>
              <a:t> set).</a:t>
            </a:r>
          </a:p>
          <a:p>
            <a:pPr lvl="2"/>
            <a:r>
              <a:rPr lang="en-US" dirty="0"/>
              <a:t>Software solution: The trick of forcing the same virtual index among synonyms is helpful but not complete. The trick ensures synonyms map to the same set, but without further hardware intervention, multiple copies of the same physical block might exist in the same set (assuming set-associativity) due to having different virtual tags. The fix is to use the hardware solution above; all that the software measure did was eliminate checking alternate sets and now we just need to check the same set.</a:t>
            </a:r>
          </a:p>
          <a:p>
            <a:pPr lvl="1"/>
            <a:r>
              <a:rPr lang="en-US" dirty="0"/>
              <a:t>Homonym problem: Homonyms are the same VPN in two different processes pointing to different PPNs (which is the major motivation for Virtual Memory):  {</a:t>
            </a:r>
            <a:r>
              <a:rPr lang="en-US" dirty="0" err="1"/>
              <a:t>pid</a:t>
            </a:r>
            <a:r>
              <a:rPr lang="en-US" dirty="0"/>
              <a:t>=1, VPN=3 </a:t>
            </a:r>
            <a:r>
              <a:rPr lang="en-US" dirty="0">
                <a:sym typeface="Wingdings" panose="05000000000000000000" pitchFamily="2" charset="2"/>
              </a:rPr>
              <a:t></a:t>
            </a:r>
            <a:r>
              <a:rPr lang="en-US" dirty="0"/>
              <a:t> PPN=0}, {</a:t>
            </a:r>
            <a:r>
              <a:rPr lang="en-US" dirty="0" err="1"/>
              <a:t>pid</a:t>
            </a:r>
            <a:r>
              <a:rPr lang="en-US" dirty="0"/>
              <a:t>=2, VPN=3 </a:t>
            </a:r>
            <a:r>
              <a:rPr lang="en-US" dirty="0">
                <a:sym typeface="Wingdings" panose="05000000000000000000" pitchFamily="2" charset="2"/>
              </a:rPr>
              <a:t> PPN=5}  </a:t>
            </a:r>
            <a:r>
              <a:rPr lang="en-US" dirty="0">
                <a:sym typeface="Wingdings" panose="05000000000000000000" pitchFamily="2" charset="2"/>
                <a:hlinkClick r:id="rId2" action="ppaction://hlinksldjump"/>
              </a:rPr>
              <a:t>link: homonyms in TLB</a:t>
            </a:r>
            <a:endParaRPr lang="en-US" dirty="0">
              <a:sym typeface="Wingdings" panose="05000000000000000000" pitchFamily="2" charset="2"/>
            </a:endParaRPr>
          </a:p>
          <a:p>
            <a:pPr lvl="2"/>
            <a:r>
              <a:rPr lang="en-US" dirty="0"/>
              <a:t>Alternative solutions are the same as those put forth for the TLB</a:t>
            </a:r>
          </a:p>
          <a:p>
            <a:pPr lvl="2"/>
            <a:r>
              <a:rPr lang="en-US" dirty="0"/>
              <a:t>Solution #1: Flush the VI-VT cache on context switches</a:t>
            </a:r>
          </a:p>
          <a:p>
            <a:pPr lvl="2"/>
            <a:r>
              <a:rPr lang="en-US" dirty="0"/>
              <a:t>Solution #2: Include process id (</a:t>
            </a:r>
            <a:r>
              <a:rPr lang="en-US" dirty="0" err="1"/>
              <a:t>pid</a:t>
            </a:r>
            <a:r>
              <a:rPr lang="en-US" dirty="0"/>
              <a:t>) as part of the tag to differentiate homonyms</a:t>
            </a:r>
          </a:p>
          <a:p>
            <a:pPr lvl="1"/>
            <a:r>
              <a:rPr lang="en-US" dirty="0"/>
              <a:t>ECE 506 cache coherence stuff: To correctly snoop invalidation/</a:t>
            </a:r>
            <a:r>
              <a:rPr lang="en-US" dirty="0" err="1"/>
              <a:t>updation</a:t>
            </a:r>
            <a:r>
              <a:rPr lang="en-US" dirty="0"/>
              <a:t> requests from other cores, which use physical addresses, need a reverse-TLB to translate physical addresses to {</a:t>
            </a:r>
            <a:r>
              <a:rPr lang="en-US" dirty="0" err="1"/>
              <a:t>pid</a:t>
            </a:r>
            <a:r>
              <a:rPr lang="en-US" dirty="0"/>
              <a:t>, virtual address}! (to search the VI-VT cache)</a:t>
            </a:r>
          </a:p>
        </p:txBody>
      </p:sp>
      <p:sp>
        <p:nvSpPr>
          <p:cNvPr id="5" name="Footer Placeholder 4">
            <a:extLst>
              <a:ext uri="{FF2B5EF4-FFF2-40B4-BE49-F238E27FC236}">
                <a16:creationId xmlns:a16="http://schemas.microsoft.com/office/drawing/2014/main" id="{A2B5F11B-89B0-F741-2B38-D2CEE37AB55D}"/>
              </a:ext>
            </a:extLst>
          </p:cNvPr>
          <p:cNvSpPr>
            <a:spLocks noGrp="1"/>
          </p:cNvSpPr>
          <p:nvPr>
            <p:ph type="ftr" sz="quarter" idx="11"/>
          </p:nvPr>
        </p:nvSpPr>
        <p:spPr/>
        <p:txBody>
          <a:bodyPr/>
          <a:lstStyle/>
          <a:p>
            <a:r>
              <a:rPr lang="en-US"/>
              <a:t>ECE 463/563, Microprocessor Architecture, Prof. Eric Rotenberg</a:t>
            </a:r>
          </a:p>
        </p:txBody>
      </p:sp>
      <p:sp>
        <p:nvSpPr>
          <p:cNvPr id="6" name="Slide Number Placeholder 5">
            <a:extLst>
              <a:ext uri="{FF2B5EF4-FFF2-40B4-BE49-F238E27FC236}">
                <a16:creationId xmlns:a16="http://schemas.microsoft.com/office/drawing/2014/main" id="{951F7C49-988F-B74E-0D81-03353F1847C0}"/>
              </a:ext>
            </a:extLst>
          </p:cNvPr>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288570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a:t>Virtual Memory (cont.)</a:t>
            </a:r>
          </a:p>
        </p:txBody>
      </p:sp>
      <p:sp>
        <p:nvSpPr>
          <p:cNvPr id="11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dirty="0"/>
          </a:p>
        </p:txBody>
      </p:sp>
      <p:sp>
        <p:nvSpPr>
          <p:cNvPr id="4100" name="Rectangle 3"/>
          <p:cNvSpPr>
            <a:spLocks noChangeArrowheads="1"/>
          </p:cNvSpPr>
          <p:nvPr/>
        </p:nvSpPr>
        <p:spPr bwMode="auto">
          <a:xfrm>
            <a:off x="3657600" y="2514600"/>
            <a:ext cx="914400" cy="1524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01" name="Rectangle 4"/>
          <p:cNvSpPr>
            <a:spLocks noChangeArrowheads="1"/>
          </p:cNvSpPr>
          <p:nvPr/>
        </p:nvSpPr>
        <p:spPr bwMode="auto">
          <a:xfrm>
            <a:off x="9144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02" name="Line 5"/>
          <p:cNvSpPr>
            <a:spLocks noChangeShapeType="1"/>
          </p:cNvSpPr>
          <p:nvPr/>
        </p:nvSpPr>
        <p:spPr bwMode="auto">
          <a:xfrm>
            <a:off x="9144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6"/>
          <p:cNvSpPr>
            <a:spLocks noChangeShapeType="1"/>
          </p:cNvSpPr>
          <p:nvPr/>
        </p:nvSpPr>
        <p:spPr bwMode="auto">
          <a:xfrm>
            <a:off x="9144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 name="Line 7"/>
          <p:cNvSpPr>
            <a:spLocks noChangeShapeType="1"/>
          </p:cNvSpPr>
          <p:nvPr/>
        </p:nvSpPr>
        <p:spPr bwMode="auto">
          <a:xfrm>
            <a:off x="9144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Line 8"/>
          <p:cNvSpPr>
            <a:spLocks noChangeShapeType="1"/>
          </p:cNvSpPr>
          <p:nvPr/>
        </p:nvSpPr>
        <p:spPr bwMode="auto">
          <a:xfrm>
            <a:off x="9144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Line 9"/>
          <p:cNvSpPr>
            <a:spLocks noChangeShapeType="1"/>
          </p:cNvSpPr>
          <p:nvPr/>
        </p:nvSpPr>
        <p:spPr bwMode="auto">
          <a:xfrm>
            <a:off x="9144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Line 10"/>
          <p:cNvSpPr>
            <a:spLocks noChangeShapeType="1"/>
          </p:cNvSpPr>
          <p:nvPr/>
        </p:nvSpPr>
        <p:spPr bwMode="auto">
          <a:xfrm>
            <a:off x="9144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Line 11"/>
          <p:cNvSpPr>
            <a:spLocks noChangeShapeType="1"/>
          </p:cNvSpPr>
          <p:nvPr/>
        </p:nvSpPr>
        <p:spPr bwMode="auto">
          <a:xfrm>
            <a:off x="9144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Line 12"/>
          <p:cNvSpPr>
            <a:spLocks noChangeShapeType="1"/>
          </p:cNvSpPr>
          <p:nvPr/>
        </p:nvSpPr>
        <p:spPr bwMode="auto">
          <a:xfrm>
            <a:off x="9144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Line 13"/>
          <p:cNvSpPr>
            <a:spLocks noChangeShapeType="1"/>
          </p:cNvSpPr>
          <p:nvPr/>
        </p:nvSpPr>
        <p:spPr bwMode="auto">
          <a:xfrm>
            <a:off x="9144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Line 14"/>
          <p:cNvSpPr>
            <a:spLocks noChangeShapeType="1"/>
          </p:cNvSpPr>
          <p:nvPr/>
        </p:nvSpPr>
        <p:spPr bwMode="auto">
          <a:xfrm>
            <a:off x="9144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Line 15"/>
          <p:cNvSpPr>
            <a:spLocks noChangeShapeType="1"/>
          </p:cNvSpPr>
          <p:nvPr/>
        </p:nvSpPr>
        <p:spPr bwMode="auto">
          <a:xfrm>
            <a:off x="9144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Line 16"/>
          <p:cNvSpPr>
            <a:spLocks noChangeShapeType="1"/>
          </p:cNvSpPr>
          <p:nvPr/>
        </p:nvSpPr>
        <p:spPr bwMode="auto">
          <a:xfrm>
            <a:off x="9144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Line 17"/>
          <p:cNvSpPr>
            <a:spLocks noChangeShapeType="1"/>
          </p:cNvSpPr>
          <p:nvPr/>
        </p:nvSpPr>
        <p:spPr bwMode="auto">
          <a:xfrm>
            <a:off x="9144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Line 18"/>
          <p:cNvSpPr>
            <a:spLocks noChangeShapeType="1"/>
          </p:cNvSpPr>
          <p:nvPr/>
        </p:nvSpPr>
        <p:spPr bwMode="auto">
          <a:xfrm>
            <a:off x="9144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 name="Line 19"/>
          <p:cNvSpPr>
            <a:spLocks noChangeShapeType="1"/>
          </p:cNvSpPr>
          <p:nvPr/>
        </p:nvSpPr>
        <p:spPr bwMode="auto">
          <a:xfrm>
            <a:off x="9144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7" name="Line 20"/>
          <p:cNvSpPr>
            <a:spLocks noChangeShapeType="1"/>
          </p:cNvSpPr>
          <p:nvPr/>
        </p:nvSpPr>
        <p:spPr bwMode="auto">
          <a:xfrm>
            <a:off x="9144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8" name="Line 21"/>
          <p:cNvSpPr>
            <a:spLocks noChangeShapeType="1"/>
          </p:cNvSpPr>
          <p:nvPr/>
        </p:nvSpPr>
        <p:spPr bwMode="auto">
          <a:xfrm>
            <a:off x="9144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9" name="Line 22"/>
          <p:cNvSpPr>
            <a:spLocks noChangeShapeType="1"/>
          </p:cNvSpPr>
          <p:nvPr/>
        </p:nvSpPr>
        <p:spPr bwMode="auto">
          <a:xfrm>
            <a:off x="9144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Line 23"/>
          <p:cNvSpPr>
            <a:spLocks noChangeShapeType="1"/>
          </p:cNvSpPr>
          <p:nvPr/>
        </p:nvSpPr>
        <p:spPr bwMode="auto">
          <a:xfrm>
            <a:off x="9144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Line 24"/>
          <p:cNvSpPr>
            <a:spLocks noChangeShapeType="1"/>
          </p:cNvSpPr>
          <p:nvPr/>
        </p:nvSpPr>
        <p:spPr bwMode="auto">
          <a:xfrm>
            <a:off x="9144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Text Box 25"/>
          <p:cNvSpPr txBox="1">
            <a:spLocks noChangeArrowheads="1"/>
          </p:cNvSpPr>
          <p:nvPr/>
        </p:nvSpPr>
        <p:spPr bwMode="auto">
          <a:xfrm>
            <a:off x="12192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23" name="Line 26"/>
          <p:cNvSpPr>
            <a:spLocks noChangeShapeType="1"/>
          </p:cNvSpPr>
          <p:nvPr/>
        </p:nvSpPr>
        <p:spPr bwMode="auto">
          <a:xfrm>
            <a:off x="3657600" y="2667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4" name="Line 27"/>
          <p:cNvSpPr>
            <a:spLocks noChangeShapeType="1"/>
          </p:cNvSpPr>
          <p:nvPr/>
        </p:nvSpPr>
        <p:spPr bwMode="auto">
          <a:xfrm>
            <a:off x="3657600" y="2819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5" name="Line 28"/>
          <p:cNvSpPr>
            <a:spLocks noChangeShapeType="1"/>
          </p:cNvSpPr>
          <p:nvPr/>
        </p:nvSpPr>
        <p:spPr bwMode="auto">
          <a:xfrm>
            <a:off x="3657600" y="2971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 name="Line 29"/>
          <p:cNvSpPr>
            <a:spLocks noChangeShapeType="1"/>
          </p:cNvSpPr>
          <p:nvPr/>
        </p:nvSpPr>
        <p:spPr bwMode="auto">
          <a:xfrm>
            <a:off x="3657600" y="3124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7" name="Line 30"/>
          <p:cNvSpPr>
            <a:spLocks noChangeShapeType="1"/>
          </p:cNvSpPr>
          <p:nvPr/>
        </p:nvSpPr>
        <p:spPr bwMode="auto">
          <a:xfrm>
            <a:off x="3657600" y="3276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8" name="Line 31"/>
          <p:cNvSpPr>
            <a:spLocks noChangeShapeType="1"/>
          </p:cNvSpPr>
          <p:nvPr/>
        </p:nvSpPr>
        <p:spPr bwMode="auto">
          <a:xfrm>
            <a:off x="3657600" y="3733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9" name="Line 32"/>
          <p:cNvSpPr>
            <a:spLocks noChangeShapeType="1"/>
          </p:cNvSpPr>
          <p:nvPr/>
        </p:nvSpPr>
        <p:spPr bwMode="auto">
          <a:xfrm>
            <a:off x="3657600" y="3886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0" name="Line 33"/>
          <p:cNvSpPr>
            <a:spLocks noChangeShapeType="1"/>
          </p:cNvSpPr>
          <p:nvPr/>
        </p:nvSpPr>
        <p:spPr bwMode="auto">
          <a:xfrm>
            <a:off x="3657600" y="3429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1" name="Text Box 34"/>
          <p:cNvSpPr txBox="1">
            <a:spLocks noChangeArrowheads="1"/>
          </p:cNvSpPr>
          <p:nvPr/>
        </p:nvSpPr>
        <p:spPr bwMode="auto">
          <a:xfrm>
            <a:off x="4057650" y="3276600"/>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32" name="Text Box 35"/>
          <p:cNvSpPr txBox="1">
            <a:spLocks noChangeArrowheads="1"/>
          </p:cNvSpPr>
          <p:nvPr/>
        </p:nvSpPr>
        <p:spPr bwMode="auto">
          <a:xfrm>
            <a:off x="3352800" y="1295400"/>
            <a:ext cx="16335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Memory</a:t>
            </a:r>
          </a:p>
        </p:txBody>
      </p:sp>
      <p:sp>
        <p:nvSpPr>
          <p:cNvPr id="4133" name="Text Box 36"/>
          <p:cNvSpPr txBox="1">
            <a:spLocks noChangeArrowheads="1"/>
          </p:cNvSpPr>
          <p:nvPr/>
        </p:nvSpPr>
        <p:spPr bwMode="auto">
          <a:xfrm>
            <a:off x="6096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#1</a:t>
            </a:r>
          </a:p>
        </p:txBody>
      </p:sp>
      <p:sp>
        <p:nvSpPr>
          <p:cNvPr id="4134" name="Rectangle 37"/>
          <p:cNvSpPr>
            <a:spLocks noChangeArrowheads="1"/>
          </p:cNvSpPr>
          <p:nvPr/>
        </p:nvSpPr>
        <p:spPr bwMode="auto">
          <a:xfrm>
            <a:off x="914400" y="2286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5" name="Rectangle 38"/>
          <p:cNvSpPr>
            <a:spLocks noChangeArrowheads="1"/>
          </p:cNvSpPr>
          <p:nvPr/>
        </p:nvSpPr>
        <p:spPr bwMode="auto">
          <a:xfrm>
            <a:off x="914400" y="24384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6" name="Rectangle 39"/>
          <p:cNvSpPr>
            <a:spLocks noChangeArrowheads="1"/>
          </p:cNvSpPr>
          <p:nvPr/>
        </p:nvSpPr>
        <p:spPr bwMode="auto">
          <a:xfrm>
            <a:off x="914400" y="3048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7" name="Rectangle 40"/>
          <p:cNvSpPr>
            <a:spLocks noChangeArrowheads="1"/>
          </p:cNvSpPr>
          <p:nvPr/>
        </p:nvSpPr>
        <p:spPr bwMode="auto">
          <a:xfrm>
            <a:off x="3657600" y="2667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8" name="Rectangle 41"/>
          <p:cNvSpPr>
            <a:spLocks noChangeArrowheads="1"/>
          </p:cNvSpPr>
          <p:nvPr/>
        </p:nvSpPr>
        <p:spPr bwMode="auto">
          <a:xfrm>
            <a:off x="3657600" y="38862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9" name="Rectangle 42"/>
          <p:cNvSpPr>
            <a:spLocks noChangeArrowheads="1"/>
          </p:cNvSpPr>
          <p:nvPr/>
        </p:nvSpPr>
        <p:spPr bwMode="auto">
          <a:xfrm>
            <a:off x="3657600" y="2514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40" name="Rectangle 43"/>
          <p:cNvSpPr>
            <a:spLocks noChangeArrowheads="1"/>
          </p:cNvSpPr>
          <p:nvPr/>
        </p:nvSpPr>
        <p:spPr bwMode="auto">
          <a:xfrm>
            <a:off x="64008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41" name="Line 44"/>
          <p:cNvSpPr>
            <a:spLocks noChangeShapeType="1"/>
          </p:cNvSpPr>
          <p:nvPr/>
        </p:nvSpPr>
        <p:spPr bwMode="auto">
          <a:xfrm>
            <a:off x="64008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2" name="Line 45"/>
          <p:cNvSpPr>
            <a:spLocks noChangeShapeType="1"/>
          </p:cNvSpPr>
          <p:nvPr/>
        </p:nvSpPr>
        <p:spPr bwMode="auto">
          <a:xfrm>
            <a:off x="64008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3" name="Line 46"/>
          <p:cNvSpPr>
            <a:spLocks noChangeShapeType="1"/>
          </p:cNvSpPr>
          <p:nvPr/>
        </p:nvSpPr>
        <p:spPr bwMode="auto">
          <a:xfrm>
            <a:off x="64008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4" name="Line 47"/>
          <p:cNvSpPr>
            <a:spLocks noChangeShapeType="1"/>
          </p:cNvSpPr>
          <p:nvPr/>
        </p:nvSpPr>
        <p:spPr bwMode="auto">
          <a:xfrm>
            <a:off x="64008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5" name="Line 48"/>
          <p:cNvSpPr>
            <a:spLocks noChangeShapeType="1"/>
          </p:cNvSpPr>
          <p:nvPr/>
        </p:nvSpPr>
        <p:spPr bwMode="auto">
          <a:xfrm>
            <a:off x="64008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6" name="Line 49"/>
          <p:cNvSpPr>
            <a:spLocks noChangeShapeType="1"/>
          </p:cNvSpPr>
          <p:nvPr/>
        </p:nvSpPr>
        <p:spPr bwMode="auto">
          <a:xfrm>
            <a:off x="64008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 name="Line 50"/>
          <p:cNvSpPr>
            <a:spLocks noChangeShapeType="1"/>
          </p:cNvSpPr>
          <p:nvPr/>
        </p:nvSpPr>
        <p:spPr bwMode="auto">
          <a:xfrm>
            <a:off x="64008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8" name="Line 51"/>
          <p:cNvSpPr>
            <a:spLocks noChangeShapeType="1"/>
          </p:cNvSpPr>
          <p:nvPr/>
        </p:nvSpPr>
        <p:spPr bwMode="auto">
          <a:xfrm>
            <a:off x="64008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9" name="Line 52"/>
          <p:cNvSpPr>
            <a:spLocks noChangeShapeType="1"/>
          </p:cNvSpPr>
          <p:nvPr/>
        </p:nvSpPr>
        <p:spPr bwMode="auto">
          <a:xfrm>
            <a:off x="64008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0" name="Line 53"/>
          <p:cNvSpPr>
            <a:spLocks noChangeShapeType="1"/>
          </p:cNvSpPr>
          <p:nvPr/>
        </p:nvSpPr>
        <p:spPr bwMode="auto">
          <a:xfrm>
            <a:off x="64008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1" name="Line 54"/>
          <p:cNvSpPr>
            <a:spLocks noChangeShapeType="1"/>
          </p:cNvSpPr>
          <p:nvPr/>
        </p:nvSpPr>
        <p:spPr bwMode="auto">
          <a:xfrm>
            <a:off x="64008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2" name="Line 55"/>
          <p:cNvSpPr>
            <a:spLocks noChangeShapeType="1"/>
          </p:cNvSpPr>
          <p:nvPr/>
        </p:nvSpPr>
        <p:spPr bwMode="auto">
          <a:xfrm>
            <a:off x="64008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3" name="Line 56"/>
          <p:cNvSpPr>
            <a:spLocks noChangeShapeType="1"/>
          </p:cNvSpPr>
          <p:nvPr/>
        </p:nvSpPr>
        <p:spPr bwMode="auto">
          <a:xfrm>
            <a:off x="64008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4" name="Line 57"/>
          <p:cNvSpPr>
            <a:spLocks noChangeShapeType="1"/>
          </p:cNvSpPr>
          <p:nvPr/>
        </p:nvSpPr>
        <p:spPr bwMode="auto">
          <a:xfrm>
            <a:off x="64008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5" name="Line 58"/>
          <p:cNvSpPr>
            <a:spLocks noChangeShapeType="1"/>
          </p:cNvSpPr>
          <p:nvPr/>
        </p:nvSpPr>
        <p:spPr bwMode="auto">
          <a:xfrm>
            <a:off x="64008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6" name="Line 59"/>
          <p:cNvSpPr>
            <a:spLocks noChangeShapeType="1"/>
          </p:cNvSpPr>
          <p:nvPr/>
        </p:nvSpPr>
        <p:spPr bwMode="auto">
          <a:xfrm>
            <a:off x="64008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7" name="Line 60"/>
          <p:cNvSpPr>
            <a:spLocks noChangeShapeType="1"/>
          </p:cNvSpPr>
          <p:nvPr/>
        </p:nvSpPr>
        <p:spPr bwMode="auto">
          <a:xfrm>
            <a:off x="64008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8" name="Line 61"/>
          <p:cNvSpPr>
            <a:spLocks noChangeShapeType="1"/>
          </p:cNvSpPr>
          <p:nvPr/>
        </p:nvSpPr>
        <p:spPr bwMode="auto">
          <a:xfrm>
            <a:off x="64008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 name="Line 62"/>
          <p:cNvSpPr>
            <a:spLocks noChangeShapeType="1"/>
          </p:cNvSpPr>
          <p:nvPr/>
        </p:nvSpPr>
        <p:spPr bwMode="auto">
          <a:xfrm>
            <a:off x="64008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0" name="Line 63"/>
          <p:cNvSpPr>
            <a:spLocks noChangeShapeType="1"/>
          </p:cNvSpPr>
          <p:nvPr/>
        </p:nvSpPr>
        <p:spPr bwMode="auto">
          <a:xfrm>
            <a:off x="64008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1" name="Text Box 64"/>
          <p:cNvSpPr txBox="1">
            <a:spLocks noChangeArrowheads="1"/>
          </p:cNvSpPr>
          <p:nvPr/>
        </p:nvSpPr>
        <p:spPr bwMode="auto">
          <a:xfrm>
            <a:off x="67056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62" name="Text Box 65"/>
          <p:cNvSpPr txBox="1">
            <a:spLocks noChangeArrowheads="1"/>
          </p:cNvSpPr>
          <p:nvPr/>
        </p:nvSpPr>
        <p:spPr bwMode="auto">
          <a:xfrm>
            <a:off x="60960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#2</a:t>
            </a:r>
          </a:p>
        </p:txBody>
      </p:sp>
      <p:sp>
        <p:nvSpPr>
          <p:cNvPr id="4163" name="Rectangle 66"/>
          <p:cNvSpPr>
            <a:spLocks noChangeArrowheads="1"/>
          </p:cNvSpPr>
          <p:nvPr/>
        </p:nvSpPr>
        <p:spPr bwMode="auto">
          <a:xfrm>
            <a:off x="6400800" y="2286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4" name="Rectangle 67"/>
          <p:cNvSpPr>
            <a:spLocks noChangeArrowheads="1"/>
          </p:cNvSpPr>
          <p:nvPr/>
        </p:nvSpPr>
        <p:spPr bwMode="auto">
          <a:xfrm>
            <a:off x="6400800" y="3657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5" name="Rectangle 68"/>
          <p:cNvSpPr>
            <a:spLocks noChangeArrowheads="1"/>
          </p:cNvSpPr>
          <p:nvPr/>
        </p:nvSpPr>
        <p:spPr bwMode="auto">
          <a:xfrm>
            <a:off x="3657600" y="29718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6" name="Rectangle 69"/>
          <p:cNvSpPr>
            <a:spLocks noChangeArrowheads="1"/>
          </p:cNvSpPr>
          <p:nvPr/>
        </p:nvSpPr>
        <p:spPr bwMode="auto">
          <a:xfrm>
            <a:off x="3657600" y="3276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7" name="Line 73"/>
          <p:cNvSpPr>
            <a:spLocks noChangeShapeType="1"/>
          </p:cNvSpPr>
          <p:nvPr/>
        </p:nvSpPr>
        <p:spPr bwMode="auto">
          <a:xfrm flipV="1">
            <a:off x="4114800" y="39624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8" name="Text Box 74"/>
          <p:cNvSpPr txBox="1">
            <a:spLocks noChangeArrowheads="1"/>
          </p:cNvSpPr>
          <p:nvPr/>
        </p:nvSpPr>
        <p:spPr bwMode="auto">
          <a:xfrm>
            <a:off x="3429000" y="4191000"/>
            <a:ext cx="15017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physical page</a:t>
            </a:r>
          </a:p>
        </p:txBody>
      </p:sp>
      <p:sp>
        <p:nvSpPr>
          <p:cNvPr id="4169" name="Text Box 75"/>
          <p:cNvSpPr txBox="1">
            <a:spLocks noChangeArrowheads="1"/>
          </p:cNvSpPr>
          <p:nvPr/>
        </p:nvSpPr>
        <p:spPr bwMode="auto">
          <a:xfrm>
            <a:off x="98425" y="1752600"/>
            <a:ext cx="66357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Virtual</a:t>
            </a:r>
            <a:br>
              <a:rPr lang="en-US" altLang="en-US" sz="1000"/>
            </a:br>
            <a:r>
              <a:rPr lang="en-US" altLang="en-US" sz="1000"/>
              <a:t>Page</a:t>
            </a:r>
            <a:br>
              <a:rPr lang="en-US" altLang="en-US" sz="1000"/>
            </a:br>
            <a:r>
              <a:rPr lang="en-US" altLang="en-US" sz="1000"/>
              <a:t>Number</a:t>
            </a:r>
          </a:p>
          <a:p>
            <a:pPr algn="ctr"/>
            <a:r>
              <a:rPr lang="en-US" altLang="en-US" sz="1000"/>
              <a:t>(VPN)</a:t>
            </a:r>
          </a:p>
        </p:txBody>
      </p:sp>
      <p:sp>
        <p:nvSpPr>
          <p:cNvPr id="4170" name="Text Box 76"/>
          <p:cNvSpPr txBox="1">
            <a:spLocks noChangeArrowheads="1"/>
          </p:cNvSpPr>
          <p:nvPr/>
        </p:nvSpPr>
        <p:spPr bwMode="auto">
          <a:xfrm>
            <a:off x="6318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71" name="Text Box 77"/>
          <p:cNvSpPr txBox="1">
            <a:spLocks noChangeArrowheads="1"/>
          </p:cNvSpPr>
          <p:nvPr/>
        </p:nvSpPr>
        <p:spPr bwMode="auto">
          <a:xfrm>
            <a:off x="6318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72" name="Text Box 78"/>
          <p:cNvSpPr txBox="1">
            <a:spLocks noChangeArrowheads="1"/>
          </p:cNvSpPr>
          <p:nvPr/>
        </p:nvSpPr>
        <p:spPr bwMode="auto">
          <a:xfrm>
            <a:off x="6318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4173" name="Text Box 79"/>
          <p:cNvSpPr txBox="1">
            <a:spLocks noChangeArrowheads="1"/>
          </p:cNvSpPr>
          <p:nvPr/>
        </p:nvSpPr>
        <p:spPr bwMode="auto">
          <a:xfrm>
            <a:off x="2743200" y="2514600"/>
            <a:ext cx="6953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Physical</a:t>
            </a:r>
            <a:br>
              <a:rPr lang="en-US" altLang="en-US" sz="1000"/>
            </a:br>
            <a:r>
              <a:rPr lang="en-US" altLang="en-US" sz="1000"/>
              <a:t>Page</a:t>
            </a:r>
            <a:br>
              <a:rPr lang="en-US" altLang="en-US" sz="1000"/>
            </a:br>
            <a:r>
              <a:rPr lang="en-US" altLang="en-US" sz="1000"/>
              <a:t>Number</a:t>
            </a:r>
            <a:br>
              <a:rPr lang="en-US" altLang="en-US" sz="1000"/>
            </a:br>
            <a:r>
              <a:rPr lang="en-US" altLang="en-US" sz="1000"/>
              <a:t>(PPN)</a:t>
            </a:r>
          </a:p>
        </p:txBody>
      </p:sp>
      <p:sp>
        <p:nvSpPr>
          <p:cNvPr id="4175" name="Line 99"/>
          <p:cNvSpPr>
            <a:spLocks noChangeShapeType="1"/>
          </p:cNvSpPr>
          <p:nvPr/>
        </p:nvSpPr>
        <p:spPr bwMode="auto">
          <a:xfrm flipV="1">
            <a:off x="1371600" y="51816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6" name="Text Box 100"/>
          <p:cNvSpPr txBox="1">
            <a:spLocks noChangeArrowheads="1"/>
          </p:cNvSpPr>
          <p:nvPr/>
        </p:nvSpPr>
        <p:spPr bwMode="auto">
          <a:xfrm>
            <a:off x="685800" y="5410200"/>
            <a:ext cx="13255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virtual page</a:t>
            </a:r>
          </a:p>
        </p:txBody>
      </p:sp>
      <p:sp>
        <p:nvSpPr>
          <p:cNvPr id="4177" name="Text Box 101"/>
          <p:cNvSpPr txBox="1">
            <a:spLocks noChangeArrowheads="1"/>
          </p:cNvSpPr>
          <p:nvPr/>
        </p:nvSpPr>
        <p:spPr bwMode="auto">
          <a:xfrm>
            <a:off x="3209925" y="2057400"/>
            <a:ext cx="19589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DRAM: Main Memory</a:t>
            </a:r>
          </a:p>
        </p:txBody>
      </p:sp>
      <p:sp>
        <p:nvSpPr>
          <p:cNvPr id="4179" name="Text Box 103"/>
          <p:cNvSpPr txBox="1">
            <a:spLocks noChangeArrowheads="1"/>
          </p:cNvSpPr>
          <p:nvPr/>
        </p:nvSpPr>
        <p:spPr bwMode="auto">
          <a:xfrm>
            <a:off x="6318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80" name="Text Box 104"/>
          <p:cNvSpPr txBox="1">
            <a:spLocks noChangeArrowheads="1"/>
          </p:cNvSpPr>
          <p:nvPr/>
        </p:nvSpPr>
        <p:spPr bwMode="auto">
          <a:xfrm>
            <a:off x="6318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181" name="Text Box 105"/>
          <p:cNvSpPr txBox="1">
            <a:spLocks noChangeArrowheads="1"/>
          </p:cNvSpPr>
          <p:nvPr/>
        </p:nvSpPr>
        <p:spPr bwMode="auto">
          <a:xfrm>
            <a:off x="6318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182" name="Text Box 106"/>
          <p:cNvSpPr txBox="1">
            <a:spLocks noChangeArrowheads="1"/>
          </p:cNvSpPr>
          <p:nvPr/>
        </p:nvSpPr>
        <p:spPr bwMode="auto">
          <a:xfrm>
            <a:off x="6318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4183" name="Text Box 107"/>
          <p:cNvSpPr txBox="1">
            <a:spLocks noChangeArrowheads="1"/>
          </p:cNvSpPr>
          <p:nvPr/>
        </p:nvSpPr>
        <p:spPr bwMode="auto">
          <a:xfrm>
            <a:off x="6318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4184" name="Text Box 108"/>
          <p:cNvSpPr txBox="1">
            <a:spLocks noChangeArrowheads="1"/>
          </p:cNvSpPr>
          <p:nvPr/>
        </p:nvSpPr>
        <p:spPr bwMode="auto">
          <a:xfrm>
            <a:off x="6318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4185" name="Text Box 110"/>
          <p:cNvSpPr txBox="1">
            <a:spLocks noChangeArrowheads="1"/>
          </p:cNvSpPr>
          <p:nvPr/>
        </p:nvSpPr>
        <p:spPr bwMode="auto">
          <a:xfrm>
            <a:off x="61182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86" name="Text Box 111"/>
          <p:cNvSpPr txBox="1">
            <a:spLocks noChangeArrowheads="1"/>
          </p:cNvSpPr>
          <p:nvPr/>
        </p:nvSpPr>
        <p:spPr bwMode="auto">
          <a:xfrm>
            <a:off x="61182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87" name="Text Box 112"/>
          <p:cNvSpPr txBox="1">
            <a:spLocks noChangeArrowheads="1"/>
          </p:cNvSpPr>
          <p:nvPr/>
        </p:nvSpPr>
        <p:spPr bwMode="auto">
          <a:xfrm>
            <a:off x="61182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4188" name="Text Box 113"/>
          <p:cNvSpPr txBox="1">
            <a:spLocks noChangeArrowheads="1"/>
          </p:cNvSpPr>
          <p:nvPr/>
        </p:nvSpPr>
        <p:spPr bwMode="auto">
          <a:xfrm>
            <a:off x="61182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89" name="Text Box 114"/>
          <p:cNvSpPr txBox="1">
            <a:spLocks noChangeArrowheads="1"/>
          </p:cNvSpPr>
          <p:nvPr/>
        </p:nvSpPr>
        <p:spPr bwMode="auto">
          <a:xfrm>
            <a:off x="61182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190" name="Text Box 115"/>
          <p:cNvSpPr txBox="1">
            <a:spLocks noChangeArrowheads="1"/>
          </p:cNvSpPr>
          <p:nvPr/>
        </p:nvSpPr>
        <p:spPr bwMode="auto">
          <a:xfrm>
            <a:off x="61182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191" name="Text Box 116"/>
          <p:cNvSpPr txBox="1">
            <a:spLocks noChangeArrowheads="1"/>
          </p:cNvSpPr>
          <p:nvPr/>
        </p:nvSpPr>
        <p:spPr bwMode="auto">
          <a:xfrm>
            <a:off x="61182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4192" name="Text Box 117"/>
          <p:cNvSpPr txBox="1">
            <a:spLocks noChangeArrowheads="1"/>
          </p:cNvSpPr>
          <p:nvPr/>
        </p:nvSpPr>
        <p:spPr bwMode="auto">
          <a:xfrm>
            <a:off x="61182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4193" name="Text Box 118"/>
          <p:cNvSpPr txBox="1">
            <a:spLocks noChangeArrowheads="1"/>
          </p:cNvSpPr>
          <p:nvPr/>
        </p:nvSpPr>
        <p:spPr bwMode="auto">
          <a:xfrm>
            <a:off x="61182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4194" name="Text Box 119"/>
          <p:cNvSpPr txBox="1">
            <a:spLocks noChangeArrowheads="1"/>
          </p:cNvSpPr>
          <p:nvPr/>
        </p:nvSpPr>
        <p:spPr bwMode="auto">
          <a:xfrm>
            <a:off x="5562600" y="1752600"/>
            <a:ext cx="66357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Virtual</a:t>
            </a:r>
            <a:br>
              <a:rPr lang="en-US" altLang="en-US" sz="1000"/>
            </a:br>
            <a:r>
              <a:rPr lang="en-US" altLang="en-US" sz="1000"/>
              <a:t>Page</a:t>
            </a:r>
            <a:br>
              <a:rPr lang="en-US" altLang="en-US" sz="1000"/>
            </a:br>
            <a:r>
              <a:rPr lang="en-US" altLang="en-US" sz="1000"/>
              <a:t>Number</a:t>
            </a:r>
          </a:p>
          <a:p>
            <a:pPr algn="ctr"/>
            <a:r>
              <a:rPr lang="en-US" altLang="en-US" sz="1000"/>
              <a:t>(VPN)</a:t>
            </a:r>
          </a:p>
        </p:txBody>
      </p:sp>
      <p:sp>
        <p:nvSpPr>
          <p:cNvPr id="4195" name="Text Box 120"/>
          <p:cNvSpPr txBox="1">
            <a:spLocks noChangeArrowheads="1"/>
          </p:cNvSpPr>
          <p:nvPr/>
        </p:nvSpPr>
        <p:spPr bwMode="auto">
          <a:xfrm>
            <a:off x="3375025" y="2895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96" name="Text Box 121"/>
          <p:cNvSpPr txBox="1">
            <a:spLocks noChangeArrowheads="1"/>
          </p:cNvSpPr>
          <p:nvPr/>
        </p:nvSpPr>
        <p:spPr bwMode="auto">
          <a:xfrm>
            <a:off x="3375025" y="3048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97" name="Text Box 122"/>
          <p:cNvSpPr txBox="1">
            <a:spLocks noChangeArrowheads="1"/>
          </p:cNvSpPr>
          <p:nvPr/>
        </p:nvSpPr>
        <p:spPr bwMode="auto">
          <a:xfrm>
            <a:off x="3375025" y="3810000"/>
            <a:ext cx="3127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N</a:t>
            </a:r>
          </a:p>
        </p:txBody>
      </p:sp>
      <p:sp>
        <p:nvSpPr>
          <p:cNvPr id="4198" name="Text Box 123"/>
          <p:cNvSpPr txBox="1">
            <a:spLocks noChangeArrowheads="1"/>
          </p:cNvSpPr>
          <p:nvPr/>
        </p:nvSpPr>
        <p:spPr bwMode="auto">
          <a:xfrm>
            <a:off x="3375025" y="2438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99" name="Text Box 124"/>
          <p:cNvSpPr txBox="1">
            <a:spLocks noChangeArrowheads="1"/>
          </p:cNvSpPr>
          <p:nvPr/>
        </p:nvSpPr>
        <p:spPr bwMode="auto">
          <a:xfrm>
            <a:off x="3375025" y="2590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200" name="Text Box 125"/>
          <p:cNvSpPr txBox="1">
            <a:spLocks noChangeArrowheads="1"/>
          </p:cNvSpPr>
          <p:nvPr/>
        </p:nvSpPr>
        <p:spPr bwMode="auto">
          <a:xfrm>
            <a:off x="3375025" y="2743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201" name="Text Box 126"/>
          <p:cNvSpPr txBox="1">
            <a:spLocks noChangeArrowheads="1"/>
          </p:cNvSpPr>
          <p:nvPr/>
        </p:nvSpPr>
        <p:spPr bwMode="auto">
          <a:xfrm>
            <a:off x="3375025" y="3200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grpSp>
        <p:nvGrpSpPr>
          <p:cNvPr id="4" name="Group 3"/>
          <p:cNvGrpSpPr/>
          <p:nvPr/>
        </p:nvGrpSpPr>
        <p:grpSpPr>
          <a:xfrm>
            <a:off x="3429003" y="4800619"/>
            <a:ext cx="5353055" cy="1295405"/>
            <a:chOff x="3429003" y="4800619"/>
            <a:chExt cx="5353055" cy="1295405"/>
          </a:xfrm>
        </p:grpSpPr>
        <p:grpSp>
          <p:nvGrpSpPr>
            <p:cNvPr id="4202" name="Group 90"/>
            <p:cNvGrpSpPr>
              <a:grpSpLocks/>
            </p:cNvGrpSpPr>
            <p:nvPr/>
          </p:nvGrpSpPr>
          <p:grpSpPr bwMode="auto">
            <a:xfrm>
              <a:off x="3429003" y="4800619"/>
              <a:ext cx="1371601" cy="1295405"/>
              <a:chOff x="2256" y="3024"/>
              <a:chExt cx="864" cy="816"/>
            </a:xfrm>
          </p:grpSpPr>
          <p:sp>
            <p:nvSpPr>
              <p:cNvPr id="4208" name="Oval 91"/>
              <p:cNvSpPr>
                <a:spLocks noChangeArrowheads="1"/>
              </p:cNvSpPr>
              <p:nvPr/>
            </p:nvSpPr>
            <p:spPr bwMode="auto">
              <a:xfrm>
                <a:off x="2256" y="374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209" name="Freeform 92"/>
              <p:cNvSpPr>
                <a:spLocks/>
              </p:cNvSpPr>
              <p:nvPr/>
            </p:nvSpPr>
            <p:spPr bwMode="auto">
              <a:xfrm flipV="1">
                <a:off x="2256" y="3072"/>
                <a:ext cx="864" cy="720"/>
              </a:xfrm>
              <a:custGeom>
                <a:avLst/>
                <a:gdLst>
                  <a:gd name="T0" fmla="*/ 0 w 864"/>
                  <a:gd name="T1" fmla="*/ 0 h 720"/>
                  <a:gd name="T2" fmla="*/ 0 w 864"/>
                  <a:gd name="T3" fmla="*/ 720 h 720"/>
                  <a:gd name="T4" fmla="*/ 864 w 864"/>
                  <a:gd name="T5" fmla="*/ 720 h 720"/>
                  <a:gd name="T6" fmla="*/ 864 w 86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720">
                    <a:moveTo>
                      <a:pt x="0" y="0"/>
                    </a:moveTo>
                    <a:lnTo>
                      <a:pt x="0" y="720"/>
                    </a:lnTo>
                    <a:lnTo>
                      <a:pt x="864" y="720"/>
                    </a:lnTo>
                    <a:lnTo>
                      <a:pt x="864" y="0"/>
                    </a:lnTo>
                  </a:path>
                </a:pathLst>
              </a:custGeom>
              <a:solidFill>
                <a:schemeClr val="bg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 name="Oval 93"/>
              <p:cNvSpPr>
                <a:spLocks noChangeArrowheads="1"/>
              </p:cNvSpPr>
              <p:nvPr/>
            </p:nvSpPr>
            <p:spPr bwMode="auto">
              <a:xfrm>
                <a:off x="2256" y="302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sp>
          <p:nvSpPr>
            <p:cNvPr id="4203" name="Text Box 94"/>
            <p:cNvSpPr txBox="1">
              <a:spLocks noChangeArrowheads="1"/>
            </p:cNvSpPr>
            <p:nvPr/>
          </p:nvSpPr>
          <p:spPr bwMode="auto">
            <a:xfrm>
              <a:off x="4724404" y="5562622"/>
              <a:ext cx="4057654" cy="3048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Hard Disk: Overflow Storage for Main Memory</a:t>
              </a:r>
            </a:p>
          </p:txBody>
        </p:sp>
        <p:sp>
          <p:nvSpPr>
            <p:cNvPr id="4204" name="Rectangle 95"/>
            <p:cNvSpPr>
              <a:spLocks noChangeArrowheads="1"/>
            </p:cNvSpPr>
            <p:nvPr/>
          </p:nvSpPr>
          <p:spPr bwMode="auto">
            <a:xfrm>
              <a:off x="3505203" y="5105420"/>
              <a:ext cx="1066801" cy="3810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205" name="Text Box 96"/>
            <p:cNvSpPr txBox="1">
              <a:spLocks noChangeArrowheads="1"/>
            </p:cNvSpPr>
            <p:nvPr/>
          </p:nvSpPr>
          <p:spPr bwMode="auto">
            <a:xfrm>
              <a:off x="3429003" y="5029220"/>
              <a:ext cx="723901" cy="2460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dirty="0"/>
                <a:t>swap file</a:t>
              </a:r>
            </a:p>
          </p:txBody>
        </p:sp>
        <p:sp>
          <p:nvSpPr>
            <p:cNvPr id="4206" name="Rectangle 97"/>
            <p:cNvSpPr>
              <a:spLocks noChangeArrowheads="1"/>
            </p:cNvSpPr>
            <p:nvPr/>
          </p:nvSpPr>
          <p:spPr bwMode="auto">
            <a:xfrm>
              <a:off x="3505203" y="5562622"/>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78" name="Arc 102"/>
            <p:cNvSpPr>
              <a:spLocks/>
            </p:cNvSpPr>
            <p:nvPr/>
          </p:nvSpPr>
          <p:spPr bwMode="auto">
            <a:xfrm rot="10800000" flipH="1" flipV="1">
              <a:off x="4343400" y="5257800"/>
              <a:ext cx="1676400" cy="381000"/>
            </a:xfrm>
            <a:custGeom>
              <a:avLst/>
              <a:gdLst>
                <a:gd name="T0" fmla="*/ 0 w 21600"/>
                <a:gd name="T1" fmla="*/ 0 h 21600"/>
                <a:gd name="T2" fmla="*/ 1676400 w 21600"/>
                <a:gd name="T3" fmla="*/ 381000 h 21600"/>
                <a:gd name="T4" fmla="*/ 0 w 21600"/>
                <a:gd name="T5" fmla="*/ 381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triangle" w="med" len="med"/>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97"/>
            <p:cNvSpPr>
              <a:spLocks noChangeArrowheads="1"/>
            </p:cNvSpPr>
            <p:nvPr/>
          </p:nvSpPr>
          <p:spPr bwMode="auto">
            <a:xfrm>
              <a:off x="3561701" y="5606927"/>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0" name="Rectangle 97"/>
            <p:cNvSpPr>
              <a:spLocks noChangeArrowheads="1"/>
            </p:cNvSpPr>
            <p:nvPr/>
          </p:nvSpPr>
          <p:spPr bwMode="auto">
            <a:xfrm>
              <a:off x="3629024" y="5658154"/>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dirty="0"/>
                <a:t>other files</a:t>
              </a:r>
            </a:p>
          </p:txBody>
        </p:sp>
      </p:grpSp>
    </p:spTree>
    <p:extLst>
      <p:ext uri="{BB962C8B-B14F-4D97-AF65-F5344CB8AC3E}">
        <p14:creationId xmlns:p14="http://schemas.microsoft.com/office/powerpoint/2010/main" val="115520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a:t>Virtual Memory (cont.)</a:t>
            </a:r>
          </a:p>
        </p:txBody>
      </p:sp>
      <p:sp>
        <p:nvSpPr>
          <p:cNvPr id="11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dirty="0"/>
          </a:p>
        </p:txBody>
      </p:sp>
      <p:sp>
        <p:nvSpPr>
          <p:cNvPr id="4100" name="Rectangle 3"/>
          <p:cNvSpPr>
            <a:spLocks noChangeArrowheads="1"/>
          </p:cNvSpPr>
          <p:nvPr/>
        </p:nvSpPr>
        <p:spPr bwMode="auto">
          <a:xfrm>
            <a:off x="3657600" y="2514600"/>
            <a:ext cx="914400" cy="1524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01" name="Rectangle 4"/>
          <p:cNvSpPr>
            <a:spLocks noChangeArrowheads="1"/>
          </p:cNvSpPr>
          <p:nvPr/>
        </p:nvSpPr>
        <p:spPr bwMode="auto">
          <a:xfrm>
            <a:off x="9144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02" name="Line 5"/>
          <p:cNvSpPr>
            <a:spLocks noChangeShapeType="1"/>
          </p:cNvSpPr>
          <p:nvPr/>
        </p:nvSpPr>
        <p:spPr bwMode="auto">
          <a:xfrm>
            <a:off x="9144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6"/>
          <p:cNvSpPr>
            <a:spLocks noChangeShapeType="1"/>
          </p:cNvSpPr>
          <p:nvPr/>
        </p:nvSpPr>
        <p:spPr bwMode="auto">
          <a:xfrm>
            <a:off x="9144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 name="Line 7"/>
          <p:cNvSpPr>
            <a:spLocks noChangeShapeType="1"/>
          </p:cNvSpPr>
          <p:nvPr/>
        </p:nvSpPr>
        <p:spPr bwMode="auto">
          <a:xfrm>
            <a:off x="9144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Line 8"/>
          <p:cNvSpPr>
            <a:spLocks noChangeShapeType="1"/>
          </p:cNvSpPr>
          <p:nvPr/>
        </p:nvSpPr>
        <p:spPr bwMode="auto">
          <a:xfrm>
            <a:off x="9144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Line 9"/>
          <p:cNvSpPr>
            <a:spLocks noChangeShapeType="1"/>
          </p:cNvSpPr>
          <p:nvPr/>
        </p:nvSpPr>
        <p:spPr bwMode="auto">
          <a:xfrm>
            <a:off x="9144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Line 10"/>
          <p:cNvSpPr>
            <a:spLocks noChangeShapeType="1"/>
          </p:cNvSpPr>
          <p:nvPr/>
        </p:nvSpPr>
        <p:spPr bwMode="auto">
          <a:xfrm>
            <a:off x="9144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Line 11"/>
          <p:cNvSpPr>
            <a:spLocks noChangeShapeType="1"/>
          </p:cNvSpPr>
          <p:nvPr/>
        </p:nvSpPr>
        <p:spPr bwMode="auto">
          <a:xfrm>
            <a:off x="9144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Line 12"/>
          <p:cNvSpPr>
            <a:spLocks noChangeShapeType="1"/>
          </p:cNvSpPr>
          <p:nvPr/>
        </p:nvSpPr>
        <p:spPr bwMode="auto">
          <a:xfrm>
            <a:off x="9144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Line 13"/>
          <p:cNvSpPr>
            <a:spLocks noChangeShapeType="1"/>
          </p:cNvSpPr>
          <p:nvPr/>
        </p:nvSpPr>
        <p:spPr bwMode="auto">
          <a:xfrm>
            <a:off x="9144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Line 14"/>
          <p:cNvSpPr>
            <a:spLocks noChangeShapeType="1"/>
          </p:cNvSpPr>
          <p:nvPr/>
        </p:nvSpPr>
        <p:spPr bwMode="auto">
          <a:xfrm>
            <a:off x="9144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Line 15"/>
          <p:cNvSpPr>
            <a:spLocks noChangeShapeType="1"/>
          </p:cNvSpPr>
          <p:nvPr/>
        </p:nvSpPr>
        <p:spPr bwMode="auto">
          <a:xfrm>
            <a:off x="9144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Line 16"/>
          <p:cNvSpPr>
            <a:spLocks noChangeShapeType="1"/>
          </p:cNvSpPr>
          <p:nvPr/>
        </p:nvSpPr>
        <p:spPr bwMode="auto">
          <a:xfrm>
            <a:off x="9144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Line 17"/>
          <p:cNvSpPr>
            <a:spLocks noChangeShapeType="1"/>
          </p:cNvSpPr>
          <p:nvPr/>
        </p:nvSpPr>
        <p:spPr bwMode="auto">
          <a:xfrm>
            <a:off x="9144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Line 18"/>
          <p:cNvSpPr>
            <a:spLocks noChangeShapeType="1"/>
          </p:cNvSpPr>
          <p:nvPr/>
        </p:nvSpPr>
        <p:spPr bwMode="auto">
          <a:xfrm>
            <a:off x="9144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 name="Line 19"/>
          <p:cNvSpPr>
            <a:spLocks noChangeShapeType="1"/>
          </p:cNvSpPr>
          <p:nvPr/>
        </p:nvSpPr>
        <p:spPr bwMode="auto">
          <a:xfrm>
            <a:off x="9144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7" name="Line 20"/>
          <p:cNvSpPr>
            <a:spLocks noChangeShapeType="1"/>
          </p:cNvSpPr>
          <p:nvPr/>
        </p:nvSpPr>
        <p:spPr bwMode="auto">
          <a:xfrm>
            <a:off x="9144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8" name="Line 21"/>
          <p:cNvSpPr>
            <a:spLocks noChangeShapeType="1"/>
          </p:cNvSpPr>
          <p:nvPr/>
        </p:nvSpPr>
        <p:spPr bwMode="auto">
          <a:xfrm>
            <a:off x="9144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9" name="Line 22"/>
          <p:cNvSpPr>
            <a:spLocks noChangeShapeType="1"/>
          </p:cNvSpPr>
          <p:nvPr/>
        </p:nvSpPr>
        <p:spPr bwMode="auto">
          <a:xfrm>
            <a:off x="9144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Line 23"/>
          <p:cNvSpPr>
            <a:spLocks noChangeShapeType="1"/>
          </p:cNvSpPr>
          <p:nvPr/>
        </p:nvSpPr>
        <p:spPr bwMode="auto">
          <a:xfrm>
            <a:off x="9144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Line 24"/>
          <p:cNvSpPr>
            <a:spLocks noChangeShapeType="1"/>
          </p:cNvSpPr>
          <p:nvPr/>
        </p:nvSpPr>
        <p:spPr bwMode="auto">
          <a:xfrm>
            <a:off x="9144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Text Box 25"/>
          <p:cNvSpPr txBox="1">
            <a:spLocks noChangeArrowheads="1"/>
          </p:cNvSpPr>
          <p:nvPr/>
        </p:nvSpPr>
        <p:spPr bwMode="auto">
          <a:xfrm>
            <a:off x="12192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23" name="Line 26"/>
          <p:cNvSpPr>
            <a:spLocks noChangeShapeType="1"/>
          </p:cNvSpPr>
          <p:nvPr/>
        </p:nvSpPr>
        <p:spPr bwMode="auto">
          <a:xfrm>
            <a:off x="3657600" y="2667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4" name="Line 27"/>
          <p:cNvSpPr>
            <a:spLocks noChangeShapeType="1"/>
          </p:cNvSpPr>
          <p:nvPr/>
        </p:nvSpPr>
        <p:spPr bwMode="auto">
          <a:xfrm>
            <a:off x="3657600" y="2819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5" name="Line 28"/>
          <p:cNvSpPr>
            <a:spLocks noChangeShapeType="1"/>
          </p:cNvSpPr>
          <p:nvPr/>
        </p:nvSpPr>
        <p:spPr bwMode="auto">
          <a:xfrm>
            <a:off x="3657600" y="2971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 name="Line 29"/>
          <p:cNvSpPr>
            <a:spLocks noChangeShapeType="1"/>
          </p:cNvSpPr>
          <p:nvPr/>
        </p:nvSpPr>
        <p:spPr bwMode="auto">
          <a:xfrm>
            <a:off x="3657600" y="3124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7" name="Line 30"/>
          <p:cNvSpPr>
            <a:spLocks noChangeShapeType="1"/>
          </p:cNvSpPr>
          <p:nvPr/>
        </p:nvSpPr>
        <p:spPr bwMode="auto">
          <a:xfrm>
            <a:off x="3657600" y="3276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8" name="Line 31"/>
          <p:cNvSpPr>
            <a:spLocks noChangeShapeType="1"/>
          </p:cNvSpPr>
          <p:nvPr/>
        </p:nvSpPr>
        <p:spPr bwMode="auto">
          <a:xfrm>
            <a:off x="3657600" y="3733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9" name="Line 32"/>
          <p:cNvSpPr>
            <a:spLocks noChangeShapeType="1"/>
          </p:cNvSpPr>
          <p:nvPr/>
        </p:nvSpPr>
        <p:spPr bwMode="auto">
          <a:xfrm>
            <a:off x="3657600" y="3886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0" name="Line 33"/>
          <p:cNvSpPr>
            <a:spLocks noChangeShapeType="1"/>
          </p:cNvSpPr>
          <p:nvPr/>
        </p:nvSpPr>
        <p:spPr bwMode="auto">
          <a:xfrm>
            <a:off x="3657600" y="3429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1" name="Text Box 34"/>
          <p:cNvSpPr txBox="1">
            <a:spLocks noChangeArrowheads="1"/>
          </p:cNvSpPr>
          <p:nvPr/>
        </p:nvSpPr>
        <p:spPr bwMode="auto">
          <a:xfrm>
            <a:off x="4057650" y="3276600"/>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32" name="Text Box 35"/>
          <p:cNvSpPr txBox="1">
            <a:spLocks noChangeArrowheads="1"/>
          </p:cNvSpPr>
          <p:nvPr/>
        </p:nvSpPr>
        <p:spPr bwMode="auto">
          <a:xfrm>
            <a:off x="3352800" y="1295400"/>
            <a:ext cx="16335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Memory</a:t>
            </a:r>
          </a:p>
        </p:txBody>
      </p:sp>
      <p:sp>
        <p:nvSpPr>
          <p:cNvPr id="4133" name="Text Box 36"/>
          <p:cNvSpPr txBox="1">
            <a:spLocks noChangeArrowheads="1"/>
          </p:cNvSpPr>
          <p:nvPr/>
        </p:nvSpPr>
        <p:spPr bwMode="auto">
          <a:xfrm>
            <a:off x="6096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#1</a:t>
            </a:r>
          </a:p>
        </p:txBody>
      </p:sp>
      <p:sp>
        <p:nvSpPr>
          <p:cNvPr id="4134" name="Rectangle 37"/>
          <p:cNvSpPr>
            <a:spLocks noChangeArrowheads="1"/>
          </p:cNvSpPr>
          <p:nvPr/>
        </p:nvSpPr>
        <p:spPr bwMode="auto">
          <a:xfrm>
            <a:off x="914400" y="2286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5" name="Rectangle 38"/>
          <p:cNvSpPr>
            <a:spLocks noChangeArrowheads="1"/>
          </p:cNvSpPr>
          <p:nvPr/>
        </p:nvSpPr>
        <p:spPr bwMode="auto">
          <a:xfrm>
            <a:off x="914400" y="24384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6" name="Rectangle 39"/>
          <p:cNvSpPr>
            <a:spLocks noChangeArrowheads="1"/>
          </p:cNvSpPr>
          <p:nvPr/>
        </p:nvSpPr>
        <p:spPr bwMode="auto">
          <a:xfrm>
            <a:off x="914400" y="3048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7" name="Rectangle 40"/>
          <p:cNvSpPr>
            <a:spLocks noChangeArrowheads="1"/>
          </p:cNvSpPr>
          <p:nvPr/>
        </p:nvSpPr>
        <p:spPr bwMode="auto">
          <a:xfrm>
            <a:off x="3657600" y="2667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8" name="Rectangle 41"/>
          <p:cNvSpPr>
            <a:spLocks noChangeArrowheads="1"/>
          </p:cNvSpPr>
          <p:nvPr/>
        </p:nvSpPr>
        <p:spPr bwMode="auto">
          <a:xfrm>
            <a:off x="3657600" y="38862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9" name="Rectangle 42"/>
          <p:cNvSpPr>
            <a:spLocks noChangeArrowheads="1"/>
          </p:cNvSpPr>
          <p:nvPr/>
        </p:nvSpPr>
        <p:spPr bwMode="auto">
          <a:xfrm>
            <a:off x="3657600" y="2514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40" name="Rectangle 43"/>
          <p:cNvSpPr>
            <a:spLocks noChangeArrowheads="1"/>
          </p:cNvSpPr>
          <p:nvPr/>
        </p:nvSpPr>
        <p:spPr bwMode="auto">
          <a:xfrm>
            <a:off x="64008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41" name="Line 44"/>
          <p:cNvSpPr>
            <a:spLocks noChangeShapeType="1"/>
          </p:cNvSpPr>
          <p:nvPr/>
        </p:nvSpPr>
        <p:spPr bwMode="auto">
          <a:xfrm>
            <a:off x="64008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2" name="Line 45"/>
          <p:cNvSpPr>
            <a:spLocks noChangeShapeType="1"/>
          </p:cNvSpPr>
          <p:nvPr/>
        </p:nvSpPr>
        <p:spPr bwMode="auto">
          <a:xfrm>
            <a:off x="64008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3" name="Line 46"/>
          <p:cNvSpPr>
            <a:spLocks noChangeShapeType="1"/>
          </p:cNvSpPr>
          <p:nvPr/>
        </p:nvSpPr>
        <p:spPr bwMode="auto">
          <a:xfrm>
            <a:off x="64008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4" name="Line 47"/>
          <p:cNvSpPr>
            <a:spLocks noChangeShapeType="1"/>
          </p:cNvSpPr>
          <p:nvPr/>
        </p:nvSpPr>
        <p:spPr bwMode="auto">
          <a:xfrm>
            <a:off x="64008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5" name="Line 48"/>
          <p:cNvSpPr>
            <a:spLocks noChangeShapeType="1"/>
          </p:cNvSpPr>
          <p:nvPr/>
        </p:nvSpPr>
        <p:spPr bwMode="auto">
          <a:xfrm>
            <a:off x="64008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6" name="Line 49"/>
          <p:cNvSpPr>
            <a:spLocks noChangeShapeType="1"/>
          </p:cNvSpPr>
          <p:nvPr/>
        </p:nvSpPr>
        <p:spPr bwMode="auto">
          <a:xfrm>
            <a:off x="64008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 name="Line 50"/>
          <p:cNvSpPr>
            <a:spLocks noChangeShapeType="1"/>
          </p:cNvSpPr>
          <p:nvPr/>
        </p:nvSpPr>
        <p:spPr bwMode="auto">
          <a:xfrm>
            <a:off x="64008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8" name="Line 51"/>
          <p:cNvSpPr>
            <a:spLocks noChangeShapeType="1"/>
          </p:cNvSpPr>
          <p:nvPr/>
        </p:nvSpPr>
        <p:spPr bwMode="auto">
          <a:xfrm>
            <a:off x="64008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9" name="Line 52"/>
          <p:cNvSpPr>
            <a:spLocks noChangeShapeType="1"/>
          </p:cNvSpPr>
          <p:nvPr/>
        </p:nvSpPr>
        <p:spPr bwMode="auto">
          <a:xfrm>
            <a:off x="64008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0" name="Line 53"/>
          <p:cNvSpPr>
            <a:spLocks noChangeShapeType="1"/>
          </p:cNvSpPr>
          <p:nvPr/>
        </p:nvSpPr>
        <p:spPr bwMode="auto">
          <a:xfrm>
            <a:off x="64008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1" name="Line 54"/>
          <p:cNvSpPr>
            <a:spLocks noChangeShapeType="1"/>
          </p:cNvSpPr>
          <p:nvPr/>
        </p:nvSpPr>
        <p:spPr bwMode="auto">
          <a:xfrm>
            <a:off x="64008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2" name="Line 55"/>
          <p:cNvSpPr>
            <a:spLocks noChangeShapeType="1"/>
          </p:cNvSpPr>
          <p:nvPr/>
        </p:nvSpPr>
        <p:spPr bwMode="auto">
          <a:xfrm>
            <a:off x="64008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3" name="Line 56"/>
          <p:cNvSpPr>
            <a:spLocks noChangeShapeType="1"/>
          </p:cNvSpPr>
          <p:nvPr/>
        </p:nvSpPr>
        <p:spPr bwMode="auto">
          <a:xfrm>
            <a:off x="64008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4" name="Line 57"/>
          <p:cNvSpPr>
            <a:spLocks noChangeShapeType="1"/>
          </p:cNvSpPr>
          <p:nvPr/>
        </p:nvSpPr>
        <p:spPr bwMode="auto">
          <a:xfrm>
            <a:off x="64008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5" name="Line 58"/>
          <p:cNvSpPr>
            <a:spLocks noChangeShapeType="1"/>
          </p:cNvSpPr>
          <p:nvPr/>
        </p:nvSpPr>
        <p:spPr bwMode="auto">
          <a:xfrm>
            <a:off x="64008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6" name="Line 59"/>
          <p:cNvSpPr>
            <a:spLocks noChangeShapeType="1"/>
          </p:cNvSpPr>
          <p:nvPr/>
        </p:nvSpPr>
        <p:spPr bwMode="auto">
          <a:xfrm>
            <a:off x="64008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7" name="Line 60"/>
          <p:cNvSpPr>
            <a:spLocks noChangeShapeType="1"/>
          </p:cNvSpPr>
          <p:nvPr/>
        </p:nvSpPr>
        <p:spPr bwMode="auto">
          <a:xfrm>
            <a:off x="64008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8" name="Line 61"/>
          <p:cNvSpPr>
            <a:spLocks noChangeShapeType="1"/>
          </p:cNvSpPr>
          <p:nvPr/>
        </p:nvSpPr>
        <p:spPr bwMode="auto">
          <a:xfrm>
            <a:off x="64008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 name="Line 62"/>
          <p:cNvSpPr>
            <a:spLocks noChangeShapeType="1"/>
          </p:cNvSpPr>
          <p:nvPr/>
        </p:nvSpPr>
        <p:spPr bwMode="auto">
          <a:xfrm>
            <a:off x="64008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0" name="Line 63"/>
          <p:cNvSpPr>
            <a:spLocks noChangeShapeType="1"/>
          </p:cNvSpPr>
          <p:nvPr/>
        </p:nvSpPr>
        <p:spPr bwMode="auto">
          <a:xfrm>
            <a:off x="64008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1" name="Text Box 64"/>
          <p:cNvSpPr txBox="1">
            <a:spLocks noChangeArrowheads="1"/>
          </p:cNvSpPr>
          <p:nvPr/>
        </p:nvSpPr>
        <p:spPr bwMode="auto">
          <a:xfrm>
            <a:off x="67056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62" name="Text Box 65"/>
          <p:cNvSpPr txBox="1">
            <a:spLocks noChangeArrowheads="1"/>
          </p:cNvSpPr>
          <p:nvPr/>
        </p:nvSpPr>
        <p:spPr bwMode="auto">
          <a:xfrm>
            <a:off x="60960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#2</a:t>
            </a:r>
          </a:p>
        </p:txBody>
      </p:sp>
      <p:sp>
        <p:nvSpPr>
          <p:cNvPr id="4163" name="Rectangle 66"/>
          <p:cNvSpPr>
            <a:spLocks noChangeArrowheads="1"/>
          </p:cNvSpPr>
          <p:nvPr/>
        </p:nvSpPr>
        <p:spPr bwMode="auto">
          <a:xfrm>
            <a:off x="6400800" y="2286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4" name="Rectangle 67"/>
          <p:cNvSpPr>
            <a:spLocks noChangeArrowheads="1"/>
          </p:cNvSpPr>
          <p:nvPr/>
        </p:nvSpPr>
        <p:spPr bwMode="auto">
          <a:xfrm>
            <a:off x="6400800" y="3657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5" name="Rectangle 68"/>
          <p:cNvSpPr>
            <a:spLocks noChangeArrowheads="1"/>
          </p:cNvSpPr>
          <p:nvPr/>
        </p:nvSpPr>
        <p:spPr bwMode="auto">
          <a:xfrm>
            <a:off x="3657600" y="29718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6" name="Rectangle 69"/>
          <p:cNvSpPr>
            <a:spLocks noChangeArrowheads="1"/>
          </p:cNvSpPr>
          <p:nvPr/>
        </p:nvSpPr>
        <p:spPr bwMode="auto">
          <a:xfrm>
            <a:off x="3657600" y="3276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7" name="Line 73"/>
          <p:cNvSpPr>
            <a:spLocks noChangeShapeType="1"/>
          </p:cNvSpPr>
          <p:nvPr/>
        </p:nvSpPr>
        <p:spPr bwMode="auto">
          <a:xfrm flipV="1">
            <a:off x="4114800" y="39624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8" name="Text Box 74"/>
          <p:cNvSpPr txBox="1">
            <a:spLocks noChangeArrowheads="1"/>
          </p:cNvSpPr>
          <p:nvPr/>
        </p:nvSpPr>
        <p:spPr bwMode="auto">
          <a:xfrm>
            <a:off x="3429000" y="4191000"/>
            <a:ext cx="15017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physical page</a:t>
            </a:r>
          </a:p>
        </p:txBody>
      </p:sp>
      <p:sp>
        <p:nvSpPr>
          <p:cNvPr id="4169" name="Text Box 75"/>
          <p:cNvSpPr txBox="1">
            <a:spLocks noChangeArrowheads="1"/>
          </p:cNvSpPr>
          <p:nvPr/>
        </p:nvSpPr>
        <p:spPr bwMode="auto">
          <a:xfrm>
            <a:off x="98425" y="1752600"/>
            <a:ext cx="66357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Virtual</a:t>
            </a:r>
            <a:br>
              <a:rPr lang="en-US" altLang="en-US" sz="1000"/>
            </a:br>
            <a:r>
              <a:rPr lang="en-US" altLang="en-US" sz="1000"/>
              <a:t>Page</a:t>
            </a:r>
            <a:br>
              <a:rPr lang="en-US" altLang="en-US" sz="1000"/>
            </a:br>
            <a:r>
              <a:rPr lang="en-US" altLang="en-US" sz="1000"/>
              <a:t>Number</a:t>
            </a:r>
          </a:p>
          <a:p>
            <a:pPr algn="ctr"/>
            <a:r>
              <a:rPr lang="en-US" altLang="en-US" sz="1000"/>
              <a:t>(VPN)</a:t>
            </a:r>
          </a:p>
        </p:txBody>
      </p:sp>
      <p:sp>
        <p:nvSpPr>
          <p:cNvPr id="4170" name="Text Box 76"/>
          <p:cNvSpPr txBox="1">
            <a:spLocks noChangeArrowheads="1"/>
          </p:cNvSpPr>
          <p:nvPr/>
        </p:nvSpPr>
        <p:spPr bwMode="auto">
          <a:xfrm>
            <a:off x="6318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71" name="Text Box 77"/>
          <p:cNvSpPr txBox="1">
            <a:spLocks noChangeArrowheads="1"/>
          </p:cNvSpPr>
          <p:nvPr/>
        </p:nvSpPr>
        <p:spPr bwMode="auto">
          <a:xfrm>
            <a:off x="6318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72" name="Text Box 78"/>
          <p:cNvSpPr txBox="1">
            <a:spLocks noChangeArrowheads="1"/>
          </p:cNvSpPr>
          <p:nvPr/>
        </p:nvSpPr>
        <p:spPr bwMode="auto">
          <a:xfrm>
            <a:off x="6318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4173" name="Text Box 79"/>
          <p:cNvSpPr txBox="1">
            <a:spLocks noChangeArrowheads="1"/>
          </p:cNvSpPr>
          <p:nvPr/>
        </p:nvSpPr>
        <p:spPr bwMode="auto">
          <a:xfrm>
            <a:off x="2743200" y="2514600"/>
            <a:ext cx="6953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Physical</a:t>
            </a:r>
            <a:br>
              <a:rPr lang="en-US" altLang="en-US" sz="1000"/>
            </a:br>
            <a:r>
              <a:rPr lang="en-US" altLang="en-US" sz="1000"/>
              <a:t>Page</a:t>
            </a:r>
            <a:br>
              <a:rPr lang="en-US" altLang="en-US" sz="1000"/>
            </a:br>
            <a:r>
              <a:rPr lang="en-US" altLang="en-US" sz="1000"/>
              <a:t>Number</a:t>
            </a:r>
            <a:br>
              <a:rPr lang="en-US" altLang="en-US" sz="1000"/>
            </a:br>
            <a:r>
              <a:rPr lang="en-US" altLang="en-US" sz="1000"/>
              <a:t>(PPN)</a:t>
            </a:r>
          </a:p>
        </p:txBody>
      </p:sp>
      <p:sp>
        <p:nvSpPr>
          <p:cNvPr id="4175" name="Line 99"/>
          <p:cNvSpPr>
            <a:spLocks noChangeShapeType="1"/>
          </p:cNvSpPr>
          <p:nvPr/>
        </p:nvSpPr>
        <p:spPr bwMode="auto">
          <a:xfrm flipV="1">
            <a:off x="1371600" y="51816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6" name="Text Box 100"/>
          <p:cNvSpPr txBox="1">
            <a:spLocks noChangeArrowheads="1"/>
          </p:cNvSpPr>
          <p:nvPr/>
        </p:nvSpPr>
        <p:spPr bwMode="auto">
          <a:xfrm>
            <a:off x="685800" y="5410200"/>
            <a:ext cx="13255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virtual page</a:t>
            </a:r>
          </a:p>
        </p:txBody>
      </p:sp>
      <p:sp>
        <p:nvSpPr>
          <p:cNvPr id="4177" name="Text Box 101"/>
          <p:cNvSpPr txBox="1">
            <a:spLocks noChangeArrowheads="1"/>
          </p:cNvSpPr>
          <p:nvPr/>
        </p:nvSpPr>
        <p:spPr bwMode="auto">
          <a:xfrm>
            <a:off x="3209925" y="2057400"/>
            <a:ext cx="19589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DRAM: Main Memory</a:t>
            </a:r>
          </a:p>
        </p:txBody>
      </p:sp>
      <p:sp>
        <p:nvSpPr>
          <p:cNvPr id="4179" name="Text Box 103"/>
          <p:cNvSpPr txBox="1">
            <a:spLocks noChangeArrowheads="1"/>
          </p:cNvSpPr>
          <p:nvPr/>
        </p:nvSpPr>
        <p:spPr bwMode="auto">
          <a:xfrm>
            <a:off x="6318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80" name="Text Box 104"/>
          <p:cNvSpPr txBox="1">
            <a:spLocks noChangeArrowheads="1"/>
          </p:cNvSpPr>
          <p:nvPr/>
        </p:nvSpPr>
        <p:spPr bwMode="auto">
          <a:xfrm>
            <a:off x="6318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181" name="Text Box 105"/>
          <p:cNvSpPr txBox="1">
            <a:spLocks noChangeArrowheads="1"/>
          </p:cNvSpPr>
          <p:nvPr/>
        </p:nvSpPr>
        <p:spPr bwMode="auto">
          <a:xfrm>
            <a:off x="6318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182" name="Text Box 106"/>
          <p:cNvSpPr txBox="1">
            <a:spLocks noChangeArrowheads="1"/>
          </p:cNvSpPr>
          <p:nvPr/>
        </p:nvSpPr>
        <p:spPr bwMode="auto">
          <a:xfrm>
            <a:off x="6318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4183" name="Text Box 107"/>
          <p:cNvSpPr txBox="1">
            <a:spLocks noChangeArrowheads="1"/>
          </p:cNvSpPr>
          <p:nvPr/>
        </p:nvSpPr>
        <p:spPr bwMode="auto">
          <a:xfrm>
            <a:off x="6318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4184" name="Text Box 108"/>
          <p:cNvSpPr txBox="1">
            <a:spLocks noChangeArrowheads="1"/>
          </p:cNvSpPr>
          <p:nvPr/>
        </p:nvSpPr>
        <p:spPr bwMode="auto">
          <a:xfrm>
            <a:off x="6318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4185" name="Text Box 110"/>
          <p:cNvSpPr txBox="1">
            <a:spLocks noChangeArrowheads="1"/>
          </p:cNvSpPr>
          <p:nvPr/>
        </p:nvSpPr>
        <p:spPr bwMode="auto">
          <a:xfrm>
            <a:off x="61182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86" name="Text Box 111"/>
          <p:cNvSpPr txBox="1">
            <a:spLocks noChangeArrowheads="1"/>
          </p:cNvSpPr>
          <p:nvPr/>
        </p:nvSpPr>
        <p:spPr bwMode="auto">
          <a:xfrm>
            <a:off x="61182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87" name="Text Box 112"/>
          <p:cNvSpPr txBox="1">
            <a:spLocks noChangeArrowheads="1"/>
          </p:cNvSpPr>
          <p:nvPr/>
        </p:nvSpPr>
        <p:spPr bwMode="auto">
          <a:xfrm>
            <a:off x="61182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4188" name="Text Box 113"/>
          <p:cNvSpPr txBox="1">
            <a:spLocks noChangeArrowheads="1"/>
          </p:cNvSpPr>
          <p:nvPr/>
        </p:nvSpPr>
        <p:spPr bwMode="auto">
          <a:xfrm>
            <a:off x="61182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89" name="Text Box 114"/>
          <p:cNvSpPr txBox="1">
            <a:spLocks noChangeArrowheads="1"/>
          </p:cNvSpPr>
          <p:nvPr/>
        </p:nvSpPr>
        <p:spPr bwMode="auto">
          <a:xfrm>
            <a:off x="61182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190" name="Text Box 115"/>
          <p:cNvSpPr txBox="1">
            <a:spLocks noChangeArrowheads="1"/>
          </p:cNvSpPr>
          <p:nvPr/>
        </p:nvSpPr>
        <p:spPr bwMode="auto">
          <a:xfrm>
            <a:off x="61182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191" name="Text Box 116"/>
          <p:cNvSpPr txBox="1">
            <a:spLocks noChangeArrowheads="1"/>
          </p:cNvSpPr>
          <p:nvPr/>
        </p:nvSpPr>
        <p:spPr bwMode="auto">
          <a:xfrm>
            <a:off x="61182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4192" name="Text Box 117"/>
          <p:cNvSpPr txBox="1">
            <a:spLocks noChangeArrowheads="1"/>
          </p:cNvSpPr>
          <p:nvPr/>
        </p:nvSpPr>
        <p:spPr bwMode="auto">
          <a:xfrm>
            <a:off x="61182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4193" name="Text Box 118"/>
          <p:cNvSpPr txBox="1">
            <a:spLocks noChangeArrowheads="1"/>
          </p:cNvSpPr>
          <p:nvPr/>
        </p:nvSpPr>
        <p:spPr bwMode="auto">
          <a:xfrm>
            <a:off x="61182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4194" name="Text Box 119"/>
          <p:cNvSpPr txBox="1">
            <a:spLocks noChangeArrowheads="1"/>
          </p:cNvSpPr>
          <p:nvPr/>
        </p:nvSpPr>
        <p:spPr bwMode="auto">
          <a:xfrm>
            <a:off x="5562600" y="1752600"/>
            <a:ext cx="66357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Virtual</a:t>
            </a:r>
            <a:br>
              <a:rPr lang="en-US" altLang="en-US" sz="1000"/>
            </a:br>
            <a:r>
              <a:rPr lang="en-US" altLang="en-US" sz="1000"/>
              <a:t>Page</a:t>
            </a:r>
            <a:br>
              <a:rPr lang="en-US" altLang="en-US" sz="1000"/>
            </a:br>
            <a:r>
              <a:rPr lang="en-US" altLang="en-US" sz="1000"/>
              <a:t>Number</a:t>
            </a:r>
          </a:p>
          <a:p>
            <a:pPr algn="ctr"/>
            <a:r>
              <a:rPr lang="en-US" altLang="en-US" sz="1000"/>
              <a:t>(VPN)</a:t>
            </a:r>
          </a:p>
        </p:txBody>
      </p:sp>
      <p:sp>
        <p:nvSpPr>
          <p:cNvPr id="4195" name="Text Box 120"/>
          <p:cNvSpPr txBox="1">
            <a:spLocks noChangeArrowheads="1"/>
          </p:cNvSpPr>
          <p:nvPr/>
        </p:nvSpPr>
        <p:spPr bwMode="auto">
          <a:xfrm>
            <a:off x="3375025" y="2895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96" name="Text Box 121"/>
          <p:cNvSpPr txBox="1">
            <a:spLocks noChangeArrowheads="1"/>
          </p:cNvSpPr>
          <p:nvPr/>
        </p:nvSpPr>
        <p:spPr bwMode="auto">
          <a:xfrm>
            <a:off x="3375025" y="3048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97" name="Text Box 122"/>
          <p:cNvSpPr txBox="1">
            <a:spLocks noChangeArrowheads="1"/>
          </p:cNvSpPr>
          <p:nvPr/>
        </p:nvSpPr>
        <p:spPr bwMode="auto">
          <a:xfrm>
            <a:off x="3375025" y="3810000"/>
            <a:ext cx="3127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N</a:t>
            </a:r>
          </a:p>
        </p:txBody>
      </p:sp>
      <p:sp>
        <p:nvSpPr>
          <p:cNvPr id="4198" name="Text Box 123"/>
          <p:cNvSpPr txBox="1">
            <a:spLocks noChangeArrowheads="1"/>
          </p:cNvSpPr>
          <p:nvPr/>
        </p:nvSpPr>
        <p:spPr bwMode="auto">
          <a:xfrm>
            <a:off x="3375025" y="2438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99" name="Text Box 124"/>
          <p:cNvSpPr txBox="1">
            <a:spLocks noChangeArrowheads="1"/>
          </p:cNvSpPr>
          <p:nvPr/>
        </p:nvSpPr>
        <p:spPr bwMode="auto">
          <a:xfrm>
            <a:off x="3375025" y="2590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200" name="Text Box 125"/>
          <p:cNvSpPr txBox="1">
            <a:spLocks noChangeArrowheads="1"/>
          </p:cNvSpPr>
          <p:nvPr/>
        </p:nvSpPr>
        <p:spPr bwMode="auto">
          <a:xfrm>
            <a:off x="3375025" y="2743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201" name="Text Box 126"/>
          <p:cNvSpPr txBox="1">
            <a:spLocks noChangeArrowheads="1"/>
          </p:cNvSpPr>
          <p:nvPr/>
        </p:nvSpPr>
        <p:spPr bwMode="auto">
          <a:xfrm>
            <a:off x="3375025" y="3200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grpSp>
        <p:nvGrpSpPr>
          <p:cNvPr id="4" name="Group 3"/>
          <p:cNvGrpSpPr/>
          <p:nvPr/>
        </p:nvGrpSpPr>
        <p:grpSpPr>
          <a:xfrm>
            <a:off x="3429003" y="4800619"/>
            <a:ext cx="5353055" cy="1295405"/>
            <a:chOff x="3429003" y="4800619"/>
            <a:chExt cx="5353055" cy="1295405"/>
          </a:xfrm>
        </p:grpSpPr>
        <p:grpSp>
          <p:nvGrpSpPr>
            <p:cNvPr id="4202" name="Group 90"/>
            <p:cNvGrpSpPr>
              <a:grpSpLocks/>
            </p:cNvGrpSpPr>
            <p:nvPr/>
          </p:nvGrpSpPr>
          <p:grpSpPr bwMode="auto">
            <a:xfrm>
              <a:off x="3429003" y="4800619"/>
              <a:ext cx="1371601" cy="1295405"/>
              <a:chOff x="2256" y="3024"/>
              <a:chExt cx="864" cy="816"/>
            </a:xfrm>
          </p:grpSpPr>
          <p:sp>
            <p:nvSpPr>
              <p:cNvPr id="4208" name="Oval 91"/>
              <p:cNvSpPr>
                <a:spLocks noChangeArrowheads="1"/>
              </p:cNvSpPr>
              <p:nvPr/>
            </p:nvSpPr>
            <p:spPr bwMode="auto">
              <a:xfrm>
                <a:off x="2256" y="374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209" name="Freeform 92"/>
              <p:cNvSpPr>
                <a:spLocks/>
              </p:cNvSpPr>
              <p:nvPr/>
            </p:nvSpPr>
            <p:spPr bwMode="auto">
              <a:xfrm flipV="1">
                <a:off x="2256" y="3072"/>
                <a:ext cx="864" cy="720"/>
              </a:xfrm>
              <a:custGeom>
                <a:avLst/>
                <a:gdLst>
                  <a:gd name="T0" fmla="*/ 0 w 864"/>
                  <a:gd name="T1" fmla="*/ 0 h 720"/>
                  <a:gd name="T2" fmla="*/ 0 w 864"/>
                  <a:gd name="T3" fmla="*/ 720 h 720"/>
                  <a:gd name="T4" fmla="*/ 864 w 864"/>
                  <a:gd name="T5" fmla="*/ 720 h 720"/>
                  <a:gd name="T6" fmla="*/ 864 w 86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720">
                    <a:moveTo>
                      <a:pt x="0" y="0"/>
                    </a:moveTo>
                    <a:lnTo>
                      <a:pt x="0" y="720"/>
                    </a:lnTo>
                    <a:lnTo>
                      <a:pt x="864" y="720"/>
                    </a:lnTo>
                    <a:lnTo>
                      <a:pt x="864" y="0"/>
                    </a:lnTo>
                  </a:path>
                </a:pathLst>
              </a:custGeom>
              <a:solidFill>
                <a:schemeClr val="bg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 name="Oval 93"/>
              <p:cNvSpPr>
                <a:spLocks noChangeArrowheads="1"/>
              </p:cNvSpPr>
              <p:nvPr/>
            </p:nvSpPr>
            <p:spPr bwMode="auto">
              <a:xfrm>
                <a:off x="2256" y="302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sp>
          <p:nvSpPr>
            <p:cNvPr id="4203" name="Text Box 94"/>
            <p:cNvSpPr txBox="1">
              <a:spLocks noChangeArrowheads="1"/>
            </p:cNvSpPr>
            <p:nvPr/>
          </p:nvSpPr>
          <p:spPr bwMode="auto">
            <a:xfrm>
              <a:off x="4724404" y="5562622"/>
              <a:ext cx="4057654" cy="3048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Hard Disk: Overflow Storage for Main Memory</a:t>
              </a:r>
            </a:p>
          </p:txBody>
        </p:sp>
        <p:sp>
          <p:nvSpPr>
            <p:cNvPr id="4204" name="Rectangle 95"/>
            <p:cNvSpPr>
              <a:spLocks noChangeArrowheads="1"/>
            </p:cNvSpPr>
            <p:nvPr/>
          </p:nvSpPr>
          <p:spPr bwMode="auto">
            <a:xfrm>
              <a:off x="3505203" y="5105420"/>
              <a:ext cx="1066801" cy="3810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205" name="Text Box 96"/>
            <p:cNvSpPr txBox="1">
              <a:spLocks noChangeArrowheads="1"/>
            </p:cNvSpPr>
            <p:nvPr/>
          </p:nvSpPr>
          <p:spPr bwMode="auto">
            <a:xfrm>
              <a:off x="3429003" y="5029220"/>
              <a:ext cx="723901" cy="2460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dirty="0"/>
                <a:t>swap file</a:t>
              </a:r>
            </a:p>
          </p:txBody>
        </p:sp>
        <p:sp>
          <p:nvSpPr>
            <p:cNvPr id="4206" name="Rectangle 97"/>
            <p:cNvSpPr>
              <a:spLocks noChangeArrowheads="1"/>
            </p:cNvSpPr>
            <p:nvPr/>
          </p:nvSpPr>
          <p:spPr bwMode="auto">
            <a:xfrm>
              <a:off x="3505203" y="5562622"/>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78" name="Arc 102"/>
            <p:cNvSpPr>
              <a:spLocks/>
            </p:cNvSpPr>
            <p:nvPr/>
          </p:nvSpPr>
          <p:spPr bwMode="auto">
            <a:xfrm rot="10800000" flipH="1" flipV="1">
              <a:off x="4343400" y="5257800"/>
              <a:ext cx="1676400" cy="381000"/>
            </a:xfrm>
            <a:custGeom>
              <a:avLst/>
              <a:gdLst>
                <a:gd name="T0" fmla="*/ 0 w 21600"/>
                <a:gd name="T1" fmla="*/ 0 h 21600"/>
                <a:gd name="T2" fmla="*/ 1676400 w 21600"/>
                <a:gd name="T3" fmla="*/ 381000 h 21600"/>
                <a:gd name="T4" fmla="*/ 0 w 21600"/>
                <a:gd name="T5" fmla="*/ 381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triangle" w="med" len="med"/>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97"/>
            <p:cNvSpPr>
              <a:spLocks noChangeArrowheads="1"/>
            </p:cNvSpPr>
            <p:nvPr/>
          </p:nvSpPr>
          <p:spPr bwMode="auto">
            <a:xfrm>
              <a:off x="3561701" y="5606927"/>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0" name="Rectangle 97"/>
            <p:cNvSpPr>
              <a:spLocks noChangeArrowheads="1"/>
            </p:cNvSpPr>
            <p:nvPr/>
          </p:nvSpPr>
          <p:spPr bwMode="auto">
            <a:xfrm>
              <a:off x="3629024" y="5658154"/>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dirty="0"/>
                <a:t>other files</a:t>
              </a:r>
            </a:p>
          </p:txBody>
        </p:sp>
      </p:grpSp>
      <p:sp>
        <p:nvSpPr>
          <p:cNvPr id="118" name="Rectangle 107"/>
          <p:cNvSpPr>
            <a:spLocks noChangeArrowheads="1"/>
          </p:cNvSpPr>
          <p:nvPr/>
        </p:nvSpPr>
        <p:spPr bwMode="auto">
          <a:xfrm>
            <a:off x="914400" y="2285999"/>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1" name="Line 109"/>
          <p:cNvSpPr>
            <a:spLocks noChangeShapeType="1"/>
          </p:cNvSpPr>
          <p:nvPr/>
        </p:nvSpPr>
        <p:spPr bwMode="auto">
          <a:xfrm>
            <a:off x="1828800" y="2362199"/>
            <a:ext cx="1219200" cy="1371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 name="Text Box 110"/>
          <p:cNvSpPr txBox="1">
            <a:spLocks noChangeArrowheads="1"/>
          </p:cNvSpPr>
          <p:nvPr/>
        </p:nvSpPr>
        <p:spPr bwMode="auto">
          <a:xfrm>
            <a:off x="2971800" y="3657599"/>
            <a:ext cx="4000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a:t>
            </a:r>
          </a:p>
        </p:txBody>
      </p:sp>
      <p:sp>
        <p:nvSpPr>
          <p:cNvPr id="125" name="Rectangle 45"/>
          <p:cNvSpPr>
            <a:spLocks noChangeArrowheads="1"/>
          </p:cNvSpPr>
          <p:nvPr/>
        </p:nvSpPr>
        <p:spPr bwMode="auto">
          <a:xfrm>
            <a:off x="3657600" y="25146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6" name="Line 76"/>
          <p:cNvSpPr>
            <a:spLocks noChangeShapeType="1"/>
          </p:cNvSpPr>
          <p:nvPr/>
        </p:nvSpPr>
        <p:spPr bwMode="auto">
          <a:xfrm>
            <a:off x="1828800" y="2362200"/>
            <a:ext cx="1828800" cy="228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Box 4"/>
          <p:cNvSpPr txBox="1"/>
          <p:nvPr/>
        </p:nvSpPr>
        <p:spPr>
          <a:xfrm>
            <a:off x="2228850" y="3216275"/>
            <a:ext cx="529312" cy="461665"/>
          </a:xfrm>
          <a:prstGeom prst="rect">
            <a:avLst/>
          </a:prstGeom>
          <a:noFill/>
        </p:spPr>
        <p:txBody>
          <a:bodyPr wrap="none" rtlCol="0">
            <a:spAutoFit/>
          </a:bodyPr>
          <a:lstStyle/>
          <a:p>
            <a:r>
              <a:rPr lang="en-US" sz="1200" i="1" dirty="0"/>
              <a:t>page </a:t>
            </a:r>
            <a:br>
              <a:rPr lang="en-US" sz="1200" i="1" dirty="0"/>
            </a:br>
            <a:r>
              <a:rPr lang="en-US" sz="1200" i="1" dirty="0"/>
              <a:t>fault</a:t>
            </a:r>
          </a:p>
        </p:txBody>
      </p:sp>
    </p:spTree>
    <p:extLst>
      <p:ext uri="{BB962C8B-B14F-4D97-AF65-F5344CB8AC3E}">
        <p14:creationId xmlns:p14="http://schemas.microsoft.com/office/powerpoint/2010/main" val="264140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121"/>
                                        </p:tgtEl>
                                      </p:cBhvr>
                                    </p:animEffect>
                                    <p:set>
                                      <p:cBhvr>
                                        <p:cTn id="17" dur="1" fill="hold">
                                          <p:stCondLst>
                                            <p:cond delay="499"/>
                                          </p:stCondLst>
                                        </p:cTn>
                                        <p:tgtEl>
                                          <p:spTgt spid="121"/>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122"/>
                                        </p:tgtEl>
                                      </p:cBhvr>
                                    </p:animEffect>
                                    <p:set>
                                      <p:cBhvr>
                                        <p:cTn id="20" dur="1" fill="hold">
                                          <p:stCondLst>
                                            <p:cond delay="499"/>
                                          </p:stCondLst>
                                        </p:cTn>
                                        <p:tgtEl>
                                          <p:spTgt spid="122"/>
                                        </p:tgtEl>
                                        <p:attrNameLst>
                                          <p:attrName>style.visibility</p:attrName>
                                        </p:attrNameLst>
                                      </p:cBhvr>
                                      <p:to>
                                        <p:strVal val="hidden"/>
                                      </p:to>
                                    </p:set>
                                  </p:childTnLst>
                                </p:cTn>
                              </p:par>
                              <p:par>
                                <p:cTn id="21" presetID="9" presetClass="exit" presetSubtype="0" fill="hold" grpId="1" nodeType="withEffect">
                                  <p:stCondLst>
                                    <p:cond delay="0"/>
                                  </p:stCondLst>
                                  <p:childTnLst>
                                    <p:animEffect transition="out" filter="dissolv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dissolve">
                                      <p:cBhvr>
                                        <p:cTn id="26" dur="500"/>
                                        <p:tgtEl>
                                          <p:spTgt spid="126"/>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dissolve">
                                      <p:cBhvr>
                                        <p:cTn id="30"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22" grpId="0"/>
      <p:bldP spid="122" grpId="1"/>
      <p:bldP spid="125" grpId="0" animBg="1"/>
      <p:bldP spid="126" grpId="0" animBg="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a:t>Virtual Memory (cont.)</a:t>
            </a:r>
          </a:p>
        </p:txBody>
      </p:sp>
      <p:sp>
        <p:nvSpPr>
          <p:cNvPr id="11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sp>
        <p:nvSpPr>
          <p:cNvPr id="4100" name="Rectangle 3"/>
          <p:cNvSpPr>
            <a:spLocks noChangeArrowheads="1"/>
          </p:cNvSpPr>
          <p:nvPr/>
        </p:nvSpPr>
        <p:spPr bwMode="auto">
          <a:xfrm>
            <a:off x="3657600" y="2514600"/>
            <a:ext cx="914400" cy="1524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01" name="Rectangle 4"/>
          <p:cNvSpPr>
            <a:spLocks noChangeArrowheads="1"/>
          </p:cNvSpPr>
          <p:nvPr/>
        </p:nvSpPr>
        <p:spPr bwMode="auto">
          <a:xfrm>
            <a:off x="9144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02" name="Line 5"/>
          <p:cNvSpPr>
            <a:spLocks noChangeShapeType="1"/>
          </p:cNvSpPr>
          <p:nvPr/>
        </p:nvSpPr>
        <p:spPr bwMode="auto">
          <a:xfrm>
            <a:off x="9144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6"/>
          <p:cNvSpPr>
            <a:spLocks noChangeShapeType="1"/>
          </p:cNvSpPr>
          <p:nvPr/>
        </p:nvSpPr>
        <p:spPr bwMode="auto">
          <a:xfrm>
            <a:off x="9144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 name="Line 7"/>
          <p:cNvSpPr>
            <a:spLocks noChangeShapeType="1"/>
          </p:cNvSpPr>
          <p:nvPr/>
        </p:nvSpPr>
        <p:spPr bwMode="auto">
          <a:xfrm>
            <a:off x="9144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Line 8"/>
          <p:cNvSpPr>
            <a:spLocks noChangeShapeType="1"/>
          </p:cNvSpPr>
          <p:nvPr/>
        </p:nvSpPr>
        <p:spPr bwMode="auto">
          <a:xfrm>
            <a:off x="9144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Line 9"/>
          <p:cNvSpPr>
            <a:spLocks noChangeShapeType="1"/>
          </p:cNvSpPr>
          <p:nvPr/>
        </p:nvSpPr>
        <p:spPr bwMode="auto">
          <a:xfrm>
            <a:off x="9144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Line 10"/>
          <p:cNvSpPr>
            <a:spLocks noChangeShapeType="1"/>
          </p:cNvSpPr>
          <p:nvPr/>
        </p:nvSpPr>
        <p:spPr bwMode="auto">
          <a:xfrm>
            <a:off x="9144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Line 11"/>
          <p:cNvSpPr>
            <a:spLocks noChangeShapeType="1"/>
          </p:cNvSpPr>
          <p:nvPr/>
        </p:nvSpPr>
        <p:spPr bwMode="auto">
          <a:xfrm>
            <a:off x="9144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Line 12"/>
          <p:cNvSpPr>
            <a:spLocks noChangeShapeType="1"/>
          </p:cNvSpPr>
          <p:nvPr/>
        </p:nvSpPr>
        <p:spPr bwMode="auto">
          <a:xfrm>
            <a:off x="9144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Line 13"/>
          <p:cNvSpPr>
            <a:spLocks noChangeShapeType="1"/>
          </p:cNvSpPr>
          <p:nvPr/>
        </p:nvSpPr>
        <p:spPr bwMode="auto">
          <a:xfrm>
            <a:off x="9144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Line 14"/>
          <p:cNvSpPr>
            <a:spLocks noChangeShapeType="1"/>
          </p:cNvSpPr>
          <p:nvPr/>
        </p:nvSpPr>
        <p:spPr bwMode="auto">
          <a:xfrm>
            <a:off x="9144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Line 15"/>
          <p:cNvSpPr>
            <a:spLocks noChangeShapeType="1"/>
          </p:cNvSpPr>
          <p:nvPr/>
        </p:nvSpPr>
        <p:spPr bwMode="auto">
          <a:xfrm>
            <a:off x="9144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Line 16"/>
          <p:cNvSpPr>
            <a:spLocks noChangeShapeType="1"/>
          </p:cNvSpPr>
          <p:nvPr/>
        </p:nvSpPr>
        <p:spPr bwMode="auto">
          <a:xfrm>
            <a:off x="9144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Line 17"/>
          <p:cNvSpPr>
            <a:spLocks noChangeShapeType="1"/>
          </p:cNvSpPr>
          <p:nvPr/>
        </p:nvSpPr>
        <p:spPr bwMode="auto">
          <a:xfrm>
            <a:off x="9144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Line 18"/>
          <p:cNvSpPr>
            <a:spLocks noChangeShapeType="1"/>
          </p:cNvSpPr>
          <p:nvPr/>
        </p:nvSpPr>
        <p:spPr bwMode="auto">
          <a:xfrm>
            <a:off x="9144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 name="Line 19"/>
          <p:cNvSpPr>
            <a:spLocks noChangeShapeType="1"/>
          </p:cNvSpPr>
          <p:nvPr/>
        </p:nvSpPr>
        <p:spPr bwMode="auto">
          <a:xfrm>
            <a:off x="9144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7" name="Line 20"/>
          <p:cNvSpPr>
            <a:spLocks noChangeShapeType="1"/>
          </p:cNvSpPr>
          <p:nvPr/>
        </p:nvSpPr>
        <p:spPr bwMode="auto">
          <a:xfrm>
            <a:off x="9144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8" name="Line 21"/>
          <p:cNvSpPr>
            <a:spLocks noChangeShapeType="1"/>
          </p:cNvSpPr>
          <p:nvPr/>
        </p:nvSpPr>
        <p:spPr bwMode="auto">
          <a:xfrm>
            <a:off x="9144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9" name="Line 22"/>
          <p:cNvSpPr>
            <a:spLocks noChangeShapeType="1"/>
          </p:cNvSpPr>
          <p:nvPr/>
        </p:nvSpPr>
        <p:spPr bwMode="auto">
          <a:xfrm>
            <a:off x="9144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Line 23"/>
          <p:cNvSpPr>
            <a:spLocks noChangeShapeType="1"/>
          </p:cNvSpPr>
          <p:nvPr/>
        </p:nvSpPr>
        <p:spPr bwMode="auto">
          <a:xfrm>
            <a:off x="9144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Line 24"/>
          <p:cNvSpPr>
            <a:spLocks noChangeShapeType="1"/>
          </p:cNvSpPr>
          <p:nvPr/>
        </p:nvSpPr>
        <p:spPr bwMode="auto">
          <a:xfrm>
            <a:off x="9144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Text Box 25"/>
          <p:cNvSpPr txBox="1">
            <a:spLocks noChangeArrowheads="1"/>
          </p:cNvSpPr>
          <p:nvPr/>
        </p:nvSpPr>
        <p:spPr bwMode="auto">
          <a:xfrm>
            <a:off x="12192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23" name="Line 26"/>
          <p:cNvSpPr>
            <a:spLocks noChangeShapeType="1"/>
          </p:cNvSpPr>
          <p:nvPr/>
        </p:nvSpPr>
        <p:spPr bwMode="auto">
          <a:xfrm>
            <a:off x="3657600" y="2667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4" name="Line 27"/>
          <p:cNvSpPr>
            <a:spLocks noChangeShapeType="1"/>
          </p:cNvSpPr>
          <p:nvPr/>
        </p:nvSpPr>
        <p:spPr bwMode="auto">
          <a:xfrm>
            <a:off x="3657600" y="2819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5" name="Line 28"/>
          <p:cNvSpPr>
            <a:spLocks noChangeShapeType="1"/>
          </p:cNvSpPr>
          <p:nvPr/>
        </p:nvSpPr>
        <p:spPr bwMode="auto">
          <a:xfrm>
            <a:off x="3657600" y="2971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 name="Line 29"/>
          <p:cNvSpPr>
            <a:spLocks noChangeShapeType="1"/>
          </p:cNvSpPr>
          <p:nvPr/>
        </p:nvSpPr>
        <p:spPr bwMode="auto">
          <a:xfrm>
            <a:off x="3657600" y="3124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7" name="Line 30"/>
          <p:cNvSpPr>
            <a:spLocks noChangeShapeType="1"/>
          </p:cNvSpPr>
          <p:nvPr/>
        </p:nvSpPr>
        <p:spPr bwMode="auto">
          <a:xfrm>
            <a:off x="3657600" y="3276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8" name="Line 31"/>
          <p:cNvSpPr>
            <a:spLocks noChangeShapeType="1"/>
          </p:cNvSpPr>
          <p:nvPr/>
        </p:nvSpPr>
        <p:spPr bwMode="auto">
          <a:xfrm>
            <a:off x="3657600" y="3733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9" name="Line 32"/>
          <p:cNvSpPr>
            <a:spLocks noChangeShapeType="1"/>
          </p:cNvSpPr>
          <p:nvPr/>
        </p:nvSpPr>
        <p:spPr bwMode="auto">
          <a:xfrm>
            <a:off x="3657600" y="3886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0" name="Line 33"/>
          <p:cNvSpPr>
            <a:spLocks noChangeShapeType="1"/>
          </p:cNvSpPr>
          <p:nvPr/>
        </p:nvSpPr>
        <p:spPr bwMode="auto">
          <a:xfrm>
            <a:off x="3657600" y="3429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1" name="Text Box 34"/>
          <p:cNvSpPr txBox="1">
            <a:spLocks noChangeArrowheads="1"/>
          </p:cNvSpPr>
          <p:nvPr/>
        </p:nvSpPr>
        <p:spPr bwMode="auto">
          <a:xfrm>
            <a:off x="4057650" y="3276600"/>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32" name="Text Box 35"/>
          <p:cNvSpPr txBox="1">
            <a:spLocks noChangeArrowheads="1"/>
          </p:cNvSpPr>
          <p:nvPr/>
        </p:nvSpPr>
        <p:spPr bwMode="auto">
          <a:xfrm>
            <a:off x="3352800" y="1295400"/>
            <a:ext cx="16335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Memory</a:t>
            </a:r>
          </a:p>
        </p:txBody>
      </p:sp>
      <p:sp>
        <p:nvSpPr>
          <p:cNvPr id="4133" name="Text Box 36"/>
          <p:cNvSpPr txBox="1">
            <a:spLocks noChangeArrowheads="1"/>
          </p:cNvSpPr>
          <p:nvPr/>
        </p:nvSpPr>
        <p:spPr bwMode="auto">
          <a:xfrm>
            <a:off x="6096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#1</a:t>
            </a:r>
          </a:p>
        </p:txBody>
      </p:sp>
      <p:sp>
        <p:nvSpPr>
          <p:cNvPr id="4134" name="Rectangle 37"/>
          <p:cNvSpPr>
            <a:spLocks noChangeArrowheads="1"/>
          </p:cNvSpPr>
          <p:nvPr/>
        </p:nvSpPr>
        <p:spPr bwMode="auto">
          <a:xfrm>
            <a:off x="914400" y="2286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5" name="Rectangle 38"/>
          <p:cNvSpPr>
            <a:spLocks noChangeArrowheads="1"/>
          </p:cNvSpPr>
          <p:nvPr/>
        </p:nvSpPr>
        <p:spPr bwMode="auto">
          <a:xfrm>
            <a:off x="914400" y="24384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6" name="Rectangle 39"/>
          <p:cNvSpPr>
            <a:spLocks noChangeArrowheads="1"/>
          </p:cNvSpPr>
          <p:nvPr/>
        </p:nvSpPr>
        <p:spPr bwMode="auto">
          <a:xfrm>
            <a:off x="914400" y="3048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7" name="Rectangle 40"/>
          <p:cNvSpPr>
            <a:spLocks noChangeArrowheads="1"/>
          </p:cNvSpPr>
          <p:nvPr/>
        </p:nvSpPr>
        <p:spPr bwMode="auto">
          <a:xfrm>
            <a:off x="3657600" y="2667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8" name="Rectangle 41"/>
          <p:cNvSpPr>
            <a:spLocks noChangeArrowheads="1"/>
          </p:cNvSpPr>
          <p:nvPr/>
        </p:nvSpPr>
        <p:spPr bwMode="auto">
          <a:xfrm>
            <a:off x="3657600" y="38862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9" name="Rectangle 42"/>
          <p:cNvSpPr>
            <a:spLocks noChangeArrowheads="1"/>
          </p:cNvSpPr>
          <p:nvPr/>
        </p:nvSpPr>
        <p:spPr bwMode="auto">
          <a:xfrm>
            <a:off x="3657600" y="2514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40" name="Rectangle 43"/>
          <p:cNvSpPr>
            <a:spLocks noChangeArrowheads="1"/>
          </p:cNvSpPr>
          <p:nvPr/>
        </p:nvSpPr>
        <p:spPr bwMode="auto">
          <a:xfrm>
            <a:off x="64008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41" name="Line 44"/>
          <p:cNvSpPr>
            <a:spLocks noChangeShapeType="1"/>
          </p:cNvSpPr>
          <p:nvPr/>
        </p:nvSpPr>
        <p:spPr bwMode="auto">
          <a:xfrm>
            <a:off x="64008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2" name="Line 45"/>
          <p:cNvSpPr>
            <a:spLocks noChangeShapeType="1"/>
          </p:cNvSpPr>
          <p:nvPr/>
        </p:nvSpPr>
        <p:spPr bwMode="auto">
          <a:xfrm>
            <a:off x="64008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3" name="Line 46"/>
          <p:cNvSpPr>
            <a:spLocks noChangeShapeType="1"/>
          </p:cNvSpPr>
          <p:nvPr/>
        </p:nvSpPr>
        <p:spPr bwMode="auto">
          <a:xfrm>
            <a:off x="64008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4" name="Line 47"/>
          <p:cNvSpPr>
            <a:spLocks noChangeShapeType="1"/>
          </p:cNvSpPr>
          <p:nvPr/>
        </p:nvSpPr>
        <p:spPr bwMode="auto">
          <a:xfrm>
            <a:off x="64008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5" name="Line 48"/>
          <p:cNvSpPr>
            <a:spLocks noChangeShapeType="1"/>
          </p:cNvSpPr>
          <p:nvPr/>
        </p:nvSpPr>
        <p:spPr bwMode="auto">
          <a:xfrm>
            <a:off x="64008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6" name="Line 49"/>
          <p:cNvSpPr>
            <a:spLocks noChangeShapeType="1"/>
          </p:cNvSpPr>
          <p:nvPr/>
        </p:nvSpPr>
        <p:spPr bwMode="auto">
          <a:xfrm>
            <a:off x="64008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 name="Line 50"/>
          <p:cNvSpPr>
            <a:spLocks noChangeShapeType="1"/>
          </p:cNvSpPr>
          <p:nvPr/>
        </p:nvSpPr>
        <p:spPr bwMode="auto">
          <a:xfrm>
            <a:off x="64008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8" name="Line 51"/>
          <p:cNvSpPr>
            <a:spLocks noChangeShapeType="1"/>
          </p:cNvSpPr>
          <p:nvPr/>
        </p:nvSpPr>
        <p:spPr bwMode="auto">
          <a:xfrm>
            <a:off x="64008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9" name="Line 52"/>
          <p:cNvSpPr>
            <a:spLocks noChangeShapeType="1"/>
          </p:cNvSpPr>
          <p:nvPr/>
        </p:nvSpPr>
        <p:spPr bwMode="auto">
          <a:xfrm>
            <a:off x="64008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0" name="Line 53"/>
          <p:cNvSpPr>
            <a:spLocks noChangeShapeType="1"/>
          </p:cNvSpPr>
          <p:nvPr/>
        </p:nvSpPr>
        <p:spPr bwMode="auto">
          <a:xfrm>
            <a:off x="64008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1" name="Line 54"/>
          <p:cNvSpPr>
            <a:spLocks noChangeShapeType="1"/>
          </p:cNvSpPr>
          <p:nvPr/>
        </p:nvSpPr>
        <p:spPr bwMode="auto">
          <a:xfrm>
            <a:off x="64008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2" name="Line 55"/>
          <p:cNvSpPr>
            <a:spLocks noChangeShapeType="1"/>
          </p:cNvSpPr>
          <p:nvPr/>
        </p:nvSpPr>
        <p:spPr bwMode="auto">
          <a:xfrm>
            <a:off x="64008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3" name="Line 56"/>
          <p:cNvSpPr>
            <a:spLocks noChangeShapeType="1"/>
          </p:cNvSpPr>
          <p:nvPr/>
        </p:nvSpPr>
        <p:spPr bwMode="auto">
          <a:xfrm>
            <a:off x="64008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4" name="Line 57"/>
          <p:cNvSpPr>
            <a:spLocks noChangeShapeType="1"/>
          </p:cNvSpPr>
          <p:nvPr/>
        </p:nvSpPr>
        <p:spPr bwMode="auto">
          <a:xfrm>
            <a:off x="64008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5" name="Line 58"/>
          <p:cNvSpPr>
            <a:spLocks noChangeShapeType="1"/>
          </p:cNvSpPr>
          <p:nvPr/>
        </p:nvSpPr>
        <p:spPr bwMode="auto">
          <a:xfrm>
            <a:off x="64008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6" name="Line 59"/>
          <p:cNvSpPr>
            <a:spLocks noChangeShapeType="1"/>
          </p:cNvSpPr>
          <p:nvPr/>
        </p:nvSpPr>
        <p:spPr bwMode="auto">
          <a:xfrm>
            <a:off x="64008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7" name="Line 60"/>
          <p:cNvSpPr>
            <a:spLocks noChangeShapeType="1"/>
          </p:cNvSpPr>
          <p:nvPr/>
        </p:nvSpPr>
        <p:spPr bwMode="auto">
          <a:xfrm>
            <a:off x="64008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8" name="Line 61"/>
          <p:cNvSpPr>
            <a:spLocks noChangeShapeType="1"/>
          </p:cNvSpPr>
          <p:nvPr/>
        </p:nvSpPr>
        <p:spPr bwMode="auto">
          <a:xfrm>
            <a:off x="64008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 name="Line 62"/>
          <p:cNvSpPr>
            <a:spLocks noChangeShapeType="1"/>
          </p:cNvSpPr>
          <p:nvPr/>
        </p:nvSpPr>
        <p:spPr bwMode="auto">
          <a:xfrm>
            <a:off x="64008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0" name="Line 63"/>
          <p:cNvSpPr>
            <a:spLocks noChangeShapeType="1"/>
          </p:cNvSpPr>
          <p:nvPr/>
        </p:nvSpPr>
        <p:spPr bwMode="auto">
          <a:xfrm>
            <a:off x="64008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1" name="Text Box 64"/>
          <p:cNvSpPr txBox="1">
            <a:spLocks noChangeArrowheads="1"/>
          </p:cNvSpPr>
          <p:nvPr/>
        </p:nvSpPr>
        <p:spPr bwMode="auto">
          <a:xfrm>
            <a:off x="67056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62" name="Text Box 65"/>
          <p:cNvSpPr txBox="1">
            <a:spLocks noChangeArrowheads="1"/>
          </p:cNvSpPr>
          <p:nvPr/>
        </p:nvSpPr>
        <p:spPr bwMode="auto">
          <a:xfrm>
            <a:off x="60960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#2</a:t>
            </a:r>
          </a:p>
        </p:txBody>
      </p:sp>
      <p:sp>
        <p:nvSpPr>
          <p:cNvPr id="4163" name="Rectangle 66"/>
          <p:cNvSpPr>
            <a:spLocks noChangeArrowheads="1"/>
          </p:cNvSpPr>
          <p:nvPr/>
        </p:nvSpPr>
        <p:spPr bwMode="auto">
          <a:xfrm>
            <a:off x="6400800" y="2286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4" name="Rectangle 67"/>
          <p:cNvSpPr>
            <a:spLocks noChangeArrowheads="1"/>
          </p:cNvSpPr>
          <p:nvPr/>
        </p:nvSpPr>
        <p:spPr bwMode="auto">
          <a:xfrm>
            <a:off x="6400800" y="3657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5" name="Rectangle 68"/>
          <p:cNvSpPr>
            <a:spLocks noChangeArrowheads="1"/>
          </p:cNvSpPr>
          <p:nvPr/>
        </p:nvSpPr>
        <p:spPr bwMode="auto">
          <a:xfrm>
            <a:off x="3657600" y="29718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6" name="Rectangle 69"/>
          <p:cNvSpPr>
            <a:spLocks noChangeArrowheads="1"/>
          </p:cNvSpPr>
          <p:nvPr/>
        </p:nvSpPr>
        <p:spPr bwMode="auto">
          <a:xfrm>
            <a:off x="3657600" y="3276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7" name="Line 73"/>
          <p:cNvSpPr>
            <a:spLocks noChangeShapeType="1"/>
          </p:cNvSpPr>
          <p:nvPr/>
        </p:nvSpPr>
        <p:spPr bwMode="auto">
          <a:xfrm flipV="1">
            <a:off x="4114800" y="39624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8" name="Text Box 74"/>
          <p:cNvSpPr txBox="1">
            <a:spLocks noChangeArrowheads="1"/>
          </p:cNvSpPr>
          <p:nvPr/>
        </p:nvSpPr>
        <p:spPr bwMode="auto">
          <a:xfrm>
            <a:off x="3429000" y="4191000"/>
            <a:ext cx="15017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physical page</a:t>
            </a:r>
          </a:p>
        </p:txBody>
      </p:sp>
      <p:sp>
        <p:nvSpPr>
          <p:cNvPr id="4169" name="Text Box 75"/>
          <p:cNvSpPr txBox="1">
            <a:spLocks noChangeArrowheads="1"/>
          </p:cNvSpPr>
          <p:nvPr/>
        </p:nvSpPr>
        <p:spPr bwMode="auto">
          <a:xfrm>
            <a:off x="98425" y="1752600"/>
            <a:ext cx="66357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Virtual</a:t>
            </a:r>
            <a:br>
              <a:rPr lang="en-US" altLang="en-US" sz="1000"/>
            </a:br>
            <a:r>
              <a:rPr lang="en-US" altLang="en-US" sz="1000"/>
              <a:t>Page</a:t>
            </a:r>
            <a:br>
              <a:rPr lang="en-US" altLang="en-US" sz="1000"/>
            </a:br>
            <a:r>
              <a:rPr lang="en-US" altLang="en-US" sz="1000"/>
              <a:t>Number</a:t>
            </a:r>
          </a:p>
          <a:p>
            <a:pPr algn="ctr"/>
            <a:r>
              <a:rPr lang="en-US" altLang="en-US" sz="1000"/>
              <a:t>(VPN)</a:t>
            </a:r>
          </a:p>
        </p:txBody>
      </p:sp>
      <p:sp>
        <p:nvSpPr>
          <p:cNvPr id="4170" name="Text Box 76"/>
          <p:cNvSpPr txBox="1">
            <a:spLocks noChangeArrowheads="1"/>
          </p:cNvSpPr>
          <p:nvPr/>
        </p:nvSpPr>
        <p:spPr bwMode="auto">
          <a:xfrm>
            <a:off x="6318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71" name="Text Box 77"/>
          <p:cNvSpPr txBox="1">
            <a:spLocks noChangeArrowheads="1"/>
          </p:cNvSpPr>
          <p:nvPr/>
        </p:nvSpPr>
        <p:spPr bwMode="auto">
          <a:xfrm>
            <a:off x="6318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72" name="Text Box 78"/>
          <p:cNvSpPr txBox="1">
            <a:spLocks noChangeArrowheads="1"/>
          </p:cNvSpPr>
          <p:nvPr/>
        </p:nvSpPr>
        <p:spPr bwMode="auto">
          <a:xfrm>
            <a:off x="6318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4173" name="Text Box 79"/>
          <p:cNvSpPr txBox="1">
            <a:spLocks noChangeArrowheads="1"/>
          </p:cNvSpPr>
          <p:nvPr/>
        </p:nvSpPr>
        <p:spPr bwMode="auto">
          <a:xfrm>
            <a:off x="2743200" y="2514600"/>
            <a:ext cx="6953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Physical</a:t>
            </a:r>
            <a:br>
              <a:rPr lang="en-US" altLang="en-US" sz="1000"/>
            </a:br>
            <a:r>
              <a:rPr lang="en-US" altLang="en-US" sz="1000"/>
              <a:t>Page</a:t>
            </a:r>
            <a:br>
              <a:rPr lang="en-US" altLang="en-US" sz="1000"/>
            </a:br>
            <a:r>
              <a:rPr lang="en-US" altLang="en-US" sz="1000"/>
              <a:t>Number</a:t>
            </a:r>
            <a:br>
              <a:rPr lang="en-US" altLang="en-US" sz="1000"/>
            </a:br>
            <a:r>
              <a:rPr lang="en-US" altLang="en-US" sz="1000"/>
              <a:t>(PPN)</a:t>
            </a:r>
          </a:p>
        </p:txBody>
      </p:sp>
      <p:sp>
        <p:nvSpPr>
          <p:cNvPr id="4175" name="Line 99"/>
          <p:cNvSpPr>
            <a:spLocks noChangeShapeType="1"/>
          </p:cNvSpPr>
          <p:nvPr/>
        </p:nvSpPr>
        <p:spPr bwMode="auto">
          <a:xfrm flipV="1">
            <a:off x="1371600" y="51816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6" name="Text Box 100"/>
          <p:cNvSpPr txBox="1">
            <a:spLocks noChangeArrowheads="1"/>
          </p:cNvSpPr>
          <p:nvPr/>
        </p:nvSpPr>
        <p:spPr bwMode="auto">
          <a:xfrm>
            <a:off x="685800" y="5410200"/>
            <a:ext cx="13255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virtual page</a:t>
            </a:r>
          </a:p>
        </p:txBody>
      </p:sp>
      <p:sp>
        <p:nvSpPr>
          <p:cNvPr id="4177" name="Text Box 101"/>
          <p:cNvSpPr txBox="1">
            <a:spLocks noChangeArrowheads="1"/>
          </p:cNvSpPr>
          <p:nvPr/>
        </p:nvSpPr>
        <p:spPr bwMode="auto">
          <a:xfrm>
            <a:off x="3209925" y="2057400"/>
            <a:ext cx="19589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DRAM: Main Memory</a:t>
            </a:r>
          </a:p>
        </p:txBody>
      </p:sp>
      <p:sp>
        <p:nvSpPr>
          <p:cNvPr id="4179" name="Text Box 103"/>
          <p:cNvSpPr txBox="1">
            <a:spLocks noChangeArrowheads="1"/>
          </p:cNvSpPr>
          <p:nvPr/>
        </p:nvSpPr>
        <p:spPr bwMode="auto">
          <a:xfrm>
            <a:off x="6318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80" name="Text Box 104"/>
          <p:cNvSpPr txBox="1">
            <a:spLocks noChangeArrowheads="1"/>
          </p:cNvSpPr>
          <p:nvPr/>
        </p:nvSpPr>
        <p:spPr bwMode="auto">
          <a:xfrm>
            <a:off x="6318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181" name="Text Box 105"/>
          <p:cNvSpPr txBox="1">
            <a:spLocks noChangeArrowheads="1"/>
          </p:cNvSpPr>
          <p:nvPr/>
        </p:nvSpPr>
        <p:spPr bwMode="auto">
          <a:xfrm>
            <a:off x="6318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182" name="Text Box 106"/>
          <p:cNvSpPr txBox="1">
            <a:spLocks noChangeArrowheads="1"/>
          </p:cNvSpPr>
          <p:nvPr/>
        </p:nvSpPr>
        <p:spPr bwMode="auto">
          <a:xfrm>
            <a:off x="6318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4183" name="Text Box 107"/>
          <p:cNvSpPr txBox="1">
            <a:spLocks noChangeArrowheads="1"/>
          </p:cNvSpPr>
          <p:nvPr/>
        </p:nvSpPr>
        <p:spPr bwMode="auto">
          <a:xfrm>
            <a:off x="6318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4184" name="Text Box 108"/>
          <p:cNvSpPr txBox="1">
            <a:spLocks noChangeArrowheads="1"/>
          </p:cNvSpPr>
          <p:nvPr/>
        </p:nvSpPr>
        <p:spPr bwMode="auto">
          <a:xfrm>
            <a:off x="6318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4185" name="Text Box 110"/>
          <p:cNvSpPr txBox="1">
            <a:spLocks noChangeArrowheads="1"/>
          </p:cNvSpPr>
          <p:nvPr/>
        </p:nvSpPr>
        <p:spPr bwMode="auto">
          <a:xfrm>
            <a:off x="61182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86" name="Text Box 111"/>
          <p:cNvSpPr txBox="1">
            <a:spLocks noChangeArrowheads="1"/>
          </p:cNvSpPr>
          <p:nvPr/>
        </p:nvSpPr>
        <p:spPr bwMode="auto">
          <a:xfrm>
            <a:off x="61182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87" name="Text Box 112"/>
          <p:cNvSpPr txBox="1">
            <a:spLocks noChangeArrowheads="1"/>
          </p:cNvSpPr>
          <p:nvPr/>
        </p:nvSpPr>
        <p:spPr bwMode="auto">
          <a:xfrm>
            <a:off x="61182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4188" name="Text Box 113"/>
          <p:cNvSpPr txBox="1">
            <a:spLocks noChangeArrowheads="1"/>
          </p:cNvSpPr>
          <p:nvPr/>
        </p:nvSpPr>
        <p:spPr bwMode="auto">
          <a:xfrm>
            <a:off x="61182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89" name="Text Box 114"/>
          <p:cNvSpPr txBox="1">
            <a:spLocks noChangeArrowheads="1"/>
          </p:cNvSpPr>
          <p:nvPr/>
        </p:nvSpPr>
        <p:spPr bwMode="auto">
          <a:xfrm>
            <a:off x="61182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190" name="Text Box 115"/>
          <p:cNvSpPr txBox="1">
            <a:spLocks noChangeArrowheads="1"/>
          </p:cNvSpPr>
          <p:nvPr/>
        </p:nvSpPr>
        <p:spPr bwMode="auto">
          <a:xfrm>
            <a:off x="61182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191" name="Text Box 116"/>
          <p:cNvSpPr txBox="1">
            <a:spLocks noChangeArrowheads="1"/>
          </p:cNvSpPr>
          <p:nvPr/>
        </p:nvSpPr>
        <p:spPr bwMode="auto">
          <a:xfrm>
            <a:off x="61182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4192" name="Text Box 117"/>
          <p:cNvSpPr txBox="1">
            <a:spLocks noChangeArrowheads="1"/>
          </p:cNvSpPr>
          <p:nvPr/>
        </p:nvSpPr>
        <p:spPr bwMode="auto">
          <a:xfrm>
            <a:off x="61182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4193" name="Text Box 118"/>
          <p:cNvSpPr txBox="1">
            <a:spLocks noChangeArrowheads="1"/>
          </p:cNvSpPr>
          <p:nvPr/>
        </p:nvSpPr>
        <p:spPr bwMode="auto">
          <a:xfrm>
            <a:off x="61182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4194" name="Text Box 119"/>
          <p:cNvSpPr txBox="1">
            <a:spLocks noChangeArrowheads="1"/>
          </p:cNvSpPr>
          <p:nvPr/>
        </p:nvSpPr>
        <p:spPr bwMode="auto">
          <a:xfrm>
            <a:off x="5562600" y="1752600"/>
            <a:ext cx="66357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Virtual</a:t>
            </a:r>
            <a:br>
              <a:rPr lang="en-US" altLang="en-US" sz="1000"/>
            </a:br>
            <a:r>
              <a:rPr lang="en-US" altLang="en-US" sz="1000"/>
              <a:t>Page</a:t>
            </a:r>
            <a:br>
              <a:rPr lang="en-US" altLang="en-US" sz="1000"/>
            </a:br>
            <a:r>
              <a:rPr lang="en-US" altLang="en-US" sz="1000"/>
              <a:t>Number</a:t>
            </a:r>
          </a:p>
          <a:p>
            <a:pPr algn="ctr"/>
            <a:r>
              <a:rPr lang="en-US" altLang="en-US" sz="1000"/>
              <a:t>(VPN)</a:t>
            </a:r>
          </a:p>
        </p:txBody>
      </p:sp>
      <p:sp>
        <p:nvSpPr>
          <p:cNvPr id="4195" name="Text Box 120"/>
          <p:cNvSpPr txBox="1">
            <a:spLocks noChangeArrowheads="1"/>
          </p:cNvSpPr>
          <p:nvPr/>
        </p:nvSpPr>
        <p:spPr bwMode="auto">
          <a:xfrm>
            <a:off x="3375025" y="2895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96" name="Text Box 121"/>
          <p:cNvSpPr txBox="1">
            <a:spLocks noChangeArrowheads="1"/>
          </p:cNvSpPr>
          <p:nvPr/>
        </p:nvSpPr>
        <p:spPr bwMode="auto">
          <a:xfrm>
            <a:off x="3375025" y="3048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97" name="Text Box 122"/>
          <p:cNvSpPr txBox="1">
            <a:spLocks noChangeArrowheads="1"/>
          </p:cNvSpPr>
          <p:nvPr/>
        </p:nvSpPr>
        <p:spPr bwMode="auto">
          <a:xfrm>
            <a:off x="3375025" y="3810000"/>
            <a:ext cx="3127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N</a:t>
            </a:r>
          </a:p>
        </p:txBody>
      </p:sp>
      <p:sp>
        <p:nvSpPr>
          <p:cNvPr id="4198" name="Text Box 123"/>
          <p:cNvSpPr txBox="1">
            <a:spLocks noChangeArrowheads="1"/>
          </p:cNvSpPr>
          <p:nvPr/>
        </p:nvSpPr>
        <p:spPr bwMode="auto">
          <a:xfrm>
            <a:off x="3375025" y="2438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99" name="Text Box 124"/>
          <p:cNvSpPr txBox="1">
            <a:spLocks noChangeArrowheads="1"/>
          </p:cNvSpPr>
          <p:nvPr/>
        </p:nvSpPr>
        <p:spPr bwMode="auto">
          <a:xfrm>
            <a:off x="3375025" y="2590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200" name="Text Box 125"/>
          <p:cNvSpPr txBox="1">
            <a:spLocks noChangeArrowheads="1"/>
          </p:cNvSpPr>
          <p:nvPr/>
        </p:nvSpPr>
        <p:spPr bwMode="auto">
          <a:xfrm>
            <a:off x="3375025" y="2743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201" name="Text Box 126"/>
          <p:cNvSpPr txBox="1">
            <a:spLocks noChangeArrowheads="1"/>
          </p:cNvSpPr>
          <p:nvPr/>
        </p:nvSpPr>
        <p:spPr bwMode="auto">
          <a:xfrm>
            <a:off x="3375025" y="3200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grpSp>
        <p:nvGrpSpPr>
          <p:cNvPr id="4" name="Group 3"/>
          <p:cNvGrpSpPr/>
          <p:nvPr/>
        </p:nvGrpSpPr>
        <p:grpSpPr>
          <a:xfrm>
            <a:off x="3429003" y="4800619"/>
            <a:ext cx="5353055" cy="1295405"/>
            <a:chOff x="3429003" y="4800619"/>
            <a:chExt cx="5353055" cy="1295405"/>
          </a:xfrm>
        </p:grpSpPr>
        <p:grpSp>
          <p:nvGrpSpPr>
            <p:cNvPr id="4202" name="Group 90"/>
            <p:cNvGrpSpPr>
              <a:grpSpLocks/>
            </p:cNvGrpSpPr>
            <p:nvPr/>
          </p:nvGrpSpPr>
          <p:grpSpPr bwMode="auto">
            <a:xfrm>
              <a:off x="3429003" y="4800619"/>
              <a:ext cx="1371601" cy="1295405"/>
              <a:chOff x="2256" y="3024"/>
              <a:chExt cx="864" cy="816"/>
            </a:xfrm>
          </p:grpSpPr>
          <p:sp>
            <p:nvSpPr>
              <p:cNvPr id="4208" name="Oval 91"/>
              <p:cNvSpPr>
                <a:spLocks noChangeArrowheads="1"/>
              </p:cNvSpPr>
              <p:nvPr/>
            </p:nvSpPr>
            <p:spPr bwMode="auto">
              <a:xfrm>
                <a:off x="2256" y="374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209" name="Freeform 92"/>
              <p:cNvSpPr>
                <a:spLocks/>
              </p:cNvSpPr>
              <p:nvPr/>
            </p:nvSpPr>
            <p:spPr bwMode="auto">
              <a:xfrm flipV="1">
                <a:off x="2256" y="3072"/>
                <a:ext cx="864" cy="720"/>
              </a:xfrm>
              <a:custGeom>
                <a:avLst/>
                <a:gdLst>
                  <a:gd name="T0" fmla="*/ 0 w 864"/>
                  <a:gd name="T1" fmla="*/ 0 h 720"/>
                  <a:gd name="T2" fmla="*/ 0 w 864"/>
                  <a:gd name="T3" fmla="*/ 720 h 720"/>
                  <a:gd name="T4" fmla="*/ 864 w 864"/>
                  <a:gd name="T5" fmla="*/ 720 h 720"/>
                  <a:gd name="T6" fmla="*/ 864 w 86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720">
                    <a:moveTo>
                      <a:pt x="0" y="0"/>
                    </a:moveTo>
                    <a:lnTo>
                      <a:pt x="0" y="720"/>
                    </a:lnTo>
                    <a:lnTo>
                      <a:pt x="864" y="720"/>
                    </a:lnTo>
                    <a:lnTo>
                      <a:pt x="864" y="0"/>
                    </a:lnTo>
                  </a:path>
                </a:pathLst>
              </a:custGeom>
              <a:solidFill>
                <a:schemeClr val="bg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 name="Oval 93"/>
              <p:cNvSpPr>
                <a:spLocks noChangeArrowheads="1"/>
              </p:cNvSpPr>
              <p:nvPr/>
            </p:nvSpPr>
            <p:spPr bwMode="auto">
              <a:xfrm>
                <a:off x="2256" y="302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sp>
          <p:nvSpPr>
            <p:cNvPr id="4203" name="Text Box 94"/>
            <p:cNvSpPr txBox="1">
              <a:spLocks noChangeArrowheads="1"/>
            </p:cNvSpPr>
            <p:nvPr/>
          </p:nvSpPr>
          <p:spPr bwMode="auto">
            <a:xfrm>
              <a:off x="4724404" y="5562622"/>
              <a:ext cx="4057654" cy="3048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Hard Disk: Overflow Storage for Main Memory</a:t>
              </a:r>
            </a:p>
          </p:txBody>
        </p:sp>
        <p:sp>
          <p:nvSpPr>
            <p:cNvPr id="4204" name="Rectangle 95"/>
            <p:cNvSpPr>
              <a:spLocks noChangeArrowheads="1"/>
            </p:cNvSpPr>
            <p:nvPr/>
          </p:nvSpPr>
          <p:spPr bwMode="auto">
            <a:xfrm>
              <a:off x="3505203" y="5105420"/>
              <a:ext cx="1066801" cy="3810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205" name="Text Box 96"/>
            <p:cNvSpPr txBox="1">
              <a:spLocks noChangeArrowheads="1"/>
            </p:cNvSpPr>
            <p:nvPr/>
          </p:nvSpPr>
          <p:spPr bwMode="auto">
            <a:xfrm>
              <a:off x="3429003" y="5029220"/>
              <a:ext cx="723901" cy="2460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dirty="0"/>
                <a:t>swap file</a:t>
              </a:r>
            </a:p>
          </p:txBody>
        </p:sp>
        <p:sp>
          <p:nvSpPr>
            <p:cNvPr id="4206" name="Rectangle 97"/>
            <p:cNvSpPr>
              <a:spLocks noChangeArrowheads="1"/>
            </p:cNvSpPr>
            <p:nvPr/>
          </p:nvSpPr>
          <p:spPr bwMode="auto">
            <a:xfrm>
              <a:off x="3505203" y="5562622"/>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78" name="Arc 102"/>
            <p:cNvSpPr>
              <a:spLocks/>
            </p:cNvSpPr>
            <p:nvPr/>
          </p:nvSpPr>
          <p:spPr bwMode="auto">
            <a:xfrm rot="10800000" flipH="1" flipV="1">
              <a:off x="4343400" y="5257800"/>
              <a:ext cx="1676400" cy="381000"/>
            </a:xfrm>
            <a:custGeom>
              <a:avLst/>
              <a:gdLst>
                <a:gd name="T0" fmla="*/ 0 w 21600"/>
                <a:gd name="T1" fmla="*/ 0 h 21600"/>
                <a:gd name="T2" fmla="*/ 1676400 w 21600"/>
                <a:gd name="T3" fmla="*/ 381000 h 21600"/>
                <a:gd name="T4" fmla="*/ 0 w 21600"/>
                <a:gd name="T5" fmla="*/ 381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triangle" w="med" len="med"/>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97"/>
            <p:cNvSpPr>
              <a:spLocks noChangeArrowheads="1"/>
            </p:cNvSpPr>
            <p:nvPr/>
          </p:nvSpPr>
          <p:spPr bwMode="auto">
            <a:xfrm>
              <a:off x="3561701" y="5606927"/>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0" name="Rectangle 97"/>
            <p:cNvSpPr>
              <a:spLocks noChangeArrowheads="1"/>
            </p:cNvSpPr>
            <p:nvPr/>
          </p:nvSpPr>
          <p:spPr bwMode="auto">
            <a:xfrm>
              <a:off x="3629024" y="5658154"/>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dirty="0"/>
                <a:t>other files</a:t>
              </a:r>
            </a:p>
          </p:txBody>
        </p:sp>
      </p:grpSp>
      <p:sp>
        <p:nvSpPr>
          <p:cNvPr id="118" name="Rectangle 107"/>
          <p:cNvSpPr>
            <a:spLocks noChangeArrowheads="1"/>
          </p:cNvSpPr>
          <p:nvPr/>
        </p:nvSpPr>
        <p:spPr bwMode="auto">
          <a:xfrm>
            <a:off x="914400" y="2285999"/>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5" name="Rectangle 45"/>
          <p:cNvSpPr>
            <a:spLocks noChangeArrowheads="1"/>
          </p:cNvSpPr>
          <p:nvPr/>
        </p:nvSpPr>
        <p:spPr bwMode="auto">
          <a:xfrm>
            <a:off x="3657600" y="25146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6" name="Line 76"/>
          <p:cNvSpPr>
            <a:spLocks noChangeShapeType="1"/>
          </p:cNvSpPr>
          <p:nvPr/>
        </p:nvSpPr>
        <p:spPr bwMode="auto">
          <a:xfrm>
            <a:off x="1828800" y="2362200"/>
            <a:ext cx="1828800" cy="228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 name="Rectangle 107"/>
          <p:cNvSpPr>
            <a:spLocks noChangeArrowheads="1"/>
          </p:cNvSpPr>
          <p:nvPr/>
        </p:nvSpPr>
        <p:spPr bwMode="auto">
          <a:xfrm>
            <a:off x="6400800" y="2285978"/>
            <a:ext cx="914400" cy="152400"/>
          </a:xfrm>
          <a:prstGeom prst="rect">
            <a:avLst/>
          </a:prstGeom>
          <a:solidFill>
            <a:srgbClr val="FF0000"/>
          </a:solidFill>
          <a:ln w="12700">
            <a:solidFill>
              <a:schemeClr val="tx1"/>
            </a:solidFill>
            <a:miter lim="800000"/>
            <a:headEnd type="none" w="sm" len="sm"/>
            <a:tailEnd type="none" w="sm" len="sm"/>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7" name="Line 109"/>
          <p:cNvSpPr>
            <a:spLocks noChangeShapeType="1"/>
          </p:cNvSpPr>
          <p:nvPr/>
        </p:nvSpPr>
        <p:spPr bwMode="auto">
          <a:xfrm flipH="1">
            <a:off x="5267325" y="2372380"/>
            <a:ext cx="1133475" cy="153539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 name="Text Box 110"/>
          <p:cNvSpPr txBox="1">
            <a:spLocks noChangeArrowheads="1"/>
          </p:cNvSpPr>
          <p:nvPr/>
        </p:nvSpPr>
        <p:spPr bwMode="auto">
          <a:xfrm>
            <a:off x="5078412" y="3903530"/>
            <a:ext cx="4000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a:t>
            </a:r>
          </a:p>
        </p:txBody>
      </p:sp>
      <p:sp>
        <p:nvSpPr>
          <p:cNvPr id="129" name="Rectangle 45"/>
          <p:cNvSpPr>
            <a:spLocks noChangeArrowheads="1"/>
          </p:cNvSpPr>
          <p:nvPr/>
        </p:nvSpPr>
        <p:spPr bwMode="auto">
          <a:xfrm>
            <a:off x="3657600" y="3276600"/>
            <a:ext cx="914400" cy="152400"/>
          </a:xfrm>
          <a:prstGeom prst="rect">
            <a:avLst/>
          </a:prstGeom>
          <a:solidFill>
            <a:srgbClr val="FF0000"/>
          </a:solidFill>
          <a:ln w="12700">
            <a:solidFill>
              <a:schemeClr val="tx1"/>
            </a:solidFill>
            <a:miter lim="800000"/>
            <a:headEnd type="none" w="sm" len="sm"/>
            <a:tailEnd type="none" w="sm" len="sm"/>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30" name="Line 76"/>
          <p:cNvSpPr>
            <a:spLocks noChangeShapeType="1"/>
          </p:cNvSpPr>
          <p:nvPr/>
        </p:nvSpPr>
        <p:spPr bwMode="auto">
          <a:xfrm flipH="1">
            <a:off x="4572000" y="2372380"/>
            <a:ext cx="1828800" cy="990087"/>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 name="TextBox 130"/>
          <p:cNvSpPr txBox="1"/>
          <p:nvPr/>
        </p:nvSpPr>
        <p:spPr>
          <a:xfrm>
            <a:off x="5523826" y="3365553"/>
            <a:ext cx="529312" cy="461665"/>
          </a:xfrm>
          <a:prstGeom prst="rect">
            <a:avLst/>
          </a:prstGeom>
          <a:noFill/>
        </p:spPr>
        <p:txBody>
          <a:bodyPr wrap="none" rtlCol="0">
            <a:spAutoFit/>
          </a:bodyPr>
          <a:lstStyle/>
          <a:p>
            <a:r>
              <a:rPr lang="en-US" sz="1200" i="1" dirty="0"/>
              <a:t>page </a:t>
            </a:r>
            <a:br>
              <a:rPr lang="en-US" sz="1200" i="1" dirty="0"/>
            </a:br>
            <a:r>
              <a:rPr lang="en-US" sz="1200" i="1" dirty="0"/>
              <a:t>fault</a:t>
            </a:r>
          </a:p>
        </p:txBody>
      </p:sp>
    </p:spTree>
    <p:extLst>
      <p:ext uri="{BB962C8B-B14F-4D97-AF65-F5344CB8AC3E}">
        <p14:creationId xmlns:p14="http://schemas.microsoft.com/office/powerpoint/2010/main" val="338502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127"/>
                                        </p:tgtEl>
                                      </p:cBhvr>
                                    </p:animEffect>
                                    <p:set>
                                      <p:cBhvr>
                                        <p:cTn id="17" dur="1" fill="hold">
                                          <p:stCondLst>
                                            <p:cond delay="499"/>
                                          </p:stCondLst>
                                        </p:cTn>
                                        <p:tgtEl>
                                          <p:spTgt spid="127"/>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128"/>
                                        </p:tgtEl>
                                      </p:cBhvr>
                                    </p:animEffect>
                                    <p:set>
                                      <p:cBhvr>
                                        <p:cTn id="20" dur="1" fill="hold">
                                          <p:stCondLst>
                                            <p:cond delay="499"/>
                                          </p:stCondLst>
                                        </p:cTn>
                                        <p:tgtEl>
                                          <p:spTgt spid="128"/>
                                        </p:tgtEl>
                                        <p:attrNameLst>
                                          <p:attrName>style.visibility</p:attrName>
                                        </p:attrNameLst>
                                      </p:cBhvr>
                                      <p:to>
                                        <p:strVal val="hidden"/>
                                      </p:to>
                                    </p:set>
                                  </p:childTnLst>
                                </p:cTn>
                              </p:par>
                              <p:par>
                                <p:cTn id="21" presetID="9" presetClass="exit" presetSubtype="0" fill="hold" grpId="1" nodeType="withEffect">
                                  <p:stCondLst>
                                    <p:cond delay="0"/>
                                  </p:stCondLst>
                                  <p:childTnLst>
                                    <p:animEffect transition="out" filter="dissolve">
                                      <p:cBhvr>
                                        <p:cTn id="22" dur="500"/>
                                        <p:tgtEl>
                                          <p:spTgt spid="131"/>
                                        </p:tgtEl>
                                      </p:cBhvr>
                                    </p:animEffect>
                                    <p:set>
                                      <p:cBhvr>
                                        <p:cTn id="23" dur="1" fill="hold">
                                          <p:stCondLst>
                                            <p:cond delay="499"/>
                                          </p:stCondLst>
                                        </p:cTn>
                                        <p:tgtEl>
                                          <p:spTgt spid="131"/>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130"/>
                                        </p:tgtEl>
                                        <p:attrNameLst>
                                          <p:attrName>style.visibility</p:attrName>
                                        </p:attrNameLst>
                                      </p:cBhvr>
                                      <p:to>
                                        <p:strVal val="visible"/>
                                      </p:to>
                                    </p:set>
                                    <p:animEffect transition="in" filter="dissolve">
                                      <p:cBhvr>
                                        <p:cTn id="26" dur="500"/>
                                        <p:tgtEl>
                                          <p:spTgt spid="130"/>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dissolve">
                                      <p:cBhvr>
                                        <p:cTn id="30"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8" grpId="0"/>
      <p:bldP spid="128" grpId="1"/>
      <p:bldP spid="129" grpId="0" animBg="1"/>
      <p:bldP spid="130" grpId="0" animBg="1"/>
      <p:bldP spid="131" grpId="0"/>
      <p:bldP spid="13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 Benefit #1</a:t>
            </a:r>
          </a:p>
        </p:txBody>
      </p:sp>
      <p:sp>
        <p:nvSpPr>
          <p:cNvPr id="3" name="Content Placeholder 2"/>
          <p:cNvSpPr>
            <a:spLocks noGrp="1"/>
          </p:cNvSpPr>
          <p:nvPr>
            <p:ph idx="1"/>
          </p:nvPr>
        </p:nvSpPr>
        <p:spPr/>
        <p:txBody>
          <a:bodyPr/>
          <a:lstStyle/>
          <a:p>
            <a:pPr marL="514350" indent="-514350">
              <a:buFont typeface="+mj-lt"/>
              <a:buAutoNum type="arabicPeriod"/>
            </a:pPr>
            <a:r>
              <a:rPr lang="en-US" dirty="0"/>
              <a:t>Automatically allows multiple processes, </a:t>
            </a:r>
            <a:r>
              <a:rPr lang="en-US" i="1" dirty="0"/>
              <a:t>which use the same virtual addresses</a:t>
            </a:r>
            <a:r>
              <a:rPr lang="en-US" dirty="0"/>
              <a:t>, to share a machine without conflicting</a:t>
            </a:r>
          </a:p>
          <a:p>
            <a:pPr lvl="1"/>
            <a:r>
              <a:rPr lang="en-US" dirty="0"/>
              <a:t>Without virtual memory (no virtual addresses), either only one process could run at a time or everyone would need to coordinate which physical addresses they could use!</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9867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Virtual Memory (cont.)</a:t>
            </a:r>
          </a:p>
        </p:txBody>
      </p:sp>
      <p:sp>
        <p:nvSpPr>
          <p:cNvPr id="115"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
        <p:nvSpPr>
          <p:cNvPr id="5124" name="Rectangle 4"/>
          <p:cNvSpPr>
            <a:spLocks noChangeArrowheads="1"/>
          </p:cNvSpPr>
          <p:nvPr/>
        </p:nvSpPr>
        <p:spPr bwMode="auto">
          <a:xfrm>
            <a:off x="3657600" y="2514600"/>
            <a:ext cx="914400" cy="1524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25" name="Rectangle 5"/>
          <p:cNvSpPr>
            <a:spLocks noChangeArrowheads="1"/>
          </p:cNvSpPr>
          <p:nvPr/>
        </p:nvSpPr>
        <p:spPr bwMode="auto">
          <a:xfrm>
            <a:off x="9144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26" name="Line 6"/>
          <p:cNvSpPr>
            <a:spLocks noChangeShapeType="1"/>
          </p:cNvSpPr>
          <p:nvPr/>
        </p:nvSpPr>
        <p:spPr bwMode="auto">
          <a:xfrm>
            <a:off x="9144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 name="Line 7"/>
          <p:cNvSpPr>
            <a:spLocks noChangeShapeType="1"/>
          </p:cNvSpPr>
          <p:nvPr/>
        </p:nvSpPr>
        <p:spPr bwMode="auto">
          <a:xfrm>
            <a:off x="9144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 name="Line 8"/>
          <p:cNvSpPr>
            <a:spLocks noChangeShapeType="1"/>
          </p:cNvSpPr>
          <p:nvPr/>
        </p:nvSpPr>
        <p:spPr bwMode="auto">
          <a:xfrm>
            <a:off x="9144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 name="Line 9"/>
          <p:cNvSpPr>
            <a:spLocks noChangeShapeType="1"/>
          </p:cNvSpPr>
          <p:nvPr/>
        </p:nvSpPr>
        <p:spPr bwMode="auto">
          <a:xfrm>
            <a:off x="9144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 name="Line 10"/>
          <p:cNvSpPr>
            <a:spLocks noChangeShapeType="1"/>
          </p:cNvSpPr>
          <p:nvPr/>
        </p:nvSpPr>
        <p:spPr bwMode="auto">
          <a:xfrm>
            <a:off x="9144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 name="Line 11"/>
          <p:cNvSpPr>
            <a:spLocks noChangeShapeType="1"/>
          </p:cNvSpPr>
          <p:nvPr/>
        </p:nvSpPr>
        <p:spPr bwMode="auto">
          <a:xfrm>
            <a:off x="9144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2" name="Line 12"/>
          <p:cNvSpPr>
            <a:spLocks noChangeShapeType="1"/>
          </p:cNvSpPr>
          <p:nvPr/>
        </p:nvSpPr>
        <p:spPr bwMode="auto">
          <a:xfrm>
            <a:off x="9144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3" name="Line 14"/>
          <p:cNvSpPr>
            <a:spLocks noChangeShapeType="1"/>
          </p:cNvSpPr>
          <p:nvPr/>
        </p:nvSpPr>
        <p:spPr bwMode="auto">
          <a:xfrm>
            <a:off x="9144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4" name="Line 15"/>
          <p:cNvSpPr>
            <a:spLocks noChangeShapeType="1"/>
          </p:cNvSpPr>
          <p:nvPr/>
        </p:nvSpPr>
        <p:spPr bwMode="auto">
          <a:xfrm>
            <a:off x="9144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5" name="Line 16"/>
          <p:cNvSpPr>
            <a:spLocks noChangeShapeType="1"/>
          </p:cNvSpPr>
          <p:nvPr/>
        </p:nvSpPr>
        <p:spPr bwMode="auto">
          <a:xfrm>
            <a:off x="9144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6" name="Line 17"/>
          <p:cNvSpPr>
            <a:spLocks noChangeShapeType="1"/>
          </p:cNvSpPr>
          <p:nvPr/>
        </p:nvSpPr>
        <p:spPr bwMode="auto">
          <a:xfrm>
            <a:off x="9144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7" name="Line 18"/>
          <p:cNvSpPr>
            <a:spLocks noChangeShapeType="1"/>
          </p:cNvSpPr>
          <p:nvPr/>
        </p:nvSpPr>
        <p:spPr bwMode="auto">
          <a:xfrm>
            <a:off x="9144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8" name="Line 19"/>
          <p:cNvSpPr>
            <a:spLocks noChangeShapeType="1"/>
          </p:cNvSpPr>
          <p:nvPr/>
        </p:nvSpPr>
        <p:spPr bwMode="auto">
          <a:xfrm>
            <a:off x="9144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9" name="Line 20"/>
          <p:cNvSpPr>
            <a:spLocks noChangeShapeType="1"/>
          </p:cNvSpPr>
          <p:nvPr/>
        </p:nvSpPr>
        <p:spPr bwMode="auto">
          <a:xfrm>
            <a:off x="9144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0" name="Line 21"/>
          <p:cNvSpPr>
            <a:spLocks noChangeShapeType="1"/>
          </p:cNvSpPr>
          <p:nvPr/>
        </p:nvSpPr>
        <p:spPr bwMode="auto">
          <a:xfrm>
            <a:off x="9144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1" name="Line 22"/>
          <p:cNvSpPr>
            <a:spLocks noChangeShapeType="1"/>
          </p:cNvSpPr>
          <p:nvPr/>
        </p:nvSpPr>
        <p:spPr bwMode="auto">
          <a:xfrm>
            <a:off x="9144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2" name="Line 23"/>
          <p:cNvSpPr>
            <a:spLocks noChangeShapeType="1"/>
          </p:cNvSpPr>
          <p:nvPr/>
        </p:nvSpPr>
        <p:spPr bwMode="auto">
          <a:xfrm>
            <a:off x="9144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3" name="Line 24"/>
          <p:cNvSpPr>
            <a:spLocks noChangeShapeType="1"/>
          </p:cNvSpPr>
          <p:nvPr/>
        </p:nvSpPr>
        <p:spPr bwMode="auto">
          <a:xfrm>
            <a:off x="9144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4" name="Line 25"/>
          <p:cNvSpPr>
            <a:spLocks noChangeShapeType="1"/>
          </p:cNvSpPr>
          <p:nvPr/>
        </p:nvSpPr>
        <p:spPr bwMode="auto">
          <a:xfrm>
            <a:off x="9144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5" name="Line 26"/>
          <p:cNvSpPr>
            <a:spLocks noChangeShapeType="1"/>
          </p:cNvSpPr>
          <p:nvPr/>
        </p:nvSpPr>
        <p:spPr bwMode="auto">
          <a:xfrm>
            <a:off x="9144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6" name="Text Box 27"/>
          <p:cNvSpPr txBox="1">
            <a:spLocks noChangeArrowheads="1"/>
          </p:cNvSpPr>
          <p:nvPr/>
        </p:nvSpPr>
        <p:spPr bwMode="auto">
          <a:xfrm>
            <a:off x="12192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5147" name="Line 28"/>
          <p:cNvSpPr>
            <a:spLocks noChangeShapeType="1"/>
          </p:cNvSpPr>
          <p:nvPr/>
        </p:nvSpPr>
        <p:spPr bwMode="auto">
          <a:xfrm>
            <a:off x="3657600" y="2667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8" name="Line 29"/>
          <p:cNvSpPr>
            <a:spLocks noChangeShapeType="1"/>
          </p:cNvSpPr>
          <p:nvPr/>
        </p:nvSpPr>
        <p:spPr bwMode="auto">
          <a:xfrm>
            <a:off x="3657600" y="2819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9" name="Line 30"/>
          <p:cNvSpPr>
            <a:spLocks noChangeShapeType="1"/>
          </p:cNvSpPr>
          <p:nvPr/>
        </p:nvSpPr>
        <p:spPr bwMode="auto">
          <a:xfrm>
            <a:off x="3657600" y="2971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0" name="Line 31"/>
          <p:cNvSpPr>
            <a:spLocks noChangeShapeType="1"/>
          </p:cNvSpPr>
          <p:nvPr/>
        </p:nvSpPr>
        <p:spPr bwMode="auto">
          <a:xfrm>
            <a:off x="3657600" y="3124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1" name="Line 32"/>
          <p:cNvSpPr>
            <a:spLocks noChangeShapeType="1"/>
          </p:cNvSpPr>
          <p:nvPr/>
        </p:nvSpPr>
        <p:spPr bwMode="auto">
          <a:xfrm>
            <a:off x="3657600" y="3276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 name="Line 33"/>
          <p:cNvSpPr>
            <a:spLocks noChangeShapeType="1"/>
          </p:cNvSpPr>
          <p:nvPr/>
        </p:nvSpPr>
        <p:spPr bwMode="auto">
          <a:xfrm>
            <a:off x="3657600" y="3733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3" name="Line 34"/>
          <p:cNvSpPr>
            <a:spLocks noChangeShapeType="1"/>
          </p:cNvSpPr>
          <p:nvPr/>
        </p:nvSpPr>
        <p:spPr bwMode="auto">
          <a:xfrm>
            <a:off x="3657600" y="3886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4" name="Line 35"/>
          <p:cNvSpPr>
            <a:spLocks noChangeShapeType="1"/>
          </p:cNvSpPr>
          <p:nvPr/>
        </p:nvSpPr>
        <p:spPr bwMode="auto">
          <a:xfrm>
            <a:off x="3657600" y="3429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5" name="Text Box 36"/>
          <p:cNvSpPr txBox="1">
            <a:spLocks noChangeArrowheads="1"/>
          </p:cNvSpPr>
          <p:nvPr/>
        </p:nvSpPr>
        <p:spPr bwMode="auto">
          <a:xfrm>
            <a:off x="4057650" y="3276600"/>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5156" name="Text Box 37"/>
          <p:cNvSpPr txBox="1">
            <a:spLocks noChangeArrowheads="1"/>
          </p:cNvSpPr>
          <p:nvPr/>
        </p:nvSpPr>
        <p:spPr bwMode="auto">
          <a:xfrm>
            <a:off x="3352800" y="1295400"/>
            <a:ext cx="16335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Memory</a:t>
            </a:r>
          </a:p>
        </p:txBody>
      </p:sp>
      <p:sp>
        <p:nvSpPr>
          <p:cNvPr id="5157" name="Text Box 38"/>
          <p:cNvSpPr txBox="1">
            <a:spLocks noChangeArrowheads="1"/>
          </p:cNvSpPr>
          <p:nvPr/>
        </p:nvSpPr>
        <p:spPr bwMode="auto">
          <a:xfrm>
            <a:off x="6096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#1</a:t>
            </a:r>
          </a:p>
        </p:txBody>
      </p:sp>
      <p:sp>
        <p:nvSpPr>
          <p:cNvPr id="5158" name="Rectangle 39"/>
          <p:cNvSpPr>
            <a:spLocks noChangeArrowheads="1"/>
          </p:cNvSpPr>
          <p:nvPr/>
        </p:nvSpPr>
        <p:spPr bwMode="auto">
          <a:xfrm>
            <a:off x="914400" y="22860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59" name="Rectangle 41"/>
          <p:cNvSpPr>
            <a:spLocks noChangeArrowheads="1"/>
          </p:cNvSpPr>
          <p:nvPr/>
        </p:nvSpPr>
        <p:spPr bwMode="auto">
          <a:xfrm>
            <a:off x="914400" y="24384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0" name="Rectangle 42"/>
          <p:cNvSpPr>
            <a:spLocks noChangeArrowheads="1"/>
          </p:cNvSpPr>
          <p:nvPr/>
        </p:nvSpPr>
        <p:spPr bwMode="auto">
          <a:xfrm>
            <a:off x="914400" y="30480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1" name="Rectangle 43"/>
          <p:cNvSpPr>
            <a:spLocks noChangeArrowheads="1"/>
          </p:cNvSpPr>
          <p:nvPr/>
        </p:nvSpPr>
        <p:spPr bwMode="auto">
          <a:xfrm>
            <a:off x="3657600" y="26670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2" name="Rectangle 44"/>
          <p:cNvSpPr>
            <a:spLocks noChangeArrowheads="1"/>
          </p:cNvSpPr>
          <p:nvPr/>
        </p:nvSpPr>
        <p:spPr bwMode="auto">
          <a:xfrm>
            <a:off x="3657600" y="38862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3" name="Rectangle 45"/>
          <p:cNvSpPr>
            <a:spLocks noChangeArrowheads="1"/>
          </p:cNvSpPr>
          <p:nvPr/>
        </p:nvSpPr>
        <p:spPr bwMode="auto">
          <a:xfrm>
            <a:off x="3657600" y="25146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4" name="Rectangle 46"/>
          <p:cNvSpPr>
            <a:spLocks noChangeArrowheads="1"/>
          </p:cNvSpPr>
          <p:nvPr/>
        </p:nvSpPr>
        <p:spPr bwMode="auto">
          <a:xfrm>
            <a:off x="64008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5" name="Line 47"/>
          <p:cNvSpPr>
            <a:spLocks noChangeShapeType="1"/>
          </p:cNvSpPr>
          <p:nvPr/>
        </p:nvSpPr>
        <p:spPr bwMode="auto">
          <a:xfrm>
            <a:off x="64008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6" name="Line 48"/>
          <p:cNvSpPr>
            <a:spLocks noChangeShapeType="1"/>
          </p:cNvSpPr>
          <p:nvPr/>
        </p:nvSpPr>
        <p:spPr bwMode="auto">
          <a:xfrm>
            <a:off x="64008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7" name="Line 49"/>
          <p:cNvSpPr>
            <a:spLocks noChangeShapeType="1"/>
          </p:cNvSpPr>
          <p:nvPr/>
        </p:nvSpPr>
        <p:spPr bwMode="auto">
          <a:xfrm>
            <a:off x="64008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8" name="Line 50"/>
          <p:cNvSpPr>
            <a:spLocks noChangeShapeType="1"/>
          </p:cNvSpPr>
          <p:nvPr/>
        </p:nvSpPr>
        <p:spPr bwMode="auto">
          <a:xfrm>
            <a:off x="64008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9" name="Line 51"/>
          <p:cNvSpPr>
            <a:spLocks noChangeShapeType="1"/>
          </p:cNvSpPr>
          <p:nvPr/>
        </p:nvSpPr>
        <p:spPr bwMode="auto">
          <a:xfrm>
            <a:off x="64008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0" name="Line 52"/>
          <p:cNvSpPr>
            <a:spLocks noChangeShapeType="1"/>
          </p:cNvSpPr>
          <p:nvPr/>
        </p:nvSpPr>
        <p:spPr bwMode="auto">
          <a:xfrm>
            <a:off x="64008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1" name="Line 53"/>
          <p:cNvSpPr>
            <a:spLocks noChangeShapeType="1"/>
          </p:cNvSpPr>
          <p:nvPr/>
        </p:nvSpPr>
        <p:spPr bwMode="auto">
          <a:xfrm>
            <a:off x="64008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2" name="Line 54"/>
          <p:cNvSpPr>
            <a:spLocks noChangeShapeType="1"/>
          </p:cNvSpPr>
          <p:nvPr/>
        </p:nvSpPr>
        <p:spPr bwMode="auto">
          <a:xfrm>
            <a:off x="64008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3" name="Line 55"/>
          <p:cNvSpPr>
            <a:spLocks noChangeShapeType="1"/>
          </p:cNvSpPr>
          <p:nvPr/>
        </p:nvSpPr>
        <p:spPr bwMode="auto">
          <a:xfrm>
            <a:off x="64008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4" name="Line 56"/>
          <p:cNvSpPr>
            <a:spLocks noChangeShapeType="1"/>
          </p:cNvSpPr>
          <p:nvPr/>
        </p:nvSpPr>
        <p:spPr bwMode="auto">
          <a:xfrm>
            <a:off x="64008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5" name="Line 57"/>
          <p:cNvSpPr>
            <a:spLocks noChangeShapeType="1"/>
          </p:cNvSpPr>
          <p:nvPr/>
        </p:nvSpPr>
        <p:spPr bwMode="auto">
          <a:xfrm>
            <a:off x="64008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6" name="Line 58"/>
          <p:cNvSpPr>
            <a:spLocks noChangeShapeType="1"/>
          </p:cNvSpPr>
          <p:nvPr/>
        </p:nvSpPr>
        <p:spPr bwMode="auto">
          <a:xfrm>
            <a:off x="64008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7" name="Line 59"/>
          <p:cNvSpPr>
            <a:spLocks noChangeShapeType="1"/>
          </p:cNvSpPr>
          <p:nvPr/>
        </p:nvSpPr>
        <p:spPr bwMode="auto">
          <a:xfrm>
            <a:off x="64008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8" name="Line 60"/>
          <p:cNvSpPr>
            <a:spLocks noChangeShapeType="1"/>
          </p:cNvSpPr>
          <p:nvPr/>
        </p:nvSpPr>
        <p:spPr bwMode="auto">
          <a:xfrm>
            <a:off x="64008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9" name="Line 61"/>
          <p:cNvSpPr>
            <a:spLocks noChangeShapeType="1"/>
          </p:cNvSpPr>
          <p:nvPr/>
        </p:nvSpPr>
        <p:spPr bwMode="auto">
          <a:xfrm>
            <a:off x="64008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0" name="Line 62"/>
          <p:cNvSpPr>
            <a:spLocks noChangeShapeType="1"/>
          </p:cNvSpPr>
          <p:nvPr/>
        </p:nvSpPr>
        <p:spPr bwMode="auto">
          <a:xfrm>
            <a:off x="64008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 name="Line 63"/>
          <p:cNvSpPr>
            <a:spLocks noChangeShapeType="1"/>
          </p:cNvSpPr>
          <p:nvPr/>
        </p:nvSpPr>
        <p:spPr bwMode="auto">
          <a:xfrm>
            <a:off x="64008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2" name="Line 64"/>
          <p:cNvSpPr>
            <a:spLocks noChangeShapeType="1"/>
          </p:cNvSpPr>
          <p:nvPr/>
        </p:nvSpPr>
        <p:spPr bwMode="auto">
          <a:xfrm>
            <a:off x="64008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3" name="Line 65"/>
          <p:cNvSpPr>
            <a:spLocks noChangeShapeType="1"/>
          </p:cNvSpPr>
          <p:nvPr/>
        </p:nvSpPr>
        <p:spPr bwMode="auto">
          <a:xfrm>
            <a:off x="64008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4" name="Line 66"/>
          <p:cNvSpPr>
            <a:spLocks noChangeShapeType="1"/>
          </p:cNvSpPr>
          <p:nvPr/>
        </p:nvSpPr>
        <p:spPr bwMode="auto">
          <a:xfrm>
            <a:off x="64008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5" name="Text Box 67"/>
          <p:cNvSpPr txBox="1">
            <a:spLocks noChangeArrowheads="1"/>
          </p:cNvSpPr>
          <p:nvPr/>
        </p:nvSpPr>
        <p:spPr bwMode="auto">
          <a:xfrm>
            <a:off x="67056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5186" name="Text Box 68"/>
          <p:cNvSpPr txBox="1">
            <a:spLocks noChangeArrowheads="1"/>
          </p:cNvSpPr>
          <p:nvPr/>
        </p:nvSpPr>
        <p:spPr bwMode="auto">
          <a:xfrm>
            <a:off x="60960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#2</a:t>
            </a:r>
          </a:p>
        </p:txBody>
      </p:sp>
      <p:sp>
        <p:nvSpPr>
          <p:cNvPr id="5187" name="Rectangle 69"/>
          <p:cNvSpPr>
            <a:spLocks noChangeArrowheads="1"/>
          </p:cNvSpPr>
          <p:nvPr/>
        </p:nvSpPr>
        <p:spPr bwMode="auto">
          <a:xfrm>
            <a:off x="6400800" y="22860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88" name="Rectangle 71"/>
          <p:cNvSpPr>
            <a:spLocks noChangeArrowheads="1"/>
          </p:cNvSpPr>
          <p:nvPr/>
        </p:nvSpPr>
        <p:spPr bwMode="auto">
          <a:xfrm>
            <a:off x="6400800" y="27432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89" name="Rectangle 72"/>
          <p:cNvSpPr>
            <a:spLocks noChangeArrowheads="1"/>
          </p:cNvSpPr>
          <p:nvPr/>
        </p:nvSpPr>
        <p:spPr bwMode="auto">
          <a:xfrm>
            <a:off x="3657600" y="29718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90" name="Rectangle 73"/>
          <p:cNvSpPr>
            <a:spLocks noChangeArrowheads="1"/>
          </p:cNvSpPr>
          <p:nvPr/>
        </p:nvSpPr>
        <p:spPr bwMode="auto">
          <a:xfrm>
            <a:off x="3657600" y="32766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91" name="Line 75"/>
          <p:cNvSpPr>
            <a:spLocks noChangeShapeType="1"/>
          </p:cNvSpPr>
          <p:nvPr/>
        </p:nvSpPr>
        <p:spPr bwMode="auto">
          <a:xfrm>
            <a:off x="1828800" y="2514600"/>
            <a:ext cx="1828800" cy="14478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2" name="Line 76"/>
          <p:cNvSpPr>
            <a:spLocks noChangeShapeType="1"/>
          </p:cNvSpPr>
          <p:nvPr/>
        </p:nvSpPr>
        <p:spPr bwMode="auto">
          <a:xfrm>
            <a:off x="1828800" y="2362200"/>
            <a:ext cx="1828800" cy="228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3" name="Line 77"/>
          <p:cNvSpPr>
            <a:spLocks noChangeShapeType="1"/>
          </p:cNvSpPr>
          <p:nvPr/>
        </p:nvSpPr>
        <p:spPr bwMode="auto">
          <a:xfrm flipV="1">
            <a:off x="1828800" y="2743200"/>
            <a:ext cx="1828800" cy="3810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4" name="Line 94"/>
          <p:cNvSpPr>
            <a:spLocks noChangeShapeType="1"/>
          </p:cNvSpPr>
          <p:nvPr/>
        </p:nvSpPr>
        <p:spPr bwMode="auto">
          <a:xfrm flipV="1">
            <a:off x="4572000" y="2819400"/>
            <a:ext cx="1828800" cy="228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5" name="Line 95"/>
          <p:cNvSpPr>
            <a:spLocks noChangeShapeType="1"/>
          </p:cNvSpPr>
          <p:nvPr/>
        </p:nvSpPr>
        <p:spPr bwMode="auto">
          <a:xfrm flipV="1">
            <a:off x="4572000" y="2362200"/>
            <a:ext cx="1828800" cy="990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7" name="Text Box 108"/>
          <p:cNvSpPr txBox="1">
            <a:spLocks noChangeArrowheads="1"/>
          </p:cNvSpPr>
          <p:nvPr/>
        </p:nvSpPr>
        <p:spPr bwMode="auto">
          <a:xfrm>
            <a:off x="3209925" y="2057400"/>
            <a:ext cx="19589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DRAM: Main Memory</a:t>
            </a:r>
          </a:p>
        </p:txBody>
      </p:sp>
      <p:sp>
        <p:nvSpPr>
          <p:cNvPr id="5199" name="Text Box 110"/>
          <p:cNvSpPr txBox="1">
            <a:spLocks noChangeArrowheads="1"/>
          </p:cNvSpPr>
          <p:nvPr/>
        </p:nvSpPr>
        <p:spPr bwMode="auto">
          <a:xfrm>
            <a:off x="457200" y="1600200"/>
            <a:ext cx="4873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VPN:</a:t>
            </a:r>
          </a:p>
        </p:txBody>
      </p:sp>
      <p:sp>
        <p:nvSpPr>
          <p:cNvPr id="5200" name="Text Box 111"/>
          <p:cNvSpPr txBox="1">
            <a:spLocks noChangeArrowheads="1"/>
          </p:cNvSpPr>
          <p:nvPr/>
        </p:nvSpPr>
        <p:spPr bwMode="auto">
          <a:xfrm>
            <a:off x="6318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5201" name="Text Box 112"/>
          <p:cNvSpPr txBox="1">
            <a:spLocks noChangeArrowheads="1"/>
          </p:cNvSpPr>
          <p:nvPr/>
        </p:nvSpPr>
        <p:spPr bwMode="auto">
          <a:xfrm>
            <a:off x="6318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5202" name="Text Box 113"/>
          <p:cNvSpPr txBox="1">
            <a:spLocks noChangeArrowheads="1"/>
          </p:cNvSpPr>
          <p:nvPr/>
        </p:nvSpPr>
        <p:spPr bwMode="auto">
          <a:xfrm>
            <a:off x="6318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5203" name="Text Box 114"/>
          <p:cNvSpPr txBox="1">
            <a:spLocks noChangeArrowheads="1"/>
          </p:cNvSpPr>
          <p:nvPr/>
        </p:nvSpPr>
        <p:spPr bwMode="auto">
          <a:xfrm>
            <a:off x="6318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5204" name="Text Box 115"/>
          <p:cNvSpPr txBox="1">
            <a:spLocks noChangeArrowheads="1"/>
          </p:cNvSpPr>
          <p:nvPr/>
        </p:nvSpPr>
        <p:spPr bwMode="auto">
          <a:xfrm>
            <a:off x="6318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5205" name="Text Box 116"/>
          <p:cNvSpPr txBox="1">
            <a:spLocks noChangeArrowheads="1"/>
          </p:cNvSpPr>
          <p:nvPr/>
        </p:nvSpPr>
        <p:spPr bwMode="auto">
          <a:xfrm>
            <a:off x="6318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5206" name="Text Box 117"/>
          <p:cNvSpPr txBox="1">
            <a:spLocks noChangeArrowheads="1"/>
          </p:cNvSpPr>
          <p:nvPr/>
        </p:nvSpPr>
        <p:spPr bwMode="auto">
          <a:xfrm>
            <a:off x="6318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5207" name="Text Box 118"/>
          <p:cNvSpPr txBox="1">
            <a:spLocks noChangeArrowheads="1"/>
          </p:cNvSpPr>
          <p:nvPr/>
        </p:nvSpPr>
        <p:spPr bwMode="auto">
          <a:xfrm>
            <a:off x="6318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5208" name="Text Box 119"/>
          <p:cNvSpPr txBox="1">
            <a:spLocks noChangeArrowheads="1"/>
          </p:cNvSpPr>
          <p:nvPr/>
        </p:nvSpPr>
        <p:spPr bwMode="auto">
          <a:xfrm>
            <a:off x="6318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5209" name="Text Box 120"/>
          <p:cNvSpPr txBox="1">
            <a:spLocks noChangeArrowheads="1"/>
          </p:cNvSpPr>
          <p:nvPr/>
        </p:nvSpPr>
        <p:spPr bwMode="auto">
          <a:xfrm>
            <a:off x="3200400" y="2286000"/>
            <a:ext cx="4873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PPN:</a:t>
            </a:r>
          </a:p>
        </p:txBody>
      </p:sp>
      <p:sp>
        <p:nvSpPr>
          <p:cNvPr id="5210" name="Text Box 121"/>
          <p:cNvSpPr txBox="1">
            <a:spLocks noChangeArrowheads="1"/>
          </p:cNvSpPr>
          <p:nvPr/>
        </p:nvSpPr>
        <p:spPr bwMode="auto">
          <a:xfrm>
            <a:off x="3375025" y="2895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5211" name="Text Box 122"/>
          <p:cNvSpPr txBox="1">
            <a:spLocks noChangeArrowheads="1"/>
          </p:cNvSpPr>
          <p:nvPr/>
        </p:nvSpPr>
        <p:spPr bwMode="auto">
          <a:xfrm>
            <a:off x="3375025" y="3048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5212" name="Text Box 123"/>
          <p:cNvSpPr txBox="1">
            <a:spLocks noChangeArrowheads="1"/>
          </p:cNvSpPr>
          <p:nvPr/>
        </p:nvSpPr>
        <p:spPr bwMode="auto">
          <a:xfrm>
            <a:off x="3375025" y="3810000"/>
            <a:ext cx="3127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N</a:t>
            </a:r>
          </a:p>
        </p:txBody>
      </p:sp>
      <p:sp>
        <p:nvSpPr>
          <p:cNvPr id="5213" name="Text Box 124"/>
          <p:cNvSpPr txBox="1">
            <a:spLocks noChangeArrowheads="1"/>
          </p:cNvSpPr>
          <p:nvPr/>
        </p:nvSpPr>
        <p:spPr bwMode="auto">
          <a:xfrm>
            <a:off x="3375025" y="2438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5214" name="Text Box 125"/>
          <p:cNvSpPr txBox="1">
            <a:spLocks noChangeArrowheads="1"/>
          </p:cNvSpPr>
          <p:nvPr/>
        </p:nvSpPr>
        <p:spPr bwMode="auto">
          <a:xfrm>
            <a:off x="3375025" y="2590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5215" name="Text Box 126"/>
          <p:cNvSpPr txBox="1">
            <a:spLocks noChangeArrowheads="1"/>
          </p:cNvSpPr>
          <p:nvPr/>
        </p:nvSpPr>
        <p:spPr bwMode="auto">
          <a:xfrm>
            <a:off x="3375025" y="2743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5216" name="Text Box 127"/>
          <p:cNvSpPr txBox="1">
            <a:spLocks noChangeArrowheads="1"/>
          </p:cNvSpPr>
          <p:nvPr/>
        </p:nvSpPr>
        <p:spPr bwMode="auto">
          <a:xfrm>
            <a:off x="3375025" y="3200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5217" name="Text Box 128"/>
          <p:cNvSpPr txBox="1">
            <a:spLocks noChangeArrowheads="1"/>
          </p:cNvSpPr>
          <p:nvPr/>
        </p:nvSpPr>
        <p:spPr bwMode="auto">
          <a:xfrm>
            <a:off x="61182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5218" name="Text Box 129"/>
          <p:cNvSpPr txBox="1">
            <a:spLocks noChangeArrowheads="1"/>
          </p:cNvSpPr>
          <p:nvPr/>
        </p:nvSpPr>
        <p:spPr bwMode="auto">
          <a:xfrm>
            <a:off x="61182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5219" name="Text Box 130"/>
          <p:cNvSpPr txBox="1">
            <a:spLocks noChangeArrowheads="1"/>
          </p:cNvSpPr>
          <p:nvPr/>
        </p:nvSpPr>
        <p:spPr bwMode="auto">
          <a:xfrm>
            <a:off x="61182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5220" name="Text Box 131"/>
          <p:cNvSpPr txBox="1">
            <a:spLocks noChangeArrowheads="1"/>
          </p:cNvSpPr>
          <p:nvPr/>
        </p:nvSpPr>
        <p:spPr bwMode="auto">
          <a:xfrm>
            <a:off x="61182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5221" name="Text Box 132"/>
          <p:cNvSpPr txBox="1">
            <a:spLocks noChangeArrowheads="1"/>
          </p:cNvSpPr>
          <p:nvPr/>
        </p:nvSpPr>
        <p:spPr bwMode="auto">
          <a:xfrm>
            <a:off x="61182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5222" name="Text Box 133"/>
          <p:cNvSpPr txBox="1">
            <a:spLocks noChangeArrowheads="1"/>
          </p:cNvSpPr>
          <p:nvPr/>
        </p:nvSpPr>
        <p:spPr bwMode="auto">
          <a:xfrm>
            <a:off x="61182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5223" name="Text Box 134"/>
          <p:cNvSpPr txBox="1">
            <a:spLocks noChangeArrowheads="1"/>
          </p:cNvSpPr>
          <p:nvPr/>
        </p:nvSpPr>
        <p:spPr bwMode="auto">
          <a:xfrm>
            <a:off x="61182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5224" name="Text Box 135"/>
          <p:cNvSpPr txBox="1">
            <a:spLocks noChangeArrowheads="1"/>
          </p:cNvSpPr>
          <p:nvPr/>
        </p:nvSpPr>
        <p:spPr bwMode="auto">
          <a:xfrm>
            <a:off x="61182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5225" name="Text Box 136"/>
          <p:cNvSpPr txBox="1">
            <a:spLocks noChangeArrowheads="1"/>
          </p:cNvSpPr>
          <p:nvPr/>
        </p:nvSpPr>
        <p:spPr bwMode="auto">
          <a:xfrm>
            <a:off x="61182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5226" name="Text Box 138"/>
          <p:cNvSpPr txBox="1">
            <a:spLocks noChangeArrowheads="1"/>
          </p:cNvSpPr>
          <p:nvPr/>
        </p:nvSpPr>
        <p:spPr bwMode="auto">
          <a:xfrm>
            <a:off x="5943600" y="1600200"/>
            <a:ext cx="4873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VPN:</a:t>
            </a:r>
          </a:p>
        </p:txBody>
      </p:sp>
      <p:grpSp>
        <p:nvGrpSpPr>
          <p:cNvPr id="4" name="Group 3"/>
          <p:cNvGrpSpPr/>
          <p:nvPr/>
        </p:nvGrpSpPr>
        <p:grpSpPr>
          <a:xfrm>
            <a:off x="3429000" y="4800600"/>
            <a:ext cx="5353050" cy="1295400"/>
            <a:chOff x="3429000" y="4800600"/>
            <a:chExt cx="5353050" cy="1295400"/>
          </a:xfrm>
        </p:grpSpPr>
        <p:grpSp>
          <p:nvGrpSpPr>
            <p:cNvPr id="5196" name="Group 96"/>
            <p:cNvGrpSpPr>
              <a:grpSpLocks/>
            </p:cNvGrpSpPr>
            <p:nvPr/>
          </p:nvGrpSpPr>
          <p:grpSpPr bwMode="auto">
            <a:xfrm>
              <a:off x="3429000" y="4800600"/>
              <a:ext cx="5353050" cy="1295400"/>
              <a:chOff x="2160" y="3024"/>
              <a:chExt cx="3372" cy="816"/>
            </a:xfrm>
          </p:grpSpPr>
          <p:grpSp>
            <p:nvGrpSpPr>
              <p:cNvPr id="5227" name="Group 97"/>
              <p:cNvGrpSpPr>
                <a:grpSpLocks/>
              </p:cNvGrpSpPr>
              <p:nvPr/>
            </p:nvGrpSpPr>
            <p:grpSpPr bwMode="auto">
              <a:xfrm>
                <a:off x="2160" y="3024"/>
                <a:ext cx="864" cy="816"/>
                <a:chOff x="2256" y="3024"/>
                <a:chExt cx="864" cy="816"/>
              </a:xfrm>
            </p:grpSpPr>
            <p:sp>
              <p:nvSpPr>
                <p:cNvPr id="5233" name="Oval 98"/>
                <p:cNvSpPr>
                  <a:spLocks noChangeArrowheads="1"/>
                </p:cNvSpPr>
                <p:nvPr/>
              </p:nvSpPr>
              <p:spPr bwMode="auto">
                <a:xfrm>
                  <a:off x="2256" y="374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34" name="Freeform 99"/>
                <p:cNvSpPr>
                  <a:spLocks/>
                </p:cNvSpPr>
                <p:nvPr/>
              </p:nvSpPr>
              <p:spPr bwMode="auto">
                <a:xfrm flipV="1">
                  <a:off x="2256" y="3072"/>
                  <a:ext cx="864" cy="720"/>
                </a:xfrm>
                <a:custGeom>
                  <a:avLst/>
                  <a:gdLst>
                    <a:gd name="T0" fmla="*/ 0 w 864"/>
                    <a:gd name="T1" fmla="*/ 0 h 720"/>
                    <a:gd name="T2" fmla="*/ 0 w 864"/>
                    <a:gd name="T3" fmla="*/ 720 h 720"/>
                    <a:gd name="T4" fmla="*/ 864 w 864"/>
                    <a:gd name="T5" fmla="*/ 720 h 720"/>
                    <a:gd name="T6" fmla="*/ 864 w 86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720">
                      <a:moveTo>
                        <a:pt x="0" y="0"/>
                      </a:moveTo>
                      <a:lnTo>
                        <a:pt x="0" y="720"/>
                      </a:lnTo>
                      <a:lnTo>
                        <a:pt x="864" y="720"/>
                      </a:lnTo>
                      <a:lnTo>
                        <a:pt x="864" y="0"/>
                      </a:lnTo>
                    </a:path>
                  </a:pathLst>
                </a:custGeom>
                <a:solidFill>
                  <a:schemeClr val="bg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5" name="Oval 100"/>
                <p:cNvSpPr>
                  <a:spLocks noChangeArrowheads="1"/>
                </p:cNvSpPr>
                <p:nvPr/>
              </p:nvSpPr>
              <p:spPr bwMode="auto">
                <a:xfrm>
                  <a:off x="2256" y="302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sp>
            <p:nvSpPr>
              <p:cNvPr id="5228" name="Text Box 101"/>
              <p:cNvSpPr txBox="1">
                <a:spLocks noChangeArrowheads="1"/>
              </p:cNvSpPr>
              <p:nvPr/>
            </p:nvSpPr>
            <p:spPr bwMode="auto">
              <a:xfrm>
                <a:off x="2976" y="3504"/>
                <a:ext cx="2556"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Hard Disk: Overflow Storage for Main Memory</a:t>
                </a:r>
              </a:p>
            </p:txBody>
          </p:sp>
          <p:sp>
            <p:nvSpPr>
              <p:cNvPr id="5229" name="Rectangle 102"/>
              <p:cNvSpPr>
                <a:spLocks noChangeArrowheads="1"/>
              </p:cNvSpPr>
              <p:nvPr/>
            </p:nvSpPr>
            <p:spPr bwMode="auto">
              <a:xfrm>
                <a:off x="2208" y="3216"/>
                <a:ext cx="672" cy="24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30" name="Text Box 103"/>
              <p:cNvSpPr txBox="1">
                <a:spLocks noChangeArrowheads="1"/>
              </p:cNvSpPr>
              <p:nvPr/>
            </p:nvSpPr>
            <p:spPr bwMode="auto">
              <a:xfrm>
                <a:off x="2160" y="3168"/>
                <a:ext cx="456"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dirty="0"/>
                  <a:t>swap file</a:t>
                </a:r>
              </a:p>
            </p:txBody>
          </p:sp>
        </p:grpSp>
        <p:sp>
          <p:nvSpPr>
            <p:cNvPr id="118" name="Rectangle 97"/>
            <p:cNvSpPr>
              <a:spLocks noChangeArrowheads="1"/>
            </p:cNvSpPr>
            <p:nvPr/>
          </p:nvSpPr>
          <p:spPr bwMode="auto">
            <a:xfrm>
              <a:off x="3505203" y="5562622"/>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19" name="Rectangle 97"/>
            <p:cNvSpPr>
              <a:spLocks noChangeArrowheads="1"/>
            </p:cNvSpPr>
            <p:nvPr/>
          </p:nvSpPr>
          <p:spPr bwMode="auto">
            <a:xfrm>
              <a:off x="3561701" y="5606927"/>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0" name="Rectangle 97"/>
            <p:cNvSpPr>
              <a:spLocks noChangeArrowheads="1"/>
            </p:cNvSpPr>
            <p:nvPr/>
          </p:nvSpPr>
          <p:spPr bwMode="auto">
            <a:xfrm>
              <a:off x="3629024" y="5658154"/>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dirty="0"/>
                <a:t>other files</a:t>
              </a:r>
            </a:p>
          </p:txBody>
        </p:sp>
      </p:grpSp>
      <p:sp>
        <p:nvSpPr>
          <p:cNvPr id="5198" name="Arc 109"/>
          <p:cNvSpPr>
            <a:spLocks/>
          </p:cNvSpPr>
          <p:nvPr/>
        </p:nvSpPr>
        <p:spPr bwMode="auto">
          <a:xfrm rot="10800000" flipH="1" flipV="1">
            <a:off x="4343400" y="5257800"/>
            <a:ext cx="1676400" cy="381000"/>
          </a:xfrm>
          <a:custGeom>
            <a:avLst/>
            <a:gdLst>
              <a:gd name="T0" fmla="*/ 0 w 21600"/>
              <a:gd name="T1" fmla="*/ 0 h 21600"/>
              <a:gd name="T2" fmla="*/ 1676400 w 21600"/>
              <a:gd name="T3" fmla="*/ 381000 h 21600"/>
              <a:gd name="T4" fmla="*/ 0 w 21600"/>
              <a:gd name="T5" fmla="*/ 381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triangle" w="med" len="med"/>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1626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Virtual Memory (cont.)</a:t>
            </a:r>
          </a:p>
        </p:txBody>
      </p:sp>
      <p:sp>
        <p:nvSpPr>
          <p:cNvPr id="13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dirty="0"/>
          </a:p>
        </p:txBody>
      </p:sp>
      <p:grpSp>
        <p:nvGrpSpPr>
          <p:cNvPr id="6147" name="Group 138"/>
          <p:cNvGrpSpPr>
            <a:grpSpLocks/>
          </p:cNvGrpSpPr>
          <p:nvPr/>
        </p:nvGrpSpPr>
        <p:grpSpPr bwMode="auto">
          <a:xfrm>
            <a:off x="3429000" y="4800600"/>
            <a:ext cx="5353050" cy="1295400"/>
            <a:chOff x="2160" y="3024"/>
            <a:chExt cx="3372" cy="816"/>
          </a:xfrm>
        </p:grpSpPr>
        <p:grpSp>
          <p:nvGrpSpPr>
            <p:cNvPr id="6270" name="Group 139"/>
            <p:cNvGrpSpPr>
              <a:grpSpLocks/>
            </p:cNvGrpSpPr>
            <p:nvPr/>
          </p:nvGrpSpPr>
          <p:grpSpPr bwMode="auto">
            <a:xfrm>
              <a:off x="2160" y="3024"/>
              <a:ext cx="864" cy="816"/>
              <a:chOff x="2256" y="3024"/>
              <a:chExt cx="864" cy="816"/>
            </a:xfrm>
          </p:grpSpPr>
          <p:sp>
            <p:nvSpPr>
              <p:cNvPr id="6276" name="Oval 140"/>
              <p:cNvSpPr>
                <a:spLocks noChangeArrowheads="1"/>
              </p:cNvSpPr>
              <p:nvPr/>
            </p:nvSpPr>
            <p:spPr bwMode="auto">
              <a:xfrm>
                <a:off x="2256" y="374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77" name="Freeform 141"/>
              <p:cNvSpPr>
                <a:spLocks/>
              </p:cNvSpPr>
              <p:nvPr/>
            </p:nvSpPr>
            <p:spPr bwMode="auto">
              <a:xfrm flipV="1">
                <a:off x="2256" y="3072"/>
                <a:ext cx="864" cy="720"/>
              </a:xfrm>
              <a:custGeom>
                <a:avLst/>
                <a:gdLst>
                  <a:gd name="T0" fmla="*/ 0 w 864"/>
                  <a:gd name="T1" fmla="*/ 0 h 720"/>
                  <a:gd name="T2" fmla="*/ 0 w 864"/>
                  <a:gd name="T3" fmla="*/ 720 h 720"/>
                  <a:gd name="T4" fmla="*/ 864 w 864"/>
                  <a:gd name="T5" fmla="*/ 720 h 720"/>
                  <a:gd name="T6" fmla="*/ 864 w 86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720">
                    <a:moveTo>
                      <a:pt x="0" y="0"/>
                    </a:moveTo>
                    <a:lnTo>
                      <a:pt x="0" y="720"/>
                    </a:lnTo>
                    <a:lnTo>
                      <a:pt x="864" y="720"/>
                    </a:lnTo>
                    <a:lnTo>
                      <a:pt x="864" y="0"/>
                    </a:lnTo>
                  </a:path>
                </a:pathLst>
              </a:custGeom>
              <a:solidFill>
                <a:schemeClr val="bg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 name="Oval 142"/>
              <p:cNvSpPr>
                <a:spLocks noChangeArrowheads="1"/>
              </p:cNvSpPr>
              <p:nvPr/>
            </p:nvSpPr>
            <p:spPr bwMode="auto">
              <a:xfrm>
                <a:off x="2256" y="302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sp>
          <p:nvSpPr>
            <p:cNvPr id="6271" name="Text Box 143"/>
            <p:cNvSpPr txBox="1">
              <a:spLocks noChangeArrowheads="1"/>
            </p:cNvSpPr>
            <p:nvPr/>
          </p:nvSpPr>
          <p:spPr bwMode="auto">
            <a:xfrm>
              <a:off x="2976" y="3504"/>
              <a:ext cx="2556"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Hard Disk: Overflow Storage for Main Memory</a:t>
              </a:r>
            </a:p>
          </p:txBody>
        </p:sp>
        <p:sp>
          <p:nvSpPr>
            <p:cNvPr id="6272" name="Rectangle 144"/>
            <p:cNvSpPr>
              <a:spLocks noChangeArrowheads="1"/>
            </p:cNvSpPr>
            <p:nvPr/>
          </p:nvSpPr>
          <p:spPr bwMode="auto">
            <a:xfrm>
              <a:off x="2208" y="3216"/>
              <a:ext cx="672" cy="24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73" name="Text Box 145"/>
            <p:cNvSpPr txBox="1">
              <a:spLocks noChangeArrowheads="1"/>
            </p:cNvSpPr>
            <p:nvPr/>
          </p:nvSpPr>
          <p:spPr bwMode="auto">
            <a:xfrm>
              <a:off x="2160" y="3168"/>
              <a:ext cx="456"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dirty="0"/>
                <a:t>swap file</a:t>
              </a:r>
            </a:p>
          </p:txBody>
        </p:sp>
      </p:grpSp>
      <p:sp>
        <p:nvSpPr>
          <p:cNvPr id="6149" name="Rectangle 3"/>
          <p:cNvSpPr>
            <a:spLocks noChangeArrowheads="1"/>
          </p:cNvSpPr>
          <p:nvPr/>
        </p:nvSpPr>
        <p:spPr bwMode="auto">
          <a:xfrm>
            <a:off x="3657600" y="2514600"/>
            <a:ext cx="914400" cy="1524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50" name="Rectangle 4"/>
          <p:cNvSpPr>
            <a:spLocks noChangeArrowheads="1"/>
          </p:cNvSpPr>
          <p:nvPr/>
        </p:nvSpPr>
        <p:spPr bwMode="auto">
          <a:xfrm>
            <a:off x="9144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51" name="Line 5"/>
          <p:cNvSpPr>
            <a:spLocks noChangeShapeType="1"/>
          </p:cNvSpPr>
          <p:nvPr/>
        </p:nvSpPr>
        <p:spPr bwMode="auto">
          <a:xfrm>
            <a:off x="9144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Line 6"/>
          <p:cNvSpPr>
            <a:spLocks noChangeShapeType="1"/>
          </p:cNvSpPr>
          <p:nvPr/>
        </p:nvSpPr>
        <p:spPr bwMode="auto">
          <a:xfrm>
            <a:off x="9144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 name="Line 7"/>
          <p:cNvSpPr>
            <a:spLocks noChangeShapeType="1"/>
          </p:cNvSpPr>
          <p:nvPr/>
        </p:nvSpPr>
        <p:spPr bwMode="auto">
          <a:xfrm>
            <a:off x="9144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8"/>
          <p:cNvSpPr>
            <a:spLocks noChangeShapeType="1"/>
          </p:cNvSpPr>
          <p:nvPr/>
        </p:nvSpPr>
        <p:spPr bwMode="auto">
          <a:xfrm>
            <a:off x="9144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9"/>
          <p:cNvSpPr>
            <a:spLocks noChangeShapeType="1"/>
          </p:cNvSpPr>
          <p:nvPr/>
        </p:nvSpPr>
        <p:spPr bwMode="auto">
          <a:xfrm>
            <a:off x="9144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0"/>
          <p:cNvSpPr>
            <a:spLocks noChangeShapeType="1"/>
          </p:cNvSpPr>
          <p:nvPr/>
        </p:nvSpPr>
        <p:spPr bwMode="auto">
          <a:xfrm>
            <a:off x="9144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1"/>
          <p:cNvSpPr>
            <a:spLocks noChangeShapeType="1"/>
          </p:cNvSpPr>
          <p:nvPr/>
        </p:nvSpPr>
        <p:spPr bwMode="auto">
          <a:xfrm>
            <a:off x="9144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12"/>
          <p:cNvSpPr>
            <a:spLocks noChangeShapeType="1"/>
          </p:cNvSpPr>
          <p:nvPr/>
        </p:nvSpPr>
        <p:spPr bwMode="auto">
          <a:xfrm>
            <a:off x="9144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13"/>
          <p:cNvSpPr>
            <a:spLocks noChangeShapeType="1"/>
          </p:cNvSpPr>
          <p:nvPr/>
        </p:nvSpPr>
        <p:spPr bwMode="auto">
          <a:xfrm>
            <a:off x="9144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14"/>
          <p:cNvSpPr>
            <a:spLocks noChangeShapeType="1"/>
          </p:cNvSpPr>
          <p:nvPr/>
        </p:nvSpPr>
        <p:spPr bwMode="auto">
          <a:xfrm>
            <a:off x="9144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Line 15"/>
          <p:cNvSpPr>
            <a:spLocks noChangeShapeType="1"/>
          </p:cNvSpPr>
          <p:nvPr/>
        </p:nvSpPr>
        <p:spPr bwMode="auto">
          <a:xfrm>
            <a:off x="9144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2" name="Line 16"/>
          <p:cNvSpPr>
            <a:spLocks noChangeShapeType="1"/>
          </p:cNvSpPr>
          <p:nvPr/>
        </p:nvSpPr>
        <p:spPr bwMode="auto">
          <a:xfrm>
            <a:off x="9144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Line 17"/>
          <p:cNvSpPr>
            <a:spLocks noChangeShapeType="1"/>
          </p:cNvSpPr>
          <p:nvPr/>
        </p:nvSpPr>
        <p:spPr bwMode="auto">
          <a:xfrm>
            <a:off x="9144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4" name="Line 18"/>
          <p:cNvSpPr>
            <a:spLocks noChangeShapeType="1"/>
          </p:cNvSpPr>
          <p:nvPr/>
        </p:nvSpPr>
        <p:spPr bwMode="auto">
          <a:xfrm>
            <a:off x="9144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 name="Line 19"/>
          <p:cNvSpPr>
            <a:spLocks noChangeShapeType="1"/>
          </p:cNvSpPr>
          <p:nvPr/>
        </p:nvSpPr>
        <p:spPr bwMode="auto">
          <a:xfrm>
            <a:off x="9144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6" name="Line 20"/>
          <p:cNvSpPr>
            <a:spLocks noChangeShapeType="1"/>
          </p:cNvSpPr>
          <p:nvPr/>
        </p:nvSpPr>
        <p:spPr bwMode="auto">
          <a:xfrm>
            <a:off x="9144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7" name="Line 21"/>
          <p:cNvSpPr>
            <a:spLocks noChangeShapeType="1"/>
          </p:cNvSpPr>
          <p:nvPr/>
        </p:nvSpPr>
        <p:spPr bwMode="auto">
          <a:xfrm>
            <a:off x="9144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8" name="Line 22"/>
          <p:cNvSpPr>
            <a:spLocks noChangeShapeType="1"/>
          </p:cNvSpPr>
          <p:nvPr/>
        </p:nvSpPr>
        <p:spPr bwMode="auto">
          <a:xfrm>
            <a:off x="9144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9" name="Line 23"/>
          <p:cNvSpPr>
            <a:spLocks noChangeShapeType="1"/>
          </p:cNvSpPr>
          <p:nvPr/>
        </p:nvSpPr>
        <p:spPr bwMode="auto">
          <a:xfrm>
            <a:off x="9144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0" name="Line 24"/>
          <p:cNvSpPr>
            <a:spLocks noChangeShapeType="1"/>
          </p:cNvSpPr>
          <p:nvPr/>
        </p:nvSpPr>
        <p:spPr bwMode="auto">
          <a:xfrm>
            <a:off x="9144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1" name="Text Box 25"/>
          <p:cNvSpPr txBox="1">
            <a:spLocks noChangeArrowheads="1"/>
          </p:cNvSpPr>
          <p:nvPr/>
        </p:nvSpPr>
        <p:spPr bwMode="auto">
          <a:xfrm>
            <a:off x="12192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6172" name="Line 26"/>
          <p:cNvSpPr>
            <a:spLocks noChangeShapeType="1"/>
          </p:cNvSpPr>
          <p:nvPr/>
        </p:nvSpPr>
        <p:spPr bwMode="auto">
          <a:xfrm>
            <a:off x="3657600" y="2667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3" name="Line 27"/>
          <p:cNvSpPr>
            <a:spLocks noChangeShapeType="1"/>
          </p:cNvSpPr>
          <p:nvPr/>
        </p:nvSpPr>
        <p:spPr bwMode="auto">
          <a:xfrm>
            <a:off x="3657600" y="2819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 name="Line 28"/>
          <p:cNvSpPr>
            <a:spLocks noChangeShapeType="1"/>
          </p:cNvSpPr>
          <p:nvPr/>
        </p:nvSpPr>
        <p:spPr bwMode="auto">
          <a:xfrm>
            <a:off x="3657600" y="2971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 name="Line 29"/>
          <p:cNvSpPr>
            <a:spLocks noChangeShapeType="1"/>
          </p:cNvSpPr>
          <p:nvPr/>
        </p:nvSpPr>
        <p:spPr bwMode="auto">
          <a:xfrm>
            <a:off x="3657600" y="3124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 name="Line 30"/>
          <p:cNvSpPr>
            <a:spLocks noChangeShapeType="1"/>
          </p:cNvSpPr>
          <p:nvPr/>
        </p:nvSpPr>
        <p:spPr bwMode="auto">
          <a:xfrm>
            <a:off x="3657600" y="3276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7" name="Line 31"/>
          <p:cNvSpPr>
            <a:spLocks noChangeShapeType="1"/>
          </p:cNvSpPr>
          <p:nvPr/>
        </p:nvSpPr>
        <p:spPr bwMode="auto">
          <a:xfrm>
            <a:off x="3657600" y="3733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8" name="Line 32"/>
          <p:cNvSpPr>
            <a:spLocks noChangeShapeType="1"/>
          </p:cNvSpPr>
          <p:nvPr/>
        </p:nvSpPr>
        <p:spPr bwMode="auto">
          <a:xfrm>
            <a:off x="3657600" y="3886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9" name="Line 33"/>
          <p:cNvSpPr>
            <a:spLocks noChangeShapeType="1"/>
          </p:cNvSpPr>
          <p:nvPr/>
        </p:nvSpPr>
        <p:spPr bwMode="auto">
          <a:xfrm>
            <a:off x="3657600" y="3429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0" name="Text Box 34"/>
          <p:cNvSpPr txBox="1">
            <a:spLocks noChangeArrowheads="1"/>
          </p:cNvSpPr>
          <p:nvPr/>
        </p:nvSpPr>
        <p:spPr bwMode="auto">
          <a:xfrm>
            <a:off x="4057650" y="3276600"/>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6181" name="Rectangle 37"/>
          <p:cNvSpPr>
            <a:spLocks noChangeArrowheads="1"/>
          </p:cNvSpPr>
          <p:nvPr/>
        </p:nvSpPr>
        <p:spPr bwMode="auto">
          <a:xfrm>
            <a:off x="914400" y="22860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2" name="Rectangle 38"/>
          <p:cNvSpPr>
            <a:spLocks noChangeArrowheads="1"/>
          </p:cNvSpPr>
          <p:nvPr/>
        </p:nvSpPr>
        <p:spPr bwMode="auto">
          <a:xfrm>
            <a:off x="914400" y="24384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3" name="Rectangle 39"/>
          <p:cNvSpPr>
            <a:spLocks noChangeArrowheads="1"/>
          </p:cNvSpPr>
          <p:nvPr/>
        </p:nvSpPr>
        <p:spPr bwMode="auto">
          <a:xfrm>
            <a:off x="914400" y="30480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4" name="Rectangle 40"/>
          <p:cNvSpPr>
            <a:spLocks noChangeArrowheads="1"/>
          </p:cNvSpPr>
          <p:nvPr/>
        </p:nvSpPr>
        <p:spPr bwMode="auto">
          <a:xfrm>
            <a:off x="3657600" y="26670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5" name="Rectangle 41"/>
          <p:cNvSpPr>
            <a:spLocks noChangeArrowheads="1"/>
          </p:cNvSpPr>
          <p:nvPr/>
        </p:nvSpPr>
        <p:spPr bwMode="auto">
          <a:xfrm>
            <a:off x="3657600" y="38862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6" name="Rectangle 42"/>
          <p:cNvSpPr>
            <a:spLocks noChangeArrowheads="1"/>
          </p:cNvSpPr>
          <p:nvPr/>
        </p:nvSpPr>
        <p:spPr bwMode="auto">
          <a:xfrm>
            <a:off x="3657600" y="25146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7" name="Rectangle 43"/>
          <p:cNvSpPr>
            <a:spLocks noChangeArrowheads="1"/>
          </p:cNvSpPr>
          <p:nvPr/>
        </p:nvSpPr>
        <p:spPr bwMode="auto">
          <a:xfrm>
            <a:off x="64008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8" name="Line 44"/>
          <p:cNvSpPr>
            <a:spLocks noChangeShapeType="1"/>
          </p:cNvSpPr>
          <p:nvPr/>
        </p:nvSpPr>
        <p:spPr bwMode="auto">
          <a:xfrm>
            <a:off x="64008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9" name="Line 45"/>
          <p:cNvSpPr>
            <a:spLocks noChangeShapeType="1"/>
          </p:cNvSpPr>
          <p:nvPr/>
        </p:nvSpPr>
        <p:spPr bwMode="auto">
          <a:xfrm>
            <a:off x="64008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0" name="Line 46"/>
          <p:cNvSpPr>
            <a:spLocks noChangeShapeType="1"/>
          </p:cNvSpPr>
          <p:nvPr/>
        </p:nvSpPr>
        <p:spPr bwMode="auto">
          <a:xfrm>
            <a:off x="64008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1" name="Line 47"/>
          <p:cNvSpPr>
            <a:spLocks noChangeShapeType="1"/>
          </p:cNvSpPr>
          <p:nvPr/>
        </p:nvSpPr>
        <p:spPr bwMode="auto">
          <a:xfrm>
            <a:off x="64008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2" name="Line 48"/>
          <p:cNvSpPr>
            <a:spLocks noChangeShapeType="1"/>
          </p:cNvSpPr>
          <p:nvPr/>
        </p:nvSpPr>
        <p:spPr bwMode="auto">
          <a:xfrm>
            <a:off x="64008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3" name="Line 49"/>
          <p:cNvSpPr>
            <a:spLocks noChangeShapeType="1"/>
          </p:cNvSpPr>
          <p:nvPr/>
        </p:nvSpPr>
        <p:spPr bwMode="auto">
          <a:xfrm>
            <a:off x="64008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4" name="Line 50"/>
          <p:cNvSpPr>
            <a:spLocks noChangeShapeType="1"/>
          </p:cNvSpPr>
          <p:nvPr/>
        </p:nvSpPr>
        <p:spPr bwMode="auto">
          <a:xfrm>
            <a:off x="64008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 name="Line 51"/>
          <p:cNvSpPr>
            <a:spLocks noChangeShapeType="1"/>
          </p:cNvSpPr>
          <p:nvPr/>
        </p:nvSpPr>
        <p:spPr bwMode="auto">
          <a:xfrm>
            <a:off x="64008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 name="Line 52"/>
          <p:cNvSpPr>
            <a:spLocks noChangeShapeType="1"/>
          </p:cNvSpPr>
          <p:nvPr/>
        </p:nvSpPr>
        <p:spPr bwMode="auto">
          <a:xfrm>
            <a:off x="64008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7" name="Line 53"/>
          <p:cNvSpPr>
            <a:spLocks noChangeShapeType="1"/>
          </p:cNvSpPr>
          <p:nvPr/>
        </p:nvSpPr>
        <p:spPr bwMode="auto">
          <a:xfrm>
            <a:off x="64008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8" name="Line 54"/>
          <p:cNvSpPr>
            <a:spLocks noChangeShapeType="1"/>
          </p:cNvSpPr>
          <p:nvPr/>
        </p:nvSpPr>
        <p:spPr bwMode="auto">
          <a:xfrm>
            <a:off x="64008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9" name="Line 55"/>
          <p:cNvSpPr>
            <a:spLocks noChangeShapeType="1"/>
          </p:cNvSpPr>
          <p:nvPr/>
        </p:nvSpPr>
        <p:spPr bwMode="auto">
          <a:xfrm>
            <a:off x="64008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0" name="Line 56"/>
          <p:cNvSpPr>
            <a:spLocks noChangeShapeType="1"/>
          </p:cNvSpPr>
          <p:nvPr/>
        </p:nvSpPr>
        <p:spPr bwMode="auto">
          <a:xfrm>
            <a:off x="64008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1" name="Line 57"/>
          <p:cNvSpPr>
            <a:spLocks noChangeShapeType="1"/>
          </p:cNvSpPr>
          <p:nvPr/>
        </p:nvSpPr>
        <p:spPr bwMode="auto">
          <a:xfrm>
            <a:off x="64008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2" name="Line 58"/>
          <p:cNvSpPr>
            <a:spLocks noChangeShapeType="1"/>
          </p:cNvSpPr>
          <p:nvPr/>
        </p:nvSpPr>
        <p:spPr bwMode="auto">
          <a:xfrm>
            <a:off x="64008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3" name="Line 59"/>
          <p:cNvSpPr>
            <a:spLocks noChangeShapeType="1"/>
          </p:cNvSpPr>
          <p:nvPr/>
        </p:nvSpPr>
        <p:spPr bwMode="auto">
          <a:xfrm>
            <a:off x="64008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4" name="Line 60"/>
          <p:cNvSpPr>
            <a:spLocks noChangeShapeType="1"/>
          </p:cNvSpPr>
          <p:nvPr/>
        </p:nvSpPr>
        <p:spPr bwMode="auto">
          <a:xfrm>
            <a:off x="64008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5" name="Line 61"/>
          <p:cNvSpPr>
            <a:spLocks noChangeShapeType="1"/>
          </p:cNvSpPr>
          <p:nvPr/>
        </p:nvSpPr>
        <p:spPr bwMode="auto">
          <a:xfrm>
            <a:off x="64008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6" name="Line 62"/>
          <p:cNvSpPr>
            <a:spLocks noChangeShapeType="1"/>
          </p:cNvSpPr>
          <p:nvPr/>
        </p:nvSpPr>
        <p:spPr bwMode="auto">
          <a:xfrm>
            <a:off x="64008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7" name="Line 63"/>
          <p:cNvSpPr>
            <a:spLocks noChangeShapeType="1"/>
          </p:cNvSpPr>
          <p:nvPr/>
        </p:nvSpPr>
        <p:spPr bwMode="auto">
          <a:xfrm>
            <a:off x="64008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8" name="Text Box 64"/>
          <p:cNvSpPr txBox="1">
            <a:spLocks noChangeArrowheads="1"/>
          </p:cNvSpPr>
          <p:nvPr/>
        </p:nvSpPr>
        <p:spPr bwMode="auto">
          <a:xfrm>
            <a:off x="67056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6209" name="Rectangle 66"/>
          <p:cNvSpPr>
            <a:spLocks noChangeArrowheads="1"/>
          </p:cNvSpPr>
          <p:nvPr/>
        </p:nvSpPr>
        <p:spPr bwMode="auto">
          <a:xfrm>
            <a:off x="6400800" y="22860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10" name="Rectangle 68"/>
          <p:cNvSpPr>
            <a:spLocks noChangeArrowheads="1"/>
          </p:cNvSpPr>
          <p:nvPr/>
        </p:nvSpPr>
        <p:spPr bwMode="auto">
          <a:xfrm>
            <a:off x="3657600" y="29718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11" name="Rectangle 69"/>
          <p:cNvSpPr>
            <a:spLocks noChangeArrowheads="1"/>
          </p:cNvSpPr>
          <p:nvPr/>
        </p:nvSpPr>
        <p:spPr bwMode="auto">
          <a:xfrm>
            <a:off x="3657600" y="32766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12" name="Line 70"/>
          <p:cNvSpPr>
            <a:spLocks noChangeShapeType="1"/>
          </p:cNvSpPr>
          <p:nvPr/>
        </p:nvSpPr>
        <p:spPr bwMode="auto">
          <a:xfrm>
            <a:off x="1828800" y="2514600"/>
            <a:ext cx="1828800" cy="14478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3" name="Line 71"/>
          <p:cNvSpPr>
            <a:spLocks noChangeShapeType="1"/>
          </p:cNvSpPr>
          <p:nvPr/>
        </p:nvSpPr>
        <p:spPr bwMode="auto">
          <a:xfrm>
            <a:off x="1828800" y="2362200"/>
            <a:ext cx="1828800" cy="228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4" name="Line 72"/>
          <p:cNvSpPr>
            <a:spLocks noChangeShapeType="1"/>
          </p:cNvSpPr>
          <p:nvPr/>
        </p:nvSpPr>
        <p:spPr bwMode="auto">
          <a:xfrm flipV="1">
            <a:off x="1828800" y="2743200"/>
            <a:ext cx="1828800" cy="3810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5" name="Line 90"/>
          <p:cNvSpPr>
            <a:spLocks noChangeShapeType="1"/>
          </p:cNvSpPr>
          <p:nvPr/>
        </p:nvSpPr>
        <p:spPr bwMode="auto">
          <a:xfrm flipV="1">
            <a:off x="4572000" y="2362200"/>
            <a:ext cx="1828800" cy="990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 name="Rectangle 91"/>
          <p:cNvSpPr>
            <a:spLocks noChangeArrowheads="1"/>
          </p:cNvSpPr>
          <p:nvPr/>
        </p:nvSpPr>
        <p:spPr bwMode="auto">
          <a:xfrm>
            <a:off x="914400" y="35052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17" name="Rectangle 92"/>
          <p:cNvSpPr>
            <a:spLocks noChangeArrowheads="1"/>
          </p:cNvSpPr>
          <p:nvPr/>
        </p:nvSpPr>
        <p:spPr bwMode="auto">
          <a:xfrm>
            <a:off x="914400" y="36576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18" name="Text Box 93"/>
          <p:cNvSpPr txBox="1">
            <a:spLocks noChangeArrowheads="1"/>
          </p:cNvSpPr>
          <p:nvPr/>
        </p:nvSpPr>
        <p:spPr bwMode="auto">
          <a:xfrm>
            <a:off x="533400" y="3429000"/>
            <a:ext cx="381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11</a:t>
            </a:r>
          </a:p>
        </p:txBody>
      </p:sp>
      <p:sp>
        <p:nvSpPr>
          <p:cNvPr id="6219" name="Text Box 94"/>
          <p:cNvSpPr txBox="1">
            <a:spLocks noChangeArrowheads="1"/>
          </p:cNvSpPr>
          <p:nvPr/>
        </p:nvSpPr>
        <p:spPr bwMode="auto">
          <a:xfrm>
            <a:off x="533400" y="3581400"/>
            <a:ext cx="381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12</a:t>
            </a:r>
          </a:p>
        </p:txBody>
      </p:sp>
      <p:sp>
        <p:nvSpPr>
          <p:cNvPr id="6220" name="Rectangle 95"/>
          <p:cNvSpPr>
            <a:spLocks noChangeArrowheads="1"/>
          </p:cNvSpPr>
          <p:nvPr/>
        </p:nvSpPr>
        <p:spPr bwMode="auto">
          <a:xfrm>
            <a:off x="3657600" y="37338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21" name="Line 96"/>
          <p:cNvSpPr>
            <a:spLocks noChangeShapeType="1"/>
          </p:cNvSpPr>
          <p:nvPr/>
        </p:nvSpPr>
        <p:spPr bwMode="auto">
          <a:xfrm>
            <a:off x="1828800" y="3733800"/>
            <a:ext cx="1828800" cy="762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449" name="Rectangle 97"/>
          <p:cNvSpPr>
            <a:spLocks noChangeArrowheads="1"/>
          </p:cNvSpPr>
          <p:nvPr/>
        </p:nvSpPr>
        <p:spPr bwMode="auto">
          <a:xfrm>
            <a:off x="3657600" y="31242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00450" name="Line 98"/>
          <p:cNvSpPr>
            <a:spLocks noChangeShapeType="1"/>
          </p:cNvSpPr>
          <p:nvPr/>
        </p:nvSpPr>
        <p:spPr bwMode="auto">
          <a:xfrm flipV="1">
            <a:off x="1828800" y="3200400"/>
            <a:ext cx="1828800" cy="3810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24" name="Rectangle 99"/>
          <p:cNvSpPr>
            <a:spLocks noChangeArrowheads="1"/>
          </p:cNvSpPr>
          <p:nvPr/>
        </p:nvSpPr>
        <p:spPr bwMode="auto">
          <a:xfrm>
            <a:off x="914400" y="33528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25" name="Line 100"/>
          <p:cNvSpPr>
            <a:spLocks noChangeShapeType="1"/>
          </p:cNvSpPr>
          <p:nvPr/>
        </p:nvSpPr>
        <p:spPr bwMode="auto">
          <a:xfrm flipV="1">
            <a:off x="1828800" y="2895600"/>
            <a:ext cx="1828800" cy="5334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26" name="Text Box 101"/>
          <p:cNvSpPr txBox="1">
            <a:spLocks noChangeArrowheads="1"/>
          </p:cNvSpPr>
          <p:nvPr/>
        </p:nvSpPr>
        <p:spPr bwMode="auto">
          <a:xfrm>
            <a:off x="533400" y="3276600"/>
            <a:ext cx="381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10</a:t>
            </a:r>
          </a:p>
        </p:txBody>
      </p:sp>
      <p:sp>
        <p:nvSpPr>
          <p:cNvPr id="6227" name="Rectangle 102"/>
          <p:cNvSpPr>
            <a:spLocks noChangeArrowheads="1"/>
          </p:cNvSpPr>
          <p:nvPr/>
        </p:nvSpPr>
        <p:spPr bwMode="auto">
          <a:xfrm>
            <a:off x="3657600" y="28194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28" name="Rectangle 106"/>
          <p:cNvSpPr>
            <a:spLocks noChangeArrowheads="1"/>
          </p:cNvSpPr>
          <p:nvPr/>
        </p:nvSpPr>
        <p:spPr bwMode="auto">
          <a:xfrm>
            <a:off x="3657600" y="3429000"/>
            <a:ext cx="914400" cy="304800"/>
          </a:xfrm>
          <a:prstGeom prst="rect">
            <a:avLst/>
          </a:prstGeom>
          <a:solidFill>
            <a:srgbClr val="66FF33">
              <a:alpha val="34901"/>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00459" name="Rectangle 107"/>
          <p:cNvSpPr>
            <a:spLocks noChangeArrowheads="1"/>
          </p:cNvSpPr>
          <p:nvPr/>
        </p:nvSpPr>
        <p:spPr bwMode="auto">
          <a:xfrm>
            <a:off x="914400" y="27432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00461" name="Line 109"/>
          <p:cNvSpPr>
            <a:spLocks noChangeShapeType="1"/>
          </p:cNvSpPr>
          <p:nvPr/>
        </p:nvSpPr>
        <p:spPr bwMode="auto">
          <a:xfrm>
            <a:off x="1828800" y="2819400"/>
            <a:ext cx="1219200" cy="1371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462" name="Text Box 110"/>
          <p:cNvSpPr txBox="1">
            <a:spLocks noChangeArrowheads="1"/>
          </p:cNvSpPr>
          <p:nvPr/>
        </p:nvSpPr>
        <p:spPr bwMode="auto">
          <a:xfrm>
            <a:off x="2971800" y="4114800"/>
            <a:ext cx="4000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a:t>
            </a:r>
          </a:p>
        </p:txBody>
      </p:sp>
      <p:sp>
        <p:nvSpPr>
          <p:cNvPr id="100476" name="Line 124"/>
          <p:cNvSpPr>
            <a:spLocks noChangeShapeType="1"/>
          </p:cNvSpPr>
          <p:nvPr/>
        </p:nvSpPr>
        <p:spPr bwMode="auto">
          <a:xfrm>
            <a:off x="1828800" y="3581400"/>
            <a:ext cx="1828800" cy="1752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477" name="Line 125"/>
          <p:cNvSpPr>
            <a:spLocks noChangeShapeType="1"/>
          </p:cNvSpPr>
          <p:nvPr/>
        </p:nvSpPr>
        <p:spPr bwMode="auto">
          <a:xfrm>
            <a:off x="1828800" y="2819400"/>
            <a:ext cx="1828800" cy="3810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478" name="Rectangle 126"/>
          <p:cNvSpPr>
            <a:spLocks noChangeArrowheads="1"/>
          </p:cNvSpPr>
          <p:nvPr/>
        </p:nvSpPr>
        <p:spPr bwMode="auto">
          <a:xfrm>
            <a:off x="3657600" y="31242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35" name="Rectangle 129"/>
          <p:cNvSpPr>
            <a:spLocks noChangeArrowheads="1"/>
          </p:cNvSpPr>
          <p:nvPr/>
        </p:nvSpPr>
        <p:spPr bwMode="auto">
          <a:xfrm>
            <a:off x="6400800" y="27432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36" name="Line 130"/>
          <p:cNvSpPr>
            <a:spLocks noChangeShapeType="1"/>
          </p:cNvSpPr>
          <p:nvPr/>
        </p:nvSpPr>
        <p:spPr bwMode="auto">
          <a:xfrm flipV="1">
            <a:off x="4572000" y="2819400"/>
            <a:ext cx="1828800" cy="228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 name="Text Box 131"/>
          <p:cNvSpPr txBox="1">
            <a:spLocks noChangeArrowheads="1"/>
          </p:cNvSpPr>
          <p:nvPr/>
        </p:nvSpPr>
        <p:spPr bwMode="auto">
          <a:xfrm>
            <a:off x="3352800" y="1295400"/>
            <a:ext cx="16335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Memory</a:t>
            </a:r>
          </a:p>
        </p:txBody>
      </p:sp>
      <p:sp>
        <p:nvSpPr>
          <p:cNvPr id="6238" name="Text Box 132"/>
          <p:cNvSpPr txBox="1">
            <a:spLocks noChangeArrowheads="1"/>
          </p:cNvSpPr>
          <p:nvPr/>
        </p:nvSpPr>
        <p:spPr bwMode="auto">
          <a:xfrm>
            <a:off x="6096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#1</a:t>
            </a:r>
          </a:p>
        </p:txBody>
      </p:sp>
      <p:sp>
        <p:nvSpPr>
          <p:cNvPr id="6239" name="Text Box 133"/>
          <p:cNvSpPr txBox="1">
            <a:spLocks noChangeArrowheads="1"/>
          </p:cNvSpPr>
          <p:nvPr/>
        </p:nvSpPr>
        <p:spPr bwMode="auto">
          <a:xfrm>
            <a:off x="60960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#2</a:t>
            </a:r>
          </a:p>
        </p:txBody>
      </p:sp>
      <p:sp>
        <p:nvSpPr>
          <p:cNvPr id="6240" name="Text Box 134"/>
          <p:cNvSpPr txBox="1">
            <a:spLocks noChangeArrowheads="1"/>
          </p:cNvSpPr>
          <p:nvPr/>
        </p:nvSpPr>
        <p:spPr bwMode="auto">
          <a:xfrm>
            <a:off x="457200" y="1600200"/>
            <a:ext cx="4873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VPN:</a:t>
            </a:r>
          </a:p>
        </p:txBody>
      </p:sp>
      <p:sp>
        <p:nvSpPr>
          <p:cNvPr id="6241" name="Text Box 135"/>
          <p:cNvSpPr txBox="1">
            <a:spLocks noChangeArrowheads="1"/>
          </p:cNvSpPr>
          <p:nvPr/>
        </p:nvSpPr>
        <p:spPr bwMode="auto">
          <a:xfrm>
            <a:off x="5943600" y="1600200"/>
            <a:ext cx="4873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VPN:</a:t>
            </a:r>
          </a:p>
        </p:txBody>
      </p:sp>
      <p:sp>
        <p:nvSpPr>
          <p:cNvPr id="6242" name="Text Box 136"/>
          <p:cNvSpPr txBox="1">
            <a:spLocks noChangeArrowheads="1"/>
          </p:cNvSpPr>
          <p:nvPr/>
        </p:nvSpPr>
        <p:spPr bwMode="auto">
          <a:xfrm>
            <a:off x="3209925" y="2057400"/>
            <a:ext cx="19589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DRAM: Main Memory</a:t>
            </a:r>
          </a:p>
        </p:txBody>
      </p:sp>
      <p:sp>
        <p:nvSpPr>
          <p:cNvPr id="6243" name="Text Box 137"/>
          <p:cNvSpPr txBox="1">
            <a:spLocks noChangeArrowheads="1"/>
          </p:cNvSpPr>
          <p:nvPr/>
        </p:nvSpPr>
        <p:spPr bwMode="auto">
          <a:xfrm>
            <a:off x="3200400" y="2286000"/>
            <a:ext cx="4873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PPN:</a:t>
            </a:r>
          </a:p>
        </p:txBody>
      </p:sp>
      <p:sp>
        <p:nvSpPr>
          <p:cNvPr id="6244" name="Text Box 148"/>
          <p:cNvSpPr txBox="1">
            <a:spLocks noChangeArrowheads="1"/>
          </p:cNvSpPr>
          <p:nvPr/>
        </p:nvSpPr>
        <p:spPr bwMode="auto">
          <a:xfrm>
            <a:off x="6318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6245" name="Text Box 149"/>
          <p:cNvSpPr txBox="1">
            <a:spLocks noChangeArrowheads="1"/>
          </p:cNvSpPr>
          <p:nvPr/>
        </p:nvSpPr>
        <p:spPr bwMode="auto">
          <a:xfrm>
            <a:off x="6318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6246" name="Text Box 150"/>
          <p:cNvSpPr txBox="1">
            <a:spLocks noChangeArrowheads="1"/>
          </p:cNvSpPr>
          <p:nvPr/>
        </p:nvSpPr>
        <p:spPr bwMode="auto">
          <a:xfrm>
            <a:off x="6318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6247" name="Text Box 151"/>
          <p:cNvSpPr txBox="1">
            <a:spLocks noChangeArrowheads="1"/>
          </p:cNvSpPr>
          <p:nvPr/>
        </p:nvSpPr>
        <p:spPr bwMode="auto">
          <a:xfrm>
            <a:off x="6318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6248" name="Text Box 152"/>
          <p:cNvSpPr txBox="1">
            <a:spLocks noChangeArrowheads="1"/>
          </p:cNvSpPr>
          <p:nvPr/>
        </p:nvSpPr>
        <p:spPr bwMode="auto">
          <a:xfrm>
            <a:off x="6318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6249" name="Text Box 153"/>
          <p:cNvSpPr txBox="1">
            <a:spLocks noChangeArrowheads="1"/>
          </p:cNvSpPr>
          <p:nvPr/>
        </p:nvSpPr>
        <p:spPr bwMode="auto">
          <a:xfrm>
            <a:off x="6318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6250" name="Text Box 154"/>
          <p:cNvSpPr txBox="1">
            <a:spLocks noChangeArrowheads="1"/>
          </p:cNvSpPr>
          <p:nvPr/>
        </p:nvSpPr>
        <p:spPr bwMode="auto">
          <a:xfrm>
            <a:off x="6318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6251" name="Text Box 155"/>
          <p:cNvSpPr txBox="1">
            <a:spLocks noChangeArrowheads="1"/>
          </p:cNvSpPr>
          <p:nvPr/>
        </p:nvSpPr>
        <p:spPr bwMode="auto">
          <a:xfrm>
            <a:off x="6318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6252" name="Text Box 156"/>
          <p:cNvSpPr txBox="1">
            <a:spLocks noChangeArrowheads="1"/>
          </p:cNvSpPr>
          <p:nvPr/>
        </p:nvSpPr>
        <p:spPr bwMode="auto">
          <a:xfrm>
            <a:off x="6318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6253" name="Text Box 157"/>
          <p:cNvSpPr txBox="1">
            <a:spLocks noChangeArrowheads="1"/>
          </p:cNvSpPr>
          <p:nvPr/>
        </p:nvSpPr>
        <p:spPr bwMode="auto">
          <a:xfrm>
            <a:off x="631825" y="3124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9</a:t>
            </a:r>
          </a:p>
        </p:txBody>
      </p:sp>
      <p:sp>
        <p:nvSpPr>
          <p:cNvPr id="6254" name="Text Box 158"/>
          <p:cNvSpPr txBox="1">
            <a:spLocks noChangeArrowheads="1"/>
          </p:cNvSpPr>
          <p:nvPr/>
        </p:nvSpPr>
        <p:spPr bwMode="auto">
          <a:xfrm>
            <a:off x="61182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6255" name="Text Box 159"/>
          <p:cNvSpPr txBox="1">
            <a:spLocks noChangeArrowheads="1"/>
          </p:cNvSpPr>
          <p:nvPr/>
        </p:nvSpPr>
        <p:spPr bwMode="auto">
          <a:xfrm>
            <a:off x="61182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6256" name="Text Box 160"/>
          <p:cNvSpPr txBox="1">
            <a:spLocks noChangeArrowheads="1"/>
          </p:cNvSpPr>
          <p:nvPr/>
        </p:nvSpPr>
        <p:spPr bwMode="auto">
          <a:xfrm>
            <a:off x="61182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6257" name="Text Box 161"/>
          <p:cNvSpPr txBox="1">
            <a:spLocks noChangeArrowheads="1"/>
          </p:cNvSpPr>
          <p:nvPr/>
        </p:nvSpPr>
        <p:spPr bwMode="auto">
          <a:xfrm>
            <a:off x="61182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6258" name="Text Box 162"/>
          <p:cNvSpPr txBox="1">
            <a:spLocks noChangeArrowheads="1"/>
          </p:cNvSpPr>
          <p:nvPr/>
        </p:nvSpPr>
        <p:spPr bwMode="auto">
          <a:xfrm>
            <a:off x="61182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6259" name="Text Box 163"/>
          <p:cNvSpPr txBox="1">
            <a:spLocks noChangeArrowheads="1"/>
          </p:cNvSpPr>
          <p:nvPr/>
        </p:nvSpPr>
        <p:spPr bwMode="auto">
          <a:xfrm>
            <a:off x="61182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6260" name="Text Box 164"/>
          <p:cNvSpPr txBox="1">
            <a:spLocks noChangeArrowheads="1"/>
          </p:cNvSpPr>
          <p:nvPr/>
        </p:nvSpPr>
        <p:spPr bwMode="auto">
          <a:xfrm>
            <a:off x="61182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6261" name="Text Box 165"/>
          <p:cNvSpPr txBox="1">
            <a:spLocks noChangeArrowheads="1"/>
          </p:cNvSpPr>
          <p:nvPr/>
        </p:nvSpPr>
        <p:spPr bwMode="auto">
          <a:xfrm>
            <a:off x="61182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6262" name="Text Box 166"/>
          <p:cNvSpPr txBox="1">
            <a:spLocks noChangeArrowheads="1"/>
          </p:cNvSpPr>
          <p:nvPr/>
        </p:nvSpPr>
        <p:spPr bwMode="auto">
          <a:xfrm>
            <a:off x="61182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6263" name="Text Box 167"/>
          <p:cNvSpPr txBox="1">
            <a:spLocks noChangeArrowheads="1"/>
          </p:cNvSpPr>
          <p:nvPr/>
        </p:nvSpPr>
        <p:spPr bwMode="auto">
          <a:xfrm>
            <a:off x="3375025" y="2895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6264" name="Text Box 168"/>
          <p:cNvSpPr txBox="1">
            <a:spLocks noChangeArrowheads="1"/>
          </p:cNvSpPr>
          <p:nvPr/>
        </p:nvSpPr>
        <p:spPr bwMode="auto">
          <a:xfrm>
            <a:off x="3375025" y="3048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6265" name="Text Box 169"/>
          <p:cNvSpPr txBox="1">
            <a:spLocks noChangeArrowheads="1"/>
          </p:cNvSpPr>
          <p:nvPr/>
        </p:nvSpPr>
        <p:spPr bwMode="auto">
          <a:xfrm>
            <a:off x="3375025" y="3810000"/>
            <a:ext cx="3127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N</a:t>
            </a:r>
          </a:p>
        </p:txBody>
      </p:sp>
      <p:sp>
        <p:nvSpPr>
          <p:cNvPr id="6266" name="Text Box 170"/>
          <p:cNvSpPr txBox="1">
            <a:spLocks noChangeArrowheads="1"/>
          </p:cNvSpPr>
          <p:nvPr/>
        </p:nvSpPr>
        <p:spPr bwMode="auto">
          <a:xfrm>
            <a:off x="3375025" y="2438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6267" name="Text Box 171"/>
          <p:cNvSpPr txBox="1">
            <a:spLocks noChangeArrowheads="1"/>
          </p:cNvSpPr>
          <p:nvPr/>
        </p:nvSpPr>
        <p:spPr bwMode="auto">
          <a:xfrm>
            <a:off x="3375025" y="2590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6268" name="Text Box 172"/>
          <p:cNvSpPr txBox="1">
            <a:spLocks noChangeArrowheads="1"/>
          </p:cNvSpPr>
          <p:nvPr/>
        </p:nvSpPr>
        <p:spPr bwMode="auto">
          <a:xfrm>
            <a:off x="3375025" y="2743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6269" name="Text Box 173"/>
          <p:cNvSpPr txBox="1">
            <a:spLocks noChangeArrowheads="1"/>
          </p:cNvSpPr>
          <p:nvPr/>
        </p:nvSpPr>
        <p:spPr bwMode="auto">
          <a:xfrm>
            <a:off x="3375025" y="3200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137" name="Rectangle 97"/>
          <p:cNvSpPr>
            <a:spLocks noChangeArrowheads="1"/>
          </p:cNvSpPr>
          <p:nvPr/>
        </p:nvSpPr>
        <p:spPr bwMode="auto">
          <a:xfrm>
            <a:off x="3505203" y="5562622"/>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38" name="Rectangle 97"/>
          <p:cNvSpPr>
            <a:spLocks noChangeArrowheads="1"/>
          </p:cNvSpPr>
          <p:nvPr/>
        </p:nvSpPr>
        <p:spPr bwMode="auto">
          <a:xfrm>
            <a:off x="3561701" y="5606927"/>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39" name="Rectangle 97"/>
          <p:cNvSpPr>
            <a:spLocks noChangeArrowheads="1"/>
          </p:cNvSpPr>
          <p:nvPr/>
        </p:nvSpPr>
        <p:spPr bwMode="auto">
          <a:xfrm>
            <a:off x="3629024" y="5658154"/>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dirty="0"/>
              <a:t>other files</a:t>
            </a:r>
          </a:p>
        </p:txBody>
      </p:sp>
      <p:sp>
        <p:nvSpPr>
          <p:cNvPr id="140" name="Arc 109"/>
          <p:cNvSpPr>
            <a:spLocks/>
          </p:cNvSpPr>
          <p:nvPr/>
        </p:nvSpPr>
        <p:spPr bwMode="auto">
          <a:xfrm rot="10800000" flipH="1" flipV="1">
            <a:off x="4343400" y="5257800"/>
            <a:ext cx="1676400" cy="381000"/>
          </a:xfrm>
          <a:custGeom>
            <a:avLst/>
            <a:gdLst>
              <a:gd name="T0" fmla="*/ 0 w 21600"/>
              <a:gd name="T1" fmla="*/ 0 h 21600"/>
              <a:gd name="T2" fmla="*/ 1676400 w 21600"/>
              <a:gd name="T3" fmla="*/ 381000 h 21600"/>
              <a:gd name="T4" fmla="*/ 0 w 21600"/>
              <a:gd name="T5" fmla="*/ 381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triangle" w="med" len="med"/>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TextBox 140"/>
          <p:cNvSpPr txBox="1"/>
          <p:nvPr/>
        </p:nvSpPr>
        <p:spPr>
          <a:xfrm>
            <a:off x="2531123" y="3801859"/>
            <a:ext cx="529312" cy="461665"/>
          </a:xfrm>
          <a:prstGeom prst="rect">
            <a:avLst/>
          </a:prstGeom>
          <a:noFill/>
        </p:spPr>
        <p:txBody>
          <a:bodyPr wrap="none" rtlCol="0">
            <a:spAutoFit/>
          </a:bodyPr>
          <a:lstStyle/>
          <a:p>
            <a:r>
              <a:rPr lang="en-US" sz="1200" i="1" dirty="0"/>
              <a:t>page </a:t>
            </a:r>
            <a:br>
              <a:rPr lang="en-US" sz="1200" i="1" dirty="0"/>
            </a:br>
            <a:r>
              <a:rPr lang="en-US" sz="1200" i="1" dirty="0"/>
              <a:t>fault</a:t>
            </a:r>
          </a:p>
        </p:txBody>
      </p:sp>
    </p:spTree>
    <p:extLst>
      <p:ext uri="{BB962C8B-B14F-4D97-AF65-F5344CB8AC3E}">
        <p14:creationId xmlns:p14="http://schemas.microsoft.com/office/powerpoint/2010/main" val="2711909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4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4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0.0 3.33333E-6 L 0.0 0.31111 " pathEditMode="relative" rAng="0" ptsTypes="AA">
                                      <p:cBhvr>
                                        <p:cTn id="16" dur="2000" fill="hold"/>
                                        <p:tgtEl>
                                          <p:spTgt spid="100449"/>
                                        </p:tgtEl>
                                        <p:attrNameLst>
                                          <p:attrName>ppt_x</p:attrName>
                                          <p:attrName>ppt_y</p:attrName>
                                        </p:attrNameLst>
                                      </p:cBhvr>
                                      <p:rCtr x="0" y="15556"/>
                                    </p:animMotion>
                                  </p:childTnLst>
                                </p:cTn>
                              </p:par>
                            </p:childTnLst>
                          </p:cTn>
                        </p:par>
                        <p:par>
                          <p:cTn id="17" fill="hold" nodeType="afterGroup">
                            <p:stCondLst>
                              <p:cond delay="2000"/>
                            </p:stCondLst>
                            <p:childTnLst>
                              <p:par>
                                <p:cTn id="18" presetID="9" presetClass="exit" presetSubtype="0" fill="hold" nodeType="afterEffect">
                                  <p:stCondLst>
                                    <p:cond delay="0"/>
                                  </p:stCondLst>
                                  <p:childTnLst>
                                    <p:animEffect transition="out" filter="dissolve">
                                      <p:cBhvr>
                                        <p:cTn id="19" dur="500"/>
                                        <p:tgtEl>
                                          <p:spTgt spid="100450"/>
                                        </p:tgtEl>
                                      </p:cBhvr>
                                    </p:animEffect>
                                    <p:set>
                                      <p:cBhvr>
                                        <p:cTn id="20" dur="1" fill="hold">
                                          <p:stCondLst>
                                            <p:cond delay="499"/>
                                          </p:stCondLst>
                                        </p:cTn>
                                        <p:tgtEl>
                                          <p:spTgt spid="10045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00476"/>
                                        </p:tgtEl>
                                        <p:attrNameLst>
                                          <p:attrName>style.visibility</p:attrName>
                                        </p:attrNameLst>
                                      </p:cBhvr>
                                      <p:to>
                                        <p:strVal val="visible"/>
                                      </p:to>
                                    </p:set>
                                    <p:animEffect transition="in" filter="dissolve">
                                      <p:cBhvr>
                                        <p:cTn id="23" dur="500"/>
                                        <p:tgtEl>
                                          <p:spTgt spid="10047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xit" presetSubtype="0" fill="hold" nodeType="clickEffect">
                                  <p:stCondLst>
                                    <p:cond delay="0"/>
                                  </p:stCondLst>
                                  <p:childTnLst>
                                    <p:animEffect transition="out" filter="dissolve">
                                      <p:cBhvr>
                                        <p:cTn id="27" dur="500"/>
                                        <p:tgtEl>
                                          <p:spTgt spid="100461"/>
                                        </p:tgtEl>
                                      </p:cBhvr>
                                    </p:animEffect>
                                    <p:set>
                                      <p:cBhvr>
                                        <p:cTn id="28" dur="1" fill="hold">
                                          <p:stCondLst>
                                            <p:cond delay="499"/>
                                          </p:stCondLst>
                                        </p:cTn>
                                        <p:tgtEl>
                                          <p:spTgt spid="100461"/>
                                        </p:tgtEl>
                                        <p:attrNameLst>
                                          <p:attrName>style.visibility</p:attrName>
                                        </p:attrNameLst>
                                      </p:cBhvr>
                                      <p:to>
                                        <p:strVal val="hidden"/>
                                      </p:to>
                                    </p:set>
                                  </p:childTnLst>
                                </p:cTn>
                              </p:par>
                              <p:par>
                                <p:cTn id="29" presetID="9" presetClass="exit" presetSubtype="0" fill="hold" grpId="1" nodeType="withEffect">
                                  <p:stCondLst>
                                    <p:cond delay="0"/>
                                  </p:stCondLst>
                                  <p:childTnLst>
                                    <p:animEffect transition="out" filter="dissolve">
                                      <p:cBhvr>
                                        <p:cTn id="30" dur="500"/>
                                        <p:tgtEl>
                                          <p:spTgt spid="100462"/>
                                        </p:tgtEl>
                                      </p:cBhvr>
                                    </p:animEffect>
                                    <p:set>
                                      <p:cBhvr>
                                        <p:cTn id="31" dur="1" fill="hold">
                                          <p:stCondLst>
                                            <p:cond delay="499"/>
                                          </p:stCondLst>
                                        </p:cTn>
                                        <p:tgtEl>
                                          <p:spTgt spid="100462"/>
                                        </p:tgtEl>
                                        <p:attrNameLst>
                                          <p:attrName>style.visibility</p:attrName>
                                        </p:attrNameLst>
                                      </p:cBhvr>
                                      <p:to>
                                        <p:strVal val="hidden"/>
                                      </p:to>
                                    </p:set>
                                  </p:childTnLst>
                                </p:cTn>
                              </p:par>
                              <p:par>
                                <p:cTn id="32" presetID="9" presetClass="exit" presetSubtype="0" fill="hold" grpId="1" nodeType="withEffect">
                                  <p:stCondLst>
                                    <p:cond delay="0"/>
                                  </p:stCondLst>
                                  <p:childTnLst>
                                    <p:animEffect transition="out" filter="dissolve">
                                      <p:cBhvr>
                                        <p:cTn id="33" dur="500"/>
                                        <p:tgtEl>
                                          <p:spTgt spid="141"/>
                                        </p:tgtEl>
                                      </p:cBhvr>
                                    </p:animEffect>
                                    <p:set>
                                      <p:cBhvr>
                                        <p:cTn id="34" dur="1" fill="hold">
                                          <p:stCondLst>
                                            <p:cond delay="499"/>
                                          </p:stCondLst>
                                        </p:cTn>
                                        <p:tgtEl>
                                          <p:spTgt spid="141"/>
                                        </p:tgtEl>
                                        <p:attrNameLst>
                                          <p:attrName>style.visibility</p:attrName>
                                        </p:attrNameLst>
                                      </p:cBhvr>
                                      <p:to>
                                        <p:strVal val="hidden"/>
                                      </p:to>
                                    </p:set>
                                  </p:childTnLst>
                                </p:cTn>
                              </p:par>
                              <p:par>
                                <p:cTn id="35" presetID="9" presetClass="entr" presetSubtype="0" fill="hold" nodeType="withEffect">
                                  <p:stCondLst>
                                    <p:cond delay="0"/>
                                  </p:stCondLst>
                                  <p:childTnLst>
                                    <p:set>
                                      <p:cBhvr>
                                        <p:cTn id="36" dur="1" fill="hold">
                                          <p:stCondLst>
                                            <p:cond delay="0"/>
                                          </p:stCondLst>
                                        </p:cTn>
                                        <p:tgtEl>
                                          <p:spTgt spid="100477"/>
                                        </p:tgtEl>
                                        <p:attrNameLst>
                                          <p:attrName>style.visibility</p:attrName>
                                        </p:attrNameLst>
                                      </p:cBhvr>
                                      <p:to>
                                        <p:strVal val="visible"/>
                                      </p:to>
                                    </p:set>
                                    <p:animEffect transition="in" filter="dissolve">
                                      <p:cBhvr>
                                        <p:cTn id="37" dur="500"/>
                                        <p:tgtEl>
                                          <p:spTgt spid="100477"/>
                                        </p:tgtEl>
                                      </p:cBhvr>
                                    </p:animEffect>
                                  </p:childTnLst>
                                </p:cTn>
                              </p:par>
                            </p:childTnLst>
                          </p:cTn>
                        </p:par>
                        <p:par>
                          <p:cTn id="38" fill="hold" nodeType="afterGroup">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100478"/>
                                        </p:tgtEl>
                                        <p:attrNameLst>
                                          <p:attrName>style.visibility</p:attrName>
                                        </p:attrNameLst>
                                      </p:cBhvr>
                                      <p:to>
                                        <p:strVal val="visible"/>
                                      </p:to>
                                    </p:set>
                                    <p:animEffect transition="in" filter="dissolve">
                                      <p:cBhvr>
                                        <p:cTn id="41" dur="500"/>
                                        <p:tgtEl>
                                          <p:spTgt spid="100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49" grpId="0" animBg="1"/>
      <p:bldP spid="100459" grpId="0" animBg="1"/>
      <p:bldP spid="100462" grpId="0"/>
      <p:bldP spid="100462" grpId="1"/>
      <p:bldP spid="100478" grpId="0" animBg="1"/>
      <p:bldP spid="141" grpId="0"/>
      <p:bldP spid="141"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4621</TotalTime>
  <Words>3172</Words>
  <Application>Microsoft Office PowerPoint</Application>
  <PresentationFormat>On-screen Show (4:3)</PresentationFormat>
  <Paragraphs>619</Paragraphs>
  <Slides>31</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5" baseType="lpstr">
      <vt:lpstr>Arial</vt:lpstr>
      <vt:lpstr>Calibri</vt:lpstr>
      <vt:lpstr>Office Theme</vt:lpstr>
      <vt:lpstr>Equation</vt:lpstr>
      <vt:lpstr>ECE 463/563 Microprocessor Architecture</vt:lpstr>
      <vt:lpstr>Virtual Memory</vt:lpstr>
      <vt:lpstr>Virtual Memory</vt:lpstr>
      <vt:lpstr>Virtual Memory (cont.)</vt:lpstr>
      <vt:lpstr>Virtual Memory (cont.)</vt:lpstr>
      <vt:lpstr>Virtual Memory (cont.)</vt:lpstr>
      <vt:lpstr>Virtual Memory Benefit #1</vt:lpstr>
      <vt:lpstr>Virtual Memory (cont.)</vt:lpstr>
      <vt:lpstr>Virtual Memory (cont.)</vt:lpstr>
      <vt:lpstr>Virtual Memory Benefit #2</vt:lpstr>
      <vt:lpstr>Virtual Memory Benefit #3</vt:lpstr>
      <vt:lpstr>O/S Page Tables</vt:lpstr>
      <vt:lpstr>Virtual-to-Physical Address Translation</vt:lpstr>
      <vt:lpstr>Overhead of Virtual Memory</vt:lpstr>
      <vt:lpstr>Virtual-to-Physical Address Translation</vt:lpstr>
      <vt:lpstr>Translation Lookaside Buffer (TLB)</vt:lpstr>
      <vt:lpstr>Virtual-to-Physical Address Translation, with TLB (shown: hardware page table walker)</vt:lpstr>
      <vt:lpstr>Virtual-to-Physical Address Translation, with TLB (shown: software page table walker)</vt:lpstr>
      <vt:lpstr>TLB Organization</vt:lpstr>
      <vt:lpstr>Using the TLB for translation</vt:lpstr>
      <vt:lpstr>TLB increases hit time</vt:lpstr>
      <vt:lpstr>Using the TLB for translation: A closer look</vt:lpstr>
      <vt:lpstr>Accessing TLB and Cache in Parallel</vt:lpstr>
      <vt:lpstr>Constraint: Size of 1 cache way</vt:lpstr>
      <vt:lpstr>Page size / associativity tradeoff</vt:lpstr>
      <vt:lpstr>Physically-indexed vs. virtually-indexed caches</vt:lpstr>
      <vt:lpstr>Virtually-indexed cache</vt:lpstr>
      <vt:lpstr>Synonym Problem</vt:lpstr>
      <vt:lpstr>Synonym Example</vt:lpstr>
      <vt:lpstr>Anti-synonym solutions</vt:lpstr>
      <vt:lpstr>VI-PT vs. VI-VT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Rotenberg</dc:creator>
  <cp:lastModifiedBy>Eric Rotenberg</cp:lastModifiedBy>
  <cp:revision>603</cp:revision>
  <dcterms:created xsi:type="dcterms:W3CDTF">2006-08-16T00:00:00Z</dcterms:created>
  <dcterms:modified xsi:type="dcterms:W3CDTF">2023-09-27T02:02:36Z</dcterms:modified>
</cp:coreProperties>
</file>