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95" r:id="rId2"/>
    <p:sldId id="506" r:id="rId3"/>
    <p:sldId id="507" r:id="rId4"/>
    <p:sldId id="508" r:id="rId5"/>
    <p:sldId id="509" r:id="rId6"/>
    <p:sldId id="510" r:id="rId7"/>
    <p:sldId id="511" r:id="rId8"/>
    <p:sldId id="51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34" y="78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ECE 463/563</a:t>
            </a:r>
            <a:br>
              <a:rPr lang="en-US" dirty="0" smtClean="0"/>
            </a:br>
            <a:r>
              <a:rPr lang="en-US" dirty="0" smtClean="0"/>
              <a:t>Fall </a:t>
            </a:r>
            <a:r>
              <a:rPr lang="en-US" dirty="0" smtClean="0"/>
              <a:t>`20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/>
          </a:bodyPr>
          <a:lstStyle/>
          <a:p>
            <a:r>
              <a:rPr lang="en-US" dirty="0" smtClean="0"/>
              <a:t>Write Buffers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ECE 463/563, Microprocessor Architecture, Prof. Eric Rotenberg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Write misses and the processor</a:t>
            </a:r>
            <a:endParaRPr lang="en-US" altLang="en-US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Processor doesn’t need to wait for write miss</a:t>
            </a:r>
          </a:p>
          <a:p>
            <a:pPr lvl="1"/>
            <a:r>
              <a:rPr lang="en-US" altLang="en-US" dirty="0" smtClean="0"/>
              <a:t>It’s not asking for data</a:t>
            </a:r>
          </a:p>
          <a:p>
            <a:r>
              <a:rPr lang="en-US" altLang="en-US" dirty="0" smtClean="0"/>
              <a:t>Don’t stall processor</a:t>
            </a:r>
          </a:p>
          <a:p>
            <a:pPr lvl="1"/>
            <a:r>
              <a:rPr lang="en-US" altLang="en-US" dirty="0" smtClean="0"/>
              <a:t>Do the write in the background</a:t>
            </a:r>
          </a:p>
          <a:p>
            <a:pPr lvl="1"/>
            <a:r>
              <a:rPr lang="en-US" altLang="en-US" dirty="0" smtClean="0"/>
              <a:t>Need a </a:t>
            </a:r>
            <a:r>
              <a:rPr lang="en-US" altLang="en-US" i="1" dirty="0" smtClean="0"/>
              <a:t>write buffer</a:t>
            </a:r>
          </a:p>
          <a:p>
            <a:pPr lvl="1"/>
            <a:r>
              <a:rPr lang="en-US" altLang="en-US" dirty="0" smtClean="0"/>
              <a:t>Processor delegates responsibility to the write buffer, for performing the write to the memory hierarchy</a:t>
            </a:r>
          </a:p>
          <a:p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78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Write buffer in WBWA</a:t>
            </a:r>
            <a:br>
              <a:rPr lang="en-US" altLang="en-US" smtClean="0"/>
            </a:br>
            <a:r>
              <a:rPr lang="en-US" altLang="en-US" smtClean="0"/>
              <a:t>Scenario 1: write hit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1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108584" name="Group 40"/>
          <p:cNvGrpSpPr>
            <a:grpSpLocks/>
          </p:cNvGrpSpPr>
          <p:nvPr/>
        </p:nvGrpSpPr>
        <p:grpSpPr bwMode="auto">
          <a:xfrm>
            <a:off x="3054350" y="1676400"/>
            <a:ext cx="2981325" cy="3962400"/>
            <a:chOff x="1924" y="1056"/>
            <a:chExt cx="1878" cy="2496"/>
          </a:xfrm>
        </p:grpSpPr>
        <p:sp>
          <p:nvSpPr>
            <p:cNvPr id="108547" name="Rectangle 3"/>
            <p:cNvSpPr>
              <a:spLocks noChangeArrowheads="1"/>
            </p:cNvSpPr>
            <p:nvPr/>
          </p:nvSpPr>
          <p:spPr bwMode="auto">
            <a:xfrm>
              <a:off x="1924" y="1584"/>
              <a:ext cx="912" cy="8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/>
                <a:t>L1 cache</a:t>
              </a:r>
            </a:p>
            <a:p>
              <a:pPr algn="ctr"/>
              <a:r>
                <a:rPr lang="en-US" altLang="en-US"/>
                <a:t>WBWA policy</a:t>
              </a:r>
            </a:p>
          </p:txBody>
        </p:sp>
        <p:sp>
          <p:nvSpPr>
            <p:cNvPr id="108548" name="Rectangle 4"/>
            <p:cNvSpPr>
              <a:spLocks noChangeArrowheads="1"/>
            </p:cNvSpPr>
            <p:nvPr/>
          </p:nvSpPr>
          <p:spPr bwMode="auto">
            <a:xfrm>
              <a:off x="3090" y="2016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000"/>
            </a:p>
          </p:txBody>
        </p:sp>
        <p:sp>
          <p:nvSpPr>
            <p:cNvPr id="108549" name="Rectangle 5"/>
            <p:cNvSpPr>
              <a:spLocks noChangeArrowheads="1"/>
            </p:cNvSpPr>
            <p:nvPr/>
          </p:nvSpPr>
          <p:spPr bwMode="auto">
            <a:xfrm>
              <a:off x="3090" y="2112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0" name="Rectangle 6"/>
            <p:cNvSpPr>
              <a:spLocks noChangeArrowheads="1"/>
            </p:cNvSpPr>
            <p:nvPr/>
          </p:nvSpPr>
          <p:spPr bwMode="auto">
            <a:xfrm>
              <a:off x="3090" y="2208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1" name="Rectangle 7"/>
            <p:cNvSpPr>
              <a:spLocks noChangeArrowheads="1"/>
            </p:cNvSpPr>
            <p:nvPr/>
          </p:nvSpPr>
          <p:spPr bwMode="auto">
            <a:xfrm>
              <a:off x="3090" y="2304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3" name="Rectangle 9"/>
            <p:cNvSpPr>
              <a:spLocks noChangeArrowheads="1"/>
            </p:cNvSpPr>
            <p:nvPr/>
          </p:nvSpPr>
          <p:spPr bwMode="auto">
            <a:xfrm>
              <a:off x="1938" y="1056"/>
              <a:ext cx="915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/>
                <a:t>write request</a:t>
              </a:r>
              <a:br>
                <a:rPr lang="en-US" altLang="en-US" sz="1600" dirty="0"/>
              </a:br>
              <a:r>
                <a:rPr lang="en-US" altLang="en-US" sz="1600" dirty="0"/>
                <a:t>from processor</a:t>
              </a:r>
            </a:p>
          </p:txBody>
        </p:sp>
        <p:sp>
          <p:nvSpPr>
            <p:cNvPr id="108555" name="Rectangle 11"/>
            <p:cNvSpPr>
              <a:spLocks noChangeArrowheads="1"/>
            </p:cNvSpPr>
            <p:nvPr/>
          </p:nvSpPr>
          <p:spPr bwMode="auto">
            <a:xfrm>
              <a:off x="3474" y="2016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endParaRPr lang="en-US" altLang="en-US" sz="1000"/>
            </a:p>
          </p:txBody>
        </p:sp>
        <p:sp>
          <p:nvSpPr>
            <p:cNvPr id="108556" name="Rectangle 12"/>
            <p:cNvSpPr>
              <a:spLocks noChangeArrowheads="1"/>
            </p:cNvSpPr>
            <p:nvPr/>
          </p:nvSpPr>
          <p:spPr bwMode="auto">
            <a:xfrm>
              <a:off x="3474" y="2112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7" name="Rectangle 13"/>
            <p:cNvSpPr>
              <a:spLocks noChangeArrowheads="1"/>
            </p:cNvSpPr>
            <p:nvPr/>
          </p:nvSpPr>
          <p:spPr bwMode="auto">
            <a:xfrm>
              <a:off x="3474" y="2208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8" name="Rectangle 14"/>
            <p:cNvSpPr>
              <a:spLocks noChangeArrowheads="1"/>
            </p:cNvSpPr>
            <p:nvPr/>
          </p:nvSpPr>
          <p:spPr bwMode="auto">
            <a:xfrm>
              <a:off x="3474" y="2304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559" name="Rectangle 15"/>
            <p:cNvSpPr>
              <a:spLocks noChangeArrowheads="1"/>
            </p:cNvSpPr>
            <p:nvPr/>
          </p:nvSpPr>
          <p:spPr bwMode="auto">
            <a:xfrm>
              <a:off x="1924" y="2736"/>
              <a:ext cx="1776" cy="8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/>
                <a:t>Next level in mem. hier.</a:t>
              </a:r>
            </a:p>
            <a:p>
              <a:pPr algn="ctr"/>
              <a:r>
                <a:rPr lang="en-US" altLang="en-US"/>
                <a:t>(L2 cache or main memory)</a:t>
              </a:r>
            </a:p>
          </p:txBody>
        </p:sp>
        <p:sp>
          <p:nvSpPr>
            <p:cNvPr id="108560" name="Line 16"/>
            <p:cNvSpPr>
              <a:spLocks noChangeShapeType="1"/>
            </p:cNvSpPr>
            <p:nvPr/>
          </p:nvSpPr>
          <p:spPr bwMode="auto">
            <a:xfrm>
              <a:off x="2356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77" name="Text Box 33"/>
            <p:cNvSpPr txBox="1">
              <a:spLocks noChangeArrowheads="1"/>
            </p:cNvSpPr>
            <p:nvPr/>
          </p:nvSpPr>
          <p:spPr bwMode="auto">
            <a:xfrm>
              <a:off x="1968" y="1392"/>
              <a:ext cx="42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write hit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423839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Write buffer in WBWA</a:t>
            </a:r>
            <a:br>
              <a:rPr lang="en-US" altLang="en-US" smtClean="0"/>
            </a:br>
            <a:r>
              <a:rPr lang="en-US" altLang="en-US" smtClean="0"/>
              <a:t>Scenario 2: write miss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2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7562" name="Group 42"/>
          <p:cNvGrpSpPr>
            <a:grpSpLocks/>
          </p:cNvGrpSpPr>
          <p:nvPr/>
        </p:nvGrpSpPr>
        <p:grpSpPr bwMode="auto">
          <a:xfrm>
            <a:off x="1219200" y="1676400"/>
            <a:ext cx="4816475" cy="3962400"/>
            <a:chOff x="768" y="1056"/>
            <a:chExt cx="3034" cy="2496"/>
          </a:xfrm>
        </p:grpSpPr>
        <p:sp>
          <p:nvSpPr>
            <p:cNvPr id="107524" name="Rectangle 4"/>
            <p:cNvSpPr>
              <a:spLocks noChangeArrowheads="1"/>
            </p:cNvSpPr>
            <p:nvPr/>
          </p:nvSpPr>
          <p:spPr bwMode="auto">
            <a:xfrm>
              <a:off x="1924" y="1584"/>
              <a:ext cx="912" cy="8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/>
                <a:t>L1 cache</a:t>
              </a:r>
            </a:p>
            <a:p>
              <a:pPr algn="ctr"/>
              <a:r>
                <a:rPr lang="en-US" altLang="en-US"/>
                <a:t>WBWA policy</a:t>
              </a:r>
            </a:p>
          </p:txBody>
        </p:sp>
        <p:sp>
          <p:nvSpPr>
            <p:cNvPr id="107525" name="Rectangle 5"/>
            <p:cNvSpPr>
              <a:spLocks noChangeArrowheads="1"/>
            </p:cNvSpPr>
            <p:nvPr/>
          </p:nvSpPr>
          <p:spPr bwMode="auto">
            <a:xfrm>
              <a:off x="3090" y="2016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data</a:t>
              </a:r>
            </a:p>
          </p:txBody>
        </p:sp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3090" y="2112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7" name="Rectangle 7"/>
            <p:cNvSpPr>
              <a:spLocks noChangeArrowheads="1"/>
            </p:cNvSpPr>
            <p:nvPr/>
          </p:nvSpPr>
          <p:spPr bwMode="auto">
            <a:xfrm>
              <a:off x="3090" y="2208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8" name="Rectangle 8"/>
            <p:cNvSpPr>
              <a:spLocks noChangeArrowheads="1"/>
            </p:cNvSpPr>
            <p:nvPr/>
          </p:nvSpPr>
          <p:spPr bwMode="auto">
            <a:xfrm>
              <a:off x="3090" y="2304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9" name="Line 9"/>
            <p:cNvSpPr>
              <a:spLocks noChangeShapeType="1"/>
            </p:cNvSpPr>
            <p:nvPr/>
          </p:nvSpPr>
          <p:spPr bwMode="auto">
            <a:xfrm>
              <a:off x="3220" y="1488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0" name="Rectangle 10"/>
            <p:cNvSpPr>
              <a:spLocks noChangeArrowheads="1"/>
            </p:cNvSpPr>
            <p:nvPr/>
          </p:nvSpPr>
          <p:spPr bwMode="auto">
            <a:xfrm>
              <a:off x="1938" y="1056"/>
              <a:ext cx="915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/>
                <a:t>write request</a:t>
              </a:r>
              <a:br>
                <a:rPr lang="en-US" altLang="en-US" sz="1600" dirty="0"/>
              </a:br>
              <a:r>
                <a:rPr lang="en-US" altLang="en-US" sz="1600" dirty="0"/>
                <a:t>from processor</a:t>
              </a:r>
            </a:p>
          </p:txBody>
        </p:sp>
        <p:sp>
          <p:nvSpPr>
            <p:cNvPr id="107532" name="Rectangle 12"/>
            <p:cNvSpPr>
              <a:spLocks noChangeArrowheads="1"/>
            </p:cNvSpPr>
            <p:nvPr/>
          </p:nvSpPr>
          <p:spPr bwMode="auto">
            <a:xfrm>
              <a:off x="768" y="2496"/>
              <a:ext cx="162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/>
                <a:t>read block </a:t>
              </a:r>
              <a:r>
                <a:rPr lang="en-US" altLang="en-US" sz="1600" dirty="0"/>
                <a:t>from</a:t>
              </a:r>
              <a:r>
                <a:rPr lang="en-US" altLang="en-US" dirty="0"/>
                <a:t> next level</a:t>
              </a:r>
            </a:p>
          </p:txBody>
        </p:sp>
        <p:sp>
          <p:nvSpPr>
            <p:cNvPr id="107533" name="Rectangle 13"/>
            <p:cNvSpPr>
              <a:spLocks noChangeArrowheads="1"/>
            </p:cNvSpPr>
            <p:nvPr/>
          </p:nvSpPr>
          <p:spPr bwMode="auto">
            <a:xfrm>
              <a:off x="3474" y="2016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address</a:t>
              </a:r>
            </a:p>
          </p:txBody>
        </p:sp>
        <p:sp>
          <p:nvSpPr>
            <p:cNvPr id="107534" name="Rectangle 14"/>
            <p:cNvSpPr>
              <a:spLocks noChangeArrowheads="1"/>
            </p:cNvSpPr>
            <p:nvPr/>
          </p:nvSpPr>
          <p:spPr bwMode="auto">
            <a:xfrm>
              <a:off x="3474" y="2112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5" name="Rectangle 15"/>
            <p:cNvSpPr>
              <a:spLocks noChangeArrowheads="1"/>
            </p:cNvSpPr>
            <p:nvPr/>
          </p:nvSpPr>
          <p:spPr bwMode="auto">
            <a:xfrm>
              <a:off x="3474" y="2208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3474" y="2304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37" name="Rectangle 17"/>
            <p:cNvSpPr>
              <a:spLocks noChangeArrowheads="1"/>
            </p:cNvSpPr>
            <p:nvPr/>
          </p:nvSpPr>
          <p:spPr bwMode="auto">
            <a:xfrm>
              <a:off x="1924" y="2736"/>
              <a:ext cx="1776" cy="8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/>
                <a:t>Next level in mem. hier.</a:t>
              </a:r>
            </a:p>
            <a:p>
              <a:pPr algn="ctr"/>
              <a:r>
                <a:rPr lang="en-US" altLang="en-US"/>
                <a:t>(L2 cache or main memory)</a:t>
              </a:r>
            </a:p>
          </p:txBody>
        </p:sp>
        <p:sp>
          <p:nvSpPr>
            <p:cNvPr id="107539" name="Line 19"/>
            <p:cNvSpPr>
              <a:spLocks noChangeShapeType="1"/>
            </p:cNvSpPr>
            <p:nvPr/>
          </p:nvSpPr>
          <p:spPr bwMode="auto">
            <a:xfrm>
              <a:off x="2356" y="148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55" name="Text Box 35"/>
            <p:cNvSpPr txBox="1">
              <a:spLocks noChangeArrowheads="1"/>
            </p:cNvSpPr>
            <p:nvPr/>
          </p:nvSpPr>
          <p:spPr bwMode="auto">
            <a:xfrm>
              <a:off x="3216" y="1440"/>
              <a:ext cx="5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write miss</a:t>
              </a:r>
            </a:p>
          </p:txBody>
        </p:sp>
        <p:sp>
          <p:nvSpPr>
            <p:cNvPr id="107556" name="Line 36"/>
            <p:cNvSpPr>
              <a:spLocks noChangeShapeType="1"/>
            </p:cNvSpPr>
            <p:nvPr/>
          </p:nvSpPr>
          <p:spPr bwMode="auto">
            <a:xfrm flipV="1">
              <a:off x="2352" y="24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57" name="Line 37"/>
            <p:cNvSpPr>
              <a:spLocks noChangeShapeType="1"/>
            </p:cNvSpPr>
            <p:nvPr/>
          </p:nvSpPr>
          <p:spPr bwMode="auto">
            <a:xfrm>
              <a:off x="3216" y="2400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58" name="Line 38"/>
            <p:cNvSpPr>
              <a:spLocks noChangeShapeType="1"/>
            </p:cNvSpPr>
            <p:nvPr/>
          </p:nvSpPr>
          <p:spPr bwMode="auto">
            <a:xfrm flipH="1">
              <a:off x="2352" y="2544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59" name="Text Box 39"/>
            <p:cNvSpPr txBox="1">
              <a:spLocks noChangeArrowheads="1"/>
            </p:cNvSpPr>
            <p:nvPr/>
          </p:nvSpPr>
          <p:spPr bwMode="auto">
            <a:xfrm>
              <a:off x="2534" y="2379"/>
              <a:ext cx="45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dirty="0"/>
                <a:t>merge</a:t>
              </a:r>
            </a:p>
          </p:txBody>
        </p:sp>
        <p:sp>
          <p:nvSpPr>
            <p:cNvPr id="107560" name="Line 40"/>
            <p:cNvSpPr>
              <a:spLocks noChangeShapeType="1"/>
            </p:cNvSpPr>
            <p:nvPr/>
          </p:nvSpPr>
          <p:spPr bwMode="auto">
            <a:xfrm>
              <a:off x="2352" y="13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523377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Write buffer in WTNA</a:t>
            </a:r>
            <a:br>
              <a:rPr lang="en-US" altLang="en-US" smtClean="0"/>
            </a:br>
            <a:r>
              <a:rPr lang="en-US" altLang="en-US" smtClean="0"/>
              <a:t>Scenario 1: write hit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98354" name="Group 50"/>
          <p:cNvGrpSpPr>
            <a:grpSpLocks/>
          </p:cNvGrpSpPr>
          <p:nvPr/>
        </p:nvGrpSpPr>
        <p:grpSpPr bwMode="auto">
          <a:xfrm>
            <a:off x="3054350" y="1676400"/>
            <a:ext cx="3727450" cy="3962400"/>
            <a:chOff x="1924" y="1056"/>
            <a:chExt cx="2348" cy="2496"/>
          </a:xfrm>
        </p:grpSpPr>
        <p:sp>
          <p:nvSpPr>
            <p:cNvPr id="98308" name="Rectangle 4"/>
            <p:cNvSpPr>
              <a:spLocks noChangeArrowheads="1"/>
            </p:cNvSpPr>
            <p:nvPr/>
          </p:nvSpPr>
          <p:spPr bwMode="auto">
            <a:xfrm>
              <a:off x="1924" y="1584"/>
              <a:ext cx="912" cy="8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/>
                <a:t>L1 cache</a:t>
              </a:r>
            </a:p>
            <a:p>
              <a:pPr algn="ctr"/>
              <a:r>
                <a:rPr lang="en-US" altLang="en-US"/>
                <a:t>WTNA policy</a:t>
              </a:r>
            </a:p>
          </p:txBody>
        </p:sp>
        <p:sp>
          <p:nvSpPr>
            <p:cNvPr id="98309" name="Rectangle 5"/>
            <p:cNvSpPr>
              <a:spLocks noChangeArrowheads="1"/>
            </p:cNvSpPr>
            <p:nvPr/>
          </p:nvSpPr>
          <p:spPr bwMode="auto">
            <a:xfrm>
              <a:off x="3090" y="2016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data</a:t>
              </a:r>
            </a:p>
          </p:txBody>
        </p:sp>
        <p:sp>
          <p:nvSpPr>
            <p:cNvPr id="98310" name="Rectangle 6"/>
            <p:cNvSpPr>
              <a:spLocks noChangeArrowheads="1"/>
            </p:cNvSpPr>
            <p:nvPr/>
          </p:nvSpPr>
          <p:spPr bwMode="auto">
            <a:xfrm>
              <a:off x="3090" y="2112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1" name="Rectangle 7"/>
            <p:cNvSpPr>
              <a:spLocks noChangeArrowheads="1"/>
            </p:cNvSpPr>
            <p:nvPr/>
          </p:nvSpPr>
          <p:spPr bwMode="auto">
            <a:xfrm>
              <a:off x="3090" y="2208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2" name="Rectangle 8"/>
            <p:cNvSpPr>
              <a:spLocks noChangeArrowheads="1"/>
            </p:cNvSpPr>
            <p:nvPr/>
          </p:nvSpPr>
          <p:spPr bwMode="auto">
            <a:xfrm>
              <a:off x="3090" y="2304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3" name="Line 9"/>
            <p:cNvSpPr>
              <a:spLocks noChangeShapeType="1"/>
            </p:cNvSpPr>
            <p:nvPr/>
          </p:nvSpPr>
          <p:spPr bwMode="auto">
            <a:xfrm>
              <a:off x="3220" y="1488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4" name="Rectangle 10"/>
            <p:cNvSpPr>
              <a:spLocks noChangeArrowheads="1"/>
            </p:cNvSpPr>
            <p:nvPr/>
          </p:nvSpPr>
          <p:spPr bwMode="auto">
            <a:xfrm>
              <a:off x="1938" y="1056"/>
              <a:ext cx="915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/>
                <a:t>write request</a:t>
              </a:r>
              <a:br>
                <a:rPr lang="en-US" altLang="en-US" sz="1600" dirty="0"/>
              </a:br>
              <a:r>
                <a:rPr lang="en-US" altLang="en-US" sz="1600" dirty="0"/>
                <a:t>from processor</a:t>
              </a:r>
            </a:p>
          </p:txBody>
        </p:sp>
        <p:sp>
          <p:nvSpPr>
            <p:cNvPr id="98315" name="Line 11"/>
            <p:cNvSpPr>
              <a:spLocks noChangeShapeType="1"/>
            </p:cNvSpPr>
            <p:nvPr/>
          </p:nvSpPr>
          <p:spPr bwMode="auto">
            <a:xfrm>
              <a:off x="3220" y="24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6" name="Rectangle 12"/>
            <p:cNvSpPr>
              <a:spLocks noChangeArrowheads="1"/>
            </p:cNvSpPr>
            <p:nvPr/>
          </p:nvSpPr>
          <p:spPr bwMode="auto">
            <a:xfrm>
              <a:off x="3220" y="2496"/>
              <a:ext cx="10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write to next level</a:t>
              </a:r>
            </a:p>
          </p:txBody>
        </p:sp>
        <p:sp>
          <p:nvSpPr>
            <p:cNvPr id="98317" name="Rectangle 13"/>
            <p:cNvSpPr>
              <a:spLocks noChangeArrowheads="1"/>
            </p:cNvSpPr>
            <p:nvPr/>
          </p:nvSpPr>
          <p:spPr bwMode="auto">
            <a:xfrm>
              <a:off x="3474" y="2016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address</a:t>
              </a:r>
            </a:p>
          </p:txBody>
        </p:sp>
        <p:sp>
          <p:nvSpPr>
            <p:cNvPr id="98318" name="Rectangle 14"/>
            <p:cNvSpPr>
              <a:spLocks noChangeArrowheads="1"/>
            </p:cNvSpPr>
            <p:nvPr/>
          </p:nvSpPr>
          <p:spPr bwMode="auto">
            <a:xfrm>
              <a:off x="3474" y="2112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19" name="Rectangle 15"/>
            <p:cNvSpPr>
              <a:spLocks noChangeArrowheads="1"/>
            </p:cNvSpPr>
            <p:nvPr/>
          </p:nvSpPr>
          <p:spPr bwMode="auto">
            <a:xfrm>
              <a:off x="3474" y="2208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20" name="Rectangle 16"/>
            <p:cNvSpPr>
              <a:spLocks noChangeArrowheads="1"/>
            </p:cNvSpPr>
            <p:nvPr/>
          </p:nvSpPr>
          <p:spPr bwMode="auto">
            <a:xfrm>
              <a:off x="3474" y="2304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1" name="Rectangle 27"/>
            <p:cNvSpPr>
              <a:spLocks noChangeArrowheads="1"/>
            </p:cNvSpPr>
            <p:nvPr/>
          </p:nvSpPr>
          <p:spPr bwMode="auto">
            <a:xfrm>
              <a:off x="1924" y="2736"/>
              <a:ext cx="1776" cy="8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/>
                <a:t>Next level in mem. hier.</a:t>
              </a:r>
            </a:p>
            <a:p>
              <a:pPr algn="ctr"/>
              <a:r>
                <a:rPr lang="en-US" altLang="en-US"/>
                <a:t>(L2 cache or main memory)</a:t>
              </a:r>
            </a:p>
          </p:txBody>
        </p:sp>
        <p:sp>
          <p:nvSpPr>
            <p:cNvPr id="98332" name="Line 28"/>
            <p:cNvSpPr>
              <a:spLocks noChangeShapeType="1"/>
            </p:cNvSpPr>
            <p:nvPr/>
          </p:nvSpPr>
          <p:spPr bwMode="auto">
            <a:xfrm>
              <a:off x="2356" y="1392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33" name="Line 29"/>
            <p:cNvSpPr>
              <a:spLocks noChangeShapeType="1"/>
            </p:cNvSpPr>
            <p:nvPr/>
          </p:nvSpPr>
          <p:spPr bwMode="auto">
            <a:xfrm>
              <a:off x="2356" y="148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352" name="Text Box 48"/>
            <p:cNvSpPr txBox="1">
              <a:spLocks noChangeArrowheads="1"/>
            </p:cNvSpPr>
            <p:nvPr/>
          </p:nvSpPr>
          <p:spPr bwMode="auto">
            <a:xfrm>
              <a:off x="1968" y="1392"/>
              <a:ext cx="422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write hit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0068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Write buffer in WTNA</a:t>
            </a:r>
            <a:br>
              <a:rPr lang="en-US" altLang="en-US" smtClean="0"/>
            </a:br>
            <a:r>
              <a:rPr lang="en-US" altLang="en-US" smtClean="0"/>
              <a:t>Scenario 2: write miss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09605" name="Group 37"/>
          <p:cNvGrpSpPr>
            <a:grpSpLocks/>
          </p:cNvGrpSpPr>
          <p:nvPr/>
        </p:nvGrpSpPr>
        <p:grpSpPr bwMode="auto">
          <a:xfrm>
            <a:off x="3054350" y="1676400"/>
            <a:ext cx="3727450" cy="3962400"/>
            <a:chOff x="1924" y="1056"/>
            <a:chExt cx="2348" cy="2496"/>
          </a:xfrm>
        </p:grpSpPr>
        <p:sp>
          <p:nvSpPr>
            <p:cNvPr id="109572" name="Rectangle 4"/>
            <p:cNvSpPr>
              <a:spLocks noChangeArrowheads="1"/>
            </p:cNvSpPr>
            <p:nvPr/>
          </p:nvSpPr>
          <p:spPr bwMode="auto">
            <a:xfrm>
              <a:off x="1924" y="1584"/>
              <a:ext cx="912" cy="8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/>
                <a:t>L1 cache</a:t>
              </a:r>
            </a:p>
            <a:p>
              <a:pPr algn="ctr"/>
              <a:r>
                <a:rPr lang="en-US" altLang="en-US"/>
                <a:t>WTNA policy</a:t>
              </a:r>
            </a:p>
          </p:txBody>
        </p:sp>
        <p:sp>
          <p:nvSpPr>
            <p:cNvPr id="109573" name="Rectangle 5"/>
            <p:cNvSpPr>
              <a:spLocks noChangeArrowheads="1"/>
            </p:cNvSpPr>
            <p:nvPr/>
          </p:nvSpPr>
          <p:spPr bwMode="auto">
            <a:xfrm>
              <a:off x="3090" y="2016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data</a:t>
              </a:r>
            </a:p>
          </p:txBody>
        </p:sp>
        <p:sp>
          <p:nvSpPr>
            <p:cNvPr id="109574" name="Rectangle 6"/>
            <p:cNvSpPr>
              <a:spLocks noChangeArrowheads="1"/>
            </p:cNvSpPr>
            <p:nvPr/>
          </p:nvSpPr>
          <p:spPr bwMode="auto">
            <a:xfrm>
              <a:off x="3090" y="2112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3090" y="2208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6" name="Rectangle 8"/>
            <p:cNvSpPr>
              <a:spLocks noChangeArrowheads="1"/>
            </p:cNvSpPr>
            <p:nvPr/>
          </p:nvSpPr>
          <p:spPr bwMode="auto">
            <a:xfrm>
              <a:off x="3090" y="2304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7" name="Line 9"/>
            <p:cNvSpPr>
              <a:spLocks noChangeShapeType="1"/>
            </p:cNvSpPr>
            <p:nvPr/>
          </p:nvSpPr>
          <p:spPr bwMode="auto">
            <a:xfrm>
              <a:off x="3220" y="1488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78" name="Rectangle 10"/>
            <p:cNvSpPr>
              <a:spLocks noChangeArrowheads="1"/>
            </p:cNvSpPr>
            <p:nvPr/>
          </p:nvSpPr>
          <p:spPr bwMode="auto">
            <a:xfrm>
              <a:off x="1938" y="1056"/>
              <a:ext cx="915" cy="3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sz="1600" dirty="0"/>
                <a:t>write request</a:t>
              </a:r>
              <a:br>
                <a:rPr lang="en-US" altLang="en-US" sz="1600" dirty="0"/>
              </a:br>
              <a:r>
                <a:rPr lang="en-US" altLang="en-US" sz="1600" dirty="0"/>
                <a:t>from processor</a:t>
              </a:r>
            </a:p>
          </p:txBody>
        </p:sp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>
              <a:off x="3220" y="2400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0" name="Rectangle 12"/>
            <p:cNvSpPr>
              <a:spLocks noChangeArrowheads="1"/>
            </p:cNvSpPr>
            <p:nvPr/>
          </p:nvSpPr>
          <p:spPr bwMode="auto">
            <a:xfrm>
              <a:off x="3220" y="2496"/>
              <a:ext cx="105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/>
                <a:t>write to next level</a:t>
              </a:r>
            </a:p>
          </p:txBody>
        </p:sp>
        <p:sp>
          <p:nvSpPr>
            <p:cNvPr id="109581" name="Rectangle 13"/>
            <p:cNvSpPr>
              <a:spLocks noChangeArrowheads="1"/>
            </p:cNvSpPr>
            <p:nvPr/>
          </p:nvSpPr>
          <p:spPr bwMode="auto">
            <a:xfrm>
              <a:off x="3474" y="2016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 sz="1000"/>
                <a:t>address</a:t>
              </a:r>
            </a:p>
          </p:txBody>
        </p:sp>
        <p:sp>
          <p:nvSpPr>
            <p:cNvPr id="109582" name="Rectangle 14"/>
            <p:cNvSpPr>
              <a:spLocks noChangeArrowheads="1"/>
            </p:cNvSpPr>
            <p:nvPr/>
          </p:nvSpPr>
          <p:spPr bwMode="auto">
            <a:xfrm>
              <a:off x="3474" y="2112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3" name="Rectangle 15"/>
            <p:cNvSpPr>
              <a:spLocks noChangeArrowheads="1"/>
            </p:cNvSpPr>
            <p:nvPr/>
          </p:nvSpPr>
          <p:spPr bwMode="auto">
            <a:xfrm>
              <a:off x="3474" y="2208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4" name="Rectangle 16"/>
            <p:cNvSpPr>
              <a:spLocks noChangeArrowheads="1"/>
            </p:cNvSpPr>
            <p:nvPr/>
          </p:nvSpPr>
          <p:spPr bwMode="auto">
            <a:xfrm>
              <a:off x="3474" y="2304"/>
              <a:ext cx="328" cy="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5" name="Rectangle 17"/>
            <p:cNvSpPr>
              <a:spLocks noChangeArrowheads="1"/>
            </p:cNvSpPr>
            <p:nvPr/>
          </p:nvSpPr>
          <p:spPr bwMode="auto">
            <a:xfrm>
              <a:off x="1924" y="2736"/>
              <a:ext cx="1776" cy="81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en-US" altLang="en-US"/>
                <a:t>Next level in mem. hier.</a:t>
              </a:r>
            </a:p>
            <a:p>
              <a:pPr algn="ctr"/>
              <a:r>
                <a:rPr lang="en-US" altLang="en-US"/>
                <a:t>(L2 cache or main memory)</a:t>
              </a:r>
            </a:p>
          </p:txBody>
        </p:sp>
        <p:sp>
          <p:nvSpPr>
            <p:cNvPr id="109587" name="Line 19"/>
            <p:cNvSpPr>
              <a:spLocks noChangeShapeType="1"/>
            </p:cNvSpPr>
            <p:nvPr/>
          </p:nvSpPr>
          <p:spPr bwMode="auto">
            <a:xfrm>
              <a:off x="2356" y="1488"/>
              <a:ext cx="8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603" name="Text Box 35"/>
            <p:cNvSpPr txBox="1">
              <a:spLocks noChangeArrowheads="1"/>
            </p:cNvSpPr>
            <p:nvPr/>
          </p:nvSpPr>
          <p:spPr bwMode="auto">
            <a:xfrm>
              <a:off x="3216" y="1440"/>
              <a:ext cx="50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000"/>
                <a:t>write miss</a:t>
              </a:r>
            </a:p>
          </p:txBody>
        </p:sp>
        <p:sp>
          <p:nvSpPr>
            <p:cNvPr id="109604" name="Line 36"/>
            <p:cNvSpPr>
              <a:spLocks noChangeShapeType="1"/>
            </p:cNvSpPr>
            <p:nvPr/>
          </p:nvSpPr>
          <p:spPr bwMode="auto">
            <a:xfrm>
              <a:off x="2352" y="134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44561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Complication:</a:t>
            </a:r>
            <a:br>
              <a:rPr lang="en-US" altLang="en-US" smtClean="0"/>
            </a:br>
            <a:r>
              <a:rPr lang="en-US" altLang="en-US" smtClean="0"/>
              <a:t>write followed by dependent read</a:t>
            </a:r>
            <a:endParaRPr lang="en-US" altLang="en-US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A read that hits in the cache is ok</a:t>
            </a:r>
          </a:p>
          <a:p>
            <a:pPr lvl="1"/>
            <a:r>
              <a:rPr lang="en-US" altLang="en-US" dirty="0" smtClean="0"/>
              <a:t>Since the block is in the cache, any previous writes to the block have completed</a:t>
            </a:r>
          </a:p>
          <a:p>
            <a:r>
              <a:rPr lang="en-US" altLang="en-US" dirty="0" smtClean="0"/>
              <a:t>A read that misses in the cache needs special treatment</a:t>
            </a:r>
          </a:p>
          <a:p>
            <a:pPr lvl="1"/>
            <a:r>
              <a:rPr lang="en-US" altLang="en-US" dirty="0" smtClean="0"/>
              <a:t>It must check the write buffer for any pending writes that it depends on</a:t>
            </a:r>
          </a:p>
          <a:p>
            <a:pPr lvl="1"/>
            <a:r>
              <a:rPr lang="en-US" altLang="en-US" dirty="0" smtClean="0"/>
              <a:t>If its address matches a pending write’s address, read gets data directly from write buffer</a:t>
            </a:r>
          </a:p>
          <a:p>
            <a:pPr lvl="2"/>
            <a:r>
              <a:rPr lang="en-US" altLang="en-US" dirty="0" smtClean="0"/>
              <a:t>Otherwise it could get stale data from the next level if the younger read completes before the older write</a:t>
            </a:r>
            <a:endParaRPr lang="en-US" alt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3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Read miss checks if it depends on any pending writes in the write buffer</a:t>
            </a:r>
            <a:endParaRPr lang="en-US" alt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Fall 2020</a:t>
            </a:r>
            <a:endParaRPr lang="en-US"/>
          </a:p>
        </p:txBody>
      </p:sp>
      <p:sp>
        <p:nvSpPr>
          <p:cNvPr id="32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smtClean="0"/>
              <a:t>ECE 463/563, Microprocessor Architecture, Prof. Eric Rotenberg</a:t>
            </a:r>
            <a:endParaRPr lang="en-US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10596" name="Rectangle 4"/>
          <p:cNvSpPr>
            <a:spLocks noChangeArrowheads="1"/>
          </p:cNvSpPr>
          <p:nvPr/>
        </p:nvSpPr>
        <p:spPr bwMode="auto">
          <a:xfrm>
            <a:off x="3054350" y="2514600"/>
            <a:ext cx="14478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L1 cache</a:t>
            </a:r>
          </a:p>
          <a:p>
            <a:pPr algn="ctr"/>
            <a:r>
              <a:rPr lang="en-US" altLang="en-US" sz="1200"/>
              <a:t>(WBWA or WTNA)</a:t>
            </a:r>
          </a:p>
          <a:p>
            <a:pPr algn="ctr"/>
            <a:endParaRPr lang="en-US" altLang="en-US"/>
          </a:p>
        </p:txBody>
      </p:sp>
      <p:sp>
        <p:nvSpPr>
          <p:cNvPr id="110597" name="Rectangle 5"/>
          <p:cNvSpPr>
            <a:spLocks noChangeArrowheads="1"/>
          </p:cNvSpPr>
          <p:nvPr/>
        </p:nvSpPr>
        <p:spPr bwMode="auto">
          <a:xfrm>
            <a:off x="4905375" y="3200400"/>
            <a:ext cx="5207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data</a:t>
            </a:r>
          </a:p>
        </p:txBody>
      </p:sp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4905375" y="3352800"/>
            <a:ext cx="5207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599" name="Rectangle 7"/>
          <p:cNvSpPr>
            <a:spLocks noChangeArrowheads="1"/>
          </p:cNvSpPr>
          <p:nvPr/>
        </p:nvSpPr>
        <p:spPr bwMode="auto">
          <a:xfrm>
            <a:off x="4905375" y="3505200"/>
            <a:ext cx="5207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0" name="Rectangle 8"/>
          <p:cNvSpPr>
            <a:spLocks noChangeArrowheads="1"/>
          </p:cNvSpPr>
          <p:nvPr/>
        </p:nvSpPr>
        <p:spPr bwMode="auto">
          <a:xfrm>
            <a:off x="4905375" y="3657600"/>
            <a:ext cx="5207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1" name="Rectangle 9"/>
          <p:cNvSpPr>
            <a:spLocks noChangeArrowheads="1"/>
          </p:cNvSpPr>
          <p:nvPr/>
        </p:nvSpPr>
        <p:spPr bwMode="auto">
          <a:xfrm>
            <a:off x="3076575" y="1676400"/>
            <a:ext cx="1452064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600" dirty="0"/>
              <a:t>read request</a:t>
            </a:r>
            <a:br>
              <a:rPr lang="en-US" altLang="en-US" sz="1600" dirty="0"/>
            </a:br>
            <a:r>
              <a:rPr lang="en-US" altLang="en-US" sz="1600" dirty="0"/>
              <a:t>from processor</a:t>
            </a:r>
          </a:p>
        </p:txBody>
      </p:sp>
      <p:sp>
        <p:nvSpPr>
          <p:cNvPr id="110602" name="Rectangle 10"/>
          <p:cNvSpPr>
            <a:spLocks noChangeArrowheads="1"/>
          </p:cNvSpPr>
          <p:nvPr/>
        </p:nvSpPr>
        <p:spPr bwMode="auto">
          <a:xfrm>
            <a:off x="5514975" y="3200400"/>
            <a:ext cx="5207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address</a:t>
            </a:r>
          </a:p>
        </p:txBody>
      </p:sp>
      <p:sp>
        <p:nvSpPr>
          <p:cNvPr id="110603" name="Rectangle 11"/>
          <p:cNvSpPr>
            <a:spLocks noChangeArrowheads="1"/>
          </p:cNvSpPr>
          <p:nvPr/>
        </p:nvSpPr>
        <p:spPr bwMode="auto">
          <a:xfrm>
            <a:off x="5514975" y="3352800"/>
            <a:ext cx="5207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4" name="Rectangle 12"/>
          <p:cNvSpPr>
            <a:spLocks noChangeArrowheads="1"/>
          </p:cNvSpPr>
          <p:nvPr/>
        </p:nvSpPr>
        <p:spPr bwMode="auto">
          <a:xfrm>
            <a:off x="5514975" y="3505200"/>
            <a:ext cx="5207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5" name="Rectangle 13"/>
          <p:cNvSpPr>
            <a:spLocks noChangeArrowheads="1"/>
          </p:cNvSpPr>
          <p:nvPr/>
        </p:nvSpPr>
        <p:spPr bwMode="auto">
          <a:xfrm>
            <a:off x="5514975" y="3657600"/>
            <a:ext cx="5207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06" name="Rectangle 14"/>
          <p:cNvSpPr>
            <a:spLocks noChangeArrowheads="1"/>
          </p:cNvSpPr>
          <p:nvPr/>
        </p:nvSpPr>
        <p:spPr bwMode="auto">
          <a:xfrm>
            <a:off x="3054350" y="4343400"/>
            <a:ext cx="2819400" cy="1295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/>
              <a:t>Next level in mem. hier.</a:t>
            </a:r>
          </a:p>
          <a:p>
            <a:pPr algn="ctr"/>
            <a:r>
              <a:rPr lang="en-US" altLang="en-US"/>
              <a:t>(L2 cache or main memory)</a:t>
            </a:r>
          </a:p>
        </p:txBody>
      </p:sp>
      <p:sp>
        <p:nvSpPr>
          <p:cNvPr id="110607" name="Line 15"/>
          <p:cNvSpPr>
            <a:spLocks noChangeShapeType="1"/>
          </p:cNvSpPr>
          <p:nvPr/>
        </p:nvSpPr>
        <p:spPr bwMode="auto">
          <a:xfrm>
            <a:off x="3733800" y="21336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08" name="Line 16"/>
          <p:cNvSpPr>
            <a:spLocks noChangeShapeType="1"/>
          </p:cNvSpPr>
          <p:nvPr/>
        </p:nvSpPr>
        <p:spPr bwMode="auto">
          <a:xfrm>
            <a:off x="6019800" y="32766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0" name="Line 18"/>
          <p:cNvSpPr>
            <a:spLocks noChangeShapeType="1"/>
          </p:cNvSpPr>
          <p:nvPr/>
        </p:nvSpPr>
        <p:spPr bwMode="auto">
          <a:xfrm>
            <a:off x="6019800" y="34290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1" name="Line 19"/>
          <p:cNvSpPr>
            <a:spLocks noChangeShapeType="1"/>
          </p:cNvSpPr>
          <p:nvPr/>
        </p:nvSpPr>
        <p:spPr bwMode="auto">
          <a:xfrm>
            <a:off x="6019800" y="35814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2" name="Line 20"/>
          <p:cNvSpPr>
            <a:spLocks noChangeShapeType="1"/>
          </p:cNvSpPr>
          <p:nvPr/>
        </p:nvSpPr>
        <p:spPr bwMode="auto">
          <a:xfrm>
            <a:off x="6019800" y="3733800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13" name="Rectangle 21"/>
          <p:cNvSpPr>
            <a:spLocks noChangeArrowheads="1"/>
          </p:cNvSpPr>
          <p:nvPr/>
        </p:nvSpPr>
        <p:spPr bwMode="auto">
          <a:xfrm>
            <a:off x="6705600" y="3206750"/>
            <a:ext cx="2159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=?</a:t>
            </a:r>
          </a:p>
        </p:txBody>
      </p:sp>
      <p:sp>
        <p:nvSpPr>
          <p:cNvPr id="110614" name="Rectangle 22"/>
          <p:cNvSpPr>
            <a:spLocks noChangeArrowheads="1"/>
          </p:cNvSpPr>
          <p:nvPr/>
        </p:nvSpPr>
        <p:spPr bwMode="auto">
          <a:xfrm>
            <a:off x="6705600" y="3359150"/>
            <a:ext cx="2159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=?</a:t>
            </a:r>
          </a:p>
        </p:txBody>
      </p:sp>
      <p:sp>
        <p:nvSpPr>
          <p:cNvPr id="110615" name="Rectangle 23"/>
          <p:cNvSpPr>
            <a:spLocks noChangeArrowheads="1"/>
          </p:cNvSpPr>
          <p:nvPr/>
        </p:nvSpPr>
        <p:spPr bwMode="auto">
          <a:xfrm>
            <a:off x="6705600" y="3511550"/>
            <a:ext cx="2159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=?</a:t>
            </a:r>
          </a:p>
        </p:txBody>
      </p:sp>
      <p:sp>
        <p:nvSpPr>
          <p:cNvPr id="110616" name="Rectangle 24"/>
          <p:cNvSpPr>
            <a:spLocks noChangeArrowheads="1"/>
          </p:cNvSpPr>
          <p:nvPr/>
        </p:nvSpPr>
        <p:spPr bwMode="auto">
          <a:xfrm>
            <a:off x="6705600" y="3663950"/>
            <a:ext cx="215900" cy="1397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en-US" altLang="en-US" sz="1000"/>
              <a:t>=?</a:t>
            </a:r>
          </a:p>
        </p:txBody>
      </p:sp>
      <p:sp>
        <p:nvSpPr>
          <p:cNvPr id="110617" name="Line 25"/>
          <p:cNvSpPr>
            <a:spLocks noChangeShapeType="1"/>
          </p:cNvSpPr>
          <p:nvPr/>
        </p:nvSpPr>
        <p:spPr bwMode="auto">
          <a:xfrm>
            <a:off x="7086600" y="3124200"/>
            <a:ext cx="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8" name="Line 26"/>
          <p:cNvSpPr>
            <a:spLocks noChangeShapeType="1"/>
          </p:cNvSpPr>
          <p:nvPr/>
        </p:nvSpPr>
        <p:spPr bwMode="auto">
          <a:xfrm flipH="1">
            <a:off x="6927850" y="32766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19" name="Line 27"/>
          <p:cNvSpPr>
            <a:spLocks noChangeShapeType="1"/>
          </p:cNvSpPr>
          <p:nvPr/>
        </p:nvSpPr>
        <p:spPr bwMode="auto">
          <a:xfrm flipH="1">
            <a:off x="6927850" y="34290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0" name="Line 28"/>
          <p:cNvSpPr>
            <a:spLocks noChangeShapeType="1"/>
          </p:cNvSpPr>
          <p:nvPr/>
        </p:nvSpPr>
        <p:spPr bwMode="auto">
          <a:xfrm flipH="1">
            <a:off x="6927850" y="35814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1" name="Line 29"/>
          <p:cNvSpPr>
            <a:spLocks noChangeShapeType="1"/>
          </p:cNvSpPr>
          <p:nvPr/>
        </p:nvSpPr>
        <p:spPr bwMode="auto">
          <a:xfrm flipH="1">
            <a:off x="6927850" y="3733800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0622" name="Rectangle 30"/>
          <p:cNvSpPr>
            <a:spLocks noChangeArrowheads="1"/>
          </p:cNvSpPr>
          <p:nvPr/>
        </p:nvSpPr>
        <p:spPr bwMode="auto">
          <a:xfrm>
            <a:off x="7162800" y="2667000"/>
            <a:ext cx="1130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sz="1200"/>
              <a:t>read address</a:t>
            </a:r>
          </a:p>
        </p:txBody>
      </p:sp>
      <p:sp>
        <p:nvSpPr>
          <p:cNvPr id="110623" name="Text Box 31"/>
          <p:cNvSpPr txBox="1">
            <a:spLocks noChangeArrowheads="1"/>
          </p:cNvSpPr>
          <p:nvPr/>
        </p:nvSpPr>
        <p:spPr bwMode="auto">
          <a:xfrm>
            <a:off x="2971800" y="2209800"/>
            <a:ext cx="773113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000"/>
              <a:t>read miss</a:t>
            </a:r>
          </a:p>
        </p:txBody>
      </p:sp>
      <p:sp>
        <p:nvSpPr>
          <p:cNvPr id="110624" name="Line 32"/>
          <p:cNvSpPr>
            <a:spLocks noChangeShapeType="1"/>
          </p:cNvSpPr>
          <p:nvPr/>
        </p:nvSpPr>
        <p:spPr bwMode="auto">
          <a:xfrm>
            <a:off x="3733800" y="2362200"/>
            <a:ext cx="3352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25" name="Line 33"/>
          <p:cNvSpPr>
            <a:spLocks noChangeShapeType="1"/>
          </p:cNvSpPr>
          <p:nvPr/>
        </p:nvSpPr>
        <p:spPr bwMode="auto">
          <a:xfrm>
            <a:off x="7086600" y="23622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437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4249</TotalTime>
  <Words>465</Words>
  <Application>Microsoft Office PowerPoint</Application>
  <PresentationFormat>On-screen Show (4:3)</PresentationFormat>
  <Paragraphs>94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ECE 463/563 Fall `20</vt:lpstr>
      <vt:lpstr>Write misses and the processor</vt:lpstr>
      <vt:lpstr>Write buffer in WBWA Scenario 1: write hit</vt:lpstr>
      <vt:lpstr>Write buffer in WBWA Scenario 2: write miss</vt:lpstr>
      <vt:lpstr>Write buffer in WTNA Scenario 1: write hit</vt:lpstr>
      <vt:lpstr>Write buffer in WTNA Scenario 2: write miss</vt:lpstr>
      <vt:lpstr>Complication: write followed by dependent read</vt:lpstr>
      <vt:lpstr>Read miss checks if it depends on any pending writes in the write 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565</cp:revision>
  <dcterms:created xsi:type="dcterms:W3CDTF">2006-08-16T00:00:00Z</dcterms:created>
  <dcterms:modified xsi:type="dcterms:W3CDTF">2020-09-01T17:50:05Z</dcterms:modified>
</cp:coreProperties>
</file>