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95" r:id="rId2"/>
    <p:sldId id="503" r:id="rId3"/>
    <p:sldId id="530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20" r:id="rId20"/>
    <p:sldId id="526" r:id="rId21"/>
    <p:sldId id="529" r:id="rId22"/>
    <p:sldId id="527" r:id="rId23"/>
    <p:sldId id="521" r:id="rId24"/>
    <p:sldId id="522" r:id="rId25"/>
    <p:sldId id="523" r:id="rId26"/>
    <p:sldId id="524" r:id="rId27"/>
    <p:sldId id="52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551691-B15F-4FFC-B7F1-60303BB7A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329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1EE3F-9D8B-485B-BB31-12F834A29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4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29" Type="http://schemas.openxmlformats.org/officeDocument/2006/relationships/tags" Target="../tags/tag31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slideLayout" Target="../slideLayouts/slideLayout2.xml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Problem: “Memory Wall”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10255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6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7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8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59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60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10261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10262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10263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10264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10265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10266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10267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10268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10269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10270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1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2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3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274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0246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7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8" name="AutoShape 28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49" name="AutoShape 29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0250" name="Freeform 30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Freeform 31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Rectangle 33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Branch</a:t>
            </a:r>
            <a:br>
              <a:rPr lang="en-US" altLang="en-US" sz="1400"/>
            </a:br>
            <a:r>
              <a:rPr lang="en-US" altLang="en-US" sz="1400"/>
              <a:t>Predictor</a:t>
            </a:r>
          </a:p>
        </p:txBody>
      </p:sp>
      <p:pic>
        <p:nvPicPr>
          <p:cNvPr id="10253" name="Picture 34" descr="MCPE02981_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471613"/>
            <a:ext cx="2743200" cy="2262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54" name="Picture 39" descr="MCj0157483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19335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4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Caches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11287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88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89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90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91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92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11293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11294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11295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11296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11297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11298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11299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11300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11301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11302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3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4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5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306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1270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1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88" name="AutoShape 28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189" name="AutoShape 29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274" name="Freeform 30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Freeform 31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AutoShape 36"/>
          <p:cNvSpPr>
            <a:spLocks noChangeArrowheads="1"/>
          </p:cNvSpPr>
          <p:nvPr/>
        </p:nvSpPr>
        <p:spPr bwMode="auto">
          <a:xfrm>
            <a:off x="1524000" y="304800"/>
            <a:ext cx="2133600" cy="7620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Invention #4</a:t>
            </a:r>
          </a:p>
        </p:txBody>
      </p:sp>
      <p:sp>
        <p:nvSpPr>
          <p:cNvPr id="11277" name="Rectangle 37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Branch</a:t>
            </a:r>
            <a:br>
              <a:rPr lang="en-US" altLang="en-US" sz="1400"/>
            </a:br>
            <a:r>
              <a:rPr lang="en-US" altLang="en-US" sz="1400"/>
              <a:t>Predictor</a:t>
            </a:r>
          </a:p>
        </p:txBody>
      </p:sp>
      <p:grpSp>
        <p:nvGrpSpPr>
          <p:cNvPr id="92206" name="Group 46"/>
          <p:cNvGrpSpPr>
            <a:grpSpLocks/>
          </p:cNvGrpSpPr>
          <p:nvPr/>
        </p:nvGrpSpPr>
        <p:grpSpPr bwMode="auto">
          <a:xfrm>
            <a:off x="457200" y="3733800"/>
            <a:ext cx="6553200" cy="1752600"/>
            <a:chOff x="288" y="2352"/>
            <a:chExt cx="4128" cy="1104"/>
          </a:xfrm>
        </p:grpSpPr>
        <p:sp>
          <p:nvSpPr>
            <p:cNvPr id="11281" name="Rectangle 40"/>
            <p:cNvSpPr>
              <a:spLocks noChangeArrowheads="1"/>
            </p:cNvSpPr>
            <p:nvPr/>
          </p:nvSpPr>
          <p:spPr bwMode="auto">
            <a:xfrm>
              <a:off x="288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Instr.</a:t>
              </a:r>
              <a:br>
                <a:rPr lang="en-US" altLang="en-US" sz="2400"/>
              </a:br>
              <a:r>
                <a:rPr lang="en-US" altLang="en-US" sz="2400"/>
                <a:t>Cache</a:t>
              </a:r>
            </a:p>
          </p:txBody>
        </p:sp>
        <p:sp>
          <p:nvSpPr>
            <p:cNvPr id="11282" name="Rectangle 41"/>
            <p:cNvSpPr>
              <a:spLocks noChangeArrowheads="1"/>
            </p:cNvSpPr>
            <p:nvPr/>
          </p:nvSpPr>
          <p:spPr bwMode="auto">
            <a:xfrm>
              <a:off x="3744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Data</a:t>
              </a:r>
              <a:br>
                <a:rPr lang="en-US" altLang="en-US" sz="2400"/>
              </a:br>
              <a:r>
                <a:rPr lang="en-US" altLang="en-US" sz="2400"/>
                <a:t>Cache</a:t>
              </a:r>
            </a:p>
          </p:txBody>
        </p:sp>
        <p:sp>
          <p:nvSpPr>
            <p:cNvPr id="11283" name="AutoShape 42"/>
            <p:cNvSpPr>
              <a:spLocks noChangeArrowheads="1"/>
            </p:cNvSpPr>
            <p:nvPr/>
          </p:nvSpPr>
          <p:spPr bwMode="auto">
            <a:xfrm>
              <a:off x="3984" y="2352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84" name="AutoShape 43"/>
            <p:cNvSpPr>
              <a:spLocks noChangeArrowheads="1"/>
            </p:cNvSpPr>
            <p:nvPr/>
          </p:nvSpPr>
          <p:spPr bwMode="auto">
            <a:xfrm>
              <a:off x="528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85" name="AutoShape 44"/>
            <p:cNvSpPr>
              <a:spLocks noChangeArrowheads="1"/>
            </p:cNvSpPr>
            <p:nvPr/>
          </p:nvSpPr>
          <p:spPr bwMode="auto">
            <a:xfrm>
              <a:off x="528" y="32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86" name="AutoShape 45"/>
            <p:cNvSpPr>
              <a:spLocks noChangeArrowheads="1"/>
            </p:cNvSpPr>
            <p:nvPr/>
          </p:nvSpPr>
          <p:spPr bwMode="auto">
            <a:xfrm>
              <a:off x="3984" y="3216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pic>
        <p:nvPicPr>
          <p:cNvPr id="92208" name="Picture 48" descr="MCPE02981_0000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0" y="4114800"/>
            <a:ext cx="2667000" cy="220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07" name="Picture 47" descr="MCPE02981_0000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524000"/>
            <a:ext cx="2667000" cy="2200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8" grpId="0" animBg="1"/>
      <p:bldP spid="921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Caches (cont.)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Locality of reference</a:t>
            </a:r>
          </a:p>
          <a:p>
            <a:pPr lvl="1" eaLnBrk="1" hangingPunct="1"/>
            <a:r>
              <a:rPr lang="en-US" altLang="en-US" i="1"/>
              <a:t>Temporal locality</a:t>
            </a:r>
            <a:r>
              <a:rPr lang="en-US" altLang="en-US"/>
              <a:t>: If you access an item, likely to access it again in near future</a:t>
            </a:r>
          </a:p>
          <a:p>
            <a:pPr lvl="1" eaLnBrk="1" hangingPunct="1"/>
            <a:r>
              <a:rPr lang="en-US" altLang="en-US" i="1"/>
              <a:t>Spatial locality</a:t>
            </a:r>
            <a:r>
              <a:rPr lang="en-US" altLang="en-US"/>
              <a:t>: If you access an item, likely to access a nearby item in the near future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9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Problem: Stalled Instructions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13336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37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38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39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40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41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13342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13343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13344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13345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13346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13347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13348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13349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13350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13351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52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53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54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55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3318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19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0" name="Freeform 30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Freeform 31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33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Branch</a:t>
            </a:r>
            <a:br>
              <a:rPr lang="en-US" altLang="en-US" sz="1400"/>
            </a:br>
            <a:r>
              <a:rPr lang="en-US" altLang="en-US" sz="1400"/>
              <a:t>Predictor</a:t>
            </a:r>
          </a:p>
        </p:txBody>
      </p:sp>
      <p:grpSp>
        <p:nvGrpSpPr>
          <p:cNvPr id="13323" name="Group 34"/>
          <p:cNvGrpSpPr>
            <a:grpSpLocks/>
          </p:cNvGrpSpPr>
          <p:nvPr/>
        </p:nvGrpSpPr>
        <p:grpSpPr bwMode="auto">
          <a:xfrm>
            <a:off x="457200" y="3733800"/>
            <a:ext cx="6553200" cy="1752600"/>
            <a:chOff x="288" y="2352"/>
            <a:chExt cx="4128" cy="1104"/>
          </a:xfrm>
        </p:grpSpPr>
        <p:sp>
          <p:nvSpPr>
            <p:cNvPr id="13330" name="Rectangle 35"/>
            <p:cNvSpPr>
              <a:spLocks noChangeArrowheads="1"/>
            </p:cNvSpPr>
            <p:nvPr/>
          </p:nvSpPr>
          <p:spPr bwMode="auto">
            <a:xfrm>
              <a:off x="288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Instr.</a:t>
              </a:r>
              <a:br>
                <a:rPr lang="en-US" altLang="en-US" sz="2400"/>
              </a:br>
              <a:r>
                <a:rPr lang="en-US" altLang="en-US" sz="2400"/>
                <a:t>Cache</a:t>
              </a:r>
            </a:p>
          </p:txBody>
        </p:sp>
        <p:sp>
          <p:nvSpPr>
            <p:cNvPr id="13331" name="Rectangle 36"/>
            <p:cNvSpPr>
              <a:spLocks noChangeArrowheads="1"/>
            </p:cNvSpPr>
            <p:nvPr/>
          </p:nvSpPr>
          <p:spPr bwMode="auto">
            <a:xfrm>
              <a:off x="3744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Data</a:t>
              </a:r>
              <a:br>
                <a:rPr lang="en-US" altLang="en-US" sz="2400"/>
              </a:br>
              <a:r>
                <a:rPr lang="en-US" altLang="en-US" sz="2400"/>
                <a:t>Cache</a:t>
              </a:r>
            </a:p>
          </p:txBody>
        </p:sp>
        <p:sp>
          <p:nvSpPr>
            <p:cNvPr id="13332" name="AutoShape 37"/>
            <p:cNvSpPr>
              <a:spLocks noChangeArrowheads="1"/>
            </p:cNvSpPr>
            <p:nvPr/>
          </p:nvSpPr>
          <p:spPr bwMode="auto">
            <a:xfrm>
              <a:off x="3984" y="2352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33" name="AutoShape 38"/>
            <p:cNvSpPr>
              <a:spLocks noChangeArrowheads="1"/>
            </p:cNvSpPr>
            <p:nvPr/>
          </p:nvSpPr>
          <p:spPr bwMode="auto">
            <a:xfrm>
              <a:off x="528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34" name="AutoShape 39"/>
            <p:cNvSpPr>
              <a:spLocks noChangeArrowheads="1"/>
            </p:cNvSpPr>
            <p:nvPr/>
          </p:nvSpPr>
          <p:spPr bwMode="auto">
            <a:xfrm>
              <a:off x="528" y="32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3335" name="AutoShape 40"/>
            <p:cNvSpPr>
              <a:spLocks noChangeArrowheads="1"/>
            </p:cNvSpPr>
            <p:nvPr/>
          </p:nvSpPr>
          <p:spPr bwMode="auto">
            <a:xfrm>
              <a:off x="3984" y="3216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3324" name="Oval 45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325" name="Oval 46"/>
          <p:cNvSpPr>
            <a:spLocks noChangeArrowheads="1"/>
          </p:cNvSpPr>
          <p:nvPr/>
        </p:nvSpPr>
        <p:spPr bwMode="auto">
          <a:xfrm>
            <a:off x="21336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326" name="Oval 47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27" name="Oval 48"/>
          <p:cNvSpPr>
            <a:spLocks noChangeArrowheads="1"/>
          </p:cNvSpPr>
          <p:nvPr/>
        </p:nvSpPr>
        <p:spPr bwMode="auto">
          <a:xfrm>
            <a:off x="62484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328" name="AutoShape 49"/>
          <p:cNvSpPr>
            <a:spLocks noChangeArrowheads="1"/>
          </p:cNvSpPr>
          <p:nvPr/>
        </p:nvSpPr>
        <p:spPr bwMode="auto">
          <a:xfrm>
            <a:off x="5257800" y="4267200"/>
            <a:ext cx="609600" cy="457200"/>
          </a:xfrm>
          <a:prstGeom prst="lightningBol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329" name="Text Box 50"/>
          <p:cNvSpPr txBox="1">
            <a:spLocks noChangeArrowheads="1"/>
          </p:cNvSpPr>
          <p:nvPr/>
        </p:nvSpPr>
        <p:spPr bwMode="auto">
          <a:xfrm>
            <a:off x="4533900" y="4283075"/>
            <a:ext cx="87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cache</a:t>
            </a:r>
            <a:br>
              <a:rPr lang="en-US" altLang="en-US" sz="2400"/>
            </a:br>
            <a:r>
              <a:rPr lang="en-US" altLang="en-US" sz="2400"/>
              <a:t>miss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63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/>
              <a:t>Out-of-Order Execution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14367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8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9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70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71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72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14373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14374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14375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14376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14377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14378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14379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14380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14381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14382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3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4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5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86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4342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343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344" name="Freeform 28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Freeform 29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Rectangle 30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Branch</a:t>
            </a:r>
            <a:br>
              <a:rPr lang="en-US" altLang="en-US" sz="1400"/>
            </a:br>
            <a:r>
              <a:rPr lang="en-US" altLang="en-US" sz="1400"/>
              <a:t>Predictor</a:t>
            </a:r>
          </a:p>
        </p:txBody>
      </p:sp>
      <p:grpSp>
        <p:nvGrpSpPr>
          <p:cNvPr id="14347" name="Group 31"/>
          <p:cNvGrpSpPr>
            <a:grpSpLocks/>
          </p:cNvGrpSpPr>
          <p:nvPr/>
        </p:nvGrpSpPr>
        <p:grpSpPr bwMode="auto">
          <a:xfrm>
            <a:off x="457200" y="3733800"/>
            <a:ext cx="6553200" cy="1752600"/>
            <a:chOff x="288" y="2352"/>
            <a:chExt cx="4128" cy="1104"/>
          </a:xfrm>
        </p:grpSpPr>
        <p:sp>
          <p:nvSpPr>
            <p:cNvPr id="14361" name="Rectangle 32"/>
            <p:cNvSpPr>
              <a:spLocks noChangeArrowheads="1"/>
            </p:cNvSpPr>
            <p:nvPr/>
          </p:nvSpPr>
          <p:spPr bwMode="auto">
            <a:xfrm>
              <a:off x="288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Instr.</a:t>
              </a:r>
              <a:br>
                <a:rPr lang="en-US" altLang="en-US" sz="2400"/>
              </a:br>
              <a:r>
                <a:rPr lang="en-US" altLang="en-US" sz="2400"/>
                <a:t>Cache</a:t>
              </a:r>
            </a:p>
          </p:txBody>
        </p:sp>
        <p:sp>
          <p:nvSpPr>
            <p:cNvPr id="14362" name="Rectangle 33"/>
            <p:cNvSpPr>
              <a:spLocks noChangeArrowheads="1"/>
            </p:cNvSpPr>
            <p:nvPr/>
          </p:nvSpPr>
          <p:spPr bwMode="auto">
            <a:xfrm>
              <a:off x="3744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Data</a:t>
              </a:r>
              <a:br>
                <a:rPr lang="en-US" altLang="en-US" sz="2400"/>
              </a:br>
              <a:r>
                <a:rPr lang="en-US" altLang="en-US" sz="2400"/>
                <a:t>Cache</a:t>
              </a:r>
            </a:p>
          </p:txBody>
        </p:sp>
        <p:sp>
          <p:nvSpPr>
            <p:cNvPr id="14363" name="AutoShape 34"/>
            <p:cNvSpPr>
              <a:spLocks noChangeArrowheads="1"/>
            </p:cNvSpPr>
            <p:nvPr/>
          </p:nvSpPr>
          <p:spPr bwMode="auto">
            <a:xfrm>
              <a:off x="3984" y="2352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4" name="AutoShape 35"/>
            <p:cNvSpPr>
              <a:spLocks noChangeArrowheads="1"/>
            </p:cNvSpPr>
            <p:nvPr/>
          </p:nvSpPr>
          <p:spPr bwMode="auto">
            <a:xfrm>
              <a:off x="528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5" name="AutoShape 36"/>
            <p:cNvSpPr>
              <a:spLocks noChangeArrowheads="1"/>
            </p:cNvSpPr>
            <p:nvPr/>
          </p:nvSpPr>
          <p:spPr bwMode="auto">
            <a:xfrm>
              <a:off x="528" y="32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6" name="AutoShape 37"/>
            <p:cNvSpPr>
              <a:spLocks noChangeArrowheads="1"/>
            </p:cNvSpPr>
            <p:nvPr/>
          </p:nvSpPr>
          <p:spPr bwMode="auto">
            <a:xfrm>
              <a:off x="3984" y="3216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8358" name="Group 54"/>
          <p:cNvGrpSpPr>
            <a:grpSpLocks/>
          </p:cNvGrpSpPr>
          <p:nvPr/>
        </p:nvGrpSpPr>
        <p:grpSpPr bwMode="auto">
          <a:xfrm>
            <a:off x="4533900" y="4267200"/>
            <a:ext cx="1333500" cy="838200"/>
            <a:chOff x="2856" y="2688"/>
            <a:chExt cx="840" cy="528"/>
          </a:xfrm>
        </p:grpSpPr>
        <p:sp>
          <p:nvSpPr>
            <p:cNvPr id="14359" name="AutoShape 42"/>
            <p:cNvSpPr>
              <a:spLocks noChangeArrowheads="1"/>
            </p:cNvSpPr>
            <p:nvPr/>
          </p:nvSpPr>
          <p:spPr bwMode="auto">
            <a:xfrm>
              <a:off x="3312" y="2688"/>
              <a:ext cx="384" cy="288"/>
            </a:xfrm>
            <a:prstGeom prst="lightningBol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4360" name="Text Box 43"/>
            <p:cNvSpPr txBox="1">
              <a:spLocks noChangeArrowheads="1"/>
            </p:cNvSpPr>
            <p:nvPr/>
          </p:nvSpPr>
          <p:spPr bwMode="auto">
            <a:xfrm>
              <a:off x="2856" y="2698"/>
              <a:ext cx="55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cache</a:t>
              </a:r>
              <a:br>
                <a:rPr lang="en-US" altLang="en-US" sz="2400"/>
              </a:br>
              <a:r>
                <a:rPr lang="en-US" altLang="en-US" sz="2400"/>
                <a:t>miss</a:t>
              </a:r>
            </a:p>
          </p:txBody>
        </p:sp>
      </p:grpSp>
      <p:sp>
        <p:nvSpPr>
          <p:cNvPr id="14349" name="AutoShape 44"/>
          <p:cNvSpPr>
            <a:spLocks noChangeArrowheads="1"/>
          </p:cNvSpPr>
          <p:nvPr/>
        </p:nvSpPr>
        <p:spPr bwMode="auto">
          <a:xfrm>
            <a:off x="152400" y="304800"/>
            <a:ext cx="2133600" cy="7620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Invention #5</a:t>
            </a:r>
          </a:p>
        </p:txBody>
      </p:sp>
      <p:sp>
        <p:nvSpPr>
          <p:cNvPr id="14350" name="Rectangle 45"/>
          <p:cNvSpPr>
            <a:spLocks noChangeArrowheads="1"/>
          </p:cNvSpPr>
          <p:nvPr/>
        </p:nvSpPr>
        <p:spPr bwMode="auto">
          <a:xfrm>
            <a:off x="3200400" y="2057400"/>
            <a:ext cx="838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351" name="Text Box 46"/>
          <p:cNvSpPr txBox="1">
            <a:spLocks noChangeArrowheads="1"/>
          </p:cNvSpPr>
          <p:nvPr/>
        </p:nvSpPr>
        <p:spPr bwMode="auto">
          <a:xfrm>
            <a:off x="3124200" y="3681413"/>
            <a:ext cx="9985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Dynamic</a:t>
            </a:r>
            <a:br>
              <a:rPr lang="en-US" altLang="en-US" sz="1600"/>
            </a:br>
            <a:r>
              <a:rPr lang="en-US" altLang="en-US" sz="1600"/>
              <a:t>Scheduler</a:t>
            </a:r>
          </a:p>
        </p:txBody>
      </p:sp>
      <p:sp>
        <p:nvSpPr>
          <p:cNvPr id="98351" name="Oval 47"/>
          <p:cNvSpPr>
            <a:spLocks noChangeArrowheads="1"/>
          </p:cNvSpPr>
          <p:nvPr/>
        </p:nvSpPr>
        <p:spPr bwMode="auto">
          <a:xfrm>
            <a:off x="4876800" y="2590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8352" name="Oval 48"/>
          <p:cNvSpPr>
            <a:spLocks noChangeArrowheads="1"/>
          </p:cNvSpPr>
          <p:nvPr/>
        </p:nvSpPr>
        <p:spPr bwMode="auto">
          <a:xfrm>
            <a:off x="3429000" y="2590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8353" name="Oval 49"/>
          <p:cNvSpPr>
            <a:spLocks noChangeArrowheads="1"/>
          </p:cNvSpPr>
          <p:nvPr/>
        </p:nvSpPr>
        <p:spPr bwMode="auto">
          <a:xfrm>
            <a:off x="21336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8354" name="Oval 50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8355" name="Oval 51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8356" name="Oval 52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98357" name="Oval 53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3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075 -1.11111E-6 C 0.10851 -1.11111E-6 0.15 0.07037 0.15 0.12778 L 0.15 0.25556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983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127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0 0.1111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8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4167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8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8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1.11111E-6 L 0.30834 -1.11111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22084 -1.11111E-6 C 0.25243 -1.11111E-6 0.29167 0.01829 0.29167 0.03333 L 0.29167 0.06667 " pathEditMode="relative" rAng="0" ptsTypes="FfFF">
                                      <p:cBhvr>
                                        <p:cTn id="25" dur="2000" fill="hold"/>
                                        <p:tgtEl>
                                          <p:spTgt spid="98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5 1.11111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834 -1.11111E-6 L 0.45 -1.1111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1.11111E-6 L 0.29167 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15 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8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51" grpId="0" animBg="1"/>
      <p:bldP spid="98352" grpId="0" animBg="1"/>
      <p:bldP spid="98353" grpId="0" animBg="1"/>
      <p:bldP spid="98353" grpId="1" animBg="1"/>
      <p:bldP spid="98353" grpId="2" animBg="1"/>
      <p:bldP spid="98354" grpId="0" animBg="1"/>
      <p:bldP spid="98354" grpId="1" animBg="1"/>
      <p:bldP spid="98355" grpId="0" animBg="1"/>
      <p:bldP spid="98355" grpId="1" animBg="1"/>
      <p:bldP spid="98355" grpId="2" animBg="1"/>
      <p:bldP spid="98356" grpId="0" animBg="1"/>
      <p:bldP spid="98356" grpId="1" animBg="1"/>
      <p:bldP spid="983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ChangeArrowheads="1"/>
          </p:cNvSpPr>
          <p:nvPr/>
        </p:nvSpPr>
        <p:spPr bwMode="auto">
          <a:xfrm>
            <a:off x="2895600" y="2971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2895600" y="3352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/>
              <a:t>Superscalar Execution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Register File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Memory (DRAM &amp; Disk)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572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8288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5720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9436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73152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822325" y="29368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IF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381000" y="3378200"/>
            <a:ext cx="119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(instr. fetch)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2211388" y="29718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ID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778000" y="3352800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(instr. decode)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4903788" y="2971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EX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695825" y="3352800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(execute)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6019800" y="2971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MEM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5943600" y="3352800"/>
            <a:ext cx="100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(memory)</a:t>
            </a: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7554913" y="29718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WB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7305675" y="33528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(writeback)</a:t>
            </a: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2895600" y="2590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4" name="AutoShape 24"/>
          <p:cNvSpPr>
            <a:spLocks noChangeArrowheads="1"/>
          </p:cNvSpPr>
          <p:nvPr/>
        </p:nvSpPr>
        <p:spPr bwMode="auto">
          <a:xfrm>
            <a:off x="56388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5" name="AutoShape 25"/>
          <p:cNvSpPr>
            <a:spLocks noChangeArrowheads="1"/>
          </p:cNvSpPr>
          <p:nvPr/>
        </p:nvSpPr>
        <p:spPr bwMode="auto">
          <a:xfrm>
            <a:off x="70104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6" name="AutoShape 26"/>
          <p:cNvSpPr>
            <a:spLocks noChangeArrowheads="1"/>
          </p:cNvSpPr>
          <p:nvPr/>
        </p:nvSpPr>
        <p:spPr bwMode="auto">
          <a:xfrm>
            <a:off x="83820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8" name="AutoShape 28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89" name="Freeform 29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Freeform 30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굴림" charset="-127"/>
              </a:rPr>
              <a:t>Branch</a:t>
            </a:r>
            <a:br>
              <a:rPr lang="en-US" altLang="en-US" sz="1400">
                <a:ea typeface="굴림" charset="-127"/>
              </a:rPr>
            </a:br>
            <a:r>
              <a:rPr lang="en-US" altLang="en-US" sz="1400">
                <a:ea typeface="굴림" charset="-127"/>
              </a:rPr>
              <a:t>Predictor</a:t>
            </a:r>
          </a:p>
        </p:txBody>
      </p:sp>
      <p:grpSp>
        <p:nvGrpSpPr>
          <p:cNvPr id="15392" name="Group 32"/>
          <p:cNvGrpSpPr>
            <a:grpSpLocks/>
          </p:cNvGrpSpPr>
          <p:nvPr/>
        </p:nvGrpSpPr>
        <p:grpSpPr bwMode="auto">
          <a:xfrm>
            <a:off x="457200" y="3733800"/>
            <a:ext cx="6553200" cy="1752600"/>
            <a:chOff x="288" y="2352"/>
            <a:chExt cx="4128" cy="1104"/>
          </a:xfrm>
        </p:grpSpPr>
        <p:sp>
          <p:nvSpPr>
            <p:cNvPr id="15412" name="Rectangle 33"/>
            <p:cNvSpPr>
              <a:spLocks noChangeArrowheads="1"/>
            </p:cNvSpPr>
            <p:nvPr/>
          </p:nvSpPr>
          <p:spPr bwMode="auto">
            <a:xfrm>
              <a:off x="288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ea typeface="굴림" charset="-127"/>
                </a:rPr>
                <a:t>Instr.</a:t>
              </a:r>
              <a:br>
                <a:rPr lang="en-US" altLang="en-US" sz="2400">
                  <a:ea typeface="굴림" charset="-127"/>
                </a:rPr>
              </a:br>
              <a:r>
                <a:rPr lang="en-US" altLang="en-US" sz="2400">
                  <a:ea typeface="굴림" charset="-127"/>
                </a:rPr>
                <a:t>Cache</a:t>
              </a:r>
            </a:p>
          </p:txBody>
        </p:sp>
        <p:sp>
          <p:nvSpPr>
            <p:cNvPr id="15413" name="Rectangle 34"/>
            <p:cNvSpPr>
              <a:spLocks noChangeArrowheads="1"/>
            </p:cNvSpPr>
            <p:nvPr/>
          </p:nvSpPr>
          <p:spPr bwMode="auto">
            <a:xfrm>
              <a:off x="3744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ea typeface="굴림" charset="-127"/>
                </a:rPr>
                <a:t>Data</a:t>
              </a:r>
              <a:br>
                <a:rPr lang="en-US" altLang="en-US" sz="2400">
                  <a:ea typeface="굴림" charset="-127"/>
                </a:rPr>
              </a:br>
              <a:r>
                <a:rPr lang="en-US" altLang="en-US" sz="2400">
                  <a:ea typeface="굴림" charset="-127"/>
                </a:rPr>
                <a:t>Cache</a:t>
              </a:r>
            </a:p>
          </p:txBody>
        </p:sp>
        <p:sp>
          <p:nvSpPr>
            <p:cNvPr id="15414" name="AutoShape 35"/>
            <p:cNvSpPr>
              <a:spLocks noChangeArrowheads="1"/>
            </p:cNvSpPr>
            <p:nvPr/>
          </p:nvSpPr>
          <p:spPr bwMode="auto">
            <a:xfrm>
              <a:off x="3984" y="2352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415" name="AutoShape 36"/>
            <p:cNvSpPr>
              <a:spLocks noChangeArrowheads="1"/>
            </p:cNvSpPr>
            <p:nvPr/>
          </p:nvSpPr>
          <p:spPr bwMode="auto">
            <a:xfrm>
              <a:off x="528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416" name="AutoShape 37"/>
            <p:cNvSpPr>
              <a:spLocks noChangeArrowheads="1"/>
            </p:cNvSpPr>
            <p:nvPr/>
          </p:nvSpPr>
          <p:spPr bwMode="auto">
            <a:xfrm>
              <a:off x="528" y="32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417" name="AutoShape 38"/>
            <p:cNvSpPr>
              <a:spLocks noChangeArrowheads="1"/>
            </p:cNvSpPr>
            <p:nvPr/>
          </p:nvSpPr>
          <p:spPr bwMode="auto">
            <a:xfrm>
              <a:off x="3984" y="3216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5393" name="Rectangle 39"/>
          <p:cNvSpPr>
            <a:spLocks noChangeArrowheads="1"/>
          </p:cNvSpPr>
          <p:nvPr/>
        </p:nvSpPr>
        <p:spPr bwMode="auto">
          <a:xfrm>
            <a:off x="3200400" y="2057400"/>
            <a:ext cx="838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3124200" y="3681413"/>
            <a:ext cx="9985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Dynamic</a:t>
            </a:r>
            <a:br>
              <a:rPr lang="en-US" altLang="en-US" sz="1600">
                <a:ea typeface="굴림" charset="-127"/>
              </a:rPr>
            </a:br>
            <a:r>
              <a:rPr lang="en-US" altLang="en-US" sz="1600">
                <a:ea typeface="굴림" charset="-127"/>
              </a:rPr>
              <a:t>Scheduler</a:t>
            </a:r>
          </a:p>
        </p:txBody>
      </p:sp>
      <p:sp>
        <p:nvSpPr>
          <p:cNvPr id="130089" name="Oval 41"/>
          <p:cNvSpPr>
            <a:spLocks noChangeArrowheads="1"/>
          </p:cNvSpPr>
          <p:nvPr/>
        </p:nvSpPr>
        <p:spPr bwMode="auto">
          <a:xfrm>
            <a:off x="990600" y="2590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ea typeface="굴림" charset="-127"/>
              </a:rPr>
              <a:t>1</a:t>
            </a:r>
          </a:p>
        </p:txBody>
      </p:sp>
      <p:sp>
        <p:nvSpPr>
          <p:cNvPr id="15396" name="AutoShape 42"/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97" name="AutoShape 43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98" name="AutoShape 44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399" name="AutoShape 45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400" name="AutoShape 46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401" name="AutoShape 47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402" name="AutoShape 48"/>
          <p:cNvSpPr>
            <a:spLocks noChangeArrowheads="1"/>
          </p:cNvSpPr>
          <p:nvPr/>
        </p:nvSpPr>
        <p:spPr bwMode="auto">
          <a:xfrm>
            <a:off x="70104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403" name="AutoShape 49"/>
          <p:cNvSpPr>
            <a:spLocks noChangeArrowheads="1"/>
          </p:cNvSpPr>
          <p:nvPr/>
        </p:nvSpPr>
        <p:spPr bwMode="auto">
          <a:xfrm>
            <a:off x="83820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0098" name="Oval 50"/>
          <p:cNvSpPr>
            <a:spLocks noChangeArrowheads="1"/>
          </p:cNvSpPr>
          <p:nvPr/>
        </p:nvSpPr>
        <p:spPr bwMode="auto">
          <a:xfrm>
            <a:off x="990600" y="2971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bg1"/>
                </a:solidFill>
                <a:ea typeface="굴림" charset="-127"/>
              </a:rPr>
              <a:t>2</a:t>
            </a:r>
          </a:p>
        </p:txBody>
      </p:sp>
      <p:sp>
        <p:nvSpPr>
          <p:cNvPr id="130099" name="Oval 51"/>
          <p:cNvSpPr>
            <a:spLocks noChangeArrowheads="1"/>
          </p:cNvSpPr>
          <p:nvPr/>
        </p:nvSpPr>
        <p:spPr bwMode="auto">
          <a:xfrm>
            <a:off x="990600" y="3352800"/>
            <a:ext cx="304800" cy="3048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3</a:t>
            </a:r>
          </a:p>
        </p:txBody>
      </p:sp>
      <p:sp>
        <p:nvSpPr>
          <p:cNvPr id="130100" name="Oval 52"/>
          <p:cNvSpPr>
            <a:spLocks noChangeArrowheads="1"/>
          </p:cNvSpPr>
          <p:nvPr/>
        </p:nvSpPr>
        <p:spPr bwMode="auto">
          <a:xfrm>
            <a:off x="990600" y="2590800"/>
            <a:ext cx="304800" cy="3048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4</a:t>
            </a:r>
          </a:p>
        </p:txBody>
      </p:sp>
      <p:sp>
        <p:nvSpPr>
          <p:cNvPr id="130101" name="Oval 53"/>
          <p:cNvSpPr>
            <a:spLocks noChangeArrowheads="1"/>
          </p:cNvSpPr>
          <p:nvPr/>
        </p:nvSpPr>
        <p:spPr bwMode="auto">
          <a:xfrm>
            <a:off x="990600" y="2971800"/>
            <a:ext cx="304800" cy="3048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5</a:t>
            </a:r>
          </a:p>
        </p:txBody>
      </p:sp>
      <p:sp>
        <p:nvSpPr>
          <p:cNvPr id="130102" name="Oval 54"/>
          <p:cNvSpPr>
            <a:spLocks noChangeArrowheads="1"/>
          </p:cNvSpPr>
          <p:nvPr/>
        </p:nvSpPr>
        <p:spPr bwMode="auto">
          <a:xfrm>
            <a:off x="990600" y="3352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6</a:t>
            </a:r>
          </a:p>
        </p:txBody>
      </p:sp>
      <p:sp>
        <p:nvSpPr>
          <p:cNvPr id="130103" name="Oval 55"/>
          <p:cNvSpPr>
            <a:spLocks noChangeArrowheads="1"/>
          </p:cNvSpPr>
          <p:nvPr/>
        </p:nvSpPr>
        <p:spPr bwMode="auto">
          <a:xfrm>
            <a:off x="990600" y="2590800"/>
            <a:ext cx="304800" cy="3048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7</a:t>
            </a:r>
          </a:p>
        </p:txBody>
      </p:sp>
      <p:sp>
        <p:nvSpPr>
          <p:cNvPr id="130104" name="Oval 56"/>
          <p:cNvSpPr>
            <a:spLocks noChangeArrowheads="1"/>
          </p:cNvSpPr>
          <p:nvPr/>
        </p:nvSpPr>
        <p:spPr bwMode="auto">
          <a:xfrm>
            <a:off x="990600" y="2971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8</a:t>
            </a:r>
          </a:p>
        </p:txBody>
      </p:sp>
      <p:sp>
        <p:nvSpPr>
          <p:cNvPr id="130105" name="Oval 57"/>
          <p:cNvSpPr>
            <a:spLocks noChangeArrowheads="1"/>
          </p:cNvSpPr>
          <p:nvPr/>
        </p:nvSpPr>
        <p:spPr bwMode="auto">
          <a:xfrm>
            <a:off x="990600" y="33528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ea typeface="굴림" charset="-127"/>
              </a:rPr>
              <a:t>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0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4167 4.44444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14167 -1.1111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0 L 0.29167 0.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4.44444E-6 L 0.25833 -0.0555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-277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1.11111E-6 L 0.29167 -0.0555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7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0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4167 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14167 -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 L 0.425 0.0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-0.05555 L 0.425 -0.0555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0 L 0.29167 0.0555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277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4.44444E-6 L 0.275 4.44444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30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1.11111E-6 L 0.29167 -1.11111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4167 0.0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44444E-6 L 0.14167 4.44444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1.11111E-6 L 0.14167 -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0.0 L 0.575 0.0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30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 -0.05555 L 0.575 -0.055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-0.05556 L 0.425 -0.0555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300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0.05556 L 0.425 0.0555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0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-1.11111E-6 L 0.425 -1.11111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0 L 0.29167 0.1111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555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4.44444E-6 L 0.29167 -0.05556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277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1.11111E-6 L 0.26667 -0.11111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89" grpId="0" animBg="1"/>
      <p:bldP spid="130089" grpId="1" animBg="1"/>
      <p:bldP spid="130089" grpId="2" animBg="1"/>
      <p:bldP spid="130089" grpId="3" animBg="1"/>
      <p:bldP spid="130089" grpId="4" animBg="1"/>
      <p:bldP spid="130098" grpId="0" animBg="1"/>
      <p:bldP spid="130098" grpId="1" animBg="1"/>
      <p:bldP spid="130098" grpId="2" animBg="1"/>
      <p:bldP spid="130098" grpId="3" animBg="1"/>
      <p:bldP spid="130099" grpId="0" animBg="1"/>
      <p:bldP spid="130099" grpId="1" animBg="1"/>
      <p:bldP spid="130099" grpId="2" animBg="1"/>
      <p:bldP spid="130099" grpId="3" animBg="1"/>
      <p:bldP spid="130099" grpId="4" animBg="1"/>
      <p:bldP spid="130100" grpId="0" animBg="1"/>
      <p:bldP spid="130100" grpId="1" animBg="1"/>
      <p:bldP spid="130100" grpId="2" animBg="1"/>
      <p:bldP spid="130100" grpId="3" animBg="1"/>
      <p:bldP spid="130101" grpId="0" animBg="1"/>
      <p:bldP spid="130101" grpId="1" animBg="1"/>
      <p:bldP spid="130101" grpId="2" animBg="1"/>
      <p:bldP spid="130102" grpId="0" animBg="1"/>
      <p:bldP spid="130102" grpId="1" animBg="1"/>
      <p:bldP spid="130102" grpId="2" animBg="1"/>
      <p:bldP spid="130102" grpId="3" animBg="1"/>
      <p:bldP spid="130103" grpId="0" animBg="1"/>
      <p:bldP spid="130103" grpId="1" animBg="1"/>
      <p:bldP spid="130103" grpId="2" animBg="1"/>
      <p:bldP spid="130104" grpId="0" animBg="1"/>
      <p:bldP spid="130104" grpId="1" animBg="1"/>
      <p:bldP spid="130104" grpId="2" animBg="1"/>
      <p:bldP spid="130105" grpId="0" animBg="1"/>
      <p:bldP spid="130105" grpId="1" animBg="1"/>
      <p:bldP spid="130105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ChangeArrowheads="1"/>
          </p:cNvSpPr>
          <p:nvPr/>
        </p:nvSpPr>
        <p:spPr bwMode="auto">
          <a:xfrm>
            <a:off x="76200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76200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2484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2484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62484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2" name="AutoShape 8"/>
          <p:cNvSpPr>
            <a:spLocks noChangeArrowheads="1"/>
          </p:cNvSpPr>
          <p:nvPr/>
        </p:nvSpPr>
        <p:spPr bwMode="auto">
          <a:xfrm>
            <a:off x="48768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3" name="AutoShape 9"/>
          <p:cNvSpPr>
            <a:spLocks noChangeArrowheads="1"/>
          </p:cNvSpPr>
          <p:nvPr/>
        </p:nvSpPr>
        <p:spPr bwMode="auto">
          <a:xfrm>
            <a:off x="48768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4" name="AutoShape 10"/>
          <p:cNvSpPr>
            <a:spLocks noChangeArrowheads="1"/>
          </p:cNvSpPr>
          <p:nvPr/>
        </p:nvSpPr>
        <p:spPr bwMode="auto">
          <a:xfrm>
            <a:off x="48768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5" name="AutoShape 11"/>
          <p:cNvSpPr>
            <a:spLocks noChangeArrowheads="1"/>
          </p:cNvSpPr>
          <p:nvPr/>
        </p:nvSpPr>
        <p:spPr bwMode="auto">
          <a:xfrm>
            <a:off x="21336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6" name="AutoShape 12"/>
          <p:cNvSpPr>
            <a:spLocks noChangeArrowheads="1"/>
          </p:cNvSpPr>
          <p:nvPr/>
        </p:nvSpPr>
        <p:spPr bwMode="auto">
          <a:xfrm>
            <a:off x="21336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7" name="AutoShape 13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7620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99" name="AutoShape 15"/>
          <p:cNvSpPr>
            <a:spLocks noChangeArrowheads="1"/>
          </p:cNvSpPr>
          <p:nvPr/>
        </p:nvSpPr>
        <p:spPr bwMode="auto">
          <a:xfrm>
            <a:off x="762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7620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2895600" y="2971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2" name="AutoShape 18"/>
          <p:cNvSpPr>
            <a:spLocks noChangeArrowheads="1"/>
          </p:cNvSpPr>
          <p:nvPr/>
        </p:nvSpPr>
        <p:spPr bwMode="auto">
          <a:xfrm>
            <a:off x="2895600" y="3352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3" name="Rectangle 19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6553200" cy="1143000"/>
          </a:xfrm>
        </p:spPr>
        <p:txBody>
          <a:bodyPr/>
          <a:lstStyle/>
          <a:p>
            <a:pPr eaLnBrk="1" hangingPunct="1"/>
            <a:r>
              <a:rPr lang="en-US" altLang="en-US"/>
              <a:t>Deep Pipelining</a:t>
            </a:r>
            <a:endParaRPr lang="en-US" altLang="en-US" i="1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Register File</a:t>
            </a:r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ea typeface="굴림" charset="-127"/>
              </a:rPr>
              <a:t>Memory (DRAM &amp; Disk)</a:t>
            </a:r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57200" y="25146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1828800" y="25146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4572000" y="25146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943600" y="25146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7315200" y="25146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1798638" y="30448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ID1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495800" y="3048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EX1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899150" y="30384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M1</a:t>
            </a:r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7315200" y="30480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W1</a:t>
            </a:r>
          </a:p>
        </p:txBody>
      </p:sp>
      <p:sp>
        <p:nvSpPr>
          <p:cNvPr id="16415" name="AutoShape 31"/>
          <p:cNvSpPr>
            <a:spLocks noChangeArrowheads="1"/>
          </p:cNvSpPr>
          <p:nvPr/>
        </p:nvSpPr>
        <p:spPr bwMode="auto">
          <a:xfrm>
            <a:off x="15240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6" name="AutoShape 32"/>
          <p:cNvSpPr>
            <a:spLocks noChangeArrowheads="1"/>
          </p:cNvSpPr>
          <p:nvPr/>
        </p:nvSpPr>
        <p:spPr bwMode="auto">
          <a:xfrm>
            <a:off x="2895600" y="2590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7" name="AutoShape 33"/>
          <p:cNvSpPr>
            <a:spLocks noChangeArrowheads="1"/>
          </p:cNvSpPr>
          <p:nvPr/>
        </p:nvSpPr>
        <p:spPr bwMode="auto">
          <a:xfrm>
            <a:off x="56388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8" name="AutoShape 34"/>
          <p:cNvSpPr>
            <a:spLocks noChangeArrowheads="1"/>
          </p:cNvSpPr>
          <p:nvPr/>
        </p:nvSpPr>
        <p:spPr bwMode="auto">
          <a:xfrm>
            <a:off x="70104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19" name="AutoShape 35"/>
          <p:cNvSpPr>
            <a:spLocks noChangeArrowheads="1"/>
          </p:cNvSpPr>
          <p:nvPr/>
        </p:nvSpPr>
        <p:spPr bwMode="auto">
          <a:xfrm>
            <a:off x="8382000" y="2590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20" name="AutoShape 3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21" name="AutoShape 3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22" name="Freeform 38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Freeform 39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ea typeface="굴림" charset="-127"/>
              </a:rPr>
              <a:t>Branch</a:t>
            </a:r>
            <a:br>
              <a:rPr lang="en-US" altLang="en-US" sz="1400">
                <a:ea typeface="굴림" charset="-127"/>
              </a:rPr>
            </a:br>
            <a:r>
              <a:rPr lang="en-US" altLang="en-US" sz="1400">
                <a:ea typeface="굴림" charset="-127"/>
              </a:rPr>
              <a:t>Predictor</a:t>
            </a:r>
          </a:p>
        </p:txBody>
      </p:sp>
      <p:grpSp>
        <p:nvGrpSpPr>
          <p:cNvPr id="16425" name="Group 41"/>
          <p:cNvGrpSpPr>
            <a:grpSpLocks/>
          </p:cNvGrpSpPr>
          <p:nvPr/>
        </p:nvGrpSpPr>
        <p:grpSpPr bwMode="auto">
          <a:xfrm>
            <a:off x="457200" y="3733800"/>
            <a:ext cx="6553200" cy="1752600"/>
            <a:chOff x="288" y="2352"/>
            <a:chExt cx="4128" cy="1104"/>
          </a:xfrm>
        </p:grpSpPr>
        <p:sp>
          <p:nvSpPr>
            <p:cNvPr id="16447" name="Rectangle 42"/>
            <p:cNvSpPr>
              <a:spLocks noChangeArrowheads="1"/>
            </p:cNvSpPr>
            <p:nvPr/>
          </p:nvSpPr>
          <p:spPr bwMode="auto">
            <a:xfrm>
              <a:off x="288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ea typeface="굴림" charset="-127"/>
                </a:rPr>
                <a:t>Instr.</a:t>
              </a:r>
              <a:br>
                <a:rPr lang="en-US" altLang="en-US" sz="2400">
                  <a:ea typeface="굴림" charset="-127"/>
                </a:rPr>
              </a:br>
              <a:r>
                <a:rPr lang="en-US" altLang="en-US" sz="2400">
                  <a:ea typeface="굴림" charset="-127"/>
                </a:rPr>
                <a:t>Cache</a:t>
              </a:r>
            </a:p>
          </p:txBody>
        </p:sp>
        <p:sp>
          <p:nvSpPr>
            <p:cNvPr id="16448" name="Rectangle 43"/>
            <p:cNvSpPr>
              <a:spLocks noChangeArrowheads="1"/>
            </p:cNvSpPr>
            <p:nvPr/>
          </p:nvSpPr>
          <p:spPr bwMode="auto">
            <a:xfrm>
              <a:off x="3744" y="2592"/>
              <a:ext cx="672" cy="62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ea typeface="굴림" charset="-127"/>
                </a:rPr>
                <a:t>Data</a:t>
              </a:r>
              <a:br>
                <a:rPr lang="en-US" altLang="en-US" sz="2400">
                  <a:ea typeface="굴림" charset="-127"/>
                </a:rPr>
              </a:br>
              <a:r>
                <a:rPr lang="en-US" altLang="en-US" sz="2400">
                  <a:ea typeface="굴림" charset="-127"/>
                </a:rPr>
                <a:t>Cache</a:t>
              </a:r>
            </a:p>
          </p:txBody>
        </p:sp>
        <p:sp>
          <p:nvSpPr>
            <p:cNvPr id="16449" name="AutoShape 44"/>
            <p:cNvSpPr>
              <a:spLocks noChangeArrowheads="1"/>
            </p:cNvSpPr>
            <p:nvPr/>
          </p:nvSpPr>
          <p:spPr bwMode="auto">
            <a:xfrm>
              <a:off x="3984" y="2352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50" name="AutoShape 45"/>
            <p:cNvSpPr>
              <a:spLocks noChangeArrowheads="1"/>
            </p:cNvSpPr>
            <p:nvPr/>
          </p:nvSpPr>
          <p:spPr bwMode="auto">
            <a:xfrm>
              <a:off x="528" y="2352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51" name="AutoShape 46"/>
            <p:cNvSpPr>
              <a:spLocks noChangeArrowheads="1"/>
            </p:cNvSpPr>
            <p:nvPr/>
          </p:nvSpPr>
          <p:spPr bwMode="auto">
            <a:xfrm>
              <a:off x="528" y="3216"/>
              <a:ext cx="192" cy="240"/>
            </a:xfrm>
            <a:prstGeom prst="upArrow">
              <a:avLst>
                <a:gd name="adj1" fmla="val 50000"/>
                <a:gd name="adj2" fmla="val 3125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452" name="AutoShape 47"/>
            <p:cNvSpPr>
              <a:spLocks noChangeArrowheads="1"/>
            </p:cNvSpPr>
            <p:nvPr/>
          </p:nvSpPr>
          <p:spPr bwMode="auto">
            <a:xfrm>
              <a:off x="3984" y="3216"/>
              <a:ext cx="192" cy="240"/>
            </a:xfrm>
            <a:prstGeom prst="upDown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16426" name="AutoShape 48"/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27" name="AutoShape 49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28" name="AutoShape 50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29" name="AutoShape 51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0" name="AutoShape 52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1" name="AutoShape 53"/>
          <p:cNvSpPr>
            <a:spLocks noChangeArrowheads="1"/>
          </p:cNvSpPr>
          <p:nvPr/>
        </p:nvSpPr>
        <p:spPr bwMode="auto">
          <a:xfrm>
            <a:off x="56388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2" name="AutoShape 54"/>
          <p:cNvSpPr>
            <a:spLocks noChangeArrowheads="1"/>
          </p:cNvSpPr>
          <p:nvPr/>
        </p:nvSpPr>
        <p:spPr bwMode="auto">
          <a:xfrm>
            <a:off x="70104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3" name="AutoShape 55"/>
          <p:cNvSpPr>
            <a:spLocks noChangeArrowheads="1"/>
          </p:cNvSpPr>
          <p:nvPr/>
        </p:nvSpPr>
        <p:spPr bwMode="auto">
          <a:xfrm>
            <a:off x="8382000" y="3352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4" name="Rectangle 56"/>
          <p:cNvSpPr>
            <a:spLocks noChangeArrowheads="1"/>
          </p:cNvSpPr>
          <p:nvPr/>
        </p:nvSpPr>
        <p:spPr bwMode="auto">
          <a:xfrm>
            <a:off x="1066800" y="2514600"/>
            <a:ext cx="457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5" name="Text Box 57"/>
          <p:cNvSpPr txBox="1">
            <a:spLocks noChangeArrowheads="1"/>
          </p:cNvSpPr>
          <p:nvPr/>
        </p:nvSpPr>
        <p:spPr bwMode="auto">
          <a:xfrm>
            <a:off x="1036638" y="30448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IF2</a:t>
            </a:r>
          </a:p>
        </p:txBody>
      </p:sp>
      <p:sp>
        <p:nvSpPr>
          <p:cNvPr id="16436" name="Text Box 58"/>
          <p:cNvSpPr txBox="1">
            <a:spLocks noChangeArrowheads="1"/>
          </p:cNvSpPr>
          <p:nvPr/>
        </p:nvSpPr>
        <p:spPr bwMode="auto">
          <a:xfrm>
            <a:off x="427038" y="304482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IF1</a:t>
            </a:r>
          </a:p>
        </p:txBody>
      </p:sp>
      <p:sp>
        <p:nvSpPr>
          <p:cNvPr id="16437" name="Rectangle 59"/>
          <p:cNvSpPr>
            <a:spLocks noChangeArrowheads="1"/>
          </p:cNvSpPr>
          <p:nvPr/>
        </p:nvSpPr>
        <p:spPr bwMode="auto">
          <a:xfrm>
            <a:off x="2438400" y="2514600"/>
            <a:ext cx="457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38" name="Text Box 60"/>
          <p:cNvSpPr txBox="1">
            <a:spLocks noChangeArrowheads="1"/>
          </p:cNvSpPr>
          <p:nvPr/>
        </p:nvSpPr>
        <p:spPr bwMode="auto">
          <a:xfrm>
            <a:off x="2408238" y="3044825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ID2</a:t>
            </a:r>
          </a:p>
        </p:txBody>
      </p:sp>
      <p:sp>
        <p:nvSpPr>
          <p:cNvPr id="16439" name="Rectangle 61"/>
          <p:cNvSpPr>
            <a:spLocks noChangeArrowheads="1"/>
          </p:cNvSpPr>
          <p:nvPr/>
        </p:nvSpPr>
        <p:spPr bwMode="auto">
          <a:xfrm>
            <a:off x="5181600" y="2514600"/>
            <a:ext cx="457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40" name="Text Box 62"/>
          <p:cNvSpPr txBox="1">
            <a:spLocks noChangeArrowheads="1"/>
          </p:cNvSpPr>
          <p:nvPr/>
        </p:nvSpPr>
        <p:spPr bwMode="auto">
          <a:xfrm>
            <a:off x="5105400" y="304800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EX2</a:t>
            </a:r>
          </a:p>
        </p:txBody>
      </p:sp>
      <p:sp>
        <p:nvSpPr>
          <p:cNvPr id="16441" name="Rectangle 63"/>
          <p:cNvSpPr>
            <a:spLocks noChangeArrowheads="1"/>
          </p:cNvSpPr>
          <p:nvPr/>
        </p:nvSpPr>
        <p:spPr bwMode="auto">
          <a:xfrm>
            <a:off x="6553200" y="2514600"/>
            <a:ext cx="457200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42" name="Text Box 64"/>
          <p:cNvSpPr txBox="1">
            <a:spLocks noChangeArrowheads="1"/>
          </p:cNvSpPr>
          <p:nvPr/>
        </p:nvSpPr>
        <p:spPr bwMode="auto">
          <a:xfrm>
            <a:off x="6508750" y="3038475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M2</a:t>
            </a:r>
          </a:p>
        </p:txBody>
      </p:sp>
      <p:sp>
        <p:nvSpPr>
          <p:cNvPr id="16443" name="Rectangle 65"/>
          <p:cNvSpPr>
            <a:spLocks noChangeArrowheads="1"/>
          </p:cNvSpPr>
          <p:nvPr/>
        </p:nvSpPr>
        <p:spPr bwMode="auto">
          <a:xfrm>
            <a:off x="7943850" y="2514600"/>
            <a:ext cx="457200" cy="1219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44" name="Text Box 66"/>
          <p:cNvSpPr txBox="1">
            <a:spLocks noChangeArrowheads="1"/>
          </p:cNvSpPr>
          <p:nvPr/>
        </p:nvSpPr>
        <p:spPr bwMode="auto">
          <a:xfrm>
            <a:off x="7943850" y="3048000"/>
            <a:ext cx="51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ea typeface="굴림" charset="-127"/>
              </a:rPr>
              <a:t>W2</a:t>
            </a:r>
          </a:p>
        </p:txBody>
      </p:sp>
      <p:sp>
        <p:nvSpPr>
          <p:cNvPr id="16445" name="Rectangle 67"/>
          <p:cNvSpPr>
            <a:spLocks noChangeArrowheads="1"/>
          </p:cNvSpPr>
          <p:nvPr/>
        </p:nvSpPr>
        <p:spPr bwMode="auto">
          <a:xfrm>
            <a:off x="3200400" y="2057400"/>
            <a:ext cx="838200" cy="2133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446" name="Text Box 68"/>
          <p:cNvSpPr txBox="1">
            <a:spLocks noChangeArrowheads="1"/>
          </p:cNvSpPr>
          <p:nvPr/>
        </p:nvSpPr>
        <p:spPr bwMode="auto">
          <a:xfrm>
            <a:off x="3124200" y="3681413"/>
            <a:ext cx="9985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ea typeface="굴림" charset="-127"/>
              </a:rPr>
              <a:t>Dynamic</a:t>
            </a:r>
            <a:br>
              <a:rPr lang="en-US" altLang="en-US" sz="1600">
                <a:ea typeface="굴림" charset="-127"/>
              </a:rPr>
            </a:br>
            <a:r>
              <a:rPr lang="en-US" altLang="en-US" sz="1600">
                <a:ea typeface="굴림" charset="-127"/>
              </a:rPr>
              <a:t>Scheduler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6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4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noFill/>
        </p:spPr>
      </p:pic>
      <p:grpSp>
        <p:nvGrpSpPr>
          <p:cNvPr id="99358" name="Group 30"/>
          <p:cNvGrpSpPr>
            <a:grpSpLocks/>
          </p:cNvGrpSpPr>
          <p:nvPr/>
        </p:nvGrpSpPr>
        <p:grpSpPr bwMode="auto">
          <a:xfrm>
            <a:off x="6477000" y="1600200"/>
            <a:ext cx="152400" cy="457200"/>
            <a:chOff x="4080" y="1056"/>
            <a:chExt cx="96" cy="288"/>
          </a:xfrm>
        </p:grpSpPr>
        <p:sp>
          <p:nvSpPr>
            <p:cNvPr id="17500" name="Oval 20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501" name="Oval 28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502" name="Oval 29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59" name="Group 31"/>
          <p:cNvGrpSpPr>
            <a:grpSpLocks/>
          </p:cNvGrpSpPr>
          <p:nvPr/>
        </p:nvGrpSpPr>
        <p:grpSpPr bwMode="auto">
          <a:xfrm>
            <a:off x="6096000" y="1600200"/>
            <a:ext cx="152400" cy="457200"/>
            <a:chOff x="4080" y="1056"/>
            <a:chExt cx="96" cy="288"/>
          </a:xfrm>
        </p:grpSpPr>
        <p:sp>
          <p:nvSpPr>
            <p:cNvPr id="17497" name="Oval 32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8" name="Oval 33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9" name="Oval 34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71" name="Group 43"/>
          <p:cNvGrpSpPr>
            <a:grpSpLocks/>
          </p:cNvGrpSpPr>
          <p:nvPr/>
        </p:nvGrpSpPr>
        <p:grpSpPr bwMode="auto">
          <a:xfrm>
            <a:off x="4267200" y="1600200"/>
            <a:ext cx="152400" cy="457200"/>
            <a:chOff x="4080" y="1056"/>
            <a:chExt cx="96" cy="288"/>
          </a:xfrm>
        </p:grpSpPr>
        <p:sp>
          <p:nvSpPr>
            <p:cNvPr id="17494" name="Oval 44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5" name="Oval 45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6" name="Oval 46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75" name="Group 47"/>
          <p:cNvGrpSpPr>
            <a:grpSpLocks/>
          </p:cNvGrpSpPr>
          <p:nvPr/>
        </p:nvGrpSpPr>
        <p:grpSpPr bwMode="auto">
          <a:xfrm>
            <a:off x="3429000" y="1600200"/>
            <a:ext cx="152400" cy="457200"/>
            <a:chOff x="4080" y="1056"/>
            <a:chExt cx="96" cy="288"/>
          </a:xfrm>
        </p:grpSpPr>
        <p:sp>
          <p:nvSpPr>
            <p:cNvPr id="17491" name="Oval 48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2" name="Oval 49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3" name="Oval 50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79" name="Group 51"/>
          <p:cNvGrpSpPr>
            <a:grpSpLocks/>
          </p:cNvGrpSpPr>
          <p:nvPr/>
        </p:nvGrpSpPr>
        <p:grpSpPr bwMode="auto">
          <a:xfrm>
            <a:off x="3048000" y="1600200"/>
            <a:ext cx="152400" cy="457200"/>
            <a:chOff x="4080" y="1056"/>
            <a:chExt cx="96" cy="288"/>
          </a:xfrm>
        </p:grpSpPr>
        <p:sp>
          <p:nvSpPr>
            <p:cNvPr id="17488" name="Oval 52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9" name="Oval 53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90" name="Oval 54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83" name="Group 55"/>
          <p:cNvGrpSpPr>
            <a:grpSpLocks/>
          </p:cNvGrpSpPr>
          <p:nvPr/>
        </p:nvGrpSpPr>
        <p:grpSpPr bwMode="auto">
          <a:xfrm rot="-1513970">
            <a:off x="2667000" y="1676400"/>
            <a:ext cx="152400" cy="457200"/>
            <a:chOff x="4080" y="1056"/>
            <a:chExt cx="96" cy="288"/>
          </a:xfrm>
        </p:grpSpPr>
        <p:sp>
          <p:nvSpPr>
            <p:cNvPr id="17485" name="Oval 56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6" name="Oval 57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7" name="Oval 58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87" name="Group 59"/>
          <p:cNvGrpSpPr>
            <a:grpSpLocks/>
          </p:cNvGrpSpPr>
          <p:nvPr/>
        </p:nvGrpSpPr>
        <p:grpSpPr bwMode="auto">
          <a:xfrm rot="-3908494">
            <a:off x="2362200" y="1905000"/>
            <a:ext cx="152400" cy="457200"/>
            <a:chOff x="4080" y="1056"/>
            <a:chExt cx="96" cy="288"/>
          </a:xfrm>
        </p:grpSpPr>
        <p:sp>
          <p:nvSpPr>
            <p:cNvPr id="17482" name="Oval 60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3" name="Oval 61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4" name="Oval 62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91" name="Group 63"/>
          <p:cNvGrpSpPr>
            <a:grpSpLocks/>
          </p:cNvGrpSpPr>
          <p:nvPr/>
        </p:nvGrpSpPr>
        <p:grpSpPr bwMode="auto">
          <a:xfrm rot="-5400000">
            <a:off x="2362200" y="2286000"/>
            <a:ext cx="152400" cy="457200"/>
            <a:chOff x="4080" y="1056"/>
            <a:chExt cx="96" cy="288"/>
          </a:xfrm>
        </p:grpSpPr>
        <p:sp>
          <p:nvSpPr>
            <p:cNvPr id="17479" name="Oval 64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0" name="Oval 65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81" name="Oval 66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95" name="Group 67"/>
          <p:cNvGrpSpPr>
            <a:grpSpLocks/>
          </p:cNvGrpSpPr>
          <p:nvPr/>
        </p:nvGrpSpPr>
        <p:grpSpPr bwMode="auto">
          <a:xfrm rot="-5400000">
            <a:off x="2362200" y="2667000"/>
            <a:ext cx="152400" cy="457200"/>
            <a:chOff x="4080" y="1056"/>
            <a:chExt cx="96" cy="288"/>
          </a:xfrm>
        </p:grpSpPr>
        <p:sp>
          <p:nvSpPr>
            <p:cNvPr id="17476" name="Oval 68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77" name="Oval 69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78" name="Oval 70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99" name="Group 71"/>
          <p:cNvGrpSpPr>
            <a:grpSpLocks/>
          </p:cNvGrpSpPr>
          <p:nvPr/>
        </p:nvGrpSpPr>
        <p:grpSpPr bwMode="auto">
          <a:xfrm rot="-5400000">
            <a:off x="2362200" y="3048000"/>
            <a:ext cx="152400" cy="457200"/>
            <a:chOff x="4080" y="1056"/>
            <a:chExt cx="96" cy="288"/>
          </a:xfrm>
        </p:grpSpPr>
        <p:sp>
          <p:nvSpPr>
            <p:cNvPr id="17473" name="Oval 72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74" name="Oval 73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75" name="Oval 74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03" name="Group 75"/>
          <p:cNvGrpSpPr>
            <a:grpSpLocks/>
          </p:cNvGrpSpPr>
          <p:nvPr/>
        </p:nvGrpSpPr>
        <p:grpSpPr bwMode="auto">
          <a:xfrm rot="-7250454">
            <a:off x="2362200" y="3429000"/>
            <a:ext cx="152400" cy="457200"/>
            <a:chOff x="4080" y="1056"/>
            <a:chExt cx="96" cy="288"/>
          </a:xfrm>
        </p:grpSpPr>
        <p:sp>
          <p:nvSpPr>
            <p:cNvPr id="17470" name="Oval 76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71" name="Oval 77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72" name="Oval 78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07" name="Group 79"/>
          <p:cNvGrpSpPr>
            <a:grpSpLocks/>
          </p:cNvGrpSpPr>
          <p:nvPr/>
        </p:nvGrpSpPr>
        <p:grpSpPr bwMode="auto">
          <a:xfrm rot="-8868256">
            <a:off x="2590800" y="3733800"/>
            <a:ext cx="152400" cy="457200"/>
            <a:chOff x="4080" y="1056"/>
            <a:chExt cx="96" cy="288"/>
          </a:xfrm>
        </p:grpSpPr>
        <p:sp>
          <p:nvSpPr>
            <p:cNvPr id="17467" name="Oval 80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8" name="Oval 81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9" name="Oval 82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11" name="Group 83"/>
          <p:cNvGrpSpPr>
            <a:grpSpLocks/>
          </p:cNvGrpSpPr>
          <p:nvPr/>
        </p:nvGrpSpPr>
        <p:grpSpPr bwMode="auto">
          <a:xfrm>
            <a:off x="2971800" y="3886200"/>
            <a:ext cx="152400" cy="457200"/>
            <a:chOff x="4080" y="1056"/>
            <a:chExt cx="96" cy="288"/>
          </a:xfrm>
        </p:grpSpPr>
        <p:sp>
          <p:nvSpPr>
            <p:cNvPr id="17464" name="Oval 84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5" name="Oval 85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6" name="Oval 86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15" name="Group 87"/>
          <p:cNvGrpSpPr>
            <a:grpSpLocks/>
          </p:cNvGrpSpPr>
          <p:nvPr/>
        </p:nvGrpSpPr>
        <p:grpSpPr bwMode="auto">
          <a:xfrm>
            <a:off x="3200400" y="3886200"/>
            <a:ext cx="152400" cy="457200"/>
            <a:chOff x="4080" y="1056"/>
            <a:chExt cx="96" cy="288"/>
          </a:xfrm>
        </p:grpSpPr>
        <p:sp>
          <p:nvSpPr>
            <p:cNvPr id="17461" name="Oval 88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2" name="Oval 89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3" name="Oval 90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19" name="Group 91"/>
          <p:cNvGrpSpPr>
            <a:grpSpLocks/>
          </p:cNvGrpSpPr>
          <p:nvPr/>
        </p:nvGrpSpPr>
        <p:grpSpPr bwMode="auto">
          <a:xfrm>
            <a:off x="3657600" y="3886200"/>
            <a:ext cx="152400" cy="457200"/>
            <a:chOff x="4080" y="1056"/>
            <a:chExt cx="96" cy="288"/>
          </a:xfrm>
        </p:grpSpPr>
        <p:sp>
          <p:nvSpPr>
            <p:cNvPr id="17458" name="Oval 92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9" name="Oval 93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60" name="Oval 94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23" name="Group 95"/>
          <p:cNvGrpSpPr>
            <a:grpSpLocks/>
          </p:cNvGrpSpPr>
          <p:nvPr/>
        </p:nvGrpSpPr>
        <p:grpSpPr bwMode="auto">
          <a:xfrm>
            <a:off x="3886200" y="3886200"/>
            <a:ext cx="152400" cy="457200"/>
            <a:chOff x="4080" y="1056"/>
            <a:chExt cx="96" cy="288"/>
          </a:xfrm>
        </p:grpSpPr>
        <p:sp>
          <p:nvSpPr>
            <p:cNvPr id="17455" name="Oval 96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6" name="Oval 97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7" name="Oval 98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27" name="Group 99"/>
          <p:cNvGrpSpPr>
            <a:grpSpLocks/>
          </p:cNvGrpSpPr>
          <p:nvPr/>
        </p:nvGrpSpPr>
        <p:grpSpPr bwMode="auto">
          <a:xfrm>
            <a:off x="4114800" y="3886200"/>
            <a:ext cx="152400" cy="457200"/>
            <a:chOff x="4080" y="1056"/>
            <a:chExt cx="96" cy="288"/>
          </a:xfrm>
        </p:grpSpPr>
        <p:sp>
          <p:nvSpPr>
            <p:cNvPr id="17452" name="Oval 100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3" name="Oval 101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4" name="Oval 102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63" name="Group 35"/>
          <p:cNvGrpSpPr>
            <a:grpSpLocks/>
          </p:cNvGrpSpPr>
          <p:nvPr/>
        </p:nvGrpSpPr>
        <p:grpSpPr bwMode="auto">
          <a:xfrm>
            <a:off x="5410200" y="1600200"/>
            <a:ext cx="152400" cy="457200"/>
            <a:chOff x="4080" y="1056"/>
            <a:chExt cx="96" cy="288"/>
          </a:xfrm>
        </p:grpSpPr>
        <p:sp>
          <p:nvSpPr>
            <p:cNvPr id="17449" name="Oval 36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0" name="Oval 37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51" name="Oval 38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67" name="Group 39"/>
          <p:cNvGrpSpPr>
            <a:grpSpLocks/>
          </p:cNvGrpSpPr>
          <p:nvPr/>
        </p:nvGrpSpPr>
        <p:grpSpPr bwMode="auto">
          <a:xfrm>
            <a:off x="5105400" y="1600200"/>
            <a:ext cx="152400" cy="457200"/>
            <a:chOff x="4080" y="1056"/>
            <a:chExt cx="96" cy="288"/>
          </a:xfrm>
        </p:grpSpPr>
        <p:sp>
          <p:nvSpPr>
            <p:cNvPr id="17446" name="Oval 40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7" name="Oval 41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8" name="Oval 42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431" name="Group 103"/>
          <p:cNvGrpSpPr>
            <a:grpSpLocks/>
          </p:cNvGrpSpPr>
          <p:nvPr/>
        </p:nvGrpSpPr>
        <p:grpSpPr bwMode="auto">
          <a:xfrm>
            <a:off x="4343400" y="3886200"/>
            <a:ext cx="152400" cy="457200"/>
            <a:chOff x="4080" y="1056"/>
            <a:chExt cx="96" cy="288"/>
          </a:xfrm>
        </p:grpSpPr>
        <p:sp>
          <p:nvSpPr>
            <p:cNvPr id="17443" name="Oval 104"/>
            <p:cNvSpPr>
              <a:spLocks noChangeArrowheads="1"/>
            </p:cNvSpPr>
            <p:nvPr/>
          </p:nvSpPr>
          <p:spPr bwMode="auto">
            <a:xfrm>
              <a:off x="4080" y="1056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4" name="Oval 105"/>
            <p:cNvSpPr>
              <a:spLocks noChangeArrowheads="1"/>
            </p:cNvSpPr>
            <p:nvPr/>
          </p:nvSpPr>
          <p:spPr bwMode="auto">
            <a:xfrm>
              <a:off x="4080" y="1152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445" name="Oval 106"/>
            <p:cNvSpPr>
              <a:spLocks noChangeArrowheads="1"/>
            </p:cNvSpPr>
            <p:nvPr/>
          </p:nvSpPr>
          <p:spPr bwMode="auto">
            <a:xfrm>
              <a:off x="4080" y="1248"/>
              <a:ext cx="96" cy="96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grpSp>
        <p:nvGrpSpPr>
          <p:cNvPr id="99338" name="Group 10"/>
          <p:cNvGrpSpPr>
            <a:grpSpLocks/>
          </p:cNvGrpSpPr>
          <p:nvPr/>
        </p:nvGrpSpPr>
        <p:grpSpPr bwMode="auto">
          <a:xfrm>
            <a:off x="5029200" y="1524000"/>
            <a:ext cx="1998663" cy="1752600"/>
            <a:chOff x="3168" y="960"/>
            <a:chExt cx="1259" cy="1104"/>
          </a:xfrm>
        </p:grpSpPr>
        <p:sp>
          <p:nvSpPr>
            <p:cNvPr id="17441" name="Freeform 7"/>
            <p:cNvSpPr>
              <a:spLocks/>
            </p:cNvSpPr>
            <p:nvPr/>
          </p:nvSpPr>
          <p:spPr bwMode="auto">
            <a:xfrm>
              <a:off x="3168" y="960"/>
              <a:ext cx="1200" cy="1104"/>
            </a:xfrm>
            <a:custGeom>
              <a:avLst/>
              <a:gdLst>
                <a:gd name="T0" fmla="*/ 1152 w 1200"/>
                <a:gd name="T1" fmla="*/ 0 h 1104"/>
                <a:gd name="T2" fmla="*/ 432 w 1200"/>
                <a:gd name="T3" fmla="*/ 0 h 1104"/>
                <a:gd name="T4" fmla="*/ 432 w 1200"/>
                <a:gd name="T5" fmla="*/ 960 h 1104"/>
                <a:gd name="T6" fmla="*/ 0 w 1200"/>
                <a:gd name="T7" fmla="*/ 960 h 1104"/>
                <a:gd name="T8" fmla="*/ 0 w 1200"/>
                <a:gd name="T9" fmla="*/ 1104 h 1104"/>
                <a:gd name="T10" fmla="*/ 720 w 1200"/>
                <a:gd name="T11" fmla="*/ 1104 h 1104"/>
                <a:gd name="T12" fmla="*/ 720 w 1200"/>
                <a:gd name="T13" fmla="*/ 528 h 1104"/>
                <a:gd name="T14" fmla="*/ 1200 w 1200"/>
                <a:gd name="T15" fmla="*/ 528 h 1104"/>
                <a:gd name="T16" fmla="*/ 1200 w 1200"/>
                <a:gd name="T17" fmla="*/ 0 h 1104"/>
                <a:gd name="T18" fmla="*/ 1152 w 1200"/>
                <a:gd name="T19" fmla="*/ 0 h 110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00" h="1104">
                  <a:moveTo>
                    <a:pt x="1152" y="0"/>
                  </a:moveTo>
                  <a:lnTo>
                    <a:pt x="432" y="0"/>
                  </a:lnTo>
                  <a:lnTo>
                    <a:pt x="432" y="960"/>
                  </a:lnTo>
                  <a:lnTo>
                    <a:pt x="0" y="960"/>
                  </a:lnTo>
                  <a:lnTo>
                    <a:pt x="0" y="1104"/>
                  </a:lnTo>
                  <a:lnTo>
                    <a:pt x="720" y="1104"/>
                  </a:lnTo>
                  <a:lnTo>
                    <a:pt x="720" y="528"/>
                  </a:lnTo>
                  <a:lnTo>
                    <a:pt x="1200" y="528"/>
                  </a:lnTo>
                  <a:lnTo>
                    <a:pt x="1200" y="0"/>
                  </a:lnTo>
                  <a:lnTo>
                    <a:pt x="1152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Text Box 8"/>
            <p:cNvSpPr txBox="1">
              <a:spLocks noChangeArrowheads="1"/>
            </p:cNvSpPr>
            <p:nvPr/>
          </p:nvSpPr>
          <p:spPr bwMode="auto">
            <a:xfrm>
              <a:off x="3552" y="1047"/>
              <a:ext cx="87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BRANCH</a:t>
              </a:r>
              <a:br>
                <a:rPr lang="en-US" altLang="en-US" sz="1600"/>
              </a:br>
              <a:r>
                <a:rPr lang="en-US" altLang="en-US" sz="1600"/>
                <a:t>PREDICTION</a:t>
              </a:r>
            </a:p>
          </p:txBody>
        </p:sp>
      </p:grpSp>
      <p:grpSp>
        <p:nvGrpSpPr>
          <p:cNvPr id="99341" name="Group 13"/>
          <p:cNvGrpSpPr>
            <a:grpSpLocks/>
          </p:cNvGrpSpPr>
          <p:nvPr/>
        </p:nvGrpSpPr>
        <p:grpSpPr bwMode="auto">
          <a:xfrm>
            <a:off x="2033588" y="1524000"/>
            <a:ext cx="1725612" cy="3048000"/>
            <a:chOff x="1281" y="960"/>
            <a:chExt cx="1087" cy="1920"/>
          </a:xfrm>
        </p:grpSpPr>
        <p:sp>
          <p:nvSpPr>
            <p:cNvPr id="17439" name="Freeform 11"/>
            <p:cNvSpPr>
              <a:spLocks/>
            </p:cNvSpPr>
            <p:nvPr/>
          </p:nvSpPr>
          <p:spPr bwMode="auto">
            <a:xfrm>
              <a:off x="1296" y="960"/>
              <a:ext cx="1056" cy="1920"/>
            </a:xfrm>
            <a:custGeom>
              <a:avLst/>
              <a:gdLst>
                <a:gd name="T0" fmla="*/ 0 w 1056"/>
                <a:gd name="T1" fmla="*/ 1920 h 1920"/>
                <a:gd name="T2" fmla="*/ 528 w 1056"/>
                <a:gd name="T3" fmla="*/ 1920 h 1920"/>
                <a:gd name="T4" fmla="*/ 528 w 1056"/>
                <a:gd name="T5" fmla="*/ 1392 h 1920"/>
                <a:gd name="T6" fmla="*/ 1056 w 1056"/>
                <a:gd name="T7" fmla="*/ 1392 h 1920"/>
                <a:gd name="T8" fmla="*/ 1056 w 1056"/>
                <a:gd name="T9" fmla="*/ 0 h 1920"/>
                <a:gd name="T10" fmla="*/ 0 w 1056"/>
                <a:gd name="T11" fmla="*/ 0 h 1920"/>
                <a:gd name="T12" fmla="*/ 0 w 1056"/>
                <a:gd name="T13" fmla="*/ 1920 h 19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6" h="1920">
                  <a:moveTo>
                    <a:pt x="0" y="1920"/>
                  </a:moveTo>
                  <a:lnTo>
                    <a:pt x="528" y="1920"/>
                  </a:lnTo>
                  <a:lnTo>
                    <a:pt x="528" y="1392"/>
                  </a:lnTo>
                  <a:lnTo>
                    <a:pt x="1056" y="1392"/>
                  </a:lnTo>
                  <a:lnTo>
                    <a:pt x="1056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Text Box 12"/>
            <p:cNvSpPr txBox="1">
              <a:spLocks noChangeArrowheads="1"/>
            </p:cNvSpPr>
            <p:nvPr/>
          </p:nvSpPr>
          <p:spPr bwMode="auto">
            <a:xfrm>
              <a:off x="1281" y="1401"/>
              <a:ext cx="1087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OOO</a:t>
              </a:r>
              <a:br>
                <a:rPr lang="en-US" altLang="en-US" sz="2000" b="1"/>
              </a:br>
              <a:r>
                <a:rPr lang="en-US" altLang="en-US" sz="2000" b="1"/>
                <a:t>EXECUTION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/>
                <a:t>SUPPORT</a:t>
              </a:r>
            </a:p>
          </p:txBody>
        </p:sp>
      </p:grpSp>
      <p:grpSp>
        <p:nvGrpSpPr>
          <p:cNvPr id="99435" name="Group 107"/>
          <p:cNvGrpSpPr>
            <a:grpSpLocks/>
          </p:cNvGrpSpPr>
          <p:nvPr/>
        </p:nvGrpSpPr>
        <p:grpSpPr bwMode="auto">
          <a:xfrm>
            <a:off x="3124200" y="2057400"/>
            <a:ext cx="1585913" cy="2165350"/>
            <a:chOff x="1968" y="1296"/>
            <a:chExt cx="999" cy="1364"/>
          </a:xfrm>
        </p:grpSpPr>
        <p:sp>
          <p:nvSpPr>
            <p:cNvPr id="17437" name="Text Box 14"/>
            <p:cNvSpPr txBox="1">
              <a:spLocks noChangeArrowheads="1"/>
            </p:cNvSpPr>
            <p:nvPr/>
          </p:nvSpPr>
          <p:spPr bwMode="auto">
            <a:xfrm rot="-1588433">
              <a:off x="1968" y="2448"/>
              <a:ext cx="999" cy="2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R.F. BYPASSES</a:t>
              </a:r>
            </a:p>
          </p:txBody>
        </p:sp>
        <p:sp>
          <p:nvSpPr>
            <p:cNvPr id="17438" name="Text Box 15"/>
            <p:cNvSpPr txBox="1">
              <a:spLocks noChangeArrowheads="1"/>
            </p:cNvSpPr>
            <p:nvPr/>
          </p:nvSpPr>
          <p:spPr bwMode="auto">
            <a:xfrm rot="-3647214">
              <a:off x="2246" y="1690"/>
              <a:ext cx="999" cy="2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R.F. BYPASSES</a:t>
              </a:r>
            </a:p>
          </p:txBody>
        </p:sp>
      </p:grpSp>
      <p:grpSp>
        <p:nvGrpSpPr>
          <p:cNvPr id="99438" name="Group 110"/>
          <p:cNvGrpSpPr>
            <a:grpSpLocks/>
          </p:cNvGrpSpPr>
          <p:nvPr/>
        </p:nvGrpSpPr>
        <p:grpSpPr bwMode="auto">
          <a:xfrm>
            <a:off x="4343400" y="1828800"/>
            <a:ext cx="1295400" cy="2667000"/>
            <a:chOff x="2736" y="1152"/>
            <a:chExt cx="816" cy="1680"/>
          </a:xfrm>
        </p:grpSpPr>
        <p:sp>
          <p:nvSpPr>
            <p:cNvPr id="17435" name="Rectangle 109"/>
            <p:cNvSpPr>
              <a:spLocks noChangeArrowheads="1"/>
            </p:cNvSpPr>
            <p:nvPr/>
          </p:nvSpPr>
          <p:spPr bwMode="auto">
            <a:xfrm>
              <a:off x="3168" y="1152"/>
              <a:ext cx="384" cy="720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L1</a:t>
              </a:r>
              <a:br>
                <a:rPr lang="en-US" altLang="en-US" sz="1400">
                  <a:solidFill>
                    <a:schemeClr val="bg1"/>
                  </a:solidFill>
                </a:rPr>
              </a:br>
              <a:r>
                <a:rPr lang="en-US" altLang="en-US" sz="1400">
                  <a:solidFill>
                    <a:schemeClr val="bg1"/>
                  </a:solidFill>
                </a:rPr>
                <a:t>Instr.</a:t>
              </a:r>
              <a:br>
                <a:rPr lang="en-US" altLang="en-US" sz="1400">
                  <a:solidFill>
                    <a:schemeClr val="bg1"/>
                  </a:solidFill>
                </a:rPr>
              </a:br>
              <a:r>
                <a:rPr lang="en-US" altLang="en-US" sz="1400">
                  <a:solidFill>
                    <a:schemeClr val="bg1"/>
                  </a:solidFill>
                </a:rPr>
                <a:t>Cache</a:t>
              </a:r>
            </a:p>
          </p:txBody>
        </p:sp>
        <p:sp>
          <p:nvSpPr>
            <p:cNvPr id="17436" name="Rectangle 108"/>
            <p:cNvSpPr>
              <a:spLocks noChangeArrowheads="1"/>
            </p:cNvSpPr>
            <p:nvPr/>
          </p:nvSpPr>
          <p:spPr bwMode="auto">
            <a:xfrm>
              <a:off x="2736" y="2352"/>
              <a:ext cx="288" cy="480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</a:rPr>
                <a:t>L1</a:t>
              </a:r>
              <a:br>
                <a:rPr lang="en-US" altLang="en-US" sz="1400">
                  <a:solidFill>
                    <a:schemeClr val="bg1"/>
                  </a:solidFill>
                </a:rPr>
              </a:br>
              <a:r>
                <a:rPr lang="en-US" altLang="en-US" sz="1400">
                  <a:solidFill>
                    <a:schemeClr val="bg1"/>
                  </a:solidFill>
                </a:rPr>
                <a:t>Data</a:t>
              </a:r>
              <a:br>
                <a:rPr lang="en-US" altLang="en-US" sz="1400">
                  <a:solidFill>
                    <a:schemeClr val="bg1"/>
                  </a:solidFill>
                </a:rPr>
              </a:br>
              <a:r>
                <a:rPr lang="en-US" altLang="en-US" sz="1400">
                  <a:solidFill>
                    <a:schemeClr val="bg1"/>
                  </a:solidFill>
                </a:rPr>
                <a:t>Cache</a:t>
              </a: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1EE3F-9D8B-485B-BB31-12F834A298F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95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994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994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993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994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994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6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993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Computer System</a:t>
            </a:r>
          </a:p>
        </p:txBody>
      </p:sp>
      <p:sp>
        <p:nvSpPr>
          <p:cNvPr id="18435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30700" y="3975100"/>
            <a:ext cx="12827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I/O system</a:t>
            </a:r>
          </a:p>
        </p:txBody>
      </p:sp>
      <p:sp>
        <p:nvSpPr>
          <p:cNvPr id="184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08300" y="5408613"/>
            <a:ext cx="254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438400" y="3975100"/>
            <a:ext cx="1244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Processor</a:t>
            </a:r>
          </a:p>
        </p:txBody>
      </p:sp>
      <p:sp>
        <p:nvSpPr>
          <p:cNvPr id="18438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482850" y="3727450"/>
            <a:ext cx="31115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39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6576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21000" y="3111500"/>
            <a:ext cx="1117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Compiler</a:t>
            </a:r>
          </a:p>
        </p:txBody>
      </p:sp>
      <p:sp>
        <p:nvSpPr>
          <p:cNvPr id="18441" name="Rectangle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76550" y="31305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42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25900" y="2425700"/>
            <a:ext cx="12065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Operating</a:t>
            </a:r>
          </a:p>
        </p:txBody>
      </p:sp>
      <p:sp>
        <p:nvSpPr>
          <p:cNvPr id="18443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05300" y="2679700"/>
            <a:ext cx="9398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System</a:t>
            </a:r>
          </a:p>
        </p:txBody>
      </p:sp>
      <p:sp>
        <p:nvSpPr>
          <p:cNvPr id="18444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505200" y="2438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05200" y="24384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486400" y="24384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667000" y="2082800"/>
            <a:ext cx="13716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Application</a:t>
            </a:r>
          </a:p>
        </p:txBody>
      </p:sp>
      <p:sp>
        <p:nvSpPr>
          <p:cNvPr id="18448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2438400" y="1981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257800" y="1981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Rectangle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187700" y="4887913"/>
            <a:ext cx="1651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Digital Design</a:t>
            </a:r>
          </a:p>
        </p:txBody>
      </p:sp>
      <p:sp>
        <p:nvSpPr>
          <p:cNvPr id="18451" name="Rectangle 19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724150" y="4856163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2" name="Rectangle 20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124200" y="5180013"/>
            <a:ext cx="16764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Circuit Design</a:t>
            </a:r>
          </a:p>
        </p:txBody>
      </p:sp>
      <p:sp>
        <p:nvSpPr>
          <p:cNvPr id="18453" name="Rectangle 2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76550" y="5211763"/>
            <a:ext cx="22479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4" name="Rectangle 22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216150" y="3486150"/>
            <a:ext cx="3924300" cy="1397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5" name="Rectangle 2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184900" y="3327400"/>
            <a:ext cx="17272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Instruction Set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 Architecture</a:t>
            </a:r>
          </a:p>
        </p:txBody>
      </p:sp>
      <p:sp>
        <p:nvSpPr>
          <p:cNvPr id="18456" name="Rectangle 24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292600" y="3111500"/>
            <a:ext cx="11430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Firmware</a:t>
            </a:r>
          </a:p>
        </p:txBody>
      </p:sp>
      <p:sp>
        <p:nvSpPr>
          <p:cNvPr id="18457" name="Rectangle 25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48150" y="3130550"/>
            <a:ext cx="1130300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58" name="Line 27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2438400" y="1981200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Rectangle 28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879725" y="4419600"/>
            <a:ext cx="23272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Datapath &amp; Control </a:t>
            </a:r>
          </a:p>
        </p:txBody>
      </p:sp>
      <p:sp>
        <p:nvSpPr>
          <p:cNvPr id="18460" name="Rectangle 29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97150" y="4373563"/>
            <a:ext cx="288290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61" name="Rectangle 30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565525" y="5381625"/>
            <a:ext cx="84613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Layout</a:t>
            </a:r>
          </a:p>
        </p:txBody>
      </p:sp>
      <p:sp>
        <p:nvSpPr>
          <p:cNvPr id="18462" name="Rectangle 31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978150" y="5440363"/>
            <a:ext cx="20447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63" name="Rectangle 32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657600" y="3962400"/>
            <a:ext cx="7112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Mem.</a:t>
            </a:r>
          </a:p>
        </p:txBody>
      </p:sp>
      <p:sp>
        <p:nvSpPr>
          <p:cNvPr id="18464" name="Line 33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4343400" y="3962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Rectangle 34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755900" y="3657600"/>
            <a:ext cx="2501900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2000"/>
              </a:lnSpc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Machine Organization</a:t>
            </a:r>
          </a:p>
        </p:txBody>
      </p:sp>
      <p:sp>
        <p:nvSpPr>
          <p:cNvPr id="18466" name="Rectangle 35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685800" y="5181600"/>
            <a:ext cx="11826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211, 403</a:t>
            </a:r>
          </a:p>
        </p:txBody>
      </p:sp>
      <p:sp>
        <p:nvSpPr>
          <p:cNvPr id="18467" name="Line 36"/>
          <p:cNvSpPr>
            <a:spLocks noChangeShapeType="1"/>
          </p:cNvSpPr>
          <p:nvPr/>
        </p:nvSpPr>
        <p:spPr bwMode="auto">
          <a:xfrm>
            <a:off x="1828800" y="5334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Rectangle 37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685800" y="5410200"/>
            <a:ext cx="827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546</a:t>
            </a:r>
          </a:p>
        </p:txBody>
      </p:sp>
      <p:sp>
        <p:nvSpPr>
          <p:cNvPr id="18469" name="Line 38"/>
          <p:cNvSpPr>
            <a:spLocks noChangeShapeType="1"/>
          </p:cNvSpPr>
          <p:nvPr/>
        </p:nvSpPr>
        <p:spPr bwMode="auto">
          <a:xfrm>
            <a:off x="1447800" y="5562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Rectangle 39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685800" y="4876800"/>
            <a:ext cx="8270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212</a:t>
            </a:r>
          </a:p>
        </p:txBody>
      </p:sp>
      <p:sp>
        <p:nvSpPr>
          <p:cNvPr id="18471" name="Line 40"/>
          <p:cNvSpPr>
            <a:spLocks noChangeShapeType="1"/>
          </p:cNvSpPr>
          <p:nvPr/>
        </p:nvSpPr>
        <p:spPr bwMode="auto">
          <a:xfrm>
            <a:off x="1524000" y="5029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2" name="Rectangle 41"/>
          <p:cNvSpPr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685800" y="4495800"/>
            <a:ext cx="151323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ECE 310, 464/564</a:t>
            </a:r>
          </a:p>
        </p:txBody>
      </p:sp>
      <p:sp>
        <p:nvSpPr>
          <p:cNvPr id="18473" name="Line 42"/>
          <p:cNvSpPr>
            <a:spLocks noChangeShapeType="1"/>
          </p:cNvSpPr>
          <p:nvPr/>
        </p:nvSpPr>
        <p:spPr bwMode="auto">
          <a:xfrm>
            <a:off x="21336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Rectangle 43"/>
          <p:cNvSpPr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152400" y="3736975"/>
            <a:ext cx="151323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ECE 109, 463/563</a:t>
            </a:r>
          </a:p>
        </p:txBody>
      </p:sp>
      <p:sp>
        <p:nvSpPr>
          <p:cNvPr id="18475" name="AutoShape 45"/>
          <p:cNvSpPr>
            <a:spLocks/>
          </p:cNvSpPr>
          <p:nvPr/>
        </p:nvSpPr>
        <p:spPr bwMode="auto">
          <a:xfrm>
            <a:off x="1981200" y="3429000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8476" name="Line 46"/>
          <p:cNvSpPr>
            <a:spLocks noChangeShapeType="1"/>
          </p:cNvSpPr>
          <p:nvPr/>
        </p:nvSpPr>
        <p:spPr bwMode="auto">
          <a:xfrm>
            <a:off x="1600200" y="3889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47"/>
          <p:cNvSpPr>
            <a:spLocks noChangeShapeType="1"/>
          </p:cNvSpPr>
          <p:nvPr/>
        </p:nvSpPr>
        <p:spPr bwMode="auto">
          <a:xfrm>
            <a:off x="1828800" y="3276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Rectangle 48"/>
          <p:cNvSpPr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85800" y="3127375"/>
            <a:ext cx="1143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466/566</a:t>
            </a:r>
          </a:p>
        </p:txBody>
      </p:sp>
      <p:sp>
        <p:nvSpPr>
          <p:cNvPr id="18479" name="Rectangle 52"/>
          <p:cNvSpPr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152400" y="3965575"/>
            <a:ext cx="13128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(ECE 506, 786)</a:t>
            </a:r>
          </a:p>
        </p:txBody>
      </p:sp>
      <p:sp>
        <p:nvSpPr>
          <p:cNvPr id="18480" name="Line 53"/>
          <p:cNvSpPr>
            <a:spLocks noChangeShapeType="1"/>
          </p:cNvSpPr>
          <p:nvPr/>
        </p:nvSpPr>
        <p:spPr bwMode="auto">
          <a:xfrm flipH="1" flipV="1">
            <a:off x="22860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Line 54"/>
          <p:cNvSpPr>
            <a:spLocks noChangeShapeType="1"/>
          </p:cNvSpPr>
          <p:nvPr/>
        </p:nvSpPr>
        <p:spPr bwMode="auto">
          <a:xfrm>
            <a:off x="22860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2" name="Line 55"/>
          <p:cNvSpPr>
            <a:spLocks noChangeShapeType="1"/>
          </p:cNvSpPr>
          <p:nvPr/>
        </p:nvSpPr>
        <p:spPr bwMode="auto">
          <a:xfrm>
            <a:off x="2209800" y="2819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3" name="Rectangle 56"/>
          <p:cNvSpPr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685800" y="2590800"/>
            <a:ext cx="1778000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ECE 306, CSC 501 or ECE 465/565</a:t>
            </a:r>
          </a:p>
        </p:txBody>
      </p:sp>
      <p:sp>
        <p:nvSpPr>
          <p:cNvPr id="18484" name="Rectangle 57"/>
          <p:cNvSpPr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685800" y="2209800"/>
            <a:ext cx="11826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ECE 209, 309</a:t>
            </a:r>
          </a:p>
        </p:txBody>
      </p:sp>
      <p:sp>
        <p:nvSpPr>
          <p:cNvPr id="18485" name="Line 58"/>
          <p:cNvSpPr>
            <a:spLocks noChangeShapeType="1"/>
          </p:cNvSpPr>
          <p:nvPr/>
        </p:nvSpPr>
        <p:spPr bwMode="auto">
          <a:xfrm>
            <a:off x="1828800" y="236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0" y="3352806"/>
            <a:ext cx="8915400" cy="3276607"/>
            <a:chOff x="152400" y="3352806"/>
            <a:chExt cx="8915400" cy="3276607"/>
          </a:xfrm>
        </p:grpSpPr>
        <p:sp>
          <p:nvSpPr>
            <p:cNvPr id="18487" name="Rectangle 59"/>
            <p:cNvSpPr>
              <a:spLocks noChangeArrowheads="1"/>
            </p:cNvSpPr>
            <p:nvPr/>
          </p:nvSpPr>
          <p:spPr bwMode="auto">
            <a:xfrm>
              <a:off x="152400" y="3352806"/>
              <a:ext cx="8839200" cy="1066802"/>
            </a:xfrm>
            <a:prstGeom prst="rect">
              <a:avLst/>
            </a:prstGeom>
            <a:solidFill>
              <a:srgbClr val="3333FF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18488" name="Rectangle 60"/>
            <p:cNvSpPr>
              <a:spLocks noChangeArrowheads="1"/>
            </p:cNvSpPr>
            <p:nvPr/>
          </p:nvSpPr>
          <p:spPr bwMode="auto">
            <a:xfrm>
              <a:off x="152400" y="5999163"/>
              <a:ext cx="8839200" cy="630250"/>
            </a:xfrm>
            <a:prstGeom prst="rect">
              <a:avLst/>
            </a:prstGeom>
            <a:solidFill>
              <a:srgbClr val="3333FF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89" name="Rectangle 61"/>
            <p:cNvSpPr>
              <a:spLocks noChangeArrowheads="1"/>
            </p:cNvSpPr>
            <p:nvPr/>
          </p:nvSpPr>
          <p:spPr bwMode="auto">
            <a:xfrm>
              <a:off x="7086599" y="4419608"/>
              <a:ext cx="344487" cy="1579555"/>
            </a:xfrm>
            <a:prstGeom prst="rect">
              <a:avLst/>
            </a:prstGeom>
            <a:solidFill>
              <a:srgbClr val="3333FF">
                <a:alpha val="30196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8490" name="Rectangle 6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04800" y="6019800"/>
              <a:ext cx="876300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Computer Architecture = Instruction Set Architecture + Machine Organization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447521" y="6200470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(Microarchitecture)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66D63C-FAE3-6D69-D32D-5173C425BBD1}"/>
              </a:ext>
            </a:extLst>
          </p:cNvPr>
          <p:cNvSpPr txBox="1"/>
          <p:nvPr/>
        </p:nvSpPr>
        <p:spPr>
          <a:xfrm>
            <a:off x="450158" y="4139403"/>
            <a:ext cx="769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ECE 721</a:t>
            </a:r>
          </a:p>
        </p:txBody>
      </p:sp>
    </p:spTree>
    <p:extLst>
      <p:ext uri="{BB962C8B-B14F-4D97-AF65-F5344CB8AC3E}">
        <p14:creationId xmlns:p14="http://schemas.microsoft.com/office/powerpoint/2010/main" val="337849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What is Computer Architecture?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dirty="0"/>
              <a:t>Computer Architecture   = 	</a:t>
            </a:r>
          </a:p>
          <a:p>
            <a:pPr eaLnBrk="1" hangingPunct="1">
              <a:buFontTx/>
              <a:buNone/>
            </a:pPr>
            <a:r>
              <a:rPr lang="en-US" altLang="en-US" sz="3600" dirty="0"/>
              <a:t>        Instruction Set Architecture + </a:t>
            </a:r>
          </a:p>
          <a:p>
            <a:pPr eaLnBrk="1" hangingPunct="1">
              <a:buFontTx/>
              <a:buNone/>
            </a:pPr>
            <a:r>
              <a:rPr lang="en-US" altLang="en-US" sz="3600" dirty="0"/>
              <a:t>        Machine Organization</a:t>
            </a:r>
          </a:p>
        </p:txBody>
      </p:sp>
      <p:sp>
        <p:nvSpPr>
          <p:cNvPr id="1208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429000"/>
            <a:ext cx="3962400" cy="28920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Programmable storage (registers, memory)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Data types and their encodings (integer, floating-point, SIMD)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Instruction set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Instruction formats and encodings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Modes of addressing and accessing data and instructions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Exceptions and interrupts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Virtual memory</a:t>
            </a:r>
          </a:p>
          <a:p>
            <a:pPr marL="285750" indent="-28575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Memory consistency model</a:t>
            </a:r>
          </a:p>
        </p:txBody>
      </p:sp>
      <p:sp>
        <p:nvSpPr>
          <p:cNvPr id="12083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038600" y="3429000"/>
            <a:ext cx="5105400" cy="25504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Arial" panose="020B0604020202020204" pitchFamily="34" charset="0"/>
              </a:rPr>
              <a:t>Capabilities and performance characteristics of principal components</a:t>
            </a:r>
          </a:p>
          <a:p>
            <a:pPr lvl="1" eaLnBrk="1" hangingPunct="1"/>
            <a:r>
              <a:rPr lang="en-US" altLang="en-US" sz="1200" b="1" i="1" dirty="0">
                <a:latin typeface="Arial" panose="020B0604020202020204" pitchFamily="34" charset="0"/>
              </a:rPr>
              <a:t>e.g.</a:t>
            </a:r>
            <a:r>
              <a:rPr lang="en-US" altLang="en-US" sz="1200" b="1" dirty="0">
                <a:latin typeface="Arial" panose="020B0604020202020204" pitchFamily="34" charset="0"/>
              </a:rPr>
              <a:t>, register files, ALUs, memory system, </a:t>
            </a:r>
            <a:r>
              <a:rPr lang="en-US" altLang="en-US" sz="1200" b="1" i="1" dirty="0">
                <a:latin typeface="Arial" panose="020B0604020202020204" pitchFamily="34" charset="0"/>
              </a:rPr>
              <a:t>etc</a:t>
            </a:r>
            <a:r>
              <a:rPr lang="en-US" altLang="en-US" sz="1200" b="1" dirty="0">
                <a:latin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1600" b="1" dirty="0">
                <a:latin typeface="Arial" panose="020B0604020202020204" pitchFamily="34" charset="0"/>
              </a:rPr>
              <a:t>Ways in which these components are interconnected</a:t>
            </a:r>
          </a:p>
          <a:p>
            <a:pPr eaLnBrk="1" hangingPunct="1"/>
            <a:r>
              <a:rPr lang="en-US" altLang="en-US" sz="1600" b="1" dirty="0">
                <a:latin typeface="Arial" panose="020B0604020202020204" pitchFamily="34" charset="0"/>
              </a:rPr>
              <a:t>Choreography of components to realize the ISA</a:t>
            </a:r>
          </a:p>
          <a:p>
            <a:pPr eaLnBrk="1" hangingPunct="1"/>
            <a:r>
              <a:rPr lang="en-US" altLang="en-US" sz="1600" b="1" dirty="0">
                <a:latin typeface="Arial" panose="020B0604020202020204" pitchFamily="34" charset="0"/>
              </a:rPr>
              <a:t>Performance-enhancing techniques and components</a:t>
            </a:r>
          </a:p>
          <a:p>
            <a:pPr lvl="1" eaLnBrk="1" hangingPunct="1"/>
            <a:r>
              <a:rPr lang="en-US" altLang="en-US" sz="1200" b="1" i="1" dirty="0">
                <a:latin typeface="Arial" panose="020B0604020202020204" pitchFamily="34" charset="0"/>
              </a:rPr>
              <a:t>e.g.</a:t>
            </a:r>
            <a:r>
              <a:rPr lang="en-US" altLang="en-US" sz="1200" b="1" dirty="0">
                <a:latin typeface="Arial" panose="020B0604020202020204" pitchFamily="34" charset="0"/>
              </a:rPr>
              <a:t>, pipelining, caches, predictors, dynamic scheduling, superscalar execution, </a:t>
            </a:r>
            <a:r>
              <a:rPr lang="en-US" altLang="en-US" sz="1200" b="1" i="1" dirty="0">
                <a:latin typeface="Arial" panose="020B0604020202020204" pitchFamily="34" charset="0"/>
              </a:rPr>
              <a:t>etc</a:t>
            </a:r>
            <a:r>
              <a:rPr lang="en-US" altLang="en-US" sz="1200" b="1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0838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5400000">
            <a:off x="5715000" y="2895600"/>
            <a:ext cx="609600" cy="457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1203760723 w 21600"/>
              <a:gd name="T5" fmla="*/ 2147483647 h 21600"/>
              <a:gd name="T6" fmla="*/ 2147483647 w 21600"/>
              <a:gd name="T7" fmla="*/ 122022918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39" name="AutoShap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16200000" flipH="1">
            <a:off x="495300" y="2400300"/>
            <a:ext cx="1371600" cy="685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10 h 21600"/>
              <a:gd name="T14" fmla="*/ 19770 w 21600"/>
              <a:gd name="T15" fmla="*/ 77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934" y="0"/>
                </a:lnTo>
                <a:lnTo>
                  <a:pt x="14934" y="4410"/>
                </a:lnTo>
                <a:lnTo>
                  <a:pt x="12427" y="4410"/>
                </a:lnTo>
                <a:cubicBezTo>
                  <a:pt x="5564" y="4410"/>
                  <a:pt x="0" y="7879"/>
                  <a:pt x="0" y="12158"/>
                </a:cubicBezTo>
                <a:lnTo>
                  <a:pt x="0" y="21600"/>
                </a:lnTo>
                <a:lnTo>
                  <a:pt x="3412" y="21600"/>
                </a:lnTo>
                <a:lnTo>
                  <a:pt x="3412" y="12158"/>
                </a:lnTo>
                <a:cubicBezTo>
                  <a:pt x="3412" y="9722"/>
                  <a:pt x="7448" y="7748"/>
                  <a:pt x="12427" y="7748"/>
                </a:cubicBezTo>
                <a:lnTo>
                  <a:pt x="14934" y="7748"/>
                </a:lnTo>
                <a:lnTo>
                  <a:pt x="14934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2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  <p:bldP spid="120836" grpId="0" animBg="1"/>
      <p:bldP spid="120837" grpId="0" animBg="1"/>
      <p:bldP spid="120838" grpId="0" animBg="1"/>
      <p:bldP spid="1208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685800"/>
            <a:ext cx="8229600" cy="2057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ð"/>
            </a:pPr>
            <a:r>
              <a:rPr lang="en-US" altLang="en-US" sz="2800" dirty="0"/>
              <a:t>Computer Architecture &amp; Systems</a:t>
            </a:r>
          </a:p>
          <a:p>
            <a:pPr lvl="1">
              <a:buFont typeface="Wingdings" panose="05000000000000000000" pitchFamily="2" charset="2"/>
              <a:buChar char="ð"/>
            </a:pPr>
            <a:r>
              <a:rPr lang="en-US" altLang="en-US" dirty="0"/>
              <a:t>Microprocessor Architecture (CPUs)</a:t>
            </a:r>
          </a:p>
        </p:txBody>
      </p:sp>
      <p:pic>
        <p:nvPicPr>
          <p:cNvPr id="3075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5873750"/>
            <a:ext cx="304800" cy="298450"/>
          </a:xfrm>
          <a:noFill/>
        </p:spPr>
      </p:pic>
      <p:sp>
        <p:nvSpPr>
          <p:cNvPr id="3076" name="Text Box 10"/>
          <p:cNvSpPr txBox="1">
            <a:spLocks noChangeArrowheads="1"/>
          </p:cNvSpPr>
          <p:nvPr/>
        </p:nvSpPr>
        <p:spPr bwMode="auto">
          <a:xfrm>
            <a:off x="746125" y="4975225"/>
            <a:ext cx="1766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Easy: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Correct CPU</a:t>
            </a: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2590800" y="3444875"/>
            <a:ext cx="26638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Hard: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Correct &amp; Fast CPU</a:t>
            </a:r>
          </a:p>
        </p:txBody>
      </p:sp>
      <p:pic>
        <p:nvPicPr>
          <p:cNvPr id="307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362200"/>
            <a:ext cx="31416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51691-B15F-4FFC-B7F1-60303BB7A0C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74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4647566"/>
            <a:ext cx="9144000" cy="1559693"/>
          </a:xfrm>
          <a:prstGeom prst="rect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CPU time equation (brief version)</a:t>
            </a:r>
            <a:endParaRPr lang="en-US" altLang="en-US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CPU time = time to execute a program on CPU</a:t>
            </a:r>
          </a:p>
          <a:p>
            <a:r>
              <a:rPr lang="en-US" altLang="en-US" sz="2800" dirty="0"/>
              <a:t>Two factors</a:t>
            </a:r>
          </a:p>
          <a:p>
            <a:pPr lvl="1"/>
            <a:r>
              <a:rPr lang="en-US" altLang="en-US" sz="2400" dirty="0"/>
              <a:t># cycles = number of clock cycles to execute a program</a:t>
            </a:r>
          </a:p>
          <a:p>
            <a:pPr lvl="1"/>
            <a:r>
              <a:rPr lang="en-US" altLang="en-US" sz="2400" dirty="0"/>
              <a:t>Cycle Time (CT) = clock period = 1 / (clock frequency)</a:t>
            </a:r>
          </a:p>
          <a:p>
            <a:pPr lvl="1"/>
            <a:endParaRPr lang="en-US" altLang="en-US" sz="2400" dirty="0"/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CPU time = (# cycles)x(CT)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37006" y="4944594"/>
            <a:ext cx="3598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cycles = 10</a:t>
            </a:r>
            <a:r>
              <a:rPr lang="en-US" baseline="30000" dirty="0"/>
              <a:t>9</a:t>
            </a:r>
            <a:r>
              <a:rPr lang="en-US" dirty="0"/>
              <a:t> cycles (1 billion cycles)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43400" y="4667596"/>
            <a:ext cx="4837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</a:p>
          <a:p>
            <a:r>
              <a:rPr lang="en-US" dirty="0"/>
              <a:t>clock frequency (f) = 1 GHz = 10</a:t>
            </a:r>
            <a:r>
              <a:rPr lang="en-US" baseline="30000" dirty="0"/>
              <a:t>9</a:t>
            </a:r>
            <a:r>
              <a:rPr lang="en-US" dirty="0"/>
              <a:t> Hz = 10</a:t>
            </a:r>
            <a:r>
              <a:rPr lang="en-US" baseline="30000" dirty="0"/>
              <a:t>9</a:t>
            </a:r>
            <a:r>
              <a:rPr lang="en-US" dirty="0"/>
              <a:t> cycles/s</a:t>
            </a:r>
          </a:p>
          <a:p>
            <a:r>
              <a:rPr lang="en-US" dirty="0"/>
              <a:t>CT = 1/f = 10</a:t>
            </a:r>
            <a:r>
              <a:rPr lang="en-US" baseline="30000" dirty="0"/>
              <a:t>-9</a:t>
            </a:r>
            <a:r>
              <a:rPr lang="en-US" dirty="0"/>
              <a:t> s/cycle = 1 ns/cycle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41891" y="4647566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12369" y="5837927"/>
            <a:ext cx="4271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CPU time = (10</a:t>
            </a:r>
            <a:r>
              <a:rPr lang="en-US" baseline="30000" dirty="0"/>
              <a:t>9</a:t>
            </a:r>
            <a:r>
              <a:rPr lang="en-US" dirty="0"/>
              <a:t> cycles) x (10</a:t>
            </a:r>
            <a:r>
              <a:rPr lang="en-US" baseline="30000" dirty="0"/>
              <a:t>-9</a:t>
            </a:r>
            <a:r>
              <a:rPr lang="en-US" dirty="0"/>
              <a:t> s/cycle ) = 1 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524000" y="5257800"/>
            <a:ext cx="2133600" cy="58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105400" y="5486400"/>
            <a:ext cx="609600" cy="40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9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/>
      <p:bldP spid="14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Dynamic Instructions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4507078"/>
            <a:ext cx="8534400" cy="14465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a5: starts with address of first element of array a[] (&amp;a[0])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a3: contains address just after last element of array a[] (&amp;a[1000000])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a1: contains on-going sum, initialized to 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1a538: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a4,0(a5)         // a4 = a[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1a53c: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a5,a5,8          // increment address to point to next element of a[]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1a540: add     a1,a1,a4         // sum += a[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1a544: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a5,a3,1a538 &lt;main+0x34&gt;   // branch to top of loop if not after last element of a[]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636" y="1286679"/>
            <a:ext cx="4572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inttypes.h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HUGE 1000000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uint64_t a[HUGE];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uint64_t sum = 0;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// I know, a[] uninitialized... just a demo.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(uint64_t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HUGE; 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sum += a[</a:t>
            </a:r>
            <a:r>
              <a:rPr lang="en-US" sz="11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("sum = 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\n", sum);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return(0);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1563677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has 4 static instructions.  </a:t>
            </a:r>
          </a:p>
          <a:p>
            <a:r>
              <a:rPr lang="en-US" dirty="0"/>
              <a:t>Dynamically, at run-time, the loop executes 1 million times.</a:t>
            </a:r>
          </a:p>
          <a:p>
            <a:endParaRPr lang="en-US" dirty="0"/>
          </a:p>
          <a:p>
            <a:r>
              <a:rPr lang="en-US" dirty="0"/>
              <a:t># static instructions = 4</a:t>
            </a:r>
          </a:p>
          <a:p>
            <a:r>
              <a:rPr lang="en-US" dirty="0"/>
              <a:t># dynamic instructions = 4 million</a:t>
            </a:r>
          </a:p>
          <a:p>
            <a:endParaRPr lang="en-US" dirty="0"/>
          </a:p>
          <a:p>
            <a:r>
              <a:rPr lang="en-US" b="1" dirty="0"/>
              <a:t>Dynamic instruction count influences</a:t>
            </a:r>
            <a:br>
              <a:rPr lang="en-US" b="1" dirty="0"/>
            </a:br>
            <a:r>
              <a:rPr lang="en-US" b="1" dirty="0"/>
              <a:t>number of cycles.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286000" y="1752600"/>
            <a:ext cx="2743200" cy="358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743200" y="2057400"/>
            <a:ext cx="228600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752600" y="1981200"/>
            <a:ext cx="9906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4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Influence on CPU time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en-US" dirty="0"/>
              <a:t>Programmer influence</a:t>
            </a:r>
          </a:p>
          <a:p>
            <a:pPr lvl="1"/>
            <a:r>
              <a:rPr lang="en-US" altLang="en-US" dirty="0"/>
              <a:t>Algorithm affects dynamic instruction count: more (fewer) instructions to fetch and execute may cause more (fewer) cycles</a:t>
            </a:r>
          </a:p>
          <a:p>
            <a:pPr lvl="1"/>
            <a:r>
              <a:rPr lang="en-US" altLang="en-US" dirty="0"/>
              <a:t>Algorithm affects temporal and spatial locality: more (fewer) cache misses may cause more (fewer) cycles</a:t>
            </a:r>
          </a:p>
          <a:p>
            <a:r>
              <a:rPr lang="en-US" altLang="en-US" dirty="0"/>
              <a:t>Compiler influence</a:t>
            </a:r>
          </a:p>
          <a:p>
            <a:pPr lvl="1"/>
            <a:r>
              <a:rPr lang="en-US" altLang="en-US" dirty="0"/>
              <a:t>Compiler optimizations affect dynamic instruction count (up or down): more (fewer) instructions to fetch and execute may cause more (fewer) cycles</a:t>
            </a:r>
          </a:p>
          <a:p>
            <a:pPr lvl="1"/>
            <a:r>
              <a:rPr lang="en-US" altLang="en-US" dirty="0"/>
              <a:t>Instruction scheduling aims to increase instruction level parallelism and hence reduce cycles</a:t>
            </a:r>
          </a:p>
          <a:p>
            <a:r>
              <a:rPr lang="en-US" altLang="en-US" dirty="0"/>
              <a:t>Influence of instruction-set architecture (ISA)</a:t>
            </a:r>
          </a:p>
          <a:p>
            <a:pPr lvl="1"/>
            <a:r>
              <a:rPr lang="en-US" altLang="en-US" dirty="0"/>
              <a:t>Complex interactions between ISA, compiler, and microarchitecture.  Unresolved debate on whether ISA (</a:t>
            </a:r>
            <a:r>
              <a:rPr lang="en-US" altLang="en-US" i="1" dirty="0"/>
              <a:t>e.g.</a:t>
            </a:r>
            <a:r>
              <a:rPr lang="en-US" altLang="en-US" dirty="0"/>
              <a:t>, CISC vs. RISC) influences performance as much as microarchitecture.</a:t>
            </a:r>
          </a:p>
          <a:p>
            <a:r>
              <a:rPr lang="en-US" altLang="en-US" dirty="0"/>
              <a:t>Microarchitecture influence</a:t>
            </a:r>
          </a:p>
          <a:p>
            <a:pPr lvl="1"/>
            <a:r>
              <a:rPr lang="en-US" altLang="en-US" dirty="0"/>
              <a:t>Pipeline optimizations aim to reduce cycles, by increasing instruction-level parallelism (ILP) (the number of concurrently executing instructions and the extent of their overlapped execution)</a:t>
            </a:r>
          </a:p>
          <a:p>
            <a:pPr lvl="1"/>
            <a:r>
              <a:rPr lang="en-US" altLang="en-US" dirty="0"/>
              <a:t>Pipeline optimizations may increase CT due to increased logic complexity</a:t>
            </a:r>
          </a:p>
          <a:p>
            <a:pPr lvl="1"/>
            <a:r>
              <a:rPr lang="en-US" altLang="en-US" dirty="0"/>
              <a:t>Deeper pipelining aims to decrease CT</a:t>
            </a:r>
          </a:p>
          <a:p>
            <a:r>
              <a:rPr lang="en-US" altLang="en-US" dirty="0"/>
              <a:t>Circuit design influence</a:t>
            </a:r>
          </a:p>
          <a:p>
            <a:pPr lvl="1"/>
            <a:r>
              <a:rPr lang="en-US" altLang="en-US" dirty="0"/>
              <a:t>Faster circuits aim to decrease CT</a:t>
            </a:r>
          </a:p>
          <a:p>
            <a:r>
              <a:rPr lang="en-US" altLang="en-US" dirty="0"/>
              <a:t>Technology influence</a:t>
            </a:r>
          </a:p>
          <a:p>
            <a:pPr lvl="1"/>
            <a:r>
              <a:rPr lang="en-US" altLang="en-US" dirty="0"/>
              <a:t>Faster transistors and wires aim to decrease 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7144039" y="4717762"/>
            <a:ext cx="1508125" cy="10156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(e.g., pipelining,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data bypassing,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branch prediction, 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caches,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dynamic scheduling, 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superscalar, etc.)</a:t>
            </a:r>
          </a:p>
        </p:txBody>
      </p:sp>
      <p:sp>
        <p:nvSpPr>
          <p:cNvPr id="174085" name="Line 5"/>
          <p:cNvSpPr>
            <a:spLocks noChangeShapeType="1"/>
          </p:cNvSpPr>
          <p:nvPr/>
        </p:nvSpPr>
        <p:spPr bwMode="auto">
          <a:xfrm>
            <a:off x="7109403" y="4267200"/>
            <a:ext cx="739197" cy="450562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0" y="2601254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824780"/>
            <a:ext cx="84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6927" y="408253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CYCLES, CT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6927" y="4826875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6927" y="5201884"/>
            <a:ext cx="42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833" y="315722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265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5" grpId="0"/>
      <p:bldP spid="20" grpId="0"/>
      <p:bldP spid="21" grpId="0"/>
      <p:bldP spid="22" grpId="0"/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 of Topics in 463/563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Measuring Performance and Cost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Caches and Memory Hierarchies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en-US"/>
              <a:t>Instruction-Set Architecture (ISA)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Defines software/hardware interface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</a:pPr>
            <a:r>
              <a:rPr lang="en-US" altLang="en-US"/>
              <a:t>Simple Pipelining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Data and control (branch) dependencies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Register file bypasses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Branch prediction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8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Overview of Topics in 463/563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981200"/>
            <a:ext cx="8305800" cy="4114800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AutoNum type="arabicPeriod" startAt="5"/>
            </a:pPr>
            <a:r>
              <a:rPr lang="en-US" altLang="en-US" dirty="0"/>
              <a:t>Complex Pipelining and Instruction-Level Parallelism (ILP)</a:t>
            </a:r>
          </a:p>
          <a:p>
            <a:pPr marL="990600" lvl="1" indent="-533400" eaLnBrk="1" hangingPunct="1"/>
            <a:r>
              <a:rPr lang="en-US" altLang="en-US" dirty="0"/>
              <a:t>Data hazards</a:t>
            </a:r>
          </a:p>
          <a:p>
            <a:pPr marL="990600" lvl="1" indent="-533400" eaLnBrk="1" hangingPunct="1"/>
            <a:r>
              <a:rPr lang="en-US" altLang="en-US" dirty="0"/>
              <a:t>Issue Queue (IQ): from in-order to out-of-order scheduling</a:t>
            </a:r>
          </a:p>
          <a:p>
            <a:pPr marL="990600" lvl="1" indent="-533400" eaLnBrk="1" hangingPunct="1"/>
            <a:r>
              <a:rPr lang="en-US" altLang="en-US" dirty="0"/>
              <a:t>Reorder Buffer (ROB): speculation and register renaming</a:t>
            </a:r>
          </a:p>
          <a:p>
            <a:pPr marL="990600" lvl="1" indent="-533400"/>
            <a:r>
              <a:rPr lang="en-US" altLang="en-US" dirty="0"/>
              <a:t>Precise interrupts</a:t>
            </a:r>
          </a:p>
          <a:p>
            <a:pPr marL="990600" lvl="1" indent="-533400" eaLnBrk="1" hangingPunct="1"/>
            <a:r>
              <a:rPr lang="en-US" altLang="en-US" dirty="0"/>
              <a:t>Superscalar, VLIW, and vector processors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58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projects</a:t>
            </a:r>
          </a:p>
          <a:p>
            <a:pPr lvl="1" eaLnBrk="1" hangingPunct="1"/>
            <a:r>
              <a:rPr lang="en-US" altLang="en-US" i="1" dirty="0"/>
              <a:t>Cache</a:t>
            </a:r>
            <a:r>
              <a:rPr lang="en-US" altLang="en-US" dirty="0"/>
              <a:t> simulator</a:t>
            </a:r>
          </a:p>
          <a:p>
            <a:pPr lvl="1" eaLnBrk="1" hangingPunct="1"/>
            <a:r>
              <a:rPr lang="en-US" altLang="en-US" i="1" dirty="0"/>
              <a:t>Branch predictor</a:t>
            </a:r>
            <a:r>
              <a:rPr lang="en-US" altLang="en-US" dirty="0"/>
              <a:t> simulator</a:t>
            </a:r>
          </a:p>
          <a:p>
            <a:pPr lvl="1" eaLnBrk="1" hangingPunct="1"/>
            <a:r>
              <a:rPr lang="en-US" altLang="en-US" i="1" dirty="0"/>
              <a:t>Superscalar pipeline </a:t>
            </a:r>
            <a:r>
              <a:rPr lang="en-US" altLang="en-US" dirty="0"/>
              <a:t>simulator</a:t>
            </a:r>
          </a:p>
          <a:p>
            <a:pPr eaLnBrk="1" hangingPunct="1"/>
            <a:r>
              <a:rPr lang="en-US" altLang="en-US" dirty="0"/>
              <a:t>Programming for projects is harder than anything many of you have encountered before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74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Grading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40% projects</a:t>
            </a:r>
          </a:p>
          <a:p>
            <a:pPr lvl="1"/>
            <a:r>
              <a:rPr lang="en-US" altLang="en-US" dirty="0"/>
              <a:t>Project 1, caches: 15%</a:t>
            </a:r>
          </a:p>
          <a:p>
            <a:pPr lvl="1"/>
            <a:r>
              <a:rPr lang="en-US" altLang="en-US" dirty="0"/>
              <a:t>Project 2, branch predictors: 10%</a:t>
            </a:r>
          </a:p>
          <a:p>
            <a:pPr lvl="1"/>
            <a:r>
              <a:rPr lang="en-US" altLang="en-US" dirty="0"/>
              <a:t>Project 3, superscalar pipeline: 15%</a:t>
            </a:r>
          </a:p>
          <a:p>
            <a:r>
              <a:rPr lang="en-US" altLang="en-US" dirty="0"/>
              <a:t>20% Moodle quizzes</a:t>
            </a:r>
          </a:p>
          <a:p>
            <a:pPr lvl="1"/>
            <a:r>
              <a:rPr lang="en-US" altLang="en-US" dirty="0"/>
              <a:t>Can be thought of as homework assignments</a:t>
            </a:r>
          </a:p>
          <a:p>
            <a:pPr lvl="1"/>
            <a:r>
              <a:rPr lang="en-US" altLang="en-US" dirty="0"/>
              <a:t>Each quiz tests a unit of knowledge or a whole topic, or gives practice on manually doing a computer architecture simulation</a:t>
            </a:r>
          </a:p>
          <a:p>
            <a:pPr lvl="1"/>
            <a:r>
              <a:rPr lang="en-US" altLang="en-US" dirty="0"/>
              <a:t>The current plan is 10 quizzes but there could be more </a:t>
            </a:r>
          </a:p>
          <a:p>
            <a:pPr lvl="1"/>
            <a:r>
              <a:rPr lang="en-US" altLang="en-US" dirty="0"/>
              <a:t>A quiz may be assigned with a group of lectures (most common) or a pre-recorded video</a:t>
            </a:r>
          </a:p>
          <a:p>
            <a:r>
              <a:rPr lang="en-US" altLang="en-US" dirty="0"/>
              <a:t>20% Midterm</a:t>
            </a:r>
          </a:p>
          <a:p>
            <a:pPr lvl="1"/>
            <a:r>
              <a:rPr lang="en-US" altLang="en-US" dirty="0"/>
              <a:t>Covers Performance/Cost, Caches</a:t>
            </a:r>
          </a:p>
          <a:p>
            <a:r>
              <a:rPr lang="en-US" altLang="en-US" dirty="0"/>
              <a:t>20% Final (NOT comprehensive)</a:t>
            </a:r>
          </a:p>
          <a:p>
            <a:pPr lvl="1"/>
            <a:r>
              <a:rPr lang="en-US" altLang="en-US" dirty="0"/>
              <a:t>Covers ISA, Simple and Complex Pipelining, ILP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5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Web Page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dirty="0"/>
              <a:t>wolfware.ncsu.edu</a:t>
            </a:r>
          </a:p>
          <a:p>
            <a:pPr lvl="1"/>
            <a:r>
              <a:rPr lang="en-US" altLang="en-US" dirty="0"/>
              <a:t>Login</a:t>
            </a:r>
          </a:p>
          <a:p>
            <a:pPr lvl="1"/>
            <a:r>
              <a:rPr lang="en-US" altLang="en-US" dirty="0"/>
              <a:t>Select ECE 463/563</a:t>
            </a:r>
          </a:p>
          <a:p>
            <a:pPr eaLnBrk="1" hangingPunct="1"/>
            <a:r>
              <a:rPr lang="en-US" altLang="en-US" dirty="0"/>
              <a:t>Content</a:t>
            </a:r>
          </a:p>
          <a:p>
            <a:pPr lvl="1"/>
            <a:r>
              <a:rPr lang="en-US" altLang="en-US" dirty="0"/>
              <a:t>Link to Panopto for live-stream (webcast) and recordings</a:t>
            </a:r>
          </a:p>
          <a:p>
            <a:pPr lvl="1"/>
            <a:r>
              <a:rPr lang="en-US" altLang="en-US" dirty="0"/>
              <a:t>Syllabus</a:t>
            </a:r>
          </a:p>
          <a:p>
            <a:pPr lvl="1"/>
            <a:r>
              <a:rPr lang="en-US" altLang="en-US" dirty="0"/>
              <a:t>Schedule</a:t>
            </a:r>
          </a:p>
          <a:p>
            <a:pPr lvl="1"/>
            <a:r>
              <a:rPr lang="en-US" altLang="en-US" dirty="0"/>
              <a:t>Contact information and office hours</a:t>
            </a:r>
          </a:p>
          <a:p>
            <a:pPr lvl="1"/>
            <a:r>
              <a:rPr lang="en-US" altLang="en-US" dirty="0"/>
              <a:t>Q&amp;A and discussion forums</a:t>
            </a:r>
          </a:p>
          <a:p>
            <a:pPr lvl="1"/>
            <a:r>
              <a:rPr lang="en-US" altLang="en-US" dirty="0"/>
              <a:t>Projects: specifications, benchmark traces, validation runs, </a:t>
            </a:r>
            <a:r>
              <a:rPr lang="en-US" altLang="en-US" i="1" dirty="0"/>
              <a:t>etc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Moodle (on-line) quizzes and exams</a:t>
            </a:r>
          </a:p>
          <a:p>
            <a:pPr eaLnBrk="1" hangingPunct="1"/>
            <a:r>
              <a:rPr lang="en-US" altLang="en-US" dirty="0"/>
              <a:t>Check frequently (I announce updates)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F32EE-96EA-2099-A2B6-A09A5FAA3AFD}"/>
              </a:ext>
            </a:extLst>
          </p:cNvPr>
          <p:cNvSpPr txBox="1"/>
          <p:nvPr/>
        </p:nvSpPr>
        <p:spPr>
          <a:xfrm>
            <a:off x="7190009" y="889365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Moodle site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C58D32-7542-BB3D-DB86-F1649B00A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392666"/>
            <a:ext cx="4667250" cy="14573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14FB53-968B-A211-5085-E8F662DD6887}"/>
              </a:ext>
            </a:extLst>
          </p:cNvPr>
          <p:cNvCxnSpPr>
            <a:cxnSpLocks/>
          </p:cNvCxnSpPr>
          <p:nvPr/>
        </p:nvCxnSpPr>
        <p:spPr>
          <a:xfrm flipH="1">
            <a:off x="6569612" y="1119552"/>
            <a:ext cx="685800" cy="478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B183CA4-03FA-CAA4-8D70-2B26D29AD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025" y="3352800"/>
            <a:ext cx="2938975" cy="71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9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9B3A-4F00-91BA-CA22-844C40BA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Types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5509-B46F-F3AB-EB48-63DF6517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ALU type</a:t>
            </a:r>
          </a:p>
          <a:p>
            <a:pPr lvl="1"/>
            <a:r>
              <a:rPr lang="en-US" dirty="0"/>
              <a:t>ALU = Arithmetic/Logic Unit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add r3, r1, r2  // RF[r3] = RF[r1] + RF[r2];    PC = PC + 4</a:t>
            </a:r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r5, r3, r4  // RF[r5] = RF[r3]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RF[r4];  PC = PC + 4</a:t>
            </a:r>
          </a:p>
          <a:p>
            <a:r>
              <a:rPr lang="en-US" dirty="0"/>
              <a:t>Memory types (loads and stores)</a:t>
            </a:r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r1, #4(r2)  //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RF[r2] + 4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RF[r1] = MEM[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   PC = PC + 4</a:t>
            </a:r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#4(r2), r1  //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RF[r2] + 4</a:t>
            </a:r>
          </a:p>
          <a:p>
            <a:pPr marL="457200" lvl="1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// MEM[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= RF[r1];           PC = PC + 4</a:t>
            </a:r>
          </a:p>
          <a:p>
            <a:r>
              <a:rPr lang="en-US" dirty="0"/>
              <a:t>Conditional branch (and other branch types)</a:t>
            </a:r>
          </a:p>
          <a:p>
            <a:pPr marL="457200" lvl="1" indent="0">
              <a:buNone/>
            </a:pP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r1, r2, #offset  //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= (RF[r1] == RF[r2])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//  NPC = PC + 4 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		  //  PC = (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? (NPC + offset) : NPC)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6B5EE-8D23-EBA2-ADE8-EC22827A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0BF7D-DA4D-BE2F-03A7-24D78098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5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Simple Processor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4572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0" name="Rectangle 9"/>
          <p:cNvSpPr>
            <a:spLocks noChangeArrowheads="1"/>
          </p:cNvSpPr>
          <p:nvPr/>
        </p:nvSpPr>
        <p:spPr bwMode="auto">
          <a:xfrm>
            <a:off x="18288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5720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2" name="Rectangle 17"/>
          <p:cNvSpPr>
            <a:spLocks noChangeArrowheads="1"/>
          </p:cNvSpPr>
          <p:nvPr/>
        </p:nvSpPr>
        <p:spPr bwMode="auto">
          <a:xfrm>
            <a:off x="59436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3" name="Rectangle 21"/>
          <p:cNvSpPr>
            <a:spLocks noChangeArrowheads="1"/>
          </p:cNvSpPr>
          <p:nvPr/>
        </p:nvSpPr>
        <p:spPr bwMode="auto">
          <a:xfrm>
            <a:off x="7315200" y="2514600"/>
            <a:ext cx="10668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04" name="Text Box 93"/>
          <p:cNvSpPr txBox="1">
            <a:spLocks noChangeArrowheads="1"/>
          </p:cNvSpPr>
          <p:nvPr/>
        </p:nvSpPr>
        <p:spPr bwMode="auto">
          <a:xfrm>
            <a:off x="822325" y="2936875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IF</a:t>
            </a:r>
          </a:p>
        </p:txBody>
      </p:sp>
      <p:sp>
        <p:nvSpPr>
          <p:cNvPr id="4105" name="Text Box 98"/>
          <p:cNvSpPr txBox="1">
            <a:spLocks noChangeArrowheads="1"/>
          </p:cNvSpPr>
          <p:nvPr/>
        </p:nvSpPr>
        <p:spPr bwMode="auto">
          <a:xfrm>
            <a:off x="381000" y="3378200"/>
            <a:ext cx="1193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(instr. fetch)</a:t>
            </a:r>
          </a:p>
        </p:txBody>
      </p:sp>
      <p:sp>
        <p:nvSpPr>
          <p:cNvPr id="4106" name="Text Box 94"/>
          <p:cNvSpPr txBox="1">
            <a:spLocks noChangeArrowheads="1"/>
          </p:cNvSpPr>
          <p:nvPr/>
        </p:nvSpPr>
        <p:spPr bwMode="auto">
          <a:xfrm>
            <a:off x="2211388" y="2971800"/>
            <a:ext cx="506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ID</a:t>
            </a:r>
          </a:p>
        </p:txBody>
      </p:sp>
      <p:sp>
        <p:nvSpPr>
          <p:cNvPr id="4107" name="Text Box 99"/>
          <p:cNvSpPr txBox="1">
            <a:spLocks noChangeArrowheads="1"/>
          </p:cNvSpPr>
          <p:nvPr/>
        </p:nvSpPr>
        <p:spPr bwMode="auto">
          <a:xfrm>
            <a:off x="1778000" y="3352800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(instr. decode)</a:t>
            </a:r>
          </a:p>
        </p:txBody>
      </p:sp>
      <p:sp>
        <p:nvSpPr>
          <p:cNvPr id="4108" name="Text Box 95"/>
          <p:cNvSpPr txBox="1">
            <a:spLocks noChangeArrowheads="1"/>
          </p:cNvSpPr>
          <p:nvPr/>
        </p:nvSpPr>
        <p:spPr bwMode="auto">
          <a:xfrm>
            <a:off x="4903788" y="2971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EX</a:t>
            </a:r>
          </a:p>
        </p:txBody>
      </p:sp>
      <p:sp>
        <p:nvSpPr>
          <p:cNvPr id="4109" name="Text Box 100"/>
          <p:cNvSpPr txBox="1">
            <a:spLocks noChangeArrowheads="1"/>
          </p:cNvSpPr>
          <p:nvPr/>
        </p:nvSpPr>
        <p:spPr bwMode="auto">
          <a:xfrm>
            <a:off x="4695825" y="3352800"/>
            <a:ext cx="942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(execute)</a:t>
            </a:r>
          </a:p>
        </p:txBody>
      </p:sp>
      <p:sp>
        <p:nvSpPr>
          <p:cNvPr id="4110" name="Text Box 96"/>
          <p:cNvSpPr txBox="1">
            <a:spLocks noChangeArrowheads="1"/>
          </p:cNvSpPr>
          <p:nvPr/>
        </p:nvSpPr>
        <p:spPr bwMode="auto">
          <a:xfrm>
            <a:off x="6019800" y="2971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</a:t>
            </a:r>
          </a:p>
        </p:txBody>
      </p:sp>
      <p:sp>
        <p:nvSpPr>
          <p:cNvPr id="4111" name="Text Box 101"/>
          <p:cNvSpPr txBox="1">
            <a:spLocks noChangeArrowheads="1"/>
          </p:cNvSpPr>
          <p:nvPr/>
        </p:nvSpPr>
        <p:spPr bwMode="auto">
          <a:xfrm>
            <a:off x="5943600" y="3352800"/>
            <a:ext cx="1000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(memory)</a:t>
            </a:r>
          </a:p>
        </p:txBody>
      </p:sp>
      <p:sp>
        <p:nvSpPr>
          <p:cNvPr id="4112" name="Text Box 97"/>
          <p:cNvSpPr txBox="1">
            <a:spLocks noChangeArrowheads="1"/>
          </p:cNvSpPr>
          <p:nvPr/>
        </p:nvSpPr>
        <p:spPr bwMode="auto">
          <a:xfrm>
            <a:off x="7554913" y="2971800"/>
            <a:ext cx="67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WB</a:t>
            </a:r>
          </a:p>
        </p:txBody>
      </p:sp>
      <p:sp>
        <p:nvSpPr>
          <p:cNvPr id="4113" name="Text Box 102"/>
          <p:cNvSpPr txBox="1">
            <a:spLocks noChangeArrowheads="1"/>
          </p:cNvSpPr>
          <p:nvPr/>
        </p:nvSpPr>
        <p:spPr bwMode="auto">
          <a:xfrm>
            <a:off x="7305675" y="3352800"/>
            <a:ext cx="1123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/>
              <a:t>(writeback)</a:t>
            </a:r>
          </a:p>
        </p:txBody>
      </p:sp>
      <p:sp>
        <p:nvSpPr>
          <p:cNvPr id="4114" name="Rectangle 109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Register File</a:t>
            </a:r>
          </a:p>
        </p:txBody>
      </p:sp>
      <p:sp>
        <p:nvSpPr>
          <p:cNvPr id="4115" name="Rectangle 110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sp>
        <p:nvSpPr>
          <p:cNvPr id="4116" name="AutoShape 115"/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17" name="AutoShape 116"/>
          <p:cNvSpPr>
            <a:spLocks noChangeArrowheads="1"/>
          </p:cNvSpPr>
          <p:nvPr/>
        </p:nvSpPr>
        <p:spPr bwMode="auto">
          <a:xfrm>
            <a:off x="2895600" y="2971800"/>
            <a:ext cx="1676400" cy="304800"/>
          </a:xfrm>
          <a:prstGeom prst="rightArrow">
            <a:avLst>
              <a:gd name="adj1" fmla="val 55204"/>
              <a:gd name="adj2" fmla="val 239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18" name="AutoShape 122"/>
          <p:cNvSpPr>
            <a:spLocks noChangeArrowheads="1"/>
          </p:cNvSpPr>
          <p:nvPr/>
        </p:nvSpPr>
        <p:spPr bwMode="auto">
          <a:xfrm>
            <a:off x="56388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19" name="AutoShape 123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4120" name="AutoShape 124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797" name="AutoShape 125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798" name="AutoShape 126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806" name="AutoShape 134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807" name="AutoShape 135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8816" name="Oval 144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36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80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87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87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6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88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87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 -1.11111E-6 L 0.85833 -1.1111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 animBg="1"/>
      <p:bldP spid="28797" grpId="0" animBg="1"/>
      <p:bldP spid="28798" grpId="0" animBg="1"/>
      <p:bldP spid="28806" grpId="0" animBg="1"/>
      <p:bldP spid="28807" grpId="0" animBg="1"/>
      <p:bldP spid="28816" grpId="0" animBg="1"/>
      <p:bldP spid="28816" grpId="1" animBg="1"/>
      <p:bldP spid="28816" grpId="2" animBg="1"/>
      <p:bldP spid="28816" grpId="3" animBg="1"/>
      <p:bldP spid="28816" grpId="4" animBg="1"/>
      <p:bldP spid="28816" grpId="5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Pipelining</a:t>
            </a:r>
          </a:p>
        </p:txBody>
      </p:sp>
      <p:sp>
        <p:nvSpPr>
          <p:cNvPr id="5123" name="Rectangle 18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5124" name="Rectangle 19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5125" name="Group 3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5137" name="Rectangle 3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38" name="Rectangle 4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39" name="Rectangle 5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40" name="Rectangle 6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41" name="Rectangle 7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42" name="Text Box 8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5143" name="Text Box 9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5144" name="Text Box 10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5145" name="Text Box 11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5146" name="Text Box 12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5147" name="Text Box 13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5148" name="Text Box 14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5149" name="Text Box 15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5150" name="Text Box 16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5151" name="Text Box 17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5152" name="AutoShape 20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53" name="AutoShape 21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54" name="AutoShape 22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55" name="AutoShape 23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5156" name="AutoShape 24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5126" name="AutoShape 25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7" name="AutoShape 26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8" name="AutoShape 27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5129" name="AutoShape 28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6045" name="Oval 29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6046" name="Oval 30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6047" name="Oval 31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6048" name="Oval 32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6050" name="Oval 34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136" name="AutoShape 36"/>
          <p:cNvSpPr>
            <a:spLocks noChangeArrowheads="1"/>
          </p:cNvSpPr>
          <p:nvPr/>
        </p:nvSpPr>
        <p:spPr bwMode="auto">
          <a:xfrm>
            <a:off x="1143000" y="304800"/>
            <a:ext cx="2133600" cy="7620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Invention #1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 -1.11111E-6 L 0.85833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5" grpId="0" animBg="1"/>
      <p:bldP spid="86045" grpId="1" animBg="1"/>
      <p:bldP spid="86045" grpId="2" animBg="1"/>
      <p:bldP spid="86045" grpId="3" animBg="1"/>
      <p:bldP spid="86045" grpId="4" animBg="1"/>
      <p:bldP spid="86045" grpId="5" animBg="1"/>
      <p:bldP spid="86046" grpId="0" animBg="1"/>
      <p:bldP spid="86046" grpId="1" animBg="1"/>
      <p:bldP spid="86046" grpId="2" animBg="1"/>
      <p:bldP spid="86046" grpId="3" animBg="1"/>
      <p:bldP spid="86046" grpId="4" animBg="1"/>
      <p:bldP spid="86047" grpId="0" animBg="1"/>
      <p:bldP spid="86047" grpId="1" animBg="1"/>
      <p:bldP spid="86047" grpId="2" animBg="1"/>
      <p:bldP spid="86047" grpId="3" animBg="1"/>
      <p:bldP spid="86048" grpId="0" animBg="1"/>
      <p:bldP spid="86048" grpId="1" animBg="1"/>
      <p:bldP spid="86048" grpId="2" animBg="1"/>
      <p:bldP spid="86049" grpId="0" animBg="1"/>
      <p:bldP spid="86049" grpId="1" animBg="1"/>
      <p:bldP spid="860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Problem: Data-Dependent Instructions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6161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62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63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64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65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66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6167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6168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6169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6170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6171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6172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6173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6174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6175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6176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77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78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79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6180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6150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1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2" name="AutoShape 28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153" name="AutoShape 29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7070" name="Oval 30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7071" name="Oval 31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7072" name="Oval 32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7073" name="Oval 33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7074" name="Oval 34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7075" name="Oval 35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87076" name="Freeform 36"/>
          <p:cNvSpPr>
            <a:spLocks/>
          </p:cNvSpPr>
          <p:nvPr/>
        </p:nvSpPr>
        <p:spPr bwMode="auto">
          <a:xfrm>
            <a:off x="2362200" y="1828800"/>
            <a:ext cx="54864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 -1.11111E-6 L 0.85833 -1.11111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70" grpId="0" animBg="1"/>
      <p:bldP spid="87070" grpId="1" animBg="1"/>
      <p:bldP spid="87070" grpId="2" animBg="1"/>
      <p:bldP spid="87070" grpId="3" animBg="1"/>
      <p:bldP spid="87070" grpId="4" animBg="1"/>
      <p:bldP spid="87070" grpId="5" animBg="1"/>
      <p:bldP spid="87070" grpId="6" animBg="1"/>
      <p:bldP spid="87071" grpId="0" animBg="1"/>
      <p:bldP spid="87071" grpId="1" animBg="1"/>
      <p:bldP spid="87071" grpId="2" animBg="1"/>
      <p:bldP spid="87071" grpId="3" animBg="1"/>
      <p:bldP spid="87071" grpId="4" animBg="1"/>
      <p:bldP spid="87072" grpId="0" animBg="1"/>
      <p:bldP spid="87072" grpId="1" animBg="1"/>
      <p:bldP spid="87072" grpId="2" animBg="1"/>
      <p:bldP spid="87072" grpId="3" animBg="1"/>
      <p:bldP spid="87073" grpId="0" animBg="1"/>
      <p:bldP spid="87073" grpId="1" animBg="1"/>
      <p:bldP spid="87073" grpId="2" animBg="1"/>
      <p:bldP spid="87074" grpId="0" animBg="1"/>
      <p:bldP spid="87074" grpId="1" animBg="1"/>
      <p:bldP spid="87075" grpId="0" animBg="1"/>
      <p:bldP spid="870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5867400" cy="1143000"/>
          </a:xfrm>
        </p:spPr>
        <p:txBody>
          <a:bodyPr/>
          <a:lstStyle/>
          <a:p>
            <a:pPr eaLnBrk="1" hangingPunct="1"/>
            <a:r>
              <a:rPr lang="en-US" altLang="en-US"/>
              <a:t>Register File Bypasses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7191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92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93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94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95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196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7197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7198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7199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7200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7201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7202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7203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7204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7205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7206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207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208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209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7210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7174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5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6" name="AutoShape 28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7" name="AutoShape 29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178" name="AutoShape 37"/>
          <p:cNvSpPr>
            <a:spLocks noChangeArrowheads="1"/>
          </p:cNvSpPr>
          <p:nvPr/>
        </p:nvSpPr>
        <p:spPr bwMode="auto">
          <a:xfrm>
            <a:off x="609600" y="304800"/>
            <a:ext cx="2133600" cy="7620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Invention #2</a:t>
            </a:r>
          </a:p>
        </p:txBody>
      </p:sp>
      <p:sp>
        <p:nvSpPr>
          <p:cNvPr id="7179" name="Freeform 38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Freeform 39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04" name="Oval 40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105" name="Oval 41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8106" name="Oval 42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8107" name="Oval 43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8108" name="Oval 44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88109" name="Oval 45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88110" name="Picture 46" descr="MCj03354420000[1]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2590800"/>
            <a:ext cx="5334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70717" y="3935701"/>
            <a:ext cx="4426029" cy="1277199"/>
            <a:chOff x="2970717" y="3935701"/>
            <a:chExt cx="4426029" cy="12771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8830" y="3938587"/>
              <a:ext cx="1867916" cy="124301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0717" y="3935701"/>
              <a:ext cx="1919288" cy="1277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112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8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8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8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8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8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8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C -0.004 -0.02037 -0.00799 -0.04051 -0.0198 -0.05232 C -0.0316 -0.06412 -0.05105 -0.07014 -0.07066 -0.07153 C -0.09028 -0.07292 -0.12414 -0.07408 -0.1375 -0.06065 C -0.15087 -0.04723 -0.15105 -0.01945 -0.15105 0.00833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88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3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8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8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88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8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55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5 -1.11111E-6 L 0.85833 -1.1111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88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834 -1.11111E-6 L 0.75 -1.11111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88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8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8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8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04" grpId="0" animBg="1"/>
      <p:bldP spid="88104" grpId="1" animBg="1"/>
      <p:bldP spid="88104" grpId="2" animBg="1"/>
      <p:bldP spid="88104" grpId="3" animBg="1"/>
      <p:bldP spid="88104" grpId="4" animBg="1"/>
      <p:bldP spid="88104" grpId="5" animBg="1"/>
      <p:bldP spid="88105" grpId="0" animBg="1"/>
      <p:bldP spid="88105" grpId="1" animBg="1"/>
      <p:bldP spid="88105" grpId="2" animBg="1"/>
      <p:bldP spid="88105" grpId="3" animBg="1"/>
      <p:bldP spid="88105" grpId="4" animBg="1"/>
      <p:bldP spid="88106" grpId="0" animBg="1"/>
      <p:bldP spid="88106" grpId="1" animBg="1"/>
      <p:bldP spid="88106" grpId="2" animBg="1"/>
      <p:bldP spid="88106" grpId="3" animBg="1"/>
      <p:bldP spid="88107" grpId="0" animBg="1"/>
      <p:bldP spid="88107" grpId="1" animBg="1"/>
      <p:bldP spid="88107" grpId="2" animBg="1"/>
      <p:bldP spid="88108" grpId="0" animBg="1"/>
      <p:bldP spid="88108" grpId="1" animBg="1"/>
      <p:bldP spid="8810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Problem: Branch Instructions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8197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8208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09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0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1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2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13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8214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8215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8216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8217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8218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8219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8220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8221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8222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8223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24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25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26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8227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8198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199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0" name="AutoShape 28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1" name="AutoShape 29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202" name="Freeform 31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Freeform 32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0146" name="Oval 34"/>
          <p:cNvSpPr>
            <a:spLocks noChangeArrowheads="1"/>
          </p:cNvSpPr>
          <p:nvPr/>
        </p:nvSpPr>
        <p:spPr bwMode="auto">
          <a:xfrm>
            <a:off x="0" y="2133600"/>
            <a:ext cx="457200" cy="4572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153" name="Oval 41"/>
          <p:cNvSpPr>
            <a:spLocks noChangeArrowheads="1"/>
          </p:cNvSpPr>
          <p:nvPr/>
        </p:nvSpPr>
        <p:spPr bwMode="auto">
          <a:xfrm>
            <a:off x="0" y="3124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154" name="Text Box 42"/>
          <p:cNvSpPr txBox="1">
            <a:spLocks noChangeArrowheads="1"/>
          </p:cNvSpPr>
          <p:nvPr/>
        </p:nvSpPr>
        <p:spPr bwMode="auto">
          <a:xfrm>
            <a:off x="76200" y="2667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90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4.44444E-6 L 0.08333 0.066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0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90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5" grpId="0" animBg="1"/>
      <p:bldP spid="90145" grpId="1" animBg="1"/>
      <p:bldP spid="90145" grpId="2" animBg="1"/>
      <p:bldP spid="90146" grpId="0" animBg="1"/>
      <p:bldP spid="90153" grpId="0" animBg="1"/>
      <p:bldP spid="901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Branch Prediction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57200" y="13716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Register File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57200" y="5486400"/>
            <a:ext cx="7924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Memory (DRAM &amp; Disk)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381000" y="2514600"/>
            <a:ext cx="8305800" cy="1219200"/>
            <a:chOff x="240" y="1584"/>
            <a:chExt cx="5232" cy="768"/>
          </a:xfrm>
        </p:grpSpPr>
        <p:sp>
          <p:nvSpPr>
            <p:cNvPr id="9236" name="Rectangle 6"/>
            <p:cNvSpPr>
              <a:spLocks noChangeArrowheads="1"/>
            </p:cNvSpPr>
            <p:nvPr/>
          </p:nvSpPr>
          <p:spPr bwMode="auto">
            <a:xfrm>
              <a:off x="28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37" name="Rectangle 7"/>
            <p:cNvSpPr>
              <a:spLocks noChangeArrowheads="1"/>
            </p:cNvSpPr>
            <p:nvPr/>
          </p:nvSpPr>
          <p:spPr bwMode="auto">
            <a:xfrm>
              <a:off x="1152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38" name="Rectangle 8"/>
            <p:cNvSpPr>
              <a:spLocks noChangeArrowheads="1"/>
            </p:cNvSpPr>
            <p:nvPr/>
          </p:nvSpPr>
          <p:spPr bwMode="auto">
            <a:xfrm>
              <a:off x="2880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39" name="Rectangle 9"/>
            <p:cNvSpPr>
              <a:spLocks noChangeArrowheads="1"/>
            </p:cNvSpPr>
            <p:nvPr/>
          </p:nvSpPr>
          <p:spPr bwMode="auto">
            <a:xfrm>
              <a:off x="3744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40" name="Rectangle 10"/>
            <p:cNvSpPr>
              <a:spLocks noChangeArrowheads="1"/>
            </p:cNvSpPr>
            <p:nvPr/>
          </p:nvSpPr>
          <p:spPr bwMode="auto">
            <a:xfrm>
              <a:off x="4608" y="1584"/>
              <a:ext cx="672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41" name="Text Box 11"/>
            <p:cNvSpPr txBox="1">
              <a:spLocks noChangeArrowheads="1"/>
            </p:cNvSpPr>
            <p:nvPr/>
          </p:nvSpPr>
          <p:spPr bwMode="auto">
            <a:xfrm>
              <a:off x="518" y="185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IF</a:t>
              </a:r>
            </a:p>
          </p:txBody>
        </p:sp>
        <p:sp>
          <p:nvSpPr>
            <p:cNvPr id="9242" name="Text Box 12"/>
            <p:cNvSpPr txBox="1">
              <a:spLocks noChangeArrowheads="1"/>
            </p:cNvSpPr>
            <p:nvPr/>
          </p:nvSpPr>
          <p:spPr bwMode="auto">
            <a:xfrm>
              <a:off x="240" y="2128"/>
              <a:ext cx="7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fetch)</a:t>
              </a:r>
            </a:p>
          </p:txBody>
        </p:sp>
        <p:sp>
          <p:nvSpPr>
            <p:cNvPr id="9243" name="Text Box 13"/>
            <p:cNvSpPr txBox="1">
              <a:spLocks noChangeArrowheads="1"/>
            </p:cNvSpPr>
            <p:nvPr/>
          </p:nvSpPr>
          <p:spPr bwMode="auto">
            <a:xfrm>
              <a:off x="1393" y="18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ID</a:t>
              </a:r>
            </a:p>
          </p:txBody>
        </p:sp>
        <p:sp>
          <p:nvSpPr>
            <p:cNvPr id="9244" name="Text Box 14"/>
            <p:cNvSpPr txBox="1">
              <a:spLocks noChangeArrowheads="1"/>
            </p:cNvSpPr>
            <p:nvPr/>
          </p:nvSpPr>
          <p:spPr bwMode="auto">
            <a:xfrm>
              <a:off x="1120" y="2112"/>
              <a:ext cx="8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(instr. decode)</a:t>
              </a:r>
            </a:p>
          </p:txBody>
        </p:sp>
        <p:sp>
          <p:nvSpPr>
            <p:cNvPr id="9245" name="Text Box 15"/>
            <p:cNvSpPr txBox="1">
              <a:spLocks noChangeArrowheads="1"/>
            </p:cNvSpPr>
            <p:nvPr/>
          </p:nvSpPr>
          <p:spPr bwMode="auto">
            <a:xfrm>
              <a:off x="3089" y="1872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EX</a:t>
              </a:r>
            </a:p>
          </p:txBody>
        </p:sp>
        <p:sp>
          <p:nvSpPr>
            <p:cNvPr id="9246" name="Text Box 16"/>
            <p:cNvSpPr txBox="1">
              <a:spLocks noChangeArrowheads="1"/>
            </p:cNvSpPr>
            <p:nvPr/>
          </p:nvSpPr>
          <p:spPr bwMode="auto">
            <a:xfrm>
              <a:off x="2958" y="2112"/>
              <a:ext cx="5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(execute)</a:t>
              </a:r>
            </a:p>
          </p:txBody>
        </p:sp>
        <p:sp>
          <p:nvSpPr>
            <p:cNvPr id="9247" name="Text Box 17"/>
            <p:cNvSpPr txBox="1">
              <a:spLocks noChangeArrowheads="1"/>
            </p:cNvSpPr>
            <p:nvPr/>
          </p:nvSpPr>
          <p:spPr bwMode="auto">
            <a:xfrm>
              <a:off x="3792" y="1872"/>
              <a:ext cx="5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MEM</a:t>
              </a:r>
            </a:p>
          </p:txBody>
        </p:sp>
        <p:sp>
          <p:nvSpPr>
            <p:cNvPr id="9248" name="Text Box 18"/>
            <p:cNvSpPr txBox="1">
              <a:spLocks noChangeArrowheads="1"/>
            </p:cNvSpPr>
            <p:nvPr/>
          </p:nvSpPr>
          <p:spPr bwMode="auto">
            <a:xfrm>
              <a:off x="3744" y="2112"/>
              <a:ext cx="6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(memory)</a:t>
              </a:r>
            </a:p>
          </p:txBody>
        </p:sp>
        <p:sp>
          <p:nvSpPr>
            <p:cNvPr id="9249" name="Text Box 19"/>
            <p:cNvSpPr txBox="1">
              <a:spLocks noChangeArrowheads="1"/>
            </p:cNvSpPr>
            <p:nvPr/>
          </p:nvSpPr>
          <p:spPr bwMode="auto">
            <a:xfrm>
              <a:off x="4759" y="187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WB</a:t>
              </a:r>
            </a:p>
          </p:txBody>
        </p:sp>
        <p:sp>
          <p:nvSpPr>
            <p:cNvPr id="9250" name="Text Box 20"/>
            <p:cNvSpPr txBox="1">
              <a:spLocks noChangeArrowheads="1"/>
            </p:cNvSpPr>
            <p:nvPr/>
          </p:nvSpPr>
          <p:spPr bwMode="auto">
            <a:xfrm>
              <a:off x="4602" y="2112"/>
              <a:ext cx="7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/>
                <a:t>(writeback)</a:t>
              </a:r>
            </a:p>
          </p:txBody>
        </p:sp>
        <p:sp>
          <p:nvSpPr>
            <p:cNvPr id="9251" name="AutoShape 21"/>
            <p:cNvSpPr>
              <a:spLocks noChangeArrowheads="1"/>
            </p:cNvSpPr>
            <p:nvPr/>
          </p:nvSpPr>
          <p:spPr bwMode="auto">
            <a:xfrm>
              <a:off x="96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2" name="AutoShape 22"/>
            <p:cNvSpPr>
              <a:spLocks noChangeArrowheads="1"/>
            </p:cNvSpPr>
            <p:nvPr/>
          </p:nvSpPr>
          <p:spPr bwMode="auto">
            <a:xfrm>
              <a:off x="1824" y="1872"/>
              <a:ext cx="1056" cy="192"/>
            </a:xfrm>
            <a:prstGeom prst="rightArrow">
              <a:avLst>
                <a:gd name="adj1" fmla="val 55204"/>
                <a:gd name="adj2" fmla="val 2396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3" name="AutoShape 23"/>
            <p:cNvSpPr>
              <a:spLocks noChangeArrowheads="1"/>
            </p:cNvSpPr>
            <p:nvPr/>
          </p:nvSpPr>
          <p:spPr bwMode="auto">
            <a:xfrm>
              <a:off x="3552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4" name="AutoShape 24"/>
            <p:cNvSpPr>
              <a:spLocks noChangeArrowheads="1"/>
            </p:cNvSpPr>
            <p:nvPr/>
          </p:nvSpPr>
          <p:spPr bwMode="auto">
            <a:xfrm>
              <a:off x="4416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255" name="AutoShape 25"/>
            <p:cNvSpPr>
              <a:spLocks noChangeArrowheads="1"/>
            </p:cNvSpPr>
            <p:nvPr/>
          </p:nvSpPr>
          <p:spPr bwMode="auto">
            <a:xfrm>
              <a:off x="5280" y="1872"/>
              <a:ext cx="192" cy="192"/>
            </a:xfrm>
            <a:prstGeom prst="rightArrow">
              <a:avLst>
                <a:gd name="adj1" fmla="val 50000"/>
                <a:gd name="adj2" fmla="val 2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222" name="AutoShape 26"/>
          <p:cNvSpPr>
            <a:spLocks noChangeArrowheads="1"/>
          </p:cNvSpPr>
          <p:nvPr/>
        </p:nvSpPr>
        <p:spPr bwMode="auto">
          <a:xfrm>
            <a:off x="22098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3" name="AutoShape 27"/>
          <p:cNvSpPr>
            <a:spLocks noChangeArrowheads="1"/>
          </p:cNvSpPr>
          <p:nvPr/>
        </p:nvSpPr>
        <p:spPr bwMode="auto">
          <a:xfrm flipV="1">
            <a:off x="7696200" y="19812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4" name="AutoShape 28"/>
          <p:cNvSpPr>
            <a:spLocks noChangeArrowheads="1"/>
          </p:cNvSpPr>
          <p:nvPr/>
        </p:nvSpPr>
        <p:spPr bwMode="auto">
          <a:xfrm>
            <a:off x="6324600" y="3733800"/>
            <a:ext cx="304800" cy="1752600"/>
          </a:xfrm>
          <a:prstGeom prst="upDownArrow">
            <a:avLst>
              <a:gd name="adj1" fmla="val 50000"/>
              <a:gd name="adj2" fmla="val 260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5" name="AutoShape 29"/>
          <p:cNvSpPr>
            <a:spLocks noChangeArrowheads="1"/>
          </p:cNvSpPr>
          <p:nvPr/>
        </p:nvSpPr>
        <p:spPr bwMode="auto">
          <a:xfrm>
            <a:off x="838200" y="3733800"/>
            <a:ext cx="304800" cy="1752600"/>
          </a:xfrm>
          <a:prstGeom prst="upArrow">
            <a:avLst>
              <a:gd name="adj1" fmla="val 50000"/>
              <a:gd name="adj2" fmla="val 2760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9226" name="Freeform 30"/>
          <p:cNvSpPr>
            <a:spLocks/>
          </p:cNvSpPr>
          <p:nvPr/>
        </p:nvSpPr>
        <p:spPr bwMode="auto">
          <a:xfrm>
            <a:off x="4343400" y="2362200"/>
            <a:ext cx="1447800" cy="7620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Freeform 31"/>
          <p:cNvSpPr>
            <a:spLocks/>
          </p:cNvSpPr>
          <p:nvPr/>
        </p:nvSpPr>
        <p:spPr bwMode="auto">
          <a:xfrm>
            <a:off x="4191000" y="2286000"/>
            <a:ext cx="2971800" cy="838200"/>
          </a:xfrm>
          <a:custGeom>
            <a:avLst/>
            <a:gdLst>
              <a:gd name="T0" fmla="*/ 2147483647 w 864"/>
              <a:gd name="T1" fmla="*/ 2147483647 h 576"/>
              <a:gd name="T2" fmla="*/ 2147483647 w 864"/>
              <a:gd name="T3" fmla="*/ 0 h 576"/>
              <a:gd name="T4" fmla="*/ 0 w 864"/>
              <a:gd name="T5" fmla="*/ 0 h 576"/>
              <a:gd name="T6" fmla="*/ 0 w 864"/>
              <a:gd name="T7" fmla="*/ 2147483647 h 5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64" h="576">
                <a:moveTo>
                  <a:pt x="864" y="576"/>
                </a:moveTo>
                <a:lnTo>
                  <a:pt x="864" y="0"/>
                </a:lnTo>
                <a:lnTo>
                  <a:pt x="0" y="0"/>
                </a:lnTo>
                <a:lnTo>
                  <a:pt x="0" y="576"/>
                </a:ln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68" name="Oval 32"/>
          <p:cNvSpPr>
            <a:spLocks noChangeArrowheads="1"/>
          </p:cNvSpPr>
          <p:nvPr/>
        </p:nvSpPr>
        <p:spPr bwMode="auto">
          <a:xfrm>
            <a:off x="762000" y="2590800"/>
            <a:ext cx="457200" cy="457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1169" name="Oval 33"/>
          <p:cNvSpPr>
            <a:spLocks noChangeArrowheads="1"/>
          </p:cNvSpPr>
          <p:nvPr/>
        </p:nvSpPr>
        <p:spPr bwMode="auto">
          <a:xfrm>
            <a:off x="0" y="2133600"/>
            <a:ext cx="457200" cy="4572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170" name="Oval 34"/>
          <p:cNvSpPr>
            <a:spLocks noChangeArrowheads="1"/>
          </p:cNvSpPr>
          <p:nvPr/>
        </p:nvSpPr>
        <p:spPr bwMode="auto">
          <a:xfrm>
            <a:off x="0" y="31242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171" name="Text Box 35"/>
          <p:cNvSpPr txBox="1">
            <a:spLocks noChangeArrowheads="1"/>
          </p:cNvSpPr>
          <p:nvPr/>
        </p:nvSpPr>
        <p:spPr bwMode="auto">
          <a:xfrm>
            <a:off x="76200" y="26670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?</a:t>
            </a:r>
          </a:p>
        </p:txBody>
      </p:sp>
      <p:sp>
        <p:nvSpPr>
          <p:cNvPr id="9232" name="AutoShape 36"/>
          <p:cNvSpPr>
            <a:spLocks noChangeArrowheads="1"/>
          </p:cNvSpPr>
          <p:nvPr/>
        </p:nvSpPr>
        <p:spPr bwMode="auto">
          <a:xfrm>
            <a:off x="304800" y="304800"/>
            <a:ext cx="2133600" cy="7620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Invention #3</a:t>
            </a:r>
          </a:p>
        </p:txBody>
      </p:sp>
      <p:sp>
        <p:nvSpPr>
          <p:cNvPr id="9233" name="Rectangle 37"/>
          <p:cNvSpPr>
            <a:spLocks noChangeArrowheads="1"/>
          </p:cNvSpPr>
          <p:nvPr/>
        </p:nvSpPr>
        <p:spPr bwMode="auto">
          <a:xfrm>
            <a:off x="457200" y="2133600"/>
            <a:ext cx="1066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Branch</a:t>
            </a:r>
            <a:br>
              <a:rPr lang="en-US" altLang="en-US" sz="1400"/>
            </a:br>
            <a:r>
              <a:rPr lang="en-US" altLang="en-US" sz="1400"/>
              <a:t>Predictor</a:t>
            </a:r>
          </a:p>
        </p:txBody>
      </p:sp>
      <p:sp>
        <p:nvSpPr>
          <p:cNvPr id="91174" name="Oval 38"/>
          <p:cNvSpPr>
            <a:spLocks noChangeArrowheads="1"/>
          </p:cNvSpPr>
          <p:nvPr/>
        </p:nvSpPr>
        <p:spPr bwMode="auto">
          <a:xfrm>
            <a:off x="0" y="2133600"/>
            <a:ext cx="457200" cy="4572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1175" name="Oval 39"/>
          <p:cNvSpPr>
            <a:spLocks noChangeArrowheads="1"/>
          </p:cNvSpPr>
          <p:nvPr/>
        </p:nvSpPr>
        <p:spPr bwMode="auto">
          <a:xfrm>
            <a:off x="0" y="2133600"/>
            <a:ext cx="457200" cy="457200"/>
          </a:xfrm>
          <a:prstGeom prst="ellipse">
            <a:avLst/>
          </a:prstGeom>
          <a:solidFill>
            <a:srgbClr val="333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15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4.44444E-6 L 0.08333 0.0666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 -1.11111E-6 L 0.45833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0.06667 L 0.23333 0.0666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4.44444E-6 L 0.08333 0.066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33 -1.11111E-6 L 0.60833 -1.11111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1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3 0.06667 L 0.54167 0.0666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91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33 0.06667 L 0.23333 0.0666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1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945E-18 -4.44444E-6 L 0.08333 0.0666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1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333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8" grpId="0" animBg="1"/>
      <p:bldP spid="91168" grpId="1" animBg="1"/>
      <p:bldP spid="91168" grpId="2" animBg="1"/>
      <p:bldP spid="91169" grpId="0" animBg="1"/>
      <p:bldP spid="91169" grpId="1" animBg="1"/>
      <p:bldP spid="91169" grpId="2" animBg="1"/>
      <p:bldP spid="91170" grpId="0" animBg="1"/>
      <p:bldP spid="91171" grpId="0"/>
      <p:bldP spid="91174" grpId="0" animBg="1"/>
      <p:bldP spid="91174" grpId="1" animBg="1"/>
      <p:bldP spid="91174" grpId="2" animBg="1"/>
      <p:bldP spid="91175" grpId="0" animBg="1"/>
      <p:bldP spid="91175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4547</TotalTime>
  <Words>2203</Words>
  <Application>Microsoft Office PowerPoint</Application>
  <PresentationFormat>On-screen Show (4:3)</PresentationFormat>
  <Paragraphs>488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굴림</vt:lpstr>
      <vt:lpstr>Arial</vt:lpstr>
      <vt:lpstr>Calibri</vt:lpstr>
      <vt:lpstr>Courier New</vt:lpstr>
      <vt:lpstr>Wingdings</vt:lpstr>
      <vt:lpstr>Office Theme</vt:lpstr>
      <vt:lpstr>ECE 463/563 Microprocessor Architecture</vt:lpstr>
      <vt:lpstr>PowerPoint Presentation</vt:lpstr>
      <vt:lpstr>Review: Types of Instructions</vt:lpstr>
      <vt:lpstr>Simple Processor Datapath</vt:lpstr>
      <vt:lpstr>Pipelining</vt:lpstr>
      <vt:lpstr>Problem: Data-Dependent Instructions</vt:lpstr>
      <vt:lpstr>Register File Bypasses</vt:lpstr>
      <vt:lpstr>Problem: Branch Instructions</vt:lpstr>
      <vt:lpstr>Branch Prediction</vt:lpstr>
      <vt:lpstr>Problem: “Memory Wall”</vt:lpstr>
      <vt:lpstr>Caches</vt:lpstr>
      <vt:lpstr>Caches (cont.)</vt:lpstr>
      <vt:lpstr>Problem: Stalled Instructions</vt:lpstr>
      <vt:lpstr>Out-of-Order Execution</vt:lpstr>
      <vt:lpstr>Superscalar Execution</vt:lpstr>
      <vt:lpstr>Deep Pipelining</vt:lpstr>
      <vt:lpstr>PowerPoint Presentation</vt:lpstr>
      <vt:lpstr>Computer System</vt:lpstr>
      <vt:lpstr>What is Computer Architecture?</vt:lpstr>
      <vt:lpstr>CPU time equation (brief version)</vt:lpstr>
      <vt:lpstr>Static vs. Dynamic Instructions</vt:lpstr>
      <vt:lpstr>Influence on CPU time</vt:lpstr>
      <vt:lpstr>Overview of Topics in 463/563</vt:lpstr>
      <vt:lpstr>Overview of Topics in 463/563</vt:lpstr>
      <vt:lpstr>Projects</vt:lpstr>
      <vt:lpstr>Course Grading</vt:lpstr>
      <vt:lpstr>Course Web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603</cp:revision>
  <dcterms:created xsi:type="dcterms:W3CDTF">2006-08-16T00:00:00Z</dcterms:created>
  <dcterms:modified xsi:type="dcterms:W3CDTF">2024-08-21T13:53:09Z</dcterms:modified>
</cp:coreProperties>
</file>