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95" r:id="rId2"/>
    <p:sldId id="504" r:id="rId3"/>
    <p:sldId id="529" r:id="rId4"/>
    <p:sldId id="505" r:id="rId5"/>
    <p:sldId id="536" r:id="rId6"/>
    <p:sldId id="507" r:id="rId7"/>
    <p:sldId id="508" r:id="rId8"/>
    <p:sldId id="509" r:id="rId9"/>
    <p:sldId id="510" r:id="rId10"/>
    <p:sldId id="511" r:id="rId11"/>
    <p:sldId id="533" r:id="rId12"/>
    <p:sldId id="531" r:id="rId13"/>
    <p:sldId id="530" r:id="rId14"/>
    <p:sldId id="534" r:id="rId15"/>
    <p:sldId id="512" r:id="rId16"/>
    <p:sldId id="513" r:id="rId17"/>
    <p:sldId id="537" r:id="rId18"/>
    <p:sldId id="538" r:id="rId19"/>
    <p:sldId id="539" r:id="rId20"/>
    <p:sldId id="540" r:id="rId21"/>
    <p:sldId id="541" r:id="rId22"/>
    <p:sldId id="521" r:id="rId23"/>
    <p:sldId id="522" r:id="rId24"/>
    <p:sldId id="535" r:id="rId25"/>
    <p:sldId id="524" r:id="rId26"/>
    <p:sldId id="525" r:id="rId27"/>
    <p:sldId id="526" r:id="rId28"/>
    <p:sldId id="5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7162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48100"/>
            <a:ext cx="7162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19200"/>
            <a:ext cx="3505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505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tags" Target="../tags/tag31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50" Type="http://schemas.openxmlformats.org/officeDocument/2006/relationships/tags" Target="../tags/tag55.xml"/><Relationship Id="rId55" Type="http://schemas.openxmlformats.org/officeDocument/2006/relationships/tags" Target="../tags/tag60.xml"/><Relationship Id="rId63" Type="http://schemas.openxmlformats.org/officeDocument/2006/relationships/tags" Target="../tags/tag6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9" Type="http://schemas.openxmlformats.org/officeDocument/2006/relationships/tags" Target="../tags/tag34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53" Type="http://schemas.openxmlformats.org/officeDocument/2006/relationships/tags" Target="../tags/tag58.xml"/><Relationship Id="rId58" Type="http://schemas.openxmlformats.org/officeDocument/2006/relationships/tags" Target="../tags/tag63.xml"/><Relationship Id="rId66" Type="http://schemas.openxmlformats.org/officeDocument/2006/relationships/image" Target="../media/image20.wmf"/><Relationship Id="rId5" Type="http://schemas.openxmlformats.org/officeDocument/2006/relationships/tags" Target="../tags/tag10.xml"/><Relationship Id="rId61" Type="http://schemas.openxmlformats.org/officeDocument/2006/relationships/tags" Target="../tags/tag66.xml"/><Relationship Id="rId19" Type="http://schemas.openxmlformats.org/officeDocument/2006/relationships/tags" Target="../tags/tag2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56" Type="http://schemas.openxmlformats.org/officeDocument/2006/relationships/tags" Target="../tags/tag61.xml"/><Relationship Id="rId64" Type="http://schemas.openxmlformats.org/officeDocument/2006/relationships/slideLayout" Target="../slideLayouts/slideLayout13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59" Type="http://schemas.openxmlformats.org/officeDocument/2006/relationships/tags" Target="../tags/tag64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54" Type="http://schemas.openxmlformats.org/officeDocument/2006/relationships/tags" Target="../tags/tag59.xml"/><Relationship Id="rId62" Type="http://schemas.openxmlformats.org/officeDocument/2006/relationships/tags" Target="../tags/tag6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tags" Target="../tags/tag62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tags" Target="../tags/tag57.xml"/><Relationship Id="rId60" Type="http://schemas.openxmlformats.org/officeDocument/2006/relationships/tags" Target="../tags/tag65.xml"/><Relationship Id="rId65" Type="http://schemas.openxmlformats.org/officeDocument/2006/relationships/oleObject" Target="../embeddings/oleObject2.bin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9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Fall `21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/>
          </a:bodyPr>
          <a:lstStyle/>
          <a:p>
            <a:r>
              <a:rPr lang="en-US" dirty="0"/>
              <a:t>Performance and Cost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Summarizing performance</a:t>
            </a:r>
          </a:p>
        </p:txBody>
      </p:sp>
      <p:graphicFrame>
        <p:nvGraphicFramePr>
          <p:cNvPr id="10244" name="Object 3"/>
          <p:cNvGraphicFramePr>
            <a:graphicFrameLocks noGrp="1"/>
          </p:cNvGraphicFramePr>
          <p:nvPr>
            <p:ph sz="half" idx="1"/>
            <p:custDataLst>
              <p:tags r:id="rId2"/>
            </p:custDataLst>
          </p:nvPr>
        </p:nvGraphicFramePr>
        <p:xfrm>
          <a:off x="1146175" y="1371600"/>
          <a:ext cx="659606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914821" imgH="657409" progId="Excel.Sheet.8">
                  <p:embed/>
                </p:oleObj>
              </mc:Choice>
              <mc:Fallback>
                <p:oleObj name="Worksheet" r:id="rId5" imgW="3914821" imgH="657409" progId="Excel.Sheet.8">
                  <p:embed/>
                  <p:pic>
                    <p:nvPicPr>
                      <p:cNvPr id="1024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371600"/>
                        <a:ext cx="659606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4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990600" y="2819400"/>
            <a:ext cx="71628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A is 10 x faster than B for P1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B is 10 x faster than A for P2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A is 20 x faster than C for P1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C is 50 x faster than A for P2</a:t>
            </a:r>
          </a:p>
          <a:p>
            <a:pPr>
              <a:lnSpc>
                <a:spcPct val="80000"/>
              </a:lnSpc>
            </a:pPr>
            <a:r>
              <a:rPr lang="en-US" altLang="en-US" sz="1800" i="1" dirty="0"/>
              <a:t>etc</a:t>
            </a:r>
            <a:r>
              <a:rPr lang="en-US" altLang="en-US" sz="18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Total execution time gives clearest picture:</a:t>
            </a:r>
          </a:p>
          <a:p>
            <a:pPr marL="800100" lvl="1">
              <a:lnSpc>
                <a:spcPct val="80000"/>
              </a:lnSpc>
            </a:pPr>
            <a:r>
              <a:rPr lang="en-US" altLang="en-US" sz="1400" dirty="0"/>
              <a:t>B is 1001/110 = 9.1 x faster than A for both programs</a:t>
            </a:r>
          </a:p>
          <a:p>
            <a:pPr marL="800100" lvl="1">
              <a:lnSpc>
                <a:spcPct val="80000"/>
              </a:lnSpc>
            </a:pPr>
            <a:r>
              <a:rPr lang="en-US" altLang="en-US" sz="1400" dirty="0"/>
              <a:t>C is 25 x faster than A for both programs</a:t>
            </a:r>
          </a:p>
          <a:p>
            <a:pPr marL="800100" lvl="1">
              <a:lnSpc>
                <a:spcPct val="80000"/>
              </a:lnSpc>
            </a:pPr>
            <a:r>
              <a:rPr lang="en-US" altLang="en-US" sz="1400" dirty="0"/>
              <a:t>C is 2.75 x faster than B for both programs</a:t>
            </a:r>
          </a:p>
          <a:p>
            <a:pPr marL="800100" lvl="1">
              <a:lnSpc>
                <a:spcPct val="80000"/>
              </a:lnSpc>
            </a:pPr>
            <a:r>
              <a:rPr lang="en-US" altLang="en-US" sz="1400" dirty="0"/>
              <a:t>Which would you buy? (Answer: C is fastest, overall)</a:t>
            </a:r>
          </a:p>
          <a:p>
            <a:pPr>
              <a:lnSpc>
                <a:spcPct val="80000"/>
              </a:lnSpc>
            </a:pPr>
            <a:r>
              <a:rPr lang="en-US" altLang="en-US" sz="1800" i="1" dirty="0"/>
              <a:t>Arithmetic mean</a:t>
            </a:r>
            <a:r>
              <a:rPr lang="en-US" altLang="en-US" sz="1800" dirty="0"/>
              <a:t> of times is good too (A:500.5, B:55, C:20)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86400" y="3886200"/>
                <a:ext cx="289560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86200"/>
                <a:ext cx="2895600" cy="900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8400" y="5532383"/>
                <a:ext cx="2895600" cy="65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𝑡𝑖𝑚𝑒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532383"/>
                <a:ext cx="2895600" cy="6556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0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Some benchmarks may be more valuable than others (relative importance, frequency of use, </a:t>
            </a:r>
            <a:r>
              <a:rPr lang="en-US" i="1" dirty="0"/>
              <a:t>etc</a:t>
            </a:r>
            <a:r>
              <a:rPr lang="en-US" dirty="0"/>
              <a:t>.)</a:t>
            </a:r>
          </a:p>
          <a:p>
            <a:r>
              <a:rPr lang="en-US" dirty="0"/>
              <a:t>Use weighted time or weighted arithmetic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3663557"/>
                <a:ext cx="2895600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663557"/>
                <a:ext cx="289560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24400" y="3748419"/>
                <a:ext cx="2895600" cy="730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𝑡𝑖𝑚𝑒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748419"/>
                <a:ext cx="2895600" cy="730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89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803785"/>
              </p:ext>
            </p:extLst>
          </p:nvPr>
        </p:nvGraphicFramePr>
        <p:xfrm>
          <a:off x="457200" y="1417638"/>
          <a:ext cx="7848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022950366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55122187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4677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r>
                        <a:rPr lang="en-US" baseline="0" dirty="0"/>
                        <a:t> acronym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“dynamic instruction count”</a:t>
                      </a:r>
                    </a:p>
                    <a:p>
                      <a:r>
                        <a:rPr lang="en-US" i="1" dirty="0"/>
                        <a:t>i.e.</a:t>
                      </a:r>
                      <a:r>
                        <a:rPr lang="en-US" dirty="0"/>
                        <a:t>, # instructions executed at</a:t>
                      </a:r>
                      <a:r>
                        <a:rPr lang="en-US" baseline="0" dirty="0"/>
                        <a:t> run-time </a:t>
                      </a:r>
                      <a:r>
                        <a:rPr lang="en-US" sz="1200" baseline="0" dirty="0"/>
                        <a:t>(different from “static instruction count”, which is # compiled instr. in the program binary)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9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“cycles-per-instruction”</a:t>
                      </a:r>
                      <a:br>
                        <a:rPr lang="en-US" dirty="0"/>
                      </a:br>
                      <a:r>
                        <a:rPr lang="en-US" dirty="0"/>
                        <a:t>CPI = 1/IPC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cycles/instr.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40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“instructions-per-cycle”</a:t>
                      </a:r>
                    </a:p>
                    <a:p>
                      <a:r>
                        <a:rPr lang="en-US" dirty="0"/>
                        <a:t>IPC = 1/CPI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instr./cycle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48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“cycle time”, a.k.a., “clock period”</a:t>
                      </a:r>
                    </a:p>
                    <a:p>
                      <a:r>
                        <a:rPr lang="en-US" dirty="0"/>
                        <a:t>CT = 1/f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s/cycle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3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“clock frequency”</a:t>
                      </a:r>
                      <a:r>
                        <a:rPr lang="en-US" baseline="0" dirty="0"/>
                        <a:t> or “frequency”</a:t>
                      </a:r>
                      <a:endParaRPr lang="en-US" dirty="0"/>
                    </a:p>
                    <a:p>
                      <a:r>
                        <a:rPr lang="en-US" dirty="0"/>
                        <a:t>f = 1/CT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cycles/s</a:t>
                      </a:r>
                    </a:p>
                    <a:p>
                      <a:r>
                        <a:rPr lang="en-US" dirty="0"/>
                        <a:t>(Hz)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5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“instructions-per-second”</a:t>
                      </a:r>
                    </a:p>
                    <a:p>
                      <a:r>
                        <a:rPr lang="en-US" dirty="0"/>
                        <a:t>IPS = IPC ·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instr./s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62496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9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use of IPC and 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70268"/>
            <a:ext cx="8915400" cy="36558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Time is the only true measure of performance</a:t>
            </a:r>
          </a:p>
          <a:p>
            <a:r>
              <a:rPr lang="en-US" dirty="0"/>
              <a:t>When is it valid to compare computers based on IPC alone?</a:t>
            </a:r>
          </a:p>
          <a:p>
            <a:pPr lvl="1"/>
            <a:r>
              <a:rPr lang="en-US" dirty="0"/>
              <a:t>Only if IC and CT are the same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When is it valid to compare computers based on IPS alone?</a:t>
            </a:r>
          </a:p>
          <a:p>
            <a:pPr lvl="1"/>
            <a:r>
              <a:rPr lang="en-US" dirty="0"/>
              <a:t>Only if IC is the same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1269939"/>
            <a:ext cx="4458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CPU time = IC x CPI x CT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 = IC x (1/IPC) x (1/f)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 = IC / (IPC x f)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</a:rPr>
              <a:t>         = IC / 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57872" y="3810000"/>
                <a:ext cx="5638800" cy="65806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𝑠𝑝𝑒𝑒𝑑𝑢𝑝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𝐶𝑇</m:t>
                          </m:r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72" y="3810000"/>
                <a:ext cx="5638800" cy="658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57872" y="5478764"/>
                <a:ext cx="5638800" cy="68191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𝑠𝑝𝑒𝑒𝑑𝑢𝑝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𝑤𝑟𝑡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𝐼𝑃𝑆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𝐼𝑃𝑆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72" y="5478764"/>
                <a:ext cx="56388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01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On the proper use of means for summarizing metrics of a benchmark suite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181233"/>
              </p:ext>
            </p:extLst>
          </p:nvPr>
        </p:nvGraphicFramePr>
        <p:xfrm>
          <a:off x="152400" y="1600200"/>
          <a:ext cx="883919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558">
                  <a:extLst>
                    <a:ext uri="{9D8B030D-6E8A-4147-A177-3AD203B41FA5}">
                      <a16:colId xmlns:a16="http://schemas.microsoft.com/office/drawing/2014/main" val="3054129345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2089806487"/>
                    </a:ext>
                  </a:extLst>
                </a:gridCol>
                <a:gridCol w="1183234">
                  <a:extLst>
                    <a:ext uri="{9D8B030D-6E8A-4147-A177-3AD203B41FA5}">
                      <a16:colId xmlns:a16="http://schemas.microsoft.com/office/drawing/2014/main" val="10386685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407931901"/>
                    </a:ext>
                  </a:extLst>
                </a:gridCol>
                <a:gridCol w="2057398">
                  <a:extLst>
                    <a:ext uri="{9D8B030D-6E8A-4147-A177-3AD203B41FA5}">
                      <a16:colId xmlns:a16="http://schemas.microsoft.com/office/drawing/2014/main" val="3774400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 with all weights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6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(s), cycles, CPI, energy 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</a:t>
                      </a:r>
                      <a:r>
                        <a:rPr lang="en-US" baseline="0" dirty="0"/>
                        <a:t>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rate (quantity</a:t>
                      </a:r>
                      <a:r>
                        <a:rPr lang="en-US" baseline="0" dirty="0"/>
                        <a:t> per unit time)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IPS</a:t>
                      </a:r>
                      <a:r>
                        <a:rPr lang="en-US" baseline="0" dirty="0"/>
                        <a:t> (1/s), IPC (1/cycle), power (J/s)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Harmonic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ratio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unitless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Speedup w.r.t. a reference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Geometric mean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2087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0600" y="2513931"/>
                <a:ext cx="2057400" cy="588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</m:ba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𝑡𝑖𝑚𝑒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513931"/>
                <a:ext cx="2057400" cy="588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00600" y="3240026"/>
                <a:ext cx="2057400" cy="758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</m:ba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𝐼𝑃𝐶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40026"/>
                <a:ext cx="2057400" cy="758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5857" y="4418459"/>
                <a:ext cx="2397370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𝑠𝑝𝑒𝑒𝑑𝑢𝑝</m:t>
                          </m:r>
                        </m:e>
                      </m:ba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𝑠𝑝𝑒𝑒𝑑𝑢𝑝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57" y="4418459"/>
                <a:ext cx="2397370" cy="810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40414" y="2513931"/>
                <a:ext cx="2057400" cy="53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</m:ba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𝑡𝑖𝑚𝑒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414" y="2513931"/>
                <a:ext cx="2057400" cy="530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16613" y="3226959"/>
                <a:ext cx="2057400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</m:ba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𝐼𝑃𝐶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613" y="3226959"/>
                <a:ext cx="2057400" cy="708143"/>
              </a:xfrm>
              <a:prstGeom prst="rect">
                <a:avLst/>
              </a:prstGeom>
              <a:blipFill>
                <a:blip r:embed="rId6"/>
                <a:stretch>
                  <a:fillRect b="-57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87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Speedup</a:t>
            </a:r>
            <a:endParaRPr lang="en-US" alt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534400" cy="4525963"/>
          </a:xfrm>
        </p:spPr>
        <p:txBody>
          <a:bodyPr/>
          <a:lstStyle/>
          <a:p>
            <a:r>
              <a:rPr lang="en-US" altLang="en-US" dirty="0"/>
              <a:t>Enhance a processor with some new mechanism</a:t>
            </a:r>
          </a:p>
          <a:p>
            <a:r>
              <a:rPr lang="en-US" altLang="en-US" dirty="0"/>
              <a:t>speedup = </a:t>
            </a:r>
            <a:r>
              <a:rPr lang="en-US" altLang="en-US" dirty="0" err="1"/>
              <a:t>Time</a:t>
            </a:r>
            <a:r>
              <a:rPr lang="en-US" altLang="en-US" baseline="-25000" dirty="0" err="1"/>
              <a:t>OLD</a:t>
            </a:r>
            <a:r>
              <a:rPr lang="en-US" altLang="en-US" dirty="0"/>
              <a:t> / </a:t>
            </a:r>
            <a:r>
              <a:rPr lang="en-US" altLang="en-US" dirty="0" err="1"/>
              <a:t>Time</a:t>
            </a:r>
            <a:r>
              <a:rPr lang="en-US" altLang="en-US" baseline="-25000" dirty="0" err="1"/>
              <a:t>NEW</a:t>
            </a:r>
            <a:r>
              <a:rPr lang="en-US" altLang="en-US" dirty="0"/>
              <a:t> 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19368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Amdahl’s law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1219200"/>
            <a:ext cx="7162800" cy="762000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Performance improvement (“</a:t>
            </a:r>
            <a:r>
              <a:rPr lang="en-US" altLang="en-US" i="1" dirty="0"/>
              <a:t>speedup</a:t>
            </a:r>
            <a:r>
              <a:rPr lang="en-US" altLang="en-US" dirty="0"/>
              <a:t>”) is limited by the part you cannot improve.</a:t>
            </a:r>
          </a:p>
        </p:txBody>
      </p:sp>
      <p:grpSp>
        <p:nvGrpSpPr>
          <p:cNvPr id="12293" name="Group 17"/>
          <p:cNvGrpSpPr>
            <a:grpSpLocks/>
          </p:cNvGrpSpPr>
          <p:nvPr/>
        </p:nvGrpSpPr>
        <p:grpSpPr bwMode="auto">
          <a:xfrm>
            <a:off x="1219200" y="2209800"/>
            <a:ext cx="5402263" cy="2378075"/>
            <a:chOff x="720" y="1814"/>
            <a:chExt cx="3403" cy="1498"/>
          </a:xfrm>
        </p:grpSpPr>
        <p:sp>
          <p:nvSpPr>
            <p:cNvPr id="12295" name="Rectangle 18"/>
            <p:cNvSpPr>
              <a:spLocks noChangeArrowheads="1"/>
            </p:cNvSpPr>
            <p:nvPr/>
          </p:nvSpPr>
          <p:spPr bwMode="auto">
            <a:xfrm>
              <a:off x="720" y="2256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6" name="Rectangle 19"/>
            <p:cNvSpPr>
              <a:spLocks noChangeArrowheads="1"/>
            </p:cNvSpPr>
            <p:nvPr/>
          </p:nvSpPr>
          <p:spPr bwMode="auto">
            <a:xfrm>
              <a:off x="1824" y="2256"/>
              <a:ext cx="528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/>
                <a:t>x</a:t>
              </a:r>
            </a:p>
          </p:txBody>
        </p:sp>
        <p:sp>
          <p:nvSpPr>
            <p:cNvPr id="12297" name="Line 20"/>
            <p:cNvSpPr>
              <a:spLocks noChangeShapeType="1"/>
            </p:cNvSpPr>
            <p:nvPr/>
          </p:nvSpPr>
          <p:spPr bwMode="auto">
            <a:xfrm>
              <a:off x="720" y="1958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21"/>
            <p:cNvSpPr>
              <a:spLocks noChangeShapeType="1"/>
            </p:cNvSpPr>
            <p:nvPr/>
          </p:nvSpPr>
          <p:spPr bwMode="auto">
            <a:xfrm>
              <a:off x="720" y="206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22"/>
            <p:cNvSpPr>
              <a:spLocks noChangeShapeType="1"/>
            </p:cNvSpPr>
            <p:nvPr/>
          </p:nvSpPr>
          <p:spPr bwMode="auto">
            <a:xfrm>
              <a:off x="1824" y="2064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Text Box 23"/>
            <p:cNvSpPr txBox="1">
              <a:spLocks noChangeArrowheads="1"/>
            </p:cNvSpPr>
            <p:nvPr/>
          </p:nvSpPr>
          <p:spPr bwMode="auto">
            <a:xfrm>
              <a:off x="1392" y="1814"/>
              <a:ext cx="28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OLD</a:t>
              </a:r>
            </a:p>
          </p:txBody>
        </p:sp>
        <p:sp>
          <p:nvSpPr>
            <p:cNvPr id="12301" name="Text Box 24"/>
            <p:cNvSpPr txBox="1">
              <a:spLocks noChangeArrowheads="1"/>
            </p:cNvSpPr>
            <p:nvPr/>
          </p:nvSpPr>
          <p:spPr bwMode="auto">
            <a:xfrm>
              <a:off x="1101" y="2064"/>
              <a:ext cx="43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(1-f)T</a:t>
              </a:r>
              <a:r>
                <a:rPr lang="en-US" altLang="en-US" baseline="-25000"/>
                <a:t>OLD</a:t>
              </a:r>
            </a:p>
          </p:txBody>
        </p:sp>
        <p:sp>
          <p:nvSpPr>
            <p:cNvPr id="12302" name="Text Box 25"/>
            <p:cNvSpPr txBox="1">
              <a:spLocks noChangeArrowheads="1"/>
            </p:cNvSpPr>
            <p:nvPr/>
          </p:nvSpPr>
          <p:spPr bwMode="auto">
            <a:xfrm>
              <a:off x="1872" y="2064"/>
              <a:ext cx="36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(f)T</a:t>
              </a:r>
              <a:r>
                <a:rPr lang="en-US" altLang="en-US" baseline="-25000"/>
                <a:t>OLD</a:t>
              </a:r>
            </a:p>
          </p:txBody>
        </p:sp>
        <p:sp>
          <p:nvSpPr>
            <p:cNvPr id="12303" name="Line 26"/>
            <p:cNvSpPr>
              <a:spLocks noChangeShapeType="1"/>
            </p:cNvSpPr>
            <p:nvPr/>
          </p:nvSpPr>
          <p:spPr bwMode="auto">
            <a:xfrm>
              <a:off x="720" y="182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7"/>
            <p:cNvSpPr>
              <a:spLocks noChangeShapeType="1"/>
            </p:cNvSpPr>
            <p:nvPr/>
          </p:nvSpPr>
          <p:spPr bwMode="auto">
            <a:xfrm>
              <a:off x="2352" y="182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28"/>
            <p:cNvSpPr>
              <a:spLocks noChangeShapeType="1"/>
            </p:cNvSpPr>
            <p:nvPr/>
          </p:nvSpPr>
          <p:spPr bwMode="auto">
            <a:xfrm>
              <a:off x="1824" y="20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Rectangle 29"/>
            <p:cNvSpPr>
              <a:spLocks noChangeArrowheads="1"/>
            </p:cNvSpPr>
            <p:nvPr/>
          </p:nvSpPr>
          <p:spPr bwMode="auto">
            <a:xfrm>
              <a:off x="720" y="3120"/>
              <a:ext cx="139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07" name="Rectangle 30"/>
            <p:cNvSpPr>
              <a:spLocks noChangeArrowheads="1"/>
            </p:cNvSpPr>
            <p:nvPr/>
          </p:nvSpPr>
          <p:spPr bwMode="auto">
            <a:xfrm>
              <a:off x="1824" y="3120"/>
              <a:ext cx="288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/>
                <a:t>x’</a:t>
              </a:r>
            </a:p>
          </p:txBody>
        </p:sp>
        <p:sp>
          <p:nvSpPr>
            <p:cNvPr id="12308" name="Line 31"/>
            <p:cNvSpPr>
              <a:spLocks noChangeShapeType="1"/>
            </p:cNvSpPr>
            <p:nvPr/>
          </p:nvSpPr>
          <p:spPr bwMode="auto">
            <a:xfrm>
              <a:off x="720" y="2822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32"/>
            <p:cNvSpPr>
              <a:spLocks noChangeShapeType="1"/>
            </p:cNvSpPr>
            <p:nvPr/>
          </p:nvSpPr>
          <p:spPr bwMode="auto">
            <a:xfrm>
              <a:off x="720" y="2928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33"/>
            <p:cNvSpPr>
              <a:spLocks noChangeShapeType="1"/>
            </p:cNvSpPr>
            <p:nvPr/>
          </p:nvSpPr>
          <p:spPr bwMode="auto">
            <a:xfrm>
              <a:off x="1824" y="292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Text Box 34"/>
            <p:cNvSpPr txBox="1">
              <a:spLocks noChangeArrowheads="1"/>
            </p:cNvSpPr>
            <p:nvPr/>
          </p:nvSpPr>
          <p:spPr bwMode="auto">
            <a:xfrm>
              <a:off x="1296" y="2678"/>
              <a:ext cx="2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T</a:t>
              </a:r>
              <a:r>
                <a:rPr lang="en-US" altLang="en-US" baseline="-25000"/>
                <a:t>NEW</a:t>
              </a:r>
            </a:p>
          </p:txBody>
        </p:sp>
        <p:sp>
          <p:nvSpPr>
            <p:cNvPr id="12312" name="Text Box 35"/>
            <p:cNvSpPr txBox="1">
              <a:spLocks noChangeArrowheads="1"/>
            </p:cNvSpPr>
            <p:nvPr/>
          </p:nvSpPr>
          <p:spPr bwMode="auto">
            <a:xfrm>
              <a:off x="1101" y="2928"/>
              <a:ext cx="43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(1-f)T</a:t>
              </a:r>
              <a:r>
                <a:rPr lang="en-US" altLang="en-US" baseline="-25000"/>
                <a:t>OLD</a:t>
              </a:r>
            </a:p>
          </p:txBody>
        </p:sp>
        <p:sp>
          <p:nvSpPr>
            <p:cNvPr id="12313" name="Text Box 36"/>
            <p:cNvSpPr txBox="1">
              <a:spLocks noChangeArrowheads="1"/>
            </p:cNvSpPr>
            <p:nvPr/>
          </p:nvSpPr>
          <p:spPr bwMode="auto">
            <a:xfrm>
              <a:off x="1824" y="2928"/>
              <a:ext cx="46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(f)T</a:t>
              </a:r>
              <a:r>
                <a:rPr lang="en-US" altLang="en-US" baseline="-25000"/>
                <a:t>OLD </a:t>
              </a:r>
              <a:r>
                <a:rPr lang="en-US" altLang="en-US"/>
                <a:t>/ s</a:t>
              </a:r>
            </a:p>
          </p:txBody>
        </p:sp>
        <p:sp>
          <p:nvSpPr>
            <p:cNvPr id="12314" name="Line 37"/>
            <p:cNvSpPr>
              <a:spLocks noChangeShapeType="1"/>
            </p:cNvSpPr>
            <p:nvPr/>
          </p:nvSpPr>
          <p:spPr bwMode="auto">
            <a:xfrm>
              <a:off x="720" y="268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38"/>
            <p:cNvSpPr>
              <a:spLocks noChangeShapeType="1"/>
            </p:cNvSpPr>
            <p:nvPr/>
          </p:nvSpPr>
          <p:spPr bwMode="auto">
            <a:xfrm>
              <a:off x="2112" y="268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39"/>
            <p:cNvSpPr>
              <a:spLocks noChangeShapeType="1"/>
            </p:cNvSpPr>
            <p:nvPr/>
          </p:nvSpPr>
          <p:spPr bwMode="auto">
            <a:xfrm>
              <a:off x="1824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17" name="Group 40"/>
            <p:cNvGrpSpPr>
              <a:grpSpLocks/>
            </p:cNvGrpSpPr>
            <p:nvPr/>
          </p:nvGrpSpPr>
          <p:grpSpPr bwMode="auto">
            <a:xfrm>
              <a:off x="2496" y="2400"/>
              <a:ext cx="240" cy="768"/>
              <a:chOff x="2496" y="2352"/>
              <a:chExt cx="240" cy="576"/>
            </a:xfrm>
          </p:grpSpPr>
          <p:sp>
            <p:nvSpPr>
              <p:cNvPr id="12319" name="Arc 41"/>
              <p:cNvSpPr>
                <a:spLocks/>
              </p:cNvSpPr>
              <p:nvPr/>
            </p:nvSpPr>
            <p:spPr bwMode="auto">
              <a:xfrm>
                <a:off x="2496" y="2352"/>
                <a:ext cx="240" cy="288"/>
              </a:xfrm>
              <a:custGeom>
                <a:avLst/>
                <a:gdLst>
                  <a:gd name="T0" fmla="*/ 0 w 21600"/>
                  <a:gd name="T1" fmla="*/ 0 h 21600"/>
                  <a:gd name="T2" fmla="*/ 240 w 21600"/>
                  <a:gd name="T3" fmla="*/ 288 h 21600"/>
                  <a:gd name="T4" fmla="*/ 0 w 21600"/>
                  <a:gd name="T5" fmla="*/ 28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Arc 42"/>
              <p:cNvSpPr>
                <a:spLocks/>
              </p:cNvSpPr>
              <p:nvPr/>
            </p:nvSpPr>
            <p:spPr bwMode="auto">
              <a:xfrm flipV="1">
                <a:off x="2496" y="2640"/>
                <a:ext cx="240" cy="288"/>
              </a:xfrm>
              <a:custGeom>
                <a:avLst/>
                <a:gdLst>
                  <a:gd name="T0" fmla="*/ 0 w 21600"/>
                  <a:gd name="T1" fmla="*/ 0 h 21600"/>
                  <a:gd name="T2" fmla="*/ 240 w 21600"/>
                  <a:gd name="T3" fmla="*/ 288 h 21600"/>
                  <a:gd name="T4" fmla="*/ 0 w 21600"/>
                  <a:gd name="T5" fmla="*/ 28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18" name="Text Box 43"/>
            <p:cNvSpPr txBox="1">
              <a:spLocks noChangeArrowheads="1"/>
            </p:cNvSpPr>
            <p:nvPr/>
          </p:nvSpPr>
          <p:spPr bwMode="auto">
            <a:xfrm>
              <a:off x="2726" y="2677"/>
              <a:ext cx="139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speedup fraction f by a factor of 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24399" y="3844791"/>
                <a:ext cx="2894254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9" y="3844791"/>
                <a:ext cx="2894254" cy="4939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55101" y="2547648"/>
                <a:ext cx="40429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101" y="2547648"/>
                <a:ext cx="4042966" cy="523220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681" y="5062033"/>
                <a:ext cx="5738238" cy="846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𝑁𝐸𝑊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𝑂𝐿𝐷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1" y="5062033"/>
                <a:ext cx="5738238" cy="846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93261" y="4999868"/>
                <a:ext cx="2393539" cy="8460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261" y="4999868"/>
                <a:ext cx="2393539" cy="846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67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law: 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Suppose a novel microarchitecture technique provides a speedup of 1000 (pretty amazing), but only applies 80% of the time to a given benchmark.  What is the overall speedup for this benchmark?</a:t>
                </a:r>
              </a:p>
              <a:p>
                <a:pPr lvl="1"/>
                <a:r>
                  <a:rPr lang="en-US" sz="2400" dirty="0"/>
                  <a:t>s=1000, f=0.8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𝑜𝑣𝑒𝑟𝑎𝑙𝑙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.2008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=4.98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What if s = ∞ ?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𝑜𝑣𝑒𝑟𝑎𝑙𝑙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=5.00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What if s = 100 ?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𝑜𝑣𝑒𝑟𝑎𝑙𝑙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4.81</m:t>
                    </m:r>
                  </m:oMath>
                </a14:m>
                <a:endParaRPr lang="en-US" sz="2400" dirty="0"/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229600" cy="4525963"/>
              </a:xfrm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4201" y="3984367"/>
            <a:ext cx="2209799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First interpretation of Amdahl’s Law:</a:t>
            </a:r>
            <a:r>
              <a:rPr lang="en-US" sz="1600" dirty="0"/>
              <a:t> Overall speedup is limited by the part you cannot improve.</a:t>
            </a:r>
          </a:p>
          <a:p>
            <a:r>
              <a:rPr lang="en-US" sz="1600" dirty="0"/>
              <a:t>(20% of time is not reduced, so you are limited to an overall speedup of no more than 5.)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791200" y="4953000"/>
            <a:ext cx="1143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3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law: Example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Which is better:</a:t>
                </a:r>
              </a:p>
              <a:p>
                <a:pPr lvl="1"/>
                <a:r>
                  <a:rPr lang="en-US" sz="2000" dirty="0"/>
                  <a:t>Invention A: gives a speedup of 10 when it applies (give the inventor a Nobel Prize!), and it applies 5% of the time for a benchmark of interest.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𝑜𝑣𝑒𝑟𝑎𝑙𝑙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1−0.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05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05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0.955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1.047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Invention B: gives a speedup of 1.10 when it applies (how mundane!), and it applies 95% of the time for a benchmark of interest.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𝑜𝑣𝑒𝑟𝑎𝑙𝑙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1−0.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1.10</m:t>
                            </m:r>
                          </m:den>
                        </m:f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2000" dirty="0"/>
                  <a:t>The boring invention is better!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229600" cy="4525963"/>
              </a:xfrm>
              <a:blipFill>
                <a:blip r:embed="rId2"/>
                <a:stretch>
                  <a:fillRect l="-1037" t="-107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5364094"/>
            <a:ext cx="63246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Second interpretation of Amdahl’s Law:</a:t>
            </a:r>
            <a:r>
              <a:rPr lang="en-US" sz="1600" dirty="0"/>
              <a:t> The common case matters most.</a:t>
            </a:r>
            <a:br>
              <a:rPr lang="en-US" sz="1600" dirty="0"/>
            </a:br>
            <a:r>
              <a:rPr lang="en-US" sz="1600" dirty="0"/>
              <a:t>(It was better to do an incremental idea that applied frequently.)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1143" y="3112815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(even for s = ∞ : 1.053)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1143" y="4389287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(close to 1.10)</a:t>
            </a:r>
          </a:p>
        </p:txBody>
      </p:sp>
    </p:spTree>
    <p:extLst>
      <p:ext uri="{BB962C8B-B14F-4D97-AF65-F5344CB8AC3E}">
        <p14:creationId xmlns:p14="http://schemas.microsoft.com/office/powerpoint/2010/main" val="168700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 Chip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29" y="1486337"/>
            <a:ext cx="373147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100s of engineers: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Microarchitecture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RTL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Design-for-test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Verification (functional, timing, phys. design)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Physical design (RTL to layout)</a:t>
            </a:r>
          </a:p>
        </p:txBody>
      </p:sp>
      <p:cxnSp>
        <p:nvCxnSpPr>
          <p:cNvPr id="9" name="Straight Arrow Connector 8"/>
          <p:cNvCxnSpPr>
            <a:endCxn id="13" idx="1"/>
          </p:cNvCxnSpPr>
          <p:nvPr/>
        </p:nvCxnSpPr>
        <p:spPr>
          <a:xfrm>
            <a:off x="1114243" y="3131458"/>
            <a:ext cx="0" cy="31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152400" y="3449701"/>
            <a:ext cx="1923686" cy="12243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Layout in GDSII: </a:t>
            </a:r>
          </a:p>
          <a:p>
            <a:r>
              <a:rPr lang="en-US" sz="1200" dirty="0"/>
              <a:t>Patterns for many layers.</a:t>
            </a:r>
            <a:br>
              <a:rPr lang="en-US" sz="1200" dirty="0"/>
            </a:br>
            <a:r>
              <a:rPr lang="en-US" sz="1200" dirty="0"/>
              <a:t>These patterns guide lithographic fabrication of the layers of the chip.</a:t>
            </a:r>
          </a:p>
          <a:p>
            <a:pPr algn="ctr"/>
            <a:endParaRPr lang="en-US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00400"/>
            <a:ext cx="4191000" cy="17805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48656"/>
            <a:ext cx="2857500" cy="23812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96801"/>
            <a:ext cx="1336847" cy="13368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11737"/>
            <a:ext cx="1336847" cy="13368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60915"/>
            <a:ext cx="1336847" cy="133684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20650"/>
            <a:ext cx="1336847" cy="13368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23" y="4974820"/>
            <a:ext cx="1336847" cy="13368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09" y="5032523"/>
            <a:ext cx="1336847" cy="133684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1114243" y="4674033"/>
            <a:ext cx="8178" cy="47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00125" y="5359336"/>
            <a:ext cx="27329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Masks: quartz plates with patterns</a:t>
            </a:r>
            <a:br>
              <a:rPr lang="en-US" sz="1400" dirty="0"/>
            </a:br>
            <a:r>
              <a:rPr lang="en-US" sz="1400" dirty="0"/>
              <a:t>on them. A mask for one or several</a:t>
            </a:r>
            <a:br>
              <a:rPr lang="en-US" sz="1400" dirty="0"/>
            </a:br>
            <a:r>
              <a:rPr lang="en-US" sz="1400" dirty="0"/>
              <a:t>fabrication steps.</a:t>
            </a:r>
          </a:p>
        </p:txBody>
      </p:sp>
      <p:cxnSp>
        <p:nvCxnSpPr>
          <p:cNvPr id="34" name="Straight Arrow Connector 33"/>
          <p:cNvCxnSpPr>
            <a:endCxn id="22" idx="1"/>
          </p:cNvCxnSpPr>
          <p:nvPr/>
        </p:nvCxnSpPr>
        <p:spPr>
          <a:xfrm>
            <a:off x="2472556" y="5239281"/>
            <a:ext cx="3699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 of topics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Static instructions vs. dynamic instructions</a:t>
            </a:r>
          </a:p>
          <a:p>
            <a:r>
              <a:rPr lang="en-US" altLang="en-US" dirty="0"/>
              <a:t>CPU time equation</a:t>
            </a:r>
          </a:p>
          <a:p>
            <a:r>
              <a:rPr lang="en-US" altLang="en-US" dirty="0"/>
              <a:t>Influence of programmer, compiler, microarchitecture, circuit design, and technology on CPU time</a:t>
            </a:r>
          </a:p>
          <a:p>
            <a:r>
              <a:rPr lang="en-US" altLang="en-US" dirty="0"/>
              <a:t>Comparing performance of two processors</a:t>
            </a:r>
          </a:p>
          <a:p>
            <a:pPr lvl="1"/>
            <a:r>
              <a:rPr lang="en-US" altLang="en-US" dirty="0"/>
              <a:t>What we mean by “n times faster”</a:t>
            </a:r>
          </a:p>
          <a:p>
            <a:r>
              <a:rPr lang="en-US" altLang="en-US" dirty="0"/>
              <a:t>Benchmarks</a:t>
            </a:r>
          </a:p>
          <a:p>
            <a:pPr lvl="1"/>
            <a:r>
              <a:rPr lang="en-US" altLang="en-US" dirty="0"/>
              <a:t>Choice of benchmarks</a:t>
            </a:r>
          </a:p>
          <a:p>
            <a:pPr lvl="1"/>
            <a:r>
              <a:rPr lang="en-US" altLang="en-US" dirty="0"/>
              <a:t>Summarizing performance (arithmetic, harmonic, and geometric means)</a:t>
            </a:r>
          </a:p>
          <a:p>
            <a:r>
              <a:rPr lang="en-US" altLang="en-US" dirty="0"/>
              <a:t>Speedup</a:t>
            </a:r>
          </a:p>
          <a:p>
            <a:r>
              <a:rPr lang="en-US" altLang="en-US" dirty="0"/>
              <a:t>Amdahl’s Law</a:t>
            </a:r>
          </a:p>
          <a:p>
            <a:r>
              <a:rPr lang="en-US" altLang="en-US" dirty="0"/>
              <a:t>Cost</a:t>
            </a:r>
          </a:p>
          <a:p>
            <a:pPr lvl="1"/>
            <a:r>
              <a:rPr lang="en-US" altLang="en-US" dirty="0"/>
              <a:t>Area</a:t>
            </a:r>
          </a:p>
          <a:p>
            <a:pPr lvl="1"/>
            <a:r>
              <a:rPr lang="en-US" altLang="en-US" dirty="0"/>
              <a:t>Power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0AFA666-3076-4B36-8C2F-6F0CA8F23E65}"/>
              </a:ext>
            </a:extLst>
          </p:cNvPr>
          <p:cNvSpPr/>
          <p:nvPr/>
        </p:nvSpPr>
        <p:spPr>
          <a:xfrm>
            <a:off x="228600" y="1600200"/>
            <a:ext cx="3810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C1FC0AC-9E80-44E6-A425-CE418E295D8C}"/>
              </a:ext>
            </a:extLst>
          </p:cNvPr>
          <p:cNvSpPr/>
          <p:nvPr/>
        </p:nvSpPr>
        <p:spPr>
          <a:xfrm>
            <a:off x="218049" y="2903488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6147373-CBAD-43BB-8DED-9250A519464E}"/>
              </a:ext>
            </a:extLst>
          </p:cNvPr>
          <p:cNvSpPr/>
          <p:nvPr/>
        </p:nvSpPr>
        <p:spPr>
          <a:xfrm>
            <a:off x="218049" y="4511576"/>
            <a:ext cx="381000" cy="593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491DD9-690E-481D-8ADC-28F8BC8B29C2}"/>
              </a:ext>
            </a:extLst>
          </p:cNvPr>
          <p:cNvSpPr/>
          <p:nvPr/>
        </p:nvSpPr>
        <p:spPr>
          <a:xfrm>
            <a:off x="370449" y="5501481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398A521-D543-49A2-9AC0-7DBB01214631}"/>
              </a:ext>
            </a:extLst>
          </p:cNvPr>
          <p:cNvSpPr/>
          <p:nvPr/>
        </p:nvSpPr>
        <p:spPr>
          <a:xfrm>
            <a:off x="370449" y="5814615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0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a Chip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Designing a chip means </a:t>
            </a:r>
            <a:r>
              <a:rPr lang="en-US" i="1" dirty="0"/>
              <a:t>designing and manufacturing a tool (masks) to fabricate that chip</a:t>
            </a:r>
          </a:p>
          <a:p>
            <a:r>
              <a:rPr lang="en-US" dirty="0"/>
              <a:t>NRE cost of the tool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, 5 years of salaries and benefits of 100s of engineers</a:t>
            </a:r>
          </a:p>
          <a:p>
            <a:pPr lvl="1"/>
            <a:r>
              <a:rPr lang="en-US" dirty="0"/>
              <a:t>Cost of the masks themselves (expensive, too)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the NRE cost of the tool is $10,000,000 (includes 5 years of design effort and cost of mask set).</a:t>
            </a:r>
          </a:p>
          <a:p>
            <a:pPr lvl="1"/>
            <a:r>
              <a:rPr lang="en-US" dirty="0"/>
              <a:t>Suppose we fabricate only 1 chip.  What is the cost to the consumer of that 1 chip?  Answer: $10,000,000!</a:t>
            </a:r>
          </a:p>
          <a:p>
            <a:pPr lvl="1"/>
            <a:r>
              <a:rPr lang="en-US" dirty="0"/>
              <a:t>So we have to fabricate many chips to bring the cost per chip down.</a:t>
            </a:r>
          </a:p>
          <a:p>
            <a:r>
              <a:rPr lang="en-US" dirty="0"/>
              <a:t>Cost has a time factor to it</a:t>
            </a:r>
          </a:p>
          <a:p>
            <a:pPr lvl="1"/>
            <a:r>
              <a:rPr lang="en-US" dirty="0"/>
              <a:t>A given CPU design has an expiration date, which is the time at which the next generation of CPU is going to come out.</a:t>
            </a:r>
          </a:p>
          <a:p>
            <a:pPr lvl="1"/>
            <a:r>
              <a:rPr lang="en-US" dirty="0"/>
              <a:t>We have until this expiration date to mass-produce chips for the current generation of CPU.</a:t>
            </a:r>
          </a:p>
          <a:p>
            <a:pPr lvl="1"/>
            <a:r>
              <a:rPr lang="en-US" dirty="0"/>
              <a:t>This is why “yield” from each silicon wafer is a critical factor in the cost of a chip. Yield is how many working chips we get out of each wafer, which affects how many working chips are produced in, say, a week.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981200"/>
            <a:ext cx="5309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(NRE cost: non-recurring engineering cost, i.e., one-time cost)</a:t>
            </a:r>
          </a:p>
        </p:txBody>
      </p:sp>
    </p:spTree>
    <p:extLst>
      <p:ext uri="{BB962C8B-B14F-4D97-AF65-F5344CB8AC3E}">
        <p14:creationId xmlns:p14="http://schemas.microsoft.com/office/powerpoint/2010/main" val="9238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Cost of a Chip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62000" y="2667000"/>
            <a:ext cx="731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1" y="2834942"/>
            <a:ext cx="646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 example for chip design 1: 10 working chips from each wafer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4648200"/>
            <a:ext cx="872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 example for chip design 2: 5 working chips from each wafer (1/2 the yield of above)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2782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19200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69473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05891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90800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27218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77491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13909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08764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45182" y="3312657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82782" y="5054021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69473" y="5054021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90800" y="5054021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77491" y="5054021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08764" y="5054021"/>
            <a:ext cx="304800" cy="37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77982" y="990600"/>
            <a:ext cx="6203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cost of tool = $10,000,000 (5 years design effort + cost of masks)</a:t>
            </a:r>
          </a:p>
          <a:p>
            <a:r>
              <a:rPr lang="en-US" dirty="0"/>
              <a:t>lifetime of current CPU generation = 2 years</a:t>
            </a:r>
          </a:p>
          <a:p>
            <a:r>
              <a:rPr lang="en-US" dirty="0"/>
              <a:t>wafers processed per week = 50 wafers/week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07143" y="2357227"/>
            <a:ext cx="391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years of useful manufacturing lifetime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-5877" y="3673524"/>
                <a:ext cx="9149877" cy="82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𝑐h𝑖𝑝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𝑐h𝑖𝑝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𝑑𝑒𝑠𝑖𝑔𝑛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$10,000,000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𝑐h𝑖𝑝𝑠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𝑤𝑎𝑓𝑒𝑟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×50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𝑤𝑎𝑓𝑒𝑟𝑠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𝑤𝑒𝑒𝑘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×52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𝑤𝑒𝑒𝑘𝑠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𝑦𝑒𝑎𝑟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𝑦𝑒𝑎𝑟𝑠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$10,000,000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52,000 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𝑐h𝑖𝑝𝑠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=$192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77" y="3673524"/>
                <a:ext cx="9149877" cy="822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62" y="5410200"/>
                <a:ext cx="9149877" cy="82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𝑐h𝑖𝑝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𝑐h𝑖𝑝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𝑑𝑒𝑠𝑖𝑔𝑛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2=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$10,000,000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𝑐h𝑖𝑝𝑠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𝑤𝑎𝑓𝑒𝑟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×50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𝑤𝑎𝑓𝑒𝑟𝑠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𝑤𝑒𝑒𝑘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×52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𝑤𝑒𝑒𝑘𝑠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𝑦𝑒𝑎𝑟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𝑦𝑒𝑎𝑟𝑠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$10,000,000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26,000 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𝑐h𝑖𝑝𝑠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=$384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" y="5410200"/>
                <a:ext cx="9149877" cy="822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74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Cost of a Chip (cont.)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7772400" cy="142717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Cost is exponential with die area</a:t>
            </a:r>
          </a:p>
          <a:p>
            <a:pPr lvl="1"/>
            <a:r>
              <a:rPr lang="en-US" altLang="en-US" sz="1600" dirty="0"/>
              <a:t>Cost depends on </a:t>
            </a:r>
            <a:r>
              <a:rPr lang="en-US" altLang="en-US" sz="1600" i="1" dirty="0"/>
              <a:t>yield</a:t>
            </a:r>
            <a:r>
              <a:rPr lang="en-US" altLang="en-US" sz="1600" dirty="0"/>
              <a:t>: average number of working die from each wafer</a:t>
            </a:r>
          </a:p>
          <a:p>
            <a:pPr lvl="1"/>
            <a:r>
              <a:rPr lang="en-US" altLang="en-US" sz="1600" dirty="0"/>
              <a:t>Yield is very sensitive to die area</a:t>
            </a:r>
          </a:p>
          <a:p>
            <a:r>
              <a:rPr lang="en-US" altLang="en-US" sz="2000" dirty="0"/>
              <a:t>Two effects as die area increases: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2665080"/>
              </p:ext>
            </p:extLst>
          </p:nvPr>
        </p:nvGraphicFramePr>
        <p:xfrm>
          <a:off x="6019800" y="1201269"/>
          <a:ext cx="1828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5" imgW="1079032" imgH="241195" progId="Equation.3">
                  <p:embed/>
                </p:oleObj>
              </mc:Choice>
              <mc:Fallback>
                <p:oleObj name="Equation" r:id="rId65" imgW="1079032" imgH="241195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01269"/>
                        <a:ext cx="18288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7" name="Group 7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87877" y="3445363"/>
            <a:ext cx="2047568" cy="2133600"/>
            <a:chOff x="2212" y="2308"/>
            <a:chExt cx="952" cy="952"/>
          </a:xfrm>
        </p:grpSpPr>
        <p:sp>
          <p:nvSpPr>
            <p:cNvPr id="20541" name="Oval 8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212" y="2308"/>
              <a:ext cx="904" cy="9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2" name="Rectangle 9" descr="Light upward diagonal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596" y="2500"/>
              <a:ext cx="184" cy="1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3" name="Rectangle 10" descr="Light upward diagonal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788" y="2500"/>
              <a:ext cx="184" cy="1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4" name="Rectangle 11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212" y="250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5" name="Rectangle 12" descr="Light upward diagonal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404" y="2500"/>
              <a:ext cx="184" cy="1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6" name="Rectangle 13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980" y="2500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7" name="Rectangle 14" descr="Light upward diagonal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596" y="2692"/>
              <a:ext cx="184" cy="1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8" name="Rectangle 15" descr="Light upward diagonal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788" y="2692"/>
              <a:ext cx="184" cy="1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9" name="Rectangle 16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212" y="269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0" name="Rectangle 17" descr="Light upward diagonal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404" y="2692"/>
              <a:ext cx="184" cy="1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1" name="Rectangle 18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980" y="2692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2" name="Rectangle 19" descr="Light upward diagonal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596" y="2884"/>
              <a:ext cx="184" cy="1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3" name="Rectangle 20" descr="Light upward diagonal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788" y="2884"/>
              <a:ext cx="184" cy="1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4" name="Rectangle 21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212" y="288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5" name="Rectangle 22" descr="Light upward diagonal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404" y="2884"/>
              <a:ext cx="184" cy="18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6" name="Rectangle 23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980" y="2884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7" name="Rectangle 24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596" y="307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8" name="Rectangle 25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788" y="307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59" name="Rectangle 26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212" y="307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60" name="Rectangle 27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404" y="307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61" name="Rectangle 28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2980" y="3076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62" name="Rectangle 29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2596" y="230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63" name="Rectangle 30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788" y="230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64" name="Rectangle 31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212" y="230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65" name="Rectangle 32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2404" y="230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66" name="Rectangle 33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980" y="2308"/>
              <a:ext cx="18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88" name="Group 3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798995" y="3445363"/>
            <a:ext cx="2047568" cy="2133600"/>
            <a:chOff x="1012" y="2308"/>
            <a:chExt cx="952" cy="952"/>
          </a:xfrm>
        </p:grpSpPr>
        <p:sp>
          <p:nvSpPr>
            <p:cNvPr id="20524" name="Oval 3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012" y="2308"/>
              <a:ext cx="904" cy="9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5" name="Rectangle 36" descr="Light downward diagonal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92" y="2788"/>
              <a:ext cx="232" cy="232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6" name="Rectangle 3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3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7" name="Rectangle 3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012" y="278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8" name="Rectangle 39" descr="Light downward diagonal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252" y="2788"/>
              <a:ext cx="232" cy="232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29" name="Rectangle 4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492" y="302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0" name="Rectangle 4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732" y="302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1" name="Rectangle 4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012" y="302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2" name="Rectangle 4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252" y="302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3" name="Rectangle 4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492" y="230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4" name="Rectangle 4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732" y="230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5" name="Rectangle 4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012" y="230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6" name="Rectangle 4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252" y="230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7" name="Rectangle 48" descr="Light downward diagonal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492" y="2548"/>
              <a:ext cx="232" cy="232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8" name="Rectangle 4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732" y="254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9" name="Rectangle 5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012" y="2548"/>
              <a:ext cx="2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0" name="Rectangle 51" descr="Light downward diagonal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252" y="2548"/>
              <a:ext cx="232" cy="232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91" name="Group 6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93417" y="3445363"/>
            <a:ext cx="1944329" cy="2133600"/>
            <a:chOff x="3316" y="2308"/>
            <a:chExt cx="904" cy="952"/>
          </a:xfrm>
        </p:grpSpPr>
        <p:sp>
          <p:nvSpPr>
            <p:cNvPr id="20501" name="Oval 7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316" y="2308"/>
              <a:ext cx="904" cy="9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2" name="AutoShape 7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56" y="2932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3" name="AutoShape 7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700" y="3124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4" name="AutoShape 7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364" y="2740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5" name="AutoShape 7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556" y="2596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6" name="AutoShape 7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748" y="2404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7" name="AutoShape 7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892" y="2692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8" name="AutoShape 7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96" y="2740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0492" name="Group 7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93455" y="3448854"/>
            <a:ext cx="1944329" cy="2133600"/>
            <a:chOff x="4324" y="2308"/>
            <a:chExt cx="904" cy="952"/>
          </a:xfrm>
        </p:grpSpPr>
        <p:sp>
          <p:nvSpPr>
            <p:cNvPr id="20493" name="Oval 7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24" y="2308"/>
              <a:ext cx="904" cy="9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4" name="AutoShape 8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64" y="2932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AutoShape 8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708" y="3124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6" name="AutoShape 8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72" y="2740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7" name="AutoShape 8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64" y="2596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8" name="AutoShap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756" y="2404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9" name="AutoShape 8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900" y="2692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0" name="AutoShape 8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04" y="2740"/>
              <a:ext cx="88" cy="40"/>
            </a:xfrm>
            <a:prstGeom prst="star16">
              <a:avLst>
                <a:gd name="adj" fmla="val 375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2899" y="2448854"/>
            <a:ext cx="232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Fewer die per wafer.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59235" y="2696625"/>
            <a:ext cx="627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Lower percentage yield among die for the same defect pattern.</a:t>
            </a:r>
          </a:p>
        </p:txBody>
      </p:sp>
    </p:spTree>
    <p:extLst>
      <p:ext uri="{BB962C8B-B14F-4D97-AF65-F5344CB8AC3E}">
        <p14:creationId xmlns:p14="http://schemas.microsoft.com/office/powerpoint/2010/main" val="80039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Other costs: Energy and Power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Energy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Energy is a </a:t>
            </a:r>
            <a:r>
              <a:rPr lang="en-US" altLang="en-US" sz="1600" i="1"/>
              <a:t>quantity</a:t>
            </a:r>
            <a:endParaRPr lang="en-US" altLang="en-US" sz="1600"/>
          </a:p>
          <a:p>
            <a:pPr lvl="1">
              <a:lnSpc>
                <a:spcPct val="80000"/>
              </a:lnSpc>
            </a:pPr>
            <a:r>
              <a:rPr lang="en-US" altLang="en-US" sz="1600"/>
              <a:t>Why we care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Battery-powered devices: Battery contains finite amount of charge (Q), hence, finite amount of energy (E=QV)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Plugged-in devices: Utility bill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Power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Power is a </a:t>
            </a:r>
            <a:r>
              <a:rPr lang="en-US" altLang="en-US" sz="1600" i="1"/>
              <a:t>rate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Power is the rate at which energy is consumed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P = E / time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Why we care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Sustained power</a:t>
            </a:r>
          </a:p>
          <a:p>
            <a:pPr lvl="3">
              <a:lnSpc>
                <a:spcPct val="80000"/>
              </a:lnSpc>
            </a:pPr>
            <a:r>
              <a:rPr lang="en-US" altLang="en-US" sz="1200"/>
              <a:t>Higher sustained power results in higher temperature</a:t>
            </a:r>
          </a:p>
          <a:p>
            <a:pPr lvl="3">
              <a:lnSpc>
                <a:spcPct val="80000"/>
              </a:lnSpc>
            </a:pPr>
            <a:r>
              <a:rPr lang="en-US" altLang="en-US" sz="1200"/>
              <a:t>Cooling technology limits the sustained power of the chip, called the </a:t>
            </a:r>
            <a:r>
              <a:rPr lang="en-US" altLang="en-US" sz="1200" i="1"/>
              <a:t>thermal design power (TDP)</a:t>
            </a:r>
          </a:p>
          <a:p>
            <a:pPr lvl="3">
              <a:lnSpc>
                <a:spcPct val="80000"/>
              </a:lnSpc>
            </a:pPr>
            <a:r>
              <a:rPr lang="en-US" altLang="en-US" sz="1200"/>
              <a:t>This means power has become a performance limiter in the semiconductor industry</a:t>
            </a:r>
          </a:p>
          <a:p>
            <a:pPr lvl="3">
              <a:lnSpc>
                <a:spcPct val="80000"/>
              </a:lnSpc>
            </a:pPr>
            <a:r>
              <a:rPr lang="en-US" altLang="en-US" sz="1200"/>
              <a:t>Microarchitects need to be inventive to increase performance without exceeding TDP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Instantaneous power</a:t>
            </a:r>
          </a:p>
          <a:p>
            <a:pPr lvl="3">
              <a:lnSpc>
                <a:spcPct val="80000"/>
              </a:lnSpc>
            </a:pPr>
            <a:r>
              <a:rPr lang="en-US" altLang="en-US" sz="1200"/>
              <a:t>Inductive noise problem, </a:t>
            </a:r>
            <a:r>
              <a:rPr lang="el-GR" altLang="en-US" sz="1200">
                <a:cs typeface="Arial" panose="020B0604020202020204" pitchFamily="34" charset="0"/>
              </a:rPr>
              <a:t>Δ</a:t>
            </a:r>
            <a:r>
              <a:rPr lang="en-US" altLang="en-US" sz="1200">
                <a:cs typeface="Arial" panose="020B0604020202020204" pitchFamily="34" charset="0"/>
              </a:rPr>
              <a:t>v = L(di/dt)</a:t>
            </a:r>
            <a:endParaRPr lang="el-GR" altLang="en-US" sz="1200">
              <a:cs typeface="Arial" panose="020B0604020202020204" pitchFamily="34" charset="0"/>
            </a:endParaRPr>
          </a:p>
          <a:p>
            <a:pPr lvl="3">
              <a:lnSpc>
                <a:spcPct val="80000"/>
              </a:lnSpc>
            </a:pPr>
            <a:r>
              <a:rPr lang="en-US" altLang="en-US" sz="1200"/>
              <a:t>Spike in current draw can cause a transient fluctuation in Vdd, unreliable operation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0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Dynamic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4125"/>
            <a:ext cx="8229600" cy="360203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See ECE 546 (or lower level circuits courses?) for formal derivation.  Here’s a naïve derivation:</a:t>
            </a:r>
          </a:p>
          <a:p>
            <a:pPr lvl="1"/>
            <a:r>
              <a:rPr lang="en-US" altLang="en-US" sz="1800" dirty="0"/>
              <a:t>Energy consumed in 1 processor cycle: E = QV = </a:t>
            </a:r>
            <a:r>
              <a:rPr lang="el-GR" altLang="en-US" sz="1800" dirty="0">
                <a:cs typeface="Arial" panose="020B0604020202020204" pitchFamily="34" charset="0"/>
              </a:rPr>
              <a:t>α</a:t>
            </a:r>
            <a:r>
              <a:rPr lang="en-US" altLang="en-US" sz="1800" dirty="0"/>
              <a:t>CV</a:t>
            </a:r>
            <a:r>
              <a:rPr lang="en-US" altLang="en-US" sz="1800" baseline="30000" dirty="0"/>
              <a:t>2</a:t>
            </a:r>
          </a:p>
          <a:p>
            <a:pPr lvl="1"/>
            <a:r>
              <a:rPr lang="en-US" altLang="en-US" sz="1800" dirty="0"/>
              <a:t>Multiply by frequency to convert to a rate</a:t>
            </a:r>
          </a:p>
          <a:p>
            <a:r>
              <a:rPr lang="el-GR" altLang="en-US" dirty="0">
                <a:cs typeface="Arial" panose="020B0604020202020204" pitchFamily="34" charset="0"/>
              </a:rPr>
              <a:t>α</a:t>
            </a:r>
            <a:r>
              <a:rPr lang="en-US" altLang="en-US" dirty="0">
                <a:cs typeface="Arial" panose="020B0604020202020204" pitchFamily="34" charset="0"/>
              </a:rPr>
              <a:t> = switching activity factor (fraction of devices switching each cycle, on average)</a:t>
            </a:r>
          </a:p>
          <a:p>
            <a:pPr lvl="1"/>
            <a:r>
              <a:rPr lang="en-US" altLang="en-US" sz="1800" dirty="0">
                <a:cs typeface="Arial" panose="020B0604020202020204" pitchFamily="34" charset="0"/>
              </a:rPr>
              <a:t>Number between 0 and 1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 = total capacitance of all devices on chip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V = supply voltage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f = clock frequency (rate of switching)</a:t>
            </a:r>
            <a:endParaRPr lang="el-GR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12116"/>
              </p:ext>
            </p:extLst>
          </p:nvPr>
        </p:nvGraphicFramePr>
        <p:xfrm>
          <a:off x="2438400" y="1512277"/>
          <a:ext cx="3429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9810" imgH="253890" progId="Equation.3">
                  <p:embed/>
                </p:oleObj>
              </mc:Choice>
              <mc:Fallback>
                <p:oleObj name="Equation" r:id="rId2" imgW="1129810" imgH="25389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12277"/>
                        <a:ext cx="3429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63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CMOS Static Power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/>
              <a:t>Static power</a:t>
            </a:r>
          </a:p>
          <a:p>
            <a:pPr lvl="1"/>
            <a:r>
              <a:rPr lang="en-US" altLang="en-US" sz="1600"/>
              <a:t>Power consumed even when there is no switching activity</a:t>
            </a:r>
          </a:p>
          <a:p>
            <a:pPr lvl="1"/>
            <a:r>
              <a:rPr lang="en-US" altLang="en-US" sz="1600"/>
              <a:t>In CMOS, this is due to leakage currents in MOSFETs that are supposedly turned off (cut-off region)</a:t>
            </a:r>
          </a:p>
          <a:p>
            <a:r>
              <a:rPr lang="en-US" altLang="en-US" sz="2000"/>
              <a:t>CMOS technology scaling</a:t>
            </a:r>
          </a:p>
          <a:p>
            <a:pPr lvl="1"/>
            <a:r>
              <a:rPr lang="en-US" altLang="en-US" sz="1600"/>
              <a:t>Lowering V</a:t>
            </a:r>
            <a:r>
              <a:rPr lang="en-US" altLang="en-US" sz="1600" baseline="-25000"/>
              <a:t>t</a:t>
            </a:r>
            <a:r>
              <a:rPr lang="en-US" altLang="en-US" sz="1600"/>
              <a:t> with each technology generation</a:t>
            </a:r>
          </a:p>
          <a:p>
            <a:pPr lvl="2"/>
            <a:r>
              <a:rPr lang="en-US" altLang="en-US" sz="1600"/>
              <a:t>Increase # transistors being switched (C) </a:t>
            </a:r>
            <a:r>
              <a:rPr lang="en-US" altLang="en-US" sz="1600">
                <a:sym typeface="Wingdings" panose="05000000000000000000" pitchFamily="2" charset="2"/>
              </a:rPr>
              <a:t>+ </a:t>
            </a:r>
            <a:br>
              <a:rPr lang="en-US" altLang="en-US" sz="1600">
                <a:sym typeface="Wingdings" panose="05000000000000000000" pitchFamily="2" charset="2"/>
              </a:rPr>
            </a:br>
            <a:r>
              <a:rPr lang="en-US" altLang="en-US" sz="1600">
                <a:sym typeface="Wingdings" panose="05000000000000000000" pitchFamily="2" charset="2"/>
              </a:rPr>
              <a:t>Increase clock frequency (f) = </a:t>
            </a:r>
            <a:br>
              <a:rPr lang="en-US" altLang="en-US" sz="1600">
                <a:sym typeface="Wingdings" panose="05000000000000000000" pitchFamily="2" charset="2"/>
              </a:rPr>
            </a:br>
            <a:r>
              <a:rPr lang="en-US" altLang="en-US" sz="1600">
                <a:sym typeface="Wingdings" panose="05000000000000000000" pitchFamily="2" charset="2"/>
              </a:rPr>
              <a:t>Too much dynamic power !</a:t>
            </a:r>
          </a:p>
          <a:p>
            <a:pPr lvl="2"/>
            <a:r>
              <a:rPr lang="en-US" altLang="en-US" sz="1600">
                <a:sym typeface="Wingdings" panose="05000000000000000000" pitchFamily="2" charset="2"/>
              </a:rPr>
              <a:t>Lower V</a:t>
            </a:r>
            <a:r>
              <a:rPr lang="en-US" altLang="en-US" sz="1600" baseline="-25000">
                <a:sym typeface="Wingdings" panose="05000000000000000000" pitchFamily="2" charset="2"/>
              </a:rPr>
              <a:t>dd</a:t>
            </a:r>
            <a:r>
              <a:rPr lang="en-US" altLang="en-US" sz="1600">
                <a:sym typeface="Wingdings" panose="05000000000000000000" pitchFamily="2" charset="2"/>
              </a:rPr>
              <a:t> (supply voltage) to help dynamic power</a:t>
            </a:r>
          </a:p>
          <a:p>
            <a:pPr lvl="2"/>
            <a:r>
              <a:rPr lang="en-US" altLang="en-US" sz="1600">
                <a:sym typeface="Wingdings" panose="05000000000000000000" pitchFamily="2" charset="2"/>
              </a:rPr>
              <a:t>Lowering V</a:t>
            </a:r>
            <a:r>
              <a:rPr lang="en-US" altLang="en-US" sz="1600" baseline="-25000">
                <a:sym typeface="Wingdings" panose="05000000000000000000" pitchFamily="2" charset="2"/>
              </a:rPr>
              <a:t>dd</a:t>
            </a:r>
            <a:r>
              <a:rPr lang="en-US" altLang="en-US" sz="1600">
                <a:sym typeface="Wingdings" panose="05000000000000000000" pitchFamily="2" charset="2"/>
              </a:rPr>
              <a:t> without also lowering V</a:t>
            </a:r>
            <a:r>
              <a:rPr lang="en-US" altLang="en-US" sz="1600" baseline="-25000">
                <a:sym typeface="Wingdings" panose="05000000000000000000" pitchFamily="2" charset="2"/>
              </a:rPr>
              <a:t>t</a:t>
            </a:r>
            <a:r>
              <a:rPr lang="en-US" altLang="en-US" sz="1600">
                <a:sym typeface="Wingdings" panose="05000000000000000000" pitchFamily="2" charset="2"/>
              </a:rPr>
              <a:t> slows down transistors (see ECE 546, etc.)</a:t>
            </a:r>
          </a:p>
          <a:p>
            <a:pPr lvl="2"/>
            <a:r>
              <a:rPr lang="en-US" altLang="en-US" sz="1600"/>
              <a:t>So must also lower V</a:t>
            </a:r>
            <a:r>
              <a:rPr lang="en-US" altLang="en-US" sz="1600" baseline="-25000"/>
              <a:t>t</a:t>
            </a:r>
          </a:p>
          <a:p>
            <a:pPr lvl="1"/>
            <a:r>
              <a:rPr lang="en-US" altLang="en-US" sz="1600"/>
              <a:t>But lowering V</a:t>
            </a:r>
            <a:r>
              <a:rPr lang="en-US" altLang="en-US" sz="1600" baseline="-25000"/>
              <a:t>t</a:t>
            </a:r>
            <a:r>
              <a:rPr lang="en-US" altLang="en-US" sz="1600"/>
              <a:t> exponentially increases leakage current</a:t>
            </a:r>
          </a:p>
          <a:p>
            <a:pPr lvl="1"/>
            <a:r>
              <a:rPr lang="en-US" altLang="en-US" sz="1600"/>
              <a:t>Whereas 10 years ago most power was dynamic, now as much as half of chip power may be static</a:t>
            </a:r>
          </a:p>
          <a:p>
            <a:pPr lvl="1"/>
            <a:r>
              <a:rPr lang="en-US" altLang="en-US" sz="1600"/>
              <a:t>Circuit and microarchitectural tricks are being used to keep static power in check</a:t>
            </a:r>
          </a:p>
        </p:txBody>
      </p:sp>
      <p:graphicFrame>
        <p:nvGraphicFramePr>
          <p:cNvPr id="23557" name="Object 9"/>
          <p:cNvGraphicFramePr>
            <a:graphicFrameLocks noChangeAspect="1"/>
          </p:cNvGraphicFramePr>
          <p:nvPr/>
        </p:nvGraphicFramePr>
        <p:xfrm>
          <a:off x="3200400" y="1219200"/>
          <a:ext cx="13716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241195" progId="Equation.3">
                  <p:embed/>
                </p:oleObj>
              </mc:Choice>
              <mc:Fallback>
                <p:oleObj name="Equation" r:id="rId2" imgW="1002865" imgH="241195" progId="Equation.3">
                  <p:embed/>
                  <p:pic>
                    <p:nvPicPr>
                      <p:cNvPr id="235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13716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5"/>
          <p:cNvGraphicFramePr>
            <a:graphicFrameLocks noChangeAspect="1"/>
          </p:cNvGraphicFramePr>
          <p:nvPr/>
        </p:nvGraphicFramePr>
        <p:xfrm>
          <a:off x="5638800" y="3429000"/>
          <a:ext cx="16002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9810" imgH="253890" progId="Equation.3">
                  <p:embed/>
                </p:oleObj>
              </mc:Choice>
              <mc:Fallback>
                <p:oleObj name="Equation" r:id="rId4" imgW="1129810" imgH="253890" progId="Equation.3">
                  <p:embed/>
                  <p:pic>
                    <p:nvPicPr>
                      <p:cNvPr id="2355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429000"/>
                        <a:ext cx="16002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Energy</a:t>
            </a:r>
          </a:p>
        </p:txBody>
      </p:sp>
      <p:graphicFrame>
        <p:nvGraphicFramePr>
          <p:cNvPr id="24580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066800" y="2209800"/>
          <a:ext cx="11128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9" imgH="583947" progId="Equation.3">
                  <p:embed/>
                </p:oleObj>
              </mc:Choice>
              <mc:Fallback>
                <p:oleObj name="Equation" r:id="rId2" imgW="533169" imgH="583947" progId="Equation.3">
                  <p:embed/>
                  <p:pic>
                    <p:nvPicPr>
                      <p:cNvPr id="2458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11128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1219200"/>
          <a:ext cx="1219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113" imgH="406224" progId="Equation.3">
                  <p:embed/>
                </p:oleObj>
              </mc:Choice>
              <mc:Fallback>
                <p:oleObj name="Equation" r:id="rId4" imgW="660113" imgH="406224" progId="Equation.3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19200"/>
                        <a:ext cx="1219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Remarks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15400" cy="5105400"/>
          </a:xfrm>
        </p:spPr>
        <p:txBody>
          <a:bodyPr/>
          <a:lstStyle/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sz="2000"/>
              <a:t>Consider which power-related metric applies in a particular scenario</a:t>
            </a:r>
          </a:p>
          <a:p>
            <a:pPr marL="971550" lvl="1" indent="-342900">
              <a:buFont typeface="ZapfDingbats" pitchFamily="82" charset="2"/>
              <a:buChar char="m"/>
            </a:pPr>
            <a:endParaRPr lang="en-US" altLang="en-US" sz="1600"/>
          </a:p>
          <a:p>
            <a:pPr marL="971550" lvl="1" indent="-342900">
              <a:buFont typeface="ZapfDingbats" pitchFamily="82" charset="2"/>
              <a:buChar char="m"/>
            </a:pPr>
            <a:endParaRPr lang="en-US" altLang="en-US" sz="1600"/>
          </a:p>
          <a:p>
            <a:pPr marL="971550" lvl="1" indent="-342900">
              <a:buFont typeface="ZapfDingbats" pitchFamily="82" charset="2"/>
              <a:buChar char="m"/>
            </a:pPr>
            <a:endParaRPr lang="en-US" altLang="en-US" sz="1600"/>
          </a:p>
          <a:p>
            <a:pPr marL="971550" lvl="1" indent="-342900">
              <a:buFont typeface="ZapfDingbats" pitchFamily="82" charset="2"/>
              <a:buChar char="m"/>
            </a:pPr>
            <a:endParaRPr lang="en-US" altLang="en-US" sz="1600"/>
          </a:p>
          <a:p>
            <a:pPr marL="971550" lvl="1" indent="-342900">
              <a:buFont typeface="ZapfDingbats" pitchFamily="82" charset="2"/>
              <a:buChar char="m"/>
            </a:pPr>
            <a:endParaRPr lang="en-US" altLang="en-US" sz="1600"/>
          </a:p>
          <a:p>
            <a:pPr marL="971550" lvl="1" indent="-342900">
              <a:buFont typeface="ZapfDingbats" pitchFamily="82" charset="2"/>
              <a:buChar char="m"/>
            </a:pPr>
            <a:endParaRPr lang="en-US" altLang="en-US" sz="1600"/>
          </a:p>
          <a:p>
            <a:pPr marL="971550" lvl="1" indent="-342900">
              <a:buFont typeface="ZapfDingbats" pitchFamily="82" charset="2"/>
              <a:buChar char="m"/>
            </a:pPr>
            <a:endParaRPr lang="en-US" altLang="en-US" sz="1600"/>
          </a:p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sz="2000"/>
              <a:t>Consider dynamic and static energy in your design decisions</a:t>
            </a:r>
          </a:p>
          <a:p>
            <a:pPr marL="971550" lvl="1" indent="-342900">
              <a:buFont typeface="ZapfDingbats" pitchFamily="82" charset="2"/>
              <a:buChar char="m"/>
            </a:pPr>
            <a:r>
              <a:rPr lang="en-US" altLang="en-US" sz="1600"/>
              <a:t>How much will enhancement increase performance?</a:t>
            </a:r>
          </a:p>
          <a:p>
            <a:pPr marL="971550" lvl="1" indent="-342900">
              <a:buFont typeface="ZapfDingbats" pitchFamily="82" charset="2"/>
              <a:buChar char="m"/>
            </a:pPr>
            <a:r>
              <a:rPr lang="en-US" altLang="en-US" sz="1600"/>
              <a:t>How much will enhancement increase dynamic energy?</a:t>
            </a:r>
          </a:p>
          <a:p>
            <a:pPr marL="971550" lvl="1" indent="-342900">
              <a:buFont typeface="ZapfDingbats" pitchFamily="82" charset="2"/>
              <a:buChar char="m"/>
            </a:pPr>
            <a:r>
              <a:rPr lang="en-US" altLang="en-US" sz="1600"/>
              <a:t>How much will enhancement increase </a:t>
            </a:r>
            <a:r>
              <a:rPr lang="en-US" altLang="en-US" sz="1600" i="1"/>
              <a:t>area</a:t>
            </a:r>
            <a:r>
              <a:rPr lang="en-US" altLang="en-US" sz="1600"/>
              <a:t> (more devices which leak), hence, static energy?</a:t>
            </a:r>
          </a:p>
          <a:p>
            <a:pPr marL="971550" lvl="1" indent="-342900">
              <a:buFont typeface="ZapfDingbats" pitchFamily="82" charset="2"/>
              <a:buChar char="m"/>
            </a:pPr>
            <a:r>
              <a:rPr lang="en-US" altLang="en-US" sz="1600"/>
              <a:t>How much additional energy are you willing to pay for the performance increase?</a:t>
            </a:r>
          </a:p>
        </p:txBody>
      </p:sp>
      <p:graphicFrame>
        <p:nvGraphicFramePr>
          <p:cNvPr id="162884" name="Group 68"/>
          <p:cNvGraphicFramePr>
            <a:graphicFrameLocks noGrp="1"/>
          </p:cNvGraphicFramePr>
          <p:nvPr/>
        </p:nvGraphicFramePr>
        <p:xfrm>
          <a:off x="228600" y="1676400"/>
          <a:ext cx="8610600" cy="1692275"/>
        </p:xfrm>
        <a:graphic>
          <a:graphicData uri="http://schemas.openxmlformats.org/drawingml/2006/table">
            <a:tbl>
              <a:tblPr/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86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What am I concerned with? (scenario)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Relevant metric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97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Battery lifetime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energy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Important for battery-operated devices (smart phones, tablets, and other mobile devices).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86">
                <a:tc grid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Utility cost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energy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Important for large data centers (e.g., Google, cloud computing, etc.).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97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Reliability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inductive noise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instantaneous power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Current spikes cause Vdd fluctuation (Δv = L di/dt) which can cause faulty operation. Power supply takes time to recover.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TDP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sustained power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Running too hot for the cooling technology causes overheating of chip which may lead to failure. TDP has become a performance-limiter in the computing industry and has contributed to frequency stagnating.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5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Efficiency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A processor enhancement </a:t>
            </a:r>
            <a:r>
              <a:rPr lang="en-US" altLang="en-US" sz="2000" i="1"/>
              <a:t>will</a:t>
            </a:r>
            <a:r>
              <a:rPr lang="en-US" altLang="en-US" sz="2000"/>
              <a:t> increase power consumption</a:t>
            </a:r>
          </a:p>
          <a:p>
            <a:r>
              <a:rPr lang="en-US" altLang="en-US" sz="2000"/>
              <a:t>Is this necessarily a bad thing?</a:t>
            </a:r>
          </a:p>
          <a:p>
            <a:pPr lvl="1"/>
            <a:r>
              <a:rPr lang="en-US" altLang="en-US" sz="1600"/>
              <a:t>Recall that power is the rate at which energy is consumed</a:t>
            </a:r>
          </a:p>
          <a:p>
            <a:pPr lvl="1"/>
            <a:r>
              <a:rPr lang="en-US" altLang="en-US" sz="1600"/>
              <a:t>P = E/t</a:t>
            </a:r>
          </a:p>
          <a:p>
            <a:r>
              <a:rPr lang="en-US" altLang="en-US" sz="2000"/>
              <a:t>What higher power could mean:</a:t>
            </a:r>
          </a:p>
          <a:p>
            <a:pPr lvl="1"/>
            <a:r>
              <a:rPr lang="en-US" altLang="en-US" sz="1600"/>
              <a:t>IDEAL: Same energy consumption, less time</a:t>
            </a:r>
          </a:p>
          <a:p>
            <a:pPr lvl="2"/>
            <a:r>
              <a:rPr lang="en-US" altLang="en-US" sz="1600"/>
              <a:t>The higher power is due to consuming same energy in less time</a:t>
            </a:r>
          </a:p>
          <a:p>
            <a:pPr lvl="2"/>
            <a:r>
              <a:rPr lang="en-US" altLang="en-US" sz="1600"/>
              <a:t>The performance enhancement came at the price of no extra energy consumption. </a:t>
            </a:r>
            <a:r>
              <a:rPr lang="en-US" altLang="en-US" sz="1600" i="1"/>
              <a:t>This is fantastic.</a:t>
            </a:r>
          </a:p>
          <a:p>
            <a:pPr lvl="1"/>
            <a:r>
              <a:rPr lang="en-US" altLang="en-US" sz="1600"/>
              <a:t>NON-IDEAL: Higher energy consumption, less time</a:t>
            </a:r>
          </a:p>
          <a:p>
            <a:pPr lvl="2"/>
            <a:r>
              <a:rPr lang="en-US" altLang="en-US" sz="1600"/>
              <a:t>The higher power is due to consuming more energy in less time</a:t>
            </a:r>
          </a:p>
          <a:p>
            <a:pPr lvl="2"/>
            <a:r>
              <a:rPr lang="en-US" altLang="en-US" sz="1600"/>
              <a:t>The performance enhancement came at the price of extra energy consumption.  This is more typical, and the goal of the processor designer is to </a:t>
            </a:r>
            <a:r>
              <a:rPr lang="en-US" altLang="en-US" sz="1600" u="sng"/>
              <a:t>minimize the extra energy cost paid for the higher performance</a:t>
            </a:r>
            <a:r>
              <a:rPr lang="en-US" altLang="en-US" sz="160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Instructions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507078"/>
            <a:ext cx="8534400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a5: starts with address of first element of array a[] (&amp;a[0])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a3: contains address just after last element of array a[] (&amp;a[1000000])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a1: contains on-going sum, initialized to 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1a538: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a4,0(a5)         // a4 = a[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1a53c: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a5,a5,8          // increment address to point to next element of a[]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1a540: add     a1,a1,a4         // sum += a[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1a544: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a5,a3,1a538 &lt;main+0x34&gt;   // branch to top of loop if not after last element of a[]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636" y="1286679"/>
            <a:ext cx="4572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inttypes.h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HUGE 1000000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uint64_t a[HUGE];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uint64_t sum = 0;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// I know, a[] uninitialized... just a demo.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(uint64_t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HUGE;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a[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("sum = 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\n", sum);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1563677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has 4 static instructions.  </a:t>
            </a:r>
          </a:p>
          <a:p>
            <a:r>
              <a:rPr lang="en-US" dirty="0"/>
              <a:t>Dynamically, at run-time, the loop executes 1 million times.</a:t>
            </a:r>
          </a:p>
          <a:p>
            <a:endParaRPr lang="en-US" dirty="0"/>
          </a:p>
          <a:p>
            <a:r>
              <a:rPr lang="en-US" dirty="0"/>
              <a:t># static instructions = 4</a:t>
            </a:r>
          </a:p>
          <a:p>
            <a:r>
              <a:rPr lang="en-US" dirty="0"/>
              <a:t># dynamic instructions = 4 million</a:t>
            </a:r>
          </a:p>
          <a:p>
            <a:endParaRPr lang="en-US" dirty="0"/>
          </a:p>
          <a:p>
            <a:r>
              <a:rPr lang="en-US" b="1" dirty="0"/>
              <a:t>Dynamic instruction count influences</a:t>
            </a:r>
            <a:br>
              <a:rPr lang="en-US" b="1" dirty="0"/>
            </a:br>
            <a:r>
              <a:rPr lang="en-US" b="1" dirty="0"/>
              <a:t>number of cycles.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86000" y="1752600"/>
            <a:ext cx="2743200" cy="358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43200" y="2057400"/>
            <a:ext cx="22860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752600" y="1981200"/>
            <a:ext cx="9906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512618" y="5257800"/>
            <a:ext cx="6019800" cy="533401"/>
          </a:xfrm>
          <a:prstGeom prst="rect">
            <a:avLst/>
          </a:prstGeom>
          <a:solidFill>
            <a:srgbClr val="66FF33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CPU time = time to execute a program on CPU</a:t>
            </a:r>
          </a:p>
          <a:p>
            <a:pPr>
              <a:buFont typeface="ZapfDingbats" pitchFamily="82" charset="2"/>
              <a:buNone/>
            </a:pPr>
            <a:endParaRPr lang="en-US" altLang="en-US" sz="1400" dirty="0"/>
          </a:p>
          <a:p>
            <a:pPr>
              <a:buFont typeface="ZapfDingbats" pitchFamily="82" charset="2"/>
              <a:buNone/>
            </a:pPr>
            <a:r>
              <a:rPr lang="en-US" altLang="en-US" sz="1400" dirty="0"/>
              <a:t># cycles = number of clock cycles to execute a program</a:t>
            </a:r>
          </a:p>
          <a:p>
            <a:pPr>
              <a:buFont typeface="ZapfDingbats" pitchFamily="82" charset="2"/>
              <a:buNone/>
            </a:pPr>
            <a:r>
              <a:rPr lang="en-US" altLang="en-US" sz="1400" dirty="0"/>
              <a:t>Cycle Time (CT) = clock period = 1 / (clock frequency)</a:t>
            </a:r>
          </a:p>
          <a:p>
            <a:pPr>
              <a:buFont typeface="ZapfDingbats" pitchFamily="82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CPU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time</a:t>
            </a:r>
            <a:r>
              <a:rPr lang="en-US" altLang="en-US" sz="2200" dirty="0">
                <a:latin typeface="Courier New" panose="02070309020205020404" pitchFamily="49" charset="0"/>
              </a:rPr>
              <a:t> = (# cycles)x(CT)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endParaRPr lang="en-US" altLang="en-US" sz="1400" dirty="0"/>
          </a:p>
          <a:p>
            <a:pPr>
              <a:buFont typeface="ZapfDingbats" pitchFamily="82" charset="2"/>
              <a:buNone/>
            </a:pPr>
            <a:r>
              <a:rPr lang="en-US" altLang="en-US" sz="1400" dirty="0"/>
              <a:t>Instruction Count (IC) = number of instructions executed</a:t>
            </a:r>
          </a:p>
          <a:p>
            <a:pPr>
              <a:buFont typeface="ZapfDingbats" pitchFamily="82" charset="2"/>
              <a:buNone/>
            </a:pPr>
            <a:r>
              <a:rPr lang="en-US" altLang="en-US" sz="1400" dirty="0"/>
              <a:t>Cycles-per-Instruction (CPI) = (# cycles)/(IC)        </a:t>
            </a:r>
            <a:r>
              <a:rPr lang="en-US" altLang="en-US" sz="1400" dirty="0">
                <a:sym typeface="Wingdings" panose="05000000000000000000" pitchFamily="2" charset="2"/>
              </a:rPr>
              <a:t> 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Wingdings" panose="05000000000000000000" pitchFamily="2" charset="2"/>
              </a:rPr>
              <a:t>   (# cycles) = (IC)x(CPI)</a:t>
            </a:r>
            <a:endParaRPr lang="en-US" altLang="en-US" sz="1400" dirty="0"/>
          </a:p>
          <a:p>
            <a:pPr>
              <a:buFont typeface="ZapfDingbats" pitchFamily="82" charset="2"/>
              <a:buNone/>
            </a:pPr>
            <a:endParaRPr lang="en-US" altLang="en-US" sz="1400" dirty="0"/>
          </a:p>
          <a:p>
            <a:pPr>
              <a:buFont typeface="ZapfDingbats" pitchFamily="8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CPU time = (IC)x(CPI)x(CT)</a:t>
            </a:r>
          </a:p>
          <a:p>
            <a:pPr>
              <a:buFont typeface="ZapfDingbats" pitchFamily="82" charset="2"/>
              <a:buNone/>
            </a:pPr>
            <a:endParaRPr lang="en-US" altLang="en-US" dirty="0"/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CPU time = IC x CPI x CT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CPU time equation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8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Influence on CPU time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915400" cy="470852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/>
              <a:t>Programmer influence  (IC, CPI)</a:t>
            </a:r>
          </a:p>
          <a:p>
            <a:pPr lvl="1"/>
            <a:r>
              <a:rPr lang="en-US" altLang="en-US" dirty="0"/>
              <a:t>Algorithm affects IC</a:t>
            </a:r>
          </a:p>
          <a:p>
            <a:pPr lvl="1"/>
            <a:r>
              <a:rPr lang="en-US" altLang="en-US" dirty="0"/>
              <a:t>Algorithm affects temporal and spatial locality.  </a:t>
            </a:r>
            <a:r>
              <a:rPr lang="en-US" altLang="en-US" i="1" dirty="0"/>
              <a:t>E.g.</a:t>
            </a:r>
            <a:r>
              <a:rPr lang="en-US" altLang="en-US" dirty="0"/>
              <a:t>, tiling -&gt; lower D$ miss rates -&gt; fewer cycles per load -&gt; lower CPI</a:t>
            </a:r>
          </a:p>
          <a:p>
            <a:r>
              <a:rPr lang="en-US" altLang="en-US" dirty="0"/>
              <a:t>Compiler influence (IC, CPI)</a:t>
            </a:r>
          </a:p>
          <a:p>
            <a:pPr lvl="1"/>
            <a:r>
              <a:rPr lang="en-US" altLang="en-US" dirty="0"/>
              <a:t>Compiler optimizations affect IC</a:t>
            </a:r>
          </a:p>
          <a:p>
            <a:pPr lvl="1"/>
            <a:r>
              <a:rPr lang="en-US" altLang="en-US" dirty="0"/>
              <a:t>Compiler affects temporal and spatial locality.  </a:t>
            </a:r>
            <a:r>
              <a:rPr lang="en-US" altLang="en-US" i="1" dirty="0"/>
              <a:t>E.g.</a:t>
            </a:r>
            <a:r>
              <a:rPr lang="en-US" altLang="en-US" dirty="0"/>
              <a:t>, tiling -&gt; lower D$ miss rates -&gt; fewer cycles per load -&gt; lower CPI</a:t>
            </a:r>
          </a:p>
          <a:p>
            <a:pPr lvl="1"/>
            <a:r>
              <a:rPr lang="en-US" altLang="en-US" dirty="0"/>
              <a:t>Instruction scheduling aims to increase instruction-level parallelism (ILP) -&gt; increase IPC -&gt; decrease CPI</a:t>
            </a:r>
          </a:p>
          <a:p>
            <a:r>
              <a:rPr lang="en-US" altLang="en-US" dirty="0"/>
              <a:t>Microarchitecture influence (CPI, CT)</a:t>
            </a:r>
          </a:p>
          <a:p>
            <a:pPr lvl="1"/>
            <a:r>
              <a:rPr lang="en-US" altLang="en-US" dirty="0"/>
              <a:t>Pipeline optimizations aim to increase instruction-level parallelism (ILP) (the number of concurrently executing instructions and the extent of their overlapped execution) -&gt; increase IPC -&gt; decrease CPI</a:t>
            </a:r>
          </a:p>
          <a:p>
            <a:pPr lvl="1"/>
            <a:r>
              <a:rPr lang="en-US" altLang="en-US" dirty="0"/>
              <a:t>Pipeline optimizations may increase CT due to increased logic complexity</a:t>
            </a:r>
          </a:p>
          <a:p>
            <a:pPr lvl="1"/>
            <a:r>
              <a:rPr lang="en-US" altLang="en-US" dirty="0"/>
              <a:t>Deeper pipelining aims to decrease CT</a:t>
            </a:r>
          </a:p>
          <a:p>
            <a:r>
              <a:rPr lang="en-US" altLang="en-US" dirty="0"/>
              <a:t>Circuit design influence (CT)</a:t>
            </a:r>
          </a:p>
          <a:p>
            <a:pPr lvl="1"/>
            <a:r>
              <a:rPr lang="en-US" altLang="en-US" dirty="0"/>
              <a:t>Faster circuits aim to decrease CT</a:t>
            </a:r>
          </a:p>
          <a:p>
            <a:r>
              <a:rPr lang="en-US" altLang="en-US" dirty="0"/>
              <a:t>Technology influence (CT)</a:t>
            </a:r>
          </a:p>
          <a:p>
            <a:pPr lvl="1"/>
            <a:r>
              <a:rPr lang="en-US" altLang="en-US" dirty="0"/>
              <a:t>Faster transistors and wires aim to decrease 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144039" y="4717762"/>
            <a:ext cx="1508125" cy="1015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(e.g., pipelining,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data bypassing,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branch prediction,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caches,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dynamic scheduling,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superscalar, etc.)</a:t>
            </a:r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>
            <a:off x="7144039" y="4114800"/>
            <a:ext cx="704561" cy="6029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600" dirty="0"/>
              <a:t>Comparing performance of two processors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Run benchmark program on both processors</a:t>
            </a:r>
          </a:p>
          <a:p>
            <a:pPr lvl="1"/>
            <a:r>
              <a:rPr lang="en-US" altLang="en-US" dirty="0"/>
              <a:t>Measure CPU time</a:t>
            </a:r>
          </a:p>
          <a:p>
            <a:r>
              <a:rPr lang="en-US" altLang="en-US" dirty="0"/>
              <a:t>When we say “Computer X is n times faster than Computer Y”, it means:</a:t>
            </a:r>
          </a:p>
          <a:p>
            <a:pPr lvl="1"/>
            <a:r>
              <a:rPr lang="en-US" altLang="en-US" dirty="0"/>
              <a:t>n = Time(Y) / Time(X)</a:t>
            </a:r>
          </a:p>
          <a:p>
            <a:pPr lvl="1"/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Benchmarks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Benchmark</a:t>
            </a:r>
          </a:p>
          <a:p>
            <a:pPr lvl="1"/>
            <a:r>
              <a:rPr lang="en-US" altLang="en-US" dirty="0"/>
              <a:t>Test program</a:t>
            </a:r>
          </a:p>
          <a:p>
            <a:pPr lvl="1"/>
            <a:r>
              <a:rPr lang="en-US" altLang="en-US" dirty="0"/>
              <a:t>Measure time it takes for processor to execute it</a:t>
            </a:r>
          </a:p>
          <a:p>
            <a:r>
              <a:rPr lang="en-US" altLang="en-US" dirty="0"/>
              <a:t>Why use benchmarks</a:t>
            </a:r>
          </a:p>
          <a:p>
            <a:pPr lvl="1"/>
            <a:r>
              <a:rPr lang="en-US" altLang="en-US" dirty="0"/>
              <a:t>Processor designer: Evaluate performance impact of proposed mechanisms, enhancements, </a:t>
            </a:r>
            <a:r>
              <a:rPr lang="en-US" altLang="en-US" i="1" dirty="0"/>
              <a:t>etc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sz="1600" dirty="0"/>
              <a:t>Run benchmark on processor without enhancement</a:t>
            </a:r>
          </a:p>
          <a:p>
            <a:pPr lvl="2"/>
            <a:r>
              <a:rPr lang="en-US" altLang="en-US" sz="1600" dirty="0"/>
              <a:t>Run benchmark on processor with enhancement</a:t>
            </a:r>
          </a:p>
          <a:p>
            <a:pPr lvl="2"/>
            <a:r>
              <a:rPr lang="en-US" altLang="en-US" sz="1600" dirty="0"/>
              <a:t>Observe speedup</a:t>
            </a:r>
          </a:p>
          <a:p>
            <a:pPr lvl="1"/>
            <a:r>
              <a:rPr lang="en-US" altLang="en-US" dirty="0"/>
              <a:t>Customer: Compare performance of different computers</a:t>
            </a:r>
          </a:p>
          <a:p>
            <a:pPr lvl="2"/>
            <a:r>
              <a:rPr lang="en-US" altLang="en-US" sz="1600" dirty="0"/>
              <a:t>Run benchmark on computer A</a:t>
            </a:r>
          </a:p>
          <a:p>
            <a:pPr lvl="2"/>
            <a:r>
              <a:rPr lang="en-US" altLang="en-US" sz="1600" dirty="0"/>
              <a:t>Run benchmark on computer B</a:t>
            </a:r>
          </a:p>
          <a:p>
            <a:pPr lvl="2"/>
            <a:r>
              <a:rPr lang="en-US" altLang="en-US" sz="1600" dirty="0"/>
              <a:t>Observe which one takes less time to run benchmark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Benchmarking Challenges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dirty="0"/>
              <a:t>Choice of benchmark</a:t>
            </a:r>
          </a:p>
          <a:p>
            <a:pPr marL="971550" lvl="1" indent="-342900"/>
            <a:r>
              <a:rPr lang="en-US" altLang="en-US" dirty="0"/>
              <a:t>Which benchmark is a good </a:t>
            </a:r>
            <a:r>
              <a:rPr lang="en-US" altLang="en-US" dirty="0" err="1"/>
              <a:t>testcase</a:t>
            </a:r>
            <a:r>
              <a:rPr lang="en-US" altLang="en-US" dirty="0"/>
              <a:t>?</a:t>
            </a:r>
          </a:p>
          <a:p>
            <a:pPr marL="1600200" lvl="2" indent="-342900"/>
            <a:r>
              <a:rPr lang="en-US" altLang="en-US" dirty="0"/>
              <a:t>Good means representative of real usage</a:t>
            </a:r>
          </a:p>
          <a:p>
            <a:pPr marL="1600200" lvl="2" indent="-342900"/>
            <a:r>
              <a:rPr lang="en-US" altLang="en-US" dirty="0"/>
              <a:t>Benchmarking pitfall:</a:t>
            </a:r>
          </a:p>
          <a:p>
            <a:pPr marL="2038350" lvl="3" indent="-266700"/>
            <a:r>
              <a:rPr lang="en-US" altLang="en-US" dirty="0"/>
              <a:t>Observe big speedup on benchmark due to gizmo</a:t>
            </a:r>
          </a:p>
          <a:p>
            <a:pPr marL="2038350" lvl="3" indent="-266700"/>
            <a:r>
              <a:rPr lang="en-US" altLang="en-US" dirty="0"/>
              <a:t>Conclude gizmo is good idea</a:t>
            </a:r>
          </a:p>
          <a:p>
            <a:pPr marL="2038350" lvl="3" indent="-266700"/>
            <a:r>
              <a:rPr lang="en-US" altLang="en-US" dirty="0"/>
              <a:t>Gizmo doesn’t speedup applications actually run by users, maybe even slows them down (and consumes power, increases cost, </a:t>
            </a:r>
            <a:r>
              <a:rPr lang="en-US" altLang="en-US" i="1" dirty="0"/>
              <a:t>etc</a:t>
            </a:r>
            <a:r>
              <a:rPr lang="en-US" altLang="en-US" dirty="0"/>
              <a:t>.)</a:t>
            </a:r>
          </a:p>
          <a:p>
            <a:pPr marL="971550" lvl="1" indent="-342900"/>
            <a:r>
              <a:rPr lang="en-US" altLang="en-US" dirty="0"/>
              <a:t>One benchmark is probably not representative of all usage scenarios. Use benchmark suite (collection of benchmarks targeting a certain computing market).</a:t>
            </a:r>
          </a:p>
          <a:p>
            <a:pPr marL="1600200" lvl="2" indent="-342900"/>
            <a:r>
              <a:rPr lang="en-US" altLang="en-US" dirty="0"/>
              <a:t>SPEC CPU: PCs, laptops, smart phones (application processors)</a:t>
            </a:r>
          </a:p>
          <a:p>
            <a:pPr marL="1600200" lvl="2" indent="-342900"/>
            <a:r>
              <a:rPr lang="en-US" altLang="en-US" dirty="0"/>
              <a:t>SPEC WEB: web servers</a:t>
            </a:r>
          </a:p>
          <a:p>
            <a:pPr marL="1600200" lvl="2" indent="-342900"/>
            <a:r>
              <a:rPr lang="en-US" altLang="en-US" dirty="0"/>
              <a:t>TPC: database servers</a:t>
            </a:r>
          </a:p>
          <a:p>
            <a:pPr marL="1600200" lvl="2" indent="-342900"/>
            <a:r>
              <a:rPr lang="en-US" altLang="en-US" dirty="0"/>
              <a:t>EEMBC: embedded systems</a:t>
            </a:r>
          </a:p>
          <a:p>
            <a:pPr marL="457200" indent="-457200"/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3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/>
              <a:t>Benchmarking Challenges (cont.)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ZapfDingbats" pitchFamily="82" charset="2"/>
              <a:buAutoNum type="arabicPeriod" startAt="2"/>
            </a:pPr>
            <a:r>
              <a:rPr lang="en-US" altLang="en-US" dirty="0"/>
              <a:t>Summarizing performance of benchmark suite as a whole</a:t>
            </a:r>
          </a:p>
          <a:p>
            <a:pPr marL="971550" lvl="1" indent="-342900"/>
            <a:r>
              <a:rPr lang="en-US" altLang="en-US" dirty="0"/>
              <a:t>Processor designer:</a:t>
            </a:r>
          </a:p>
          <a:p>
            <a:pPr marL="1600200" lvl="2" indent="-342900"/>
            <a:r>
              <a:rPr lang="en-US" altLang="en-US" dirty="0"/>
              <a:t>A proposed </a:t>
            </a:r>
            <a:r>
              <a:rPr lang="en-US" altLang="en-US" dirty="0" err="1"/>
              <a:t>microarch</a:t>
            </a:r>
            <a:r>
              <a:rPr lang="en-US" altLang="en-US" dirty="0"/>
              <a:t>. technique may speedup some benchmarks and slow down others</a:t>
            </a:r>
          </a:p>
          <a:p>
            <a:pPr marL="1600200" lvl="2" indent="-342900"/>
            <a:r>
              <a:rPr lang="en-US" altLang="en-US" dirty="0"/>
              <a:t>Or, it may give big speedup on a few benchmarks and no effect on most benchmarks</a:t>
            </a:r>
          </a:p>
          <a:p>
            <a:pPr marL="1600200" lvl="2" indent="-342900"/>
            <a:r>
              <a:rPr lang="en-US" altLang="en-US" dirty="0"/>
              <a:t>Should the proposed </a:t>
            </a:r>
            <a:r>
              <a:rPr lang="en-US" altLang="en-US" dirty="0" err="1"/>
              <a:t>microarch</a:t>
            </a:r>
            <a:r>
              <a:rPr lang="en-US" altLang="en-US" dirty="0"/>
              <a:t>. technique be used?</a:t>
            </a:r>
          </a:p>
          <a:p>
            <a:pPr marL="971550" lvl="1" indent="-342900"/>
            <a:r>
              <a:rPr lang="en-US" altLang="en-US" dirty="0"/>
              <a:t>Customer:</a:t>
            </a:r>
          </a:p>
          <a:p>
            <a:pPr marL="1600200" lvl="2" indent="-342900"/>
            <a:r>
              <a:rPr lang="en-US" altLang="en-US" dirty="0"/>
              <a:t>Some benchmarks run faster on Computer A and some run faster on Computer B</a:t>
            </a:r>
          </a:p>
          <a:p>
            <a:pPr marL="1600200" lvl="2" indent="-342900"/>
            <a:r>
              <a:rPr lang="en-US" altLang="en-US" dirty="0"/>
              <a:t>Which computer should customer buy?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97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3272</Words>
  <Application>Microsoft Office PowerPoint</Application>
  <PresentationFormat>On-screen Show (4:3)</PresentationFormat>
  <Paragraphs>453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ZapfDingbats</vt:lpstr>
      <vt:lpstr>Office Theme</vt:lpstr>
      <vt:lpstr>Worksheet</vt:lpstr>
      <vt:lpstr>Equation</vt:lpstr>
      <vt:lpstr>ECE 463/563 Fall `21</vt:lpstr>
      <vt:lpstr>Outline of topics</vt:lpstr>
      <vt:lpstr>Static vs. Dynamic Instructions</vt:lpstr>
      <vt:lpstr>CPU time equation</vt:lpstr>
      <vt:lpstr>Influence on CPU time</vt:lpstr>
      <vt:lpstr>Comparing performance of two processors</vt:lpstr>
      <vt:lpstr>Benchmarks</vt:lpstr>
      <vt:lpstr>Benchmarking Challenges</vt:lpstr>
      <vt:lpstr>Benchmarking Challenges (cont.)</vt:lpstr>
      <vt:lpstr>Summarizing performance</vt:lpstr>
      <vt:lpstr>Applying weights</vt:lpstr>
      <vt:lpstr>Definitions</vt:lpstr>
      <vt:lpstr>On the use of IPC and IPS</vt:lpstr>
      <vt:lpstr>On the proper use of means for summarizing metrics of a benchmark suite</vt:lpstr>
      <vt:lpstr>Speedup</vt:lpstr>
      <vt:lpstr>Amdahl’s law</vt:lpstr>
      <vt:lpstr>Amdahl’s law: Example #1</vt:lpstr>
      <vt:lpstr>Amdahl’s law: Example #2</vt:lpstr>
      <vt:lpstr>Cost of a Chip</vt:lpstr>
      <vt:lpstr>Cost of a Chip (cont.)</vt:lpstr>
      <vt:lpstr>Cost of a Chip (cont.)</vt:lpstr>
      <vt:lpstr>Cost of a Chip (cont.)</vt:lpstr>
      <vt:lpstr>Other costs: Energy and Power</vt:lpstr>
      <vt:lpstr>CMOS Dynamic Power</vt:lpstr>
      <vt:lpstr>CMOS Static Power</vt:lpstr>
      <vt:lpstr>Energy</vt:lpstr>
      <vt:lpstr>Remarks</vt:lpstr>
      <vt:lpstr>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626</cp:revision>
  <dcterms:created xsi:type="dcterms:W3CDTF">2006-08-16T00:00:00Z</dcterms:created>
  <dcterms:modified xsi:type="dcterms:W3CDTF">2021-10-04T16:16:34Z</dcterms:modified>
</cp:coreProperties>
</file>