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6" r:id="rId3"/>
    <p:sldId id="261" r:id="rId4"/>
    <p:sldId id="262" r:id="rId5"/>
    <p:sldId id="263" r:id="rId6"/>
    <p:sldId id="264" r:id="rId7"/>
    <p:sldId id="265" r:id="rId8"/>
    <p:sldId id="260" r:id="rId9"/>
    <p:sldId id="256" r:id="rId10"/>
    <p:sldId id="259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9933FF"/>
    <a:srgbClr val="66FFFF"/>
    <a:srgbClr val="0000FF"/>
    <a:srgbClr val="99FF3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38AF68-4A59-4863-B626-A2A894F560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6619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452463-8483-4016-9286-B369F685F7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385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3FD211-FFB9-4BE3-B2EE-D4C750BACD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996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6B5CBD-477F-469D-92EE-00EC9FF828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471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F9666C-0927-4987-A5FE-9FE08C095D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7982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229C5E-3708-4E66-BA2B-531D75A8CA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1925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9E5C9D-2306-4932-A185-68899AB76E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8741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4CF056-5F24-43E6-84F0-018A7B3DF0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4881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6F7E9-7182-4649-8294-BADABBF84C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677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744137-6389-45C0-8ABD-32DD43B4E7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2161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AC6FA2-D166-4F64-B415-3D677C27D4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5687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9FD3634-F3D2-400C-9443-F36DE92B050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1" name="Group 3"/>
          <p:cNvGrpSpPr>
            <a:grpSpLocks/>
          </p:cNvGrpSpPr>
          <p:nvPr/>
        </p:nvGrpSpPr>
        <p:grpSpPr bwMode="auto">
          <a:xfrm>
            <a:off x="2133600" y="2133600"/>
            <a:ext cx="312738" cy="609600"/>
            <a:chOff x="1349" y="1920"/>
            <a:chExt cx="197" cy="384"/>
          </a:xfrm>
        </p:grpSpPr>
        <p:sp>
          <p:nvSpPr>
            <p:cNvPr id="7172" name="Line 4"/>
            <p:cNvSpPr>
              <a:spLocks noChangeShapeType="1"/>
            </p:cNvSpPr>
            <p:nvPr/>
          </p:nvSpPr>
          <p:spPr bwMode="auto">
            <a:xfrm>
              <a:off x="1349" y="192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3" name="Line 5"/>
            <p:cNvSpPr>
              <a:spLocks noChangeShapeType="1"/>
            </p:cNvSpPr>
            <p:nvPr/>
          </p:nvSpPr>
          <p:spPr bwMode="auto">
            <a:xfrm>
              <a:off x="1349" y="2064"/>
              <a:ext cx="4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4" name="Line 6"/>
            <p:cNvSpPr>
              <a:spLocks noChangeShapeType="1"/>
            </p:cNvSpPr>
            <p:nvPr/>
          </p:nvSpPr>
          <p:spPr bwMode="auto">
            <a:xfrm flipH="1">
              <a:off x="1349" y="2112"/>
              <a:ext cx="4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5" name="Line 7"/>
            <p:cNvSpPr>
              <a:spLocks noChangeShapeType="1"/>
            </p:cNvSpPr>
            <p:nvPr/>
          </p:nvSpPr>
          <p:spPr bwMode="auto">
            <a:xfrm>
              <a:off x="1349" y="21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6" name="Line 8"/>
            <p:cNvSpPr>
              <a:spLocks noChangeShapeType="1"/>
            </p:cNvSpPr>
            <p:nvPr/>
          </p:nvSpPr>
          <p:spPr bwMode="auto">
            <a:xfrm>
              <a:off x="1349" y="1920"/>
              <a:ext cx="144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7" name="Line 9"/>
            <p:cNvSpPr>
              <a:spLocks noChangeShapeType="1"/>
            </p:cNvSpPr>
            <p:nvPr/>
          </p:nvSpPr>
          <p:spPr bwMode="auto">
            <a:xfrm flipV="1">
              <a:off x="1349" y="2208"/>
              <a:ext cx="144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8" name="Line 10"/>
            <p:cNvSpPr>
              <a:spLocks noChangeShapeType="1"/>
            </p:cNvSpPr>
            <p:nvPr/>
          </p:nvSpPr>
          <p:spPr bwMode="auto">
            <a:xfrm>
              <a:off x="1493" y="2016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9" name="Text Box 11"/>
            <p:cNvSpPr txBox="1">
              <a:spLocks noChangeArrowheads="1"/>
            </p:cNvSpPr>
            <p:nvPr/>
          </p:nvSpPr>
          <p:spPr bwMode="auto">
            <a:xfrm>
              <a:off x="1349" y="1988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+</a:t>
              </a:r>
            </a:p>
          </p:txBody>
        </p:sp>
      </p:grp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914400" y="1905000"/>
            <a:ext cx="381000" cy="2743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PC</a:t>
            </a:r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>
            <a:off x="1295400" y="2667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7" name="Line 19"/>
          <p:cNvSpPr>
            <a:spLocks noChangeShapeType="1"/>
          </p:cNvSpPr>
          <p:nvPr/>
        </p:nvSpPr>
        <p:spPr bwMode="auto">
          <a:xfrm>
            <a:off x="1828800" y="2286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8" name="Text Box 20"/>
          <p:cNvSpPr txBox="1">
            <a:spLocks noChangeArrowheads="1"/>
          </p:cNvSpPr>
          <p:nvPr/>
        </p:nvSpPr>
        <p:spPr bwMode="auto">
          <a:xfrm>
            <a:off x="1593850" y="20574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4</a:t>
            </a:r>
          </a:p>
        </p:txBody>
      </p:sp>
      <p:sp>
        <p:nvSpPr>
          <p:cNvPr id="7205" name="Line 37"/>
          <p:cNvSpPr>
            <a:spLocks noChangeShapeType="1"/>
          </p:cNvSpPr>
          <p:nvPr/>
        </p:nvSpPr>
        <p:spPr bwMode="auto">
          <a:xfrm flipH="1">
            <a:off x="2895599" y="990597"/>
            <a:ext cx="3581401" cy="1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7" name="Text Box 39"/>
          <p:cNvSpPr txBox="1">
            <a:spLocks noChangeArrowheads="1"/>
          </p:cNvSpPr>
          <p:nvPr/>
        </p:nvSpPr>
        <p:spPr bwMode="auto">
          <a:xfrm>
            <a:off x="6553200" y="1264443"/>
            <a:ext cx="1257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dirty="0"/>
              <a:t>taken target</a:t>
            </a:r>
          </a:p>
        </p:txBody>
      </p:sp>
      <p:sp>
        <p:nvSpPr>
          <p:cNvPr id="7213" name="Text Box 45"/>
          <p:cNvSpPr txBox="1">
            <a:spLocks noChangeArrowheads="1"/>
          </p:cNvSpPr>
          <p:nvPr/>
        </p:nvSpPr>
        <p:spPr bwMode="auto">
          <a:xfrm>
            <a:off x="2193925" y="76200"/>
            <a:ext cx="1157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IF stage</a:t>
            </a:r>
          </a:p>
        </p:txBody>
      </p:sp>
      <p:sp>
        <p:nvSpPr>
          <p:cNvPr id="7214" name="Text Box 46"/>
          <p:cNvSpPr txBox="1">
            <a:spLocks noChangeArrowheads="1"/>
          </p:cNvSpPr>
          <p:nvPr/>
        </p:nvSpPr>
        <p:spPr bwMode="auto">
          <a:xfrm>
            <a:off x="6400800" y="76200"/>
            <a:ext cx="16289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MEM </a:t>
            </a:r>
            <a:r>
              <a:rPr lang="en-US" altLang="en-US" dirty="0"/>
              <a:t>stage</a:t>
            </a:r>
          </a:p>
        </p:txBody>
      </p:sp>
      <p:grpSp>
        <p:nvGrpSpPr>
          <p:cNvPr id="7232" name="Group 64"/>
          <p:cNvGrpSpPr>
            <a:grpSpLocks/>
          </p:cNvGrpSpPr>
          <p:nvPr/>
        </p:nvGrpSpPr>
        <p:grpSpPr bwMode="auto">
          <a:xfrm rot="10800000">
            <a:off x="2819400" y="1295400"/>
            <a:ext cx="228600" cy="914400"/>
            <a:chOff x="3456" y="1584"/>
            <a:chExt cx="144" cy="576"/>
          </a:xfrm>
        </p:grpSpPr>
        <p:sp>
          <p:nvSpPr>
            <p:cNvPr id="7233" name="Line 65"/>
            <p:cNvSpPr>
              <a:spLocks noChangeShapeType="1"/>
            </p:cNvSpPr>
            <p:nvPr/>
          </p:nvSpPr>
          <p:spPr bwMode="auto">
            <a:xfrm>
              <a:off x="3456" y="1584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34" name="Line 66"/>
            <p:cNvSpPr>
              <a:spLocks noChangeShapeType="1"/>
            </p:cNvSpPr>
            <p:nvPr/>
          </p:nvSpPr>
          <p:spPr bwMode="auto">
            <a:xfrm>
              <a:off x="3456" y="1584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35" name="Line 67"/>
            <p:cNvSpPr>
              <a:spLocks noChangeShapeType="1"/>
            </p:cNvSpPr>
            <p:nvPr/>
          </p:nvSpPr>
          <p:spPr bwMode="auto">
            <a:xfrm flipV="1">
              <a:off x="3456" y="2016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36" name="Line 68"/>
            <p:cNvSpPr>
              <a:spLocks noChangeShapeType="1"/>
            </p:cNvSpPr>
            <p:nvPr/>
          </p:nvSpPr>
          <p:spPr bwMode="auto">
            <a:xfrm>
              <a:off x="3600" y="172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253" name="Group 85"/>
          <p:cNvGrpSpPr>
            <a:grpSpLocks/>
          </p:cNvGrpSpPr>
          <p:nvPr/>
        </p:nvGrpSpPr>
        <p:grpSpPr bwMode="auto">
          <a:xfrm>
            <a:off x="3048000" y="2057400"/>
            <a:ext cx="381000" cy="381000"/>
            <a:chOff x="1920" y="2064"/>
            <a:chExt cx="240" cy="240"/>
          </a:xfrm>
        </p:grpSpPr>
        <p:sp>
          <p:nvSpPr>
            <p:cNvPr id="7251" name="Line 83"/>
            <p:cNvSpPr>
              <a:spLocks noChangeShapeType="1"/>
            </p:cNvSpPr>
            <p:nvPr/>
          </p:nvSpPr>
          <p:spPr bwMode="auto">
            <a:xfrm flipV="1">
              <a:off x="2160" y="2064"/>
              <a:ext cx="0" cy="24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52" name="Line 84"/>
            <p:cNvSpPr>
              <a:spLocks noChangeShapeType="1"/>
            </p:cNvSpPr>
            <p:nvPr/>
          </p:nvSpPr>
          <p:spPr bwMode="auto">
            <a:xfrm flipH="1">
              <a:off x="1920" y="2064"/>
              <a:ext cx="24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269" name="Line 101"/>
          <p:cNvSpPr>
            <a:spLocks noChangeShapeType="1"/>
          </p:cNvSpPr>
          <p:nvPr/>
        </p:nvSpPr>
        <p:spPr bwMode="auto">
          <a:xfrm flipH="1">
            <a:off x="3048000" y="1447800"/>
            <a:ext cx="3549777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1" name="Line 103"/>
          <p:cNvSpPr>
            <a:spLocks noChangeShapeType="1"/>
          </p:cNvSpPr>
          <p:nvPr/>
        </p:nvSpPr>
        <p:spPr bwMode="auto">
          <a:xfrm flipH="1">
            <a:off x="533400" y="1752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2" name="Line 104"/>
          <p:cNvSpPr>
            <a:spLocks noChangeShapeType="1"/>
          </p:cNvSpPr>
          <p:nvPr/>
        </p:nvSpPr>
        <p:spPr bwMode="auto">
          <a:xfrm>
            <a:off x="533400" y="17526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73" name="Line 105"/>
          <p:cNvSpPr>
            <a:spLocks noChangeShapeType="1"/>
          </p:cNvSpPr>
          <p:nvPr/>
        </p:nvSpPr>
        <p:spPr bwMode="auto">
          <a:xfrm>
            <a:off x="533400" y="3276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91" name="AutoShape 123"/>
          <p:cNvSpPr>
            <a:spLocks/>
          </p:cNvSpPr>
          <p:nvPr/>
        </p:nvSpPr>
        <p:spPr bwMode="auto">
          <a:xfrm rot="5400000">
            <a:off x="2590800" y="-1066800"/>
            <a:ext cx="152400" cy="3200400"/>
          </a:xfrm>
          <a:prstGeom prst="leftBrace">
            <a:avLst>
              <a:gd name="adj1" fmla="val 1750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92" name="AutoShape 124"/>
          <p:cNvSpPr>
            <a:spLocks/>
          </p:cNvSpPr>
          <p:nvPr/>
        </p:nvSpPr>
        <p:spPr bwMode="auto">
          <a:xfrm rot="5400000">
            <a:off x="6934200" y="-1066800"/>
            <a:ext cx="152400" cy="3200400"/>
          </a:xfrm>
          <a:prstGeom prst="leftBrace">
            <a:avLst>
              <a:gd name="adj1" fmla="val 1750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29" name="Oval 161"/>
          <p:cNvSpPr>
            <a:spLocks noChangeArrowheads="1"/>
          </p:cNvSpPr>
          <p:nvPr/>
        </p:nvSpPr>
        <p:spPr bwMode="auto">
          <a:xfrm>
            <a:off x="1066800" y="5257800"/>
            <a:ext cx="228600" cy="228600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330" name="Rectangle 162"/>
          <p:cNvSpPr>
            <a:spLocks noChangeArrowheads="1"/>
          </p:cNvSpPr>
          <p:nvPr/>
        </p:nvSpPr>
        <p:spPr bwMode="auto">
          <a:xfrm>
            <a:off x="1371600" y="5105400"/>
            <a:ext cx="6781800" cy="685800"/>
          </a:xfrm>
          <a:prstGeom prst="rect">
            <a:avLst/>
          </a:prstGeom>
          <a:solidFill>
            <a:srgbClr val="0000FF">
              <a:alpha val="35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Always predict NT.</a:t>
            </a:r>
          </a:p>
        </p:txBody>
      </p:sp>
      <p:sp>
        <p:nvSpPr>
          <p:cNvPr id="7331" name="Oval 163"/>
          <p:cNvSpPr>
            <a:spLocks noChangeArrowheads="1"/>
          </p:cNvSpPr>
          <p:nvPr/>
        </p:nvSpPr>
        <p:spPr bwMode="auto">
          <a:xfrm>
            <a:off x="3124200" y="2133600"/>
            <a:ext cx="228600" cy="228600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332" name="Oval 164"/>
          <p:cNvSpPr>
            <a:spLocks noChangeArrowheads="1"/>
          </p:cNvSpPr>
          <p:nvPr/>
        </p:nvSpPr>
        <p:spPr bwMode="auto">
          <a:xfrm>
            <a:off x="3124200" y="1219200"/>
            <a:ext cx="228600" cy="228600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335" name="Oval 167"/>
          <p:cNvSpPr>
            <a:spLocks noChangeArrowheads="1"/>
          </p:cNvSpPr>
          <p:nvPr/>
        </p:nvSpPr>
        <p:spPr bwMode="auto">
          <a:xfrm>
            <a:off x="1066800" y="6096000"/>
            <a:ext cx="228600" cy="228600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336" name="Rectangle 168"/>
          <p:cNvSpPr>
            <a:spLocks noChangeArrowheads="1"/>
          </p:cNvSpPr>
          <p:nvPr/>
        </p:nvSpPr>
        <p:spPr bwMode="auto">
          <a:xfrm>
            <a:off x="1371600" y="5943600"/>
            <a:ext cx="6781800" cy="685800"/>
          </a:xfrm>
          <a:prstGeom prst="rect">
            <a:avLst/>
          </a:prstGeom>
          <a:solidFill>
            <a:srgbClr val="FF3300">
              <a:alpha val="35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Recovery: Redirect fetch unit to T path if actually T.</a:t>
            </a:r>
          </a:p>
        </p:txBody>
      </p:sp>
      <p:sp>
        <p:nvSpPr>
          <p:cNvPr id="63" name="Text Box 39"/>
          <p:cNvSpPr txBox="1">
            <a:spLocks noChangeArrowheads="1"/>
          </p:cNvSpPr>
          <p:nvPr/>
        </p:nvSpPr>
        <p:spPr bwMode="auto">
          <a:xfrm>
            <a:off x="6477000" y="763627"/>
            <a:ext cx="8130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dirty="0" smtClean="0"/>
              <a:t>branch</a:t>
            </a:r>
            <a:endParaRPr lang="en-US" altLang="en-US" sz="1800" dirty="0"/>
          </a:p>
        </p:txBody>
      </p:sp>
      <p:sp>
        <p:nvSpPr>
          <p:cNvPr id="64" name="Line 37"/>
          <p:cNvSpPr>
            <a:spLocks noChangeShapeType="1"/>
          </p:cNvSpPr>
          <p:nvPr/>
        </p:nvSpPr>
        <p:spPr bwMode="auto">
          <a:xfrm>
            <a:off x="2895599" y="990597"/>
            <a:ext cx="0" cy="4572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Text Box 16"/>
          <p:cNvSpPr txBox="1">
            <a:spLocks noChangeArrowheads="1"/>
          </p:cNvSpPr>
          <p:nvPr/>
        </p:nvSpPr>
        <p:spPr bwMode="auto">
          <a:xfrm>
            <a:off x="4038600" y="2286000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dirty="0"/>
              <a:t>NPC</a:t>
            </a:r>
          </a:p>
        </p:txBody>
      </p:sp>
      <p:sp>
        <p:nvSpPr>
          <p:cNvPr id="67" name="Line 21"/>
          <p:cNvSpPr>
            <a:spLocks noChangeShapeType="1"/>
          </p:cNvSpPr>
          <p:nvPr/>
        </p:nvSpPr>
        <p:spPr bwMode="auto">
          <a:xfrm>
            <a:off x="2362200" y="2438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30" grpId="0" animBg="1"/>
      <p:bldP spid="733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/>
              <a:t>Using BTB</a:t>
            </a:r>
          </a:p>
        </p:txBody>
      </p:sp>
      <p:grpSp>
        <p:nvGrpSpPr>
          <p:cNvPr id="8195" name="Group 3"/>
          <p:cNvGrpSpPr>
            <a:grpSpLocks/>
          </p:cNvGrpSpPr>
          <p:nvPr/>
        </p:nvGrpSpPr>
        <p:grpSpPr bwMode="auto">
          <a:xfrm>
            <a:off x="2133600" y="2743200"/>
            <a:ext cx="312738" cy="609600"/>
            <a:chOff x="1349" y="1920"/>
            <a:chExt cx="197" cy="384"/>
          </a:xfrm>
        </p:grpSpPr>
        <p:sp>
          <p:nvSpPr>
            <p:cNvPr id="8196" name="Line 4"/>
            <p:cNvSpPr>
              <a:spLocks noChangeShapeType="1"/>
            </p:cNvSpPr>
            <p:nvPr/>
          </p:nvSpPr>
          <p:spPr bwMode="auto">
            <a:xfrm>
              <a:off x="1349" y="192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7" name="Line 5"/>
            <p:cNvSpPr>
              <a:spLocks noChangeShapeType="1"/>
            </p:cNvSpPr>
            <p:nvPr/>
          </p:nvSpPr>
          <p:spPr bwMode="auto">
            <a:xfrm>
              <a:off x="1349" y="2064"/>
              <a:ext cx="4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8" name="Line 6"/>
            <p:cNvSpPr>
              <a:spLocks noChangeShapeType="1"/>
            </p:cNvSpPr>
            <p:nvPr/>
          </p:nvSpPr>
          <p:spPr bwMode="auto">
            <a:xfrm flipH="1">
              <a:off x="1349" y="2112"/>
              <a:ext cx="4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99" name="Line 7"/>
            <p:cNvSpPr>
              <a:spLocks noChangeShapeType="1"/>
            </p:cNvSpPr>
            <p:nvPr/>
          </p:nvSpPr>
          <p:spPr bwMode="auto">
            <a:xfrm>
              <a:off x="1349" y="21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0" name="Line 8"/>
            <p:cNvSpPr>
              <a:spLocks noChangeShapeType="1"/>
            </p:cNvSpPr>
            <p:nvPr/>
          </p:nvSpPr>
          <p:spPr bwMode="auto">
            <a:xfrm>
              <a:off x="1349" y="1920"/>
              <a:ext cx="144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1" name="Line 9"/>
            <p:cNvSpPr>
              <a:spLocks noChangeShapeType="1"/>
            </p:cNvSpPr>
            <p:nvPr/>
          </p:nvSpPr>
          <p:spPr bwMode="auto">
            <a:xfrm flipV="1">
              <a:off x="1349" y="2208"/>
              <a:ext cx="144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2" name="Line 10"/>
            <p:cNvSpPr>
              <a:spLocks noChangeShapeType="1"/>
            </p:cNvSpPr>
            <p:nvPr/>
          </p:nvSpPr>
          <p:spPr bwMode="auto">
            <a:xfrm>
              <a:off x="1493" y="2016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3" name="Text Box 11"/>
            <p:cNvSpPr txBox="1">
              <a:spLocks noChangeArrowheads="1"/>
            </p:cNvSpPr>
            <p:nvPr/>
          </p:nvSpPr>
          <p:spPr bwMode="auto">
            <a:xfrm>
              <a:off x="1349" y="1988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+</a:t>
              </a:r>
            </a:p>
          </p:txBody>
        </p:sp>
      </p:grp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914400" y="2514600"/>
            <a:ext cx="381000" cy="2743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PC</a:t>
            </a:r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4114800" y="2514600"/>
            <a:ext cx="457200" cy="2743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000"/>
          </a:p>
        </p:txBody>
      </p:sp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2133600" y="3505200"/>
            <a:ext cx="1143000" cy="1447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BTB</a:t>
            </a:r>
          </a:p>
        </p:txBody>
      </p: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4038600" y="4876800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PC</a:t>
            </a:r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4038600" y="2743200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NPC</a:t>
            </a:r>
          </a:p>
        </p:txBody>
      </p:sp>
      <p:sp>
        <p:nvSpPr>
          <p:cNvPr id="8209" name="Line 17"/>
          <p:cNvSpPr>
            <a:spLocks noChangeShapeType="1"/>
          </p:cNvSpPr>
          <p:nvPr/>
        </p:nvSpPr>
        <p:spPr bwMode="auto">
          <a:xfrm>
            <a:off x="1295400" y="51054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0" name="Line 18"/>
          <p:cNvSpPr>
            <a:spLocks noChangeShapeType="1"/>
          </p:cNvSpPr>
          <p:nvPr/>
        </p:nvSpPr>
        <p:spPr bwMode="auto">
          <a:xfrm>
            <a:off x="1295400" y="3276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1" name="Line 19"/>
          <p:cNvSpPr>
            <a:spLocks noChangeShapeType="1"/>
          </p:cNvSpPr>
          <p:nvPr/>
        </p:nvSpPr>
        <p:spPr bwMode="auto">
          <a:xfrm>
            <a:off x="1828800" y="2895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1593850" y="26670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4</a:t>
            </a:r>
          </a:p>
        </p:txBody>
      </p:sp>
      <p:sp>
        <p:nvSpPr>
          <p:cNvPr id="8213" name="Line 21"/>
          <p:cNvSpPr>
            <a:spLocks noChangeShapeType="1"/>
          </p:cNvSpPr>
          <p:nvPr/>
        </p:nvSpPr>
        <p:spPr bwMode="auto">
          <a:xfrm>
            <a:off x="2362200" y="3048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214" name="Group 22"/>
          <p:cNvGrpSpPr>
            <a:grpSpLocks/>
          </p:cNvGrpSpPr>
          <p:nvPr/>
        </p:nvGrpSpPr>
        <p:grpSpPr bwMode="auto">
          <a:xfrm>
            <a:off x="5181600" y="2895600"/>
            <a:ext cx="312738" cy="609600"/>
            <a:chOff x="1349" y="1920"/>
            <a:chExt cx="197" cy="384"/>
          </a:xfrm>
        </p:grpSpPr>
        <p:sp>
          <p:nvSpPr>
            <p:cNvPr id="8215" name="Line 23"/>
            <p:cNvSpPr>
              <a:spLocks noChangeShapeType="1"/>
            </p:cNvSpPr>
            <p:nvPr/>
          </p:nvSpPr>
          <p:spPr bwMode="auto">
            <a:xfrm>
              <a:off x="1349" y="192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6" name="Line 24"/>
            <p:cNvSpPr>
              <a:spLocks noChangeShapeType="1"/>
            </p:cNvSpPr>
            <p:nvPr/>
          </p:nvSpPr>
          <p:spPr bwMode="auto">
            <a:xfrm>
              <a:off x="1349" y="2064"/>
              <a:ext cx="4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7" name="Line 25"/>
            <p:cNvSpPr>
              <a:spLocks noChangeShapeType="1"/>
            </p:cNvSpPr>
            <p:nvPr/>
          </p:nvSpPr>
          <p:spPr bwMode="auto">
            <a:xfrm flipH="1">
              <a:off x="1349" y="2112"/>
              <a:ext cx="4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8" name="Line 26"/>
            <p:cNvSpPr>
              <a:spLocks noChangeShapeType="1"/>
            </p:cNvSpPr>
            <p:nvPr/>
          </p:nvSpPr>
          <p:spPr bwMode="auto">
            <a:xfrm>
              <a:off x="1349" y="21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19" name="Line 27"/>
            <p:cNvSpPr>
              <a:spLocks noChangeShapeType="1"/>
            </p:cNvSpPr>
            <p:nvPr/>
          </p:nvSpPr>
          <p:spPr bwMode="auto">
            <a:xfrm>
              <a:off x="1349" y="1920"/>
              <a:ext cx="144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0" name="Line 28"/>
            <p:cNvSpPr>
              <a:spLocks noChangeShapeType="1"/>
            </p:cNvSpPr>
            <p:nvPr/>
          </p:nvSpPr>
          <p:spPr bwMode="auto">
            <a:xfrm flipV="1">
              <a:off x="1349" y="2208"/>
              <a:ext cx="144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1" name="Line 29"/>
            <p:cNvSpPr>
              <a:spLocks noChangeShapeType="1"/>
            </p:cNvSpPr>
            <p:nvPr/>
          </p:nvSpPr>
          <p:spPr bwMode="auto">
            <a:xfrm>
              <a:off x="1493" y="2016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22" name="Text Box 30"/>
            <p:cNvSpPr txBox="1">
              <a:spLocks noChangeArrowheads="1"/>
            </p:cNvSpPr>
            <p:nvPr/>
          </p:nvSpPr>
          <p:spPr bwMode="auto">
            <a:xfrm>
              <a:off x="1349" y="1988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+</a:t>
              </a:r>
            </a:p>
          </p:txBody>
        </p:sp>
      </p:grpSp>
      <p:sp>
        <p:nvSpPr>
          <p:cNvPr id="8223" name="Line 31"/>
          <p:cNvSpPr>
            <a:spLocks noChangeShapeType="1"/>
          </p:cNvSpPr>
          <p:nvPr/>
        </p:nvSpPr>
        <p:spPr bwMode="auto">
          <a:xfrm>
            <a:off x="4572000" y="3048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4" name="Text Box 32"/>
          <p:cNvSpPr txBox="1">
            <a:spLocks noChangeArrowheads="1"/>
          </p:cNvSpPr>
          <p:nvPr/>
        </p:nvSpPr>
        <p:spPr bwMode="auto">
          <a:xfrm>
            <a:off x="4572000" y="3124200"/>
            <a:ext cx="615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Imm</a:t>
            </a:r>
          </a:p>
        </p:txBody>
      </p:sp>
      <p:sp>
        <p:nvSpPr>
          <p:cNvPr id="8225" name="Line 33"/>
          <p:cNvSpPr>
            <a:spLocks noChangeShapeType="1"/>
          </p:cNvSpPr>
          <p:nvPr/>
        </p:nvSpPr>
        <p:spPr bwMode="auto">
          <a:xfrm>
            <a:off x="4876800" y="3429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6" name="AutoShape 34"/>
          <p:cNvSpPr>
            <a:spLocks noChangeArrowheads="1"/>
          </p:cNvSpPr>
          <p:nvPr/>
        </p:nvSpPr>
        <p:spPr bwMode="auto">
          <a:xfrm>
            <a:off x="4953000" y="3657600"/>
            <a:ext cx="6858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/>
              <a:t>A </a:t>
            </a:r>
            <a:r>
              <a:rPr lang="en-US" altLang="en-US" sz="1800" i="1"/>
              <a:t>op</a:t>
            </a:r>
            <a:r>
              <a:rPr lang="en-US" altLang="en-US" sz="1800"/>
              <a:t> 0</a:t>
            </a:r>
            <a:br>
              <a:rPr lang="en-US" altLang="en-US" sz="1800"/>
            </a:br>
            <a:r>
              <a:rPr lang="en-US" altLang="en-US" sz="1800"/>
              <a:t>?</a:t>
            </a:r>
          </a:p>
        </p:txBody>
      </p:sp>
      <p:sp>
        <p:nvSpPr>
          <p:cNvPr id="8227" name="AutoShape 35"/>
          <p:cNvSpPr>
            <a:spLocks noChangeArrowheads="1"/>
          </p:cNvSpPr>
          <p:nvPr/>
        </p:nvSpPr>
        <p:spPr bwMode="auto">
          <a:xfrm>
            <a:off x="4953000" y="4495800"/>
            <a:ext cx="6858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/>
              <a:t>decode</a:t>
            </a:r>
          </a:p>
        </p:txBody>
      </p:sp>
      <p:sp>
        <p:nvSpPr>
          <p:cNvPr id="8228" name="Line 36"/>
          <p:cNvSpPr>
            <a:spLocks noChangeShapeType="1"/>
          </p:cNvSpPr>
          <p:nvPr/>
        </p:nvSpPr>
        <p:spPr bwMode="auto">
          <a:xfrm>
            <a:off x="5410200" y="3200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9" name="Line 37"/>
          <p:cNvSpPr>
            <a:spLocks noChangeShapeType="1"/>
          </p:cNvSpPr>
          <p:nvPr/>
        </p:nvSpPr>
        <p:spPr bwMode="auto">
          <a:xfrm>
            <a:off x="5638800" y="3962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0" name="Line 38"/>
          <p:cNvSpPr>
            <a:spLocks noChangeShapeType="1"/>
          </p:cNvSpPr>
          <p:nvPr/>
        </p:nvSpPr>
        <p:spPr bwMode="auto">
          <a:xfrm>
            <a:off x="5638800" y="4724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1" name="Text Box 39"/>
          <p:cNvSpPr txBox="1">
            <a:spLocks noChangeArrowheads="1"/>
          </p:cNvSpPr>
          <p:nvPr/>
        </p:nvSpPr>
        <p:spPr bwMode="auto">
          <a:xfrm>
            <a:off x="6096000" y="2971800"/>
            <a:ext cx="1814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Taken Target</a:t>
            </a:r>
          </a:p>
        </p:txBody>
      </p:sp>
      <p:sp>
        <p:nvSpPr>
          <p:cNvPr id="8232" name="Text Box 40"/>
          <p:cNvSpPr txBox="1">
            <a:spLocks noChangeArrowheads="1"/>
          </p:cNvSpPr>
          <p:nvPr/>
        </p:nvSpPr>
        <p:spPr bwMode="auto">
          <a:xfrm>
            <a:off x="5715000" y="3657600"/>
            <a:ext cx="1228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Actual T/NT</a:t>
            </a:r>
          </a:p>
        </p:txBody>
      </p:sp>
      <p:sp>
        <p:nvSpPr>
          <p:cNvPr id="8233" name="Text Box 41"/>
          <p:cNvSpPr txBox="1">
            <a:spLocks noChangeArrowheads="1"/>
          </p:cNvSpPr>
          <p:nvPr/>
        </p:nvSpPr>
        <p:spPr bwMode="auto">
          <a:xfrm>
            <a:off x="6156325" y="4460875"/>
            <a:ext cx="1503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is a branch</a:t>
            </a:r>
          </a:p>
        </p:txBody>
      </p:sp>
      <p:sp>
        <p:nvSpPr>
          <p:cNvPr id="8234" name="Text Box 42"/>
          <p:cNvSpPr txBox="1">
            <a:spLocks noChangeArrowheads="1"/>
          </p:cNvSpPr>
          <p:nvPr/>
        </p:nvSpPr>
        <p:spPr bwMode="auto">
          <a:xfrm>
            <a:off x="2057400" y="4510088"/>
            <a:ext cx="1092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1"/>
              <a:t>write port</a:t>
            </a:r>
          </a:p>
        </p:txBody>
      </p:sp>
      <p:sp>
        <p:nvSpPr>
          <p:cNvPr id="8235" name="Text Box 43"/>
          <p:cNvSpPr txBox="1">
            <a:spLocks noChangeArrowheads="1"/>
          </p:cNvSpPr>
          <p:nvPr/>
        </p:nvSpPr>
        <p:spPr bwMode="auto">
          <a:xfrm>
            <a:off x="2082800" y="3505200"/>
            <a:ext cx="1041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1"/>
              <a:t>read port</a:t>
            </a:r>
          </a:p>
        </p:txBody>
      </p:sp>
      <p:sp>
        <p:nvSpPr>
          <p:cNvPr id="8236" name="Text Box 44"/>
          <p:cNvSpPr txBox="1">
            <a:spLocks noChangeArrowheads="1"/>
          </p:cNvSpPr>
          <p:nvPr/>
        </p:nvSpPr>
        <p:spPr bwMode="auto">
          <a:xfrm>
            <a:off x="2193925" y="1295400"/>
            <a:ext cx="1157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IF stage</a:t>
            </a:r>
          </a:p>
        </p:txBody>
      </p:sp>
      <p:sp>
        <p:nvSpPr>
          <p:cNvPr id="8237" name="Text Box 45"/>
          <p:cNvSpPr txBox="1">
            <a:spLocks noChangeArrowheads="1"/>
          </p:cNvSpPr>
          <p:nvPr/>
        </p:nvSpPr>
        <p:spPr bwMode="auto">
          <a:xfrm>
            <a:off x="5334000" y="1295400"/>
            <a:ext cx="1208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ID stage</a:t>
            </a:r>
          </a:p>
        </p:txBody>
      </p:sp>
      <p:sp>
        <p:nvSpPr>
          <p:cNvPr id="8238" name="Line 46"/>
          <p:cNvSpPr>
            <a:spLocks noChangeShapeType="1"/>
          </p:cNvSpPr>
          <p:nvPr/>
        </p:nvSpPr>
        <p:spPr bwMode="auto">
          <a:xfrm>
            <a:off x="1143000" y="1752600"/>
            <a:ext cx="3048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9" name="Line 47"/>
          <p:cNvSpPr>
            <a:spLocks noChangeShapeType="1"/>
          </p:cNvSpPr>
          <p:nvPr/>
        </p:nvSpPr>
        <p:spPr bwMode="auto">
          <a:xfrm>
            <a:off x="4343400" y="1752600"/>
            <a:ext cx="297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0" name="Line 48"/>
          <p:cNvSpPr>
            <a:spLocks noChangeShapeType="1"/>
          </p:cNvSpPr>
          <p:nvPr/>
        </p:nvSpPr>
        <p:spPr bwMode="auto">
          <a:xfrm>
            <a:off x="1295400" y="3733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241" name="Group 49"/>
          <p:cNvGrpSpPr>
            <a:grpSpLocks/>
          </p:cNvGrpSpPr>
          <p:nvPr/>
        </p:nvGrpSpPr>
        <p:grpSpPr bwMode="auto">
          <a:xfrm rot="10800000">
            <a:off x="2819400" y="1905000"/>
            <a:ext cx="228600" cy="914400"/>
            <a:chOff x="3456" y="1584"/>
            <a:chExt cx="144" cy="576"/>
          </a:xfrm>
        </p:grpSpPr>
        <p:sp>
          <p:nvSpPr>
            <p:cNvPr id="8242" name="Line 50"/>
            <p:cNvSpPr>
              <a:spLocks noChangeShapeType="1"/>
            </p:cNvSpPr>
            <p:nvPr/>
          </p:nvSpPr>
          <p:spPr bwMode="auto">
            <a:xfrm>
              <a:off x="3456" y="1584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3" name="Line 51"/>
            <p:cNvSpPr>
              <a:spLocks noChangeShapeType="1"/>
            </p:cNvSpPr>
            <p:nvPr/>
          </p:nvSpPr>
          <p:spPr bwMode="auto">
            <a:xfrm>
              <a:off x="3456" y="1584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4" name="Line 52"/>
            <p:cNvSpPr>
              <a:spLocks noChangeShapeType="1"/>
            </p:cNvSpPr>
            <p:nvPr/>
          </p:nvSpPr>
          <p:spPr bwMode="auto">
            <a:xfrm flipV="1">
              <a:off x="3456" y="2016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5" name="Line 53"/>
            <p:cNvSpPr>
              <a:spLocks noChangeShapeType="1"/>
            </p:cNvSpPr>
            <p:nvPr/>
          </p:nvSpPr>
          <p:spPr bwMode="auto">
            <a:xfrm>
              <a:off x="3600" y="172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46" name="Text Box 54"/>
          <p:cNvSpPr txBox="1">
            <a:spLocks noChangeArrowheads="1"/>
          </p:cNvSpPr>
          <p:nvPr/>
        </p:nvSpPr>
        <p:spPr bwMode="auto">
          <a:xfrm>
            <a:off x="3200400" y="3886200"/>
            <a:ext cx="425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hit</a:t>
            </a:r>
          </a:p>
        </p:txBody>
      </p:sp>
      <p:sp>
        <p:nvSpPr>
          <p:cNvPr id="8247" name="Text Box 55"/>
          <p:cNvSpPr txBox="1">
            <a:spLocks noChangeArrowheads="1"/>
          </p:cNvSpPr>
          <p:nvPr/>
        </p:nvSpPr>
        <p:spPr bwMode="auto">
          <a:xfrm>
            <a:off x="3200400" y="3657600"/>
            <a:ext cx="488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t/nt</a:t>
            </a:r>
          </a:p>
        </p:txBody>
      </p:sp>
      <p:sp>
        <p:nvSpPr>
          <p:cNvPr id="8248" name="Text Box 56"/>
          <p:cNvSpPr txBox="1">
            <a:spLocks noChangeArrowheads="1"/>
          </p:cNvSpPr>
          <p:nvPr/>
        </p:nvSpPr>
        <p:spPr bwMode="auto">
          <a:xfrm>
            <a:off x="3200400" y="3429000"/>
            <a:ext cx="704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target</a:t>
            </a:r>
          </a:p>
        </p:txBody>
      </p:sp>
      <p:grpSp>
        <p:nvGrpSpPr>
          <p:cNvPr id="8249" name="Group 57"/>
          <p:cNvGrpSpPr>
            <a:grpSpLocks/>
          </p:cNvGrpSpPr>
          <p:nvPr/>
        </p:nvGrpSpPr>
        <p:grpSpPr bwMode="auto">
          <a:xfrm>
            <a:off x="3048000" y="2514600"/>
            <a:ext cx="533400" cy="1066800"/>
            <a:chOff x="1920" y="1968"/>
            <a:chExt cx="336" cy="672"/>
          </a:xfrm>
        </p:grpSpPr>
        <p:sp>
          <p:nvSpPr>
            <p:cNvPr id="8250" name="Line 58"/>
            <p:cNvSpPr>
              <a:spLocks noChangeShapeType="1"/>
            </p:cNvSpPr>
            <p:nvPr/>
          </p:nvSpPr>
          <p:spPr bwMode="auto">
            <a:xfrm flipV="1">
              <a:off x="2256" y="2352"/>
              <a:ext cx="0" cy="2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1" name="Line 59"/>
            <p:cNvSpPr>
              <a:spLocks noChangeShapeType="1"/>
            </p:cNvSpPr>
            <p:nvPr/>
          </p:nvSpPr>
          <p:spPr bwMode="auto">
            <a:xfrm flipV="1">
              <a:off x="2256" y="1968"/>
              <a:ext cx="0" cy="2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2" name="Line 60"/>
            <p:cNvSpPr>
              <a:spLocks noChangeShapeType="1"/>
            </p:cNvSpPr>
            <p:nvPr/>
          </p:nvSpPr>
          <p:spPr bwMode="auto">
            <a:xfrm flipH="1">
              <a:off x="1920" y="1968"/>
              <a:ext cx="33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53" name="Group 61"/>
          <p:cNvGrpSpPr>
            <a:grpSpLocks/>
          </p:cNvGrpSpPr>
          <p:nvPr/>
        </p:nvGrpSpPr>
        <p:grpSpPr bwMode="auto">
          <a:xfrm>
            <a:off x="3048000" y="2667000"/>
            <a:ext cx="381000" cy="381000"/>
            <a:chOff x="1920" y="2064"/>
            <a:chExt cx="240" cy="240"/>
          </a:xfrm>
        </p:grpSpPr>
        <p:sp>
          <p:nvSpPr>
            <p:cNvPr id="8254" name="Line 62"/>
            <p:cNvSpPr>
              <a:spLocks noChangeShapeType="1"/>
            </p:cNvSpPr>
            <p:nvPr/>
          </p:nvSpPr>
          <p:spPr bwMode="auto">
            <a:xfrm flipV="1">
              <a:off x="2160" y="2064"/>
              <a:ext cx="0" cy="24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55" name="Line 63"/>
            <p:cNvSpPr>
              <a:spLocks noChangeShapeType="1"/>
            </p:cNvSpPr>
            <p:nvPr/>
          </p:nvSpPr>
          <p:spPr bwMode="auto">
            <a:xfrm flipH="1">
              <a:off x="1920" y="2064"/>
              <a:ext cx="24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56" name="Line 64"/>
          <p:cNvSpPr>
            <a:spLocks noChangeShapeType="1"/>
          </p:cNvSpPr>
          <p:nvPr/>
        </p:nvSpPr>
        <p:spPr bwMode="auto">
          <a:xfrm>
            <a:off x="3733800" y="4114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57" name="Text Box 65"/>
          <p:cNvSpPr txBox="1">
            <a:spLocks noChangeArrowheads="1"/>
          </p:cNvSpPr>
          <p:nvPr/>
        </p:nvSpPr>
        <p:spPr bwMode="auto">
          <a:xfrm>
            <a:off x="4038600" y="3886200"/>
            <a:ext cx="635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T/NT</a:t>
            </a:r>
            <a:br>
              <a:rPr lang="en-US" altLang="en-US" sz="1600"/>
            </a:br>
            <a:r>
              <a:rPr lang="en-US" altLang="en-US" sz="1600"/>
              <a:t>pred.</a:t>
            </a:r>
          </a:p>
        </p:txBody>
      </p:sp>
      <p:sp>
        <p:nvSpPr>
          <p:cNvPr id="8258" name="AutoShape 66"/>
          <p:cNvSpPr>
            <a:spLocks/>
          </p:cNvSpPr>
          <p:nvPr/>
        </p:nvSpPr>
        <p:spPr bwMode="auto">
          <a:xfrm>
            <a:off x="3657600" y="3810000"/>
            <a:ext cx="152400" cy="381000"/>
          </a:xfrm>
          <a:prstGeom prst="rightBrace">
            <a:avLst>
              <a:gd name="adj1" fmla="val 20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59" name="Line 67"/>
          <p:cNvSpPr>
            <a:spLocks noChangeShapeType="1"/>
          </p:cNvSpPr>
          <p:nvPr/>
        </p:nvSpPr>
        <p:spPr bwMode="auto">
          <a:xfrm>
            <a:off x="4572000" y="41910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60" name="AutoShape 68"/>
          <p:cNvSpPr>
            <a:spLocks noChangeArrowheads="1"/>
          </p:cNvSpPr>
          <p:nvPr/>
        </p:nvSpPr>
        <p:spPr bwMode="auto">
          <a:xfrm>
            <a:off x="7239000" y="3886200"/>
            <a:ext cx="381000" cy="381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==</a:t>
            </a:r>
          </a:p>
        </p:txBody>
      </p:sp>
      <p:sp>
        <p:nvSpPr>
          <p:cNvPr id="8261" name="Text Box 69"/>
          <p:cNvSpPr txBox="1">
            <a:spLocks noChangeArrowheads="1"/>
          </p:cNvSpPr>
          <p:nvPr/>
        </p:nvSpPr>
        <p:spPr bwMode="auto">
          <a:xfrm>
            <a:off x="5715000" y="3930650"/>
            <a:ext cx="14557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Predicted T/NT</a:t>
            </a:r>
          </a:p>
        </p:txBody>
      </p:sp>
      <p:sp>
        <p:nvSpPr>
          <p:cNvPr id="8262" name="Line 70"/>
          <p:cNvSpPr>
            <a:spLocks noChangeShapeType="1"/>
          </p:cNvSpPr>
          <p:nvPr/>
        </p:nvSpPr>
        <p:spPr bwMode="auto">
          <a:xfrm>
            <a:off x="7620000" y="4114800"/>
            <a:ext cx="228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63" name="Text Box 71"/>
          <p:cNvSpPr txBox="1">
            <a:spLocks noChangeArrowheads="1"/>
          </p:cNvSpPr>
          <p:nvPr/>
        </p:nvSpPr>
        <p:spPr bwMode="auto">
          <a:xfrm>
            <a:off x="7772400" y="3930650"/>
            <a:ext cx="13287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mispredicted?</a:t>
            </a:r>
          </a:p>
        </p:txBody>
      </p:sp>
      <p:grpSp>
        <p:nvGrpSpPr>
          <p:cNvPr id="8264" name="Group 72"/>
          <p:cNvGrpSpPr>
            <a:grpSpLocks/>
          </p:cNvGrpSpPr>
          <p:nvPr/>
        </p:nvGrpSpPr>
        <p:grpSpPr bwMode="auto">
          <a:xfrm>
            <a:off x="3048000" y="2209800"/>
            <a:ext cx="1828800" cy="838200"/>
            <a:chOff x="1920" y="1776"/>
            <a:chExt cx="1152" cy="528"/>
          </a:xfrm>
        </p:grpSpPr>
        <p:sp>
          <p:nvSpPr>
            <p:cNvPr id="8265" name="Line 73"/>
            <p:cNvSpPr>
              <a:spLocks noChangeShapeType="1"/>
            </p:cNvSpPr>
            <p:nvPr/>
          </p:nvSpPr>
          <p:spPr bwMode="auto">
            <a:xfrm flipV="1">
              <a:off x="3072" y="1776"/>
              <a:ext cx="0" cy="52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6" name="Line 74"/>
            <p:cNvSpPr>
              <a:spLocks noChangeShapeType="1"/>
            </p:cNvSpPr>
            <p:nvPr/>
          </p:nvSpPr>
          <p:spPr bwMode="auto">
            <a:xfrm flipH="1">
              <a:off x="1920" y="1776"/>
              <a:ext cx="1152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67" name="Group 75"/>
          <p:cNvGrpSpPr>
            <a:grpSpLocks/>
          </p:cNvGrpSpPr>
          <p:nvPr/>
        </p:nvGrpSpPr>
        <p:grpSpPr bwMode="auto">
          <a:xfrm>
            <a:off x="3048000" y="2057400"/>
            <a:ext cx="2667000" cy="1143000"/>
            <a:chOff x="1920" y="1680"/>
            <a:chExt cx="1680" cy="720"/>
          </a:xfrm>
        </p:grpSpPr>
        <p:sp>
          <p:nvSpPr>
            <p:cNvPr id="8268" name="Line 76"/>
            <p:cNvSpPr>
              <a:spLocks noChangeShapeType="1"/>
            </p:cNvSpPr>
            <p:nvPr/>
          </p:nvSpPr>
          <p:spPr bwMode="auto">
            <a:xfrm flipV="1">
              <a:off x="3600" y="1680"/>
              <a:ext cx="0" cy="72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9" name="Line 77"/>
            <p:cNvSpPr>
              <a:spLocks noChangeShapeType="1"/>
            </p:cNvSpPr>
            <p:nvPr/>
          </p:nvSpPr>
          <p:spPr bwMode="auto">
            <a:xfrm flipH="1">
              <a:off x="1920" y="1680"/>
              <a:ext cx="168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70" name="Line 78"/>
          <p:cNvSpPr>
            <a:spLocks noChangeShapeType="1"/>
          </p:cNvSpPr>
          <p:nvPr/>
        </p:nvSpPr>
        <p:spPr bwMode="auto">
          <a:xfrm flipH="1">
            <a:off x="533400" y="23622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71" name="Line 79"/>
          <p:cNvSpPr>
            <a:spLocks noChangeShapeType="1"/>
          </p:cNvSpPr>
          <p:nvPr/>
        </p:nvSpPr>
        <p:spPr bwMode="auto">
          <a:xfrm>
            <a:off x="533400" y="2362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72" name="Line 80"/>
          <p:cNvSpPr>
            <a:spLocks noChangeShapeType="1"/>
          </p:cNvSpPr>
          <p:nvPr/>
        </p:nvSpPr>
        <p:spPr bwMode="auto">
          <a:xfrm>
            <a:off x="533400" y="3886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7" name="Group 3"/>
          <p:cNvGrpSpPr>
            <a:grpSpLocks/>
          </p:cNvGrpSpPr>
          <p:nvPr/>
        </p:nvGrpSpPr>
        <p:grpSpPr bwMode="auto">
          <a:xfrm>
            <a:off x="2133600" y="2133600"/>
            <a:ext cx="312738" cy="609600"/>
            <a:chOff x="1349" y="1920"/>
            <a:chExt cx="197" cy="384"/>
          </a:xfrm>
        </p:grpSpPr>
        <p:sp>
          <p:nvSpPr>
            <p:cNvPr id="16388" name="Line 4"/>
            <p:cNvSpPr>
              <a:spLocks noChangeShapeType="1"/>
            </p:cNvSpPr>
            <p:nvPr/>
          </p:nvSpPr>
          <p:spPr bwMode="auto">
            <a:xfrm>
              <a:off x="1349" y="192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89" name="Line 5"/>
            <p:cNvSpPr>
              <a:spLocks noChangeShapeType="1"/>
            </p:cNvSpPr>
            <p:nvPr/>
          </p:nvSpPr>
          <p:spPr bwMode="auto">
            <a:xfrm>
              <a:off x="1349" y="2064"/>
              <a:ext cx="4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0" name="Line 6"/>
            <p:cNvSpPr>
              <a:spLocks noChangeShapeType="1"/>
            </p:cNvSpPr>
            <p:nvPr/>
          </p:nvSpPr>
          <p:spPr bwMode="auto">
            <a:xfrm flipH="1">
              <a:off x="1349" y="2112"/>
              <a:ext cx="4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1" name="Line 7"/>
            <p:cNvSpPr>
              <a:spLocks noChangeShapeType="1"/>
            </p:cNvSpPr>
            <p:nvPr/>
          </p:nvSpPr>
          <p:spPr bwMode="auto">
            <a:xfrm>
              <a:off x="1349" y="21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2" name="Line 8"/>
            <p:cNvSpPr>
              <a:spLocks noChangeShapeType="1"/>
            </p:cNvSpPr>
            <p:nvPr/>
          </p:nvSpPr>
          <p:spPr bwMode="auto">
            <a:xfrm>
              <a:off x="1349" y="1920"/>
              <a:ext cx="144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3" name="Line 9"/>
            <p:cNvSpPr>
              <a:spLocks noChangeShapeType="1"/>
            </p:cNvSpPr>
            <p:nvPr/>
          </p:nvSpPr>
          <p:spPr bwMode="auto">
            <a:xfrm flipV="1">
              <a:off x="1349" y="2208"/>
              <a:ext cx="144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4" name="Line 10"/>
            <p:cNvSpPr>
              <a:spLocks noChangeShapeType="1"/>
            </p:cNvSpPr>
            <p:nvPr/>
          </p:nvSpPr>
          <p:spPr bwMode="auto">
            <a:xfrm>
              <a:off x="1493" y="2016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5" name="Text Box 11"/>
            <p:cNvSpPr txBox="1">
              <a:spLocks noChangeArrowheads="1"/>
            </p:cNvSpPr>
            <p:nvPr/>
          </p:nvSpPr>
          <p:spPr bwMode="auto">
            <a:xfrm>
              <a:off x="1349" y="1988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+</a:t>
              </a:r>
            </a:p>
          </p:txBody>
        </p:sp>
      </p:grp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914400" y="1905000"/>
            <a:ext cx="381000" cy="2743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PC</a:t>
            </a:r>
          </a:p>
        </p:txBody>
      </p:sp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2133600" y="2895600"/>
            <a:ext cx="1143000" cy="1447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BTB</a:t>
            </a:r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4038600" y="4267200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PC</a:t>
            </a:r>
          </a:p>
        </p:txBody>
      </p:sp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4038600" y="2286000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dirty="0"/>
              <a:t>NPC</a:t>
            </a:r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>
            <a:off x="1295400" y="44958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>
            <a:off x="1295400" y="2667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3" name="Line 19"/>
          <p:cNvSpPr>
            <a:spLocks noChangeShapeType="1"/>
          </p:cNvSpPr>
          <p:nvPr/>
        </p:nvSpPr>
        <p:spPr bwMode="auto">
          <a:xfrm>
            <a:off x="1828800" y="2286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4" name="Text Box 20"/>
          <p:cNvSpPr txBox="1">
            <a:spLocks noChangeArrowheads="1"/>
          </p:cNvSpPr>
          <p:nvPr/>
        </p:nvSpPr>
        <p:spPr bwMode="auto">
          <a:xfrm>
            <a:off x="1593850" y="20574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4</a:t>
            </a:r>
          </a:p>
        </p:txBody>
      </p:sp>
      <p:sp>
        <p:nvSpPr>
          <p:cNvPr id="16405" name="Line 21"/>
          <p:cNvSpPr>
            <a:spLocks noChangeShapeType="1"/>
          </p:cNvSpPr>
          <p:nvPr/>
        </p:nvSpPr>
        <p:spPr bwMode="auto">
          <a:xfrm>
            <a:off x="2362200" y="2438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1" name="Line 37"/>
          <p:cNvSpPr>
            <a:spLocks noChangeShapeType="1"/>
          </p:cNvSpPr>
          <p:nvPr/>
        </p:nvSpPr>
        <p:spPr bwMode="auto">
          <a:xfrm>
            <a:off x="5809086" y="3657599"/>
            <a:ext cx="972714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24" name="Text Box 40"/>
          <p:cNvSpPr txBox="1">
            <a:spLocks noChangeArrowheads="1"/>
          </p:cNvSpPr>
          <p:nvPr/>
        </p:nvSpPr>
        <p:spPr bwMode="auto">
          <a:xfrm>
            <a:off x="5809086" y="3352800"/>
            <a:ext cx="74411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 smtClean="0"/>
              <a:t>branch</a:t>
            </a:r>
            <a:endParaRPr lang="en-US" altLang="en-US" sz="1600" dirty="0"/>
          </a:p>
        </p:txBody>
      </p:sp>
      <p:sp>
        <p:nvSpPr>
          <p:cNvPr id="16426" name="Text Box 42"/>
          <p:cNvSpPr txBox="1">
            <a:spLocks noChangeArrowheads="1"/>
          </p:cNvSpPr>
          <p:nvPr/>
        </p:nvSpPr>
        <p:spPr bwMode="auto">
          <a:xfrm>
            <a:off x="2057400" y="3900488"/>
            <a:ext cx="1092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1"/>
              <a:t>write port</a:t>
            </a:r>
          </a:p>
        </p:txBody>
      </p:sp>
      <p:sp>
        <p:nvSpPr>
          <p:cNvPr id="16427" name="Text Box 43"/>
          <p:cNvSpPr txBox="1">
            <a:spLocks noChangeArrowheads="1"/>
          </p:cNvSpPr>
          <p:nvPr/>
        </p:nvSpPr>
        <p:spPr bwMode="auto">
          <a:xfrm>
            <a:off x="2082800" y="2895600"/>
            <a:ext cx="1041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1"/>
              <a:t>read port</a:t>
            </a:r>
          </a:p>
        </p:txBody>
      </p:sp>
      <p:sp>
        <p:nvSpPr>
          <p:cNvPr id="16430" name="Line 46"/>
          <p:cNvSpPr>
            <a:spLocks noChangeShapeType="1"/>
          </p:cNvSpPr>
          <p:nvPr/>
        </p:nvSpPr>
        <p:spPr bwMode="auto">
          <a:xfrm>
            <a:off x="1295400" y="3124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6431" name="Group 47"/>
          <p:cNvGrpSpPr>
            <a:grpSpLocks/>
          </p:cNvGrpSpPr>
          <p:nvPr/>
        </p:nvGrpSpPr>
        <p:grpSpPr bwMode="auto">
          <a:xfrm rot="10800000">
            <a:off x="2819400" y="1295400"/>
            <a:ext cx="228600" cy="914400"/>
            <a:chOff x="3456" y="1584"/>
            <a:chExt cx="144" cy="576"/>
          </a:xfrm>
        </p:grpSpPr>
        <p:sp>
          <p:nvSpPr>
            <p:cNvPr id="16432" name="Line 48"/>
            <p:cNvSpPr>
              <a:spLocks noChangeShapeType="1"/>
            </p:cNvSpPr>
            <p:nvPr/>
          </p:nvSpPr>
          <p:spPr bwMode="auto">
            <a:xfrm>
              <a:off x="3456" y="1584"/>
              <a:ext cx="0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33" name="Line 49"/>
            <p:cNvSpPr>
              <a:spLocks noChangeShapeType="1"/>
            </p:cNvSpPr>
            <p:nvPr/>
          </p:nvSpPr>
          <p:spPr bwMode="auto">
            <a:xfrm>
              <a:off x="3456" y="1584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34" name="Line 50"/>
            <p:cNvSpPr>
              <a:spLocks noChangeShapeType="1"/>
            </p:cNvSpPr>
            <p:nvPr/>
          </p:nvSpPr>
          <p:spPr bwMode="auto">
            <a:xfrm flipV="1">
              <a:off x="3456" y="2016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35" name="Line 51"/>
            <p:cNvSpPr>
              <a:spLocks noChangeShapeType="1"/>
            </p:cNvSpPr>
            <p:nvPr/>
          </p:nvSpPr>
          <p:spPr bwMode="auto">
            <a:xfrm>
              <a:off x="3600" y="1728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436" name="Text Box 52"/>
          <p:cNvSpPr txBox="1">
            <a:spLocks noChangeArrowheads="1"/>
          </p:cNvSpPr>
          <p:nvPr/>
        </p:nvSpPr>
        <p:spPr bwMode="auto">
          <a:xfrm>
            <a:off x="3200400" y="3276600"/>
            <a:ext cx="425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hit</a:t>
            </a:r>
          </a:p>
        </p:txBody>
      </p:sp>
      <p:sp>
        <p:nvSpPr>
          <p:cNvPr id="16437" name="Text Box 53"/>
          <p:cNvSpPr txBox="1">
            <a:spLocks noChangeArrowheads="1"/>
          </p:cNvSpPr>
          <p:nvPr/>
        </p:nvSpPr>
        <p:spPr bwMode="auto">
          <a:xfrm>
            <a:off x="3200400" y="3048000"/>
            <a:ext cx="488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t/nt</a:t>
            </a:r>
          </a:p>
        </p:txBody>
      </p:sp>
      <p:sp>
        <p:nvSpPr>
          <p:cNvPr id="16438" name="Text Box 54"/>
          <p:cNvSpPr txBox="1">
            <a:spLocks noChangeArrowheads="1"/>
          </p:cNvSpPr>
          <p:nvPr/>
        </p:nvSpPr>
        <p:spPr bwMode="auto">
          <a:xfrm>
            <a:off x="3200400" y="2819400"/>
            <a:ext cx="704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target</a:t>
            </a:r>
          </a:p>
        </p:txBody>
      </p:sp>
      <p:grpSp>
        <p:nvGrpSpPr>
          <p:cNvPr id="16439" name="Group 55"/>
          <p:cNvGrpSpPr>
            <a:grpSpLocks/>
          </p:cNvGrpSpPr>
          <p:nvPr/>
        </p:nvGrpSpPr>
        <p:grpSpPr bwMode="auto">
          <a:xfrm>
            <a:off x="3048000" y="2057400"/>
            <a:ext cx="381000" cy="381000"/>
            <a:chOff x="1920" y="2064"/>
            <a:chExt cx="240" cy="240"/>
          </a:xfrm>
        </p:grpSpPr>
        <p:sp>
          <p:nvSpPr>
            <p:cNvPr id="16440" name="Line 56"/>
            <p:cNvSpPr>
              <a:spLocks noChangeShapeType="1"/>
            </p:cNvSpPr>
            <p:nvPr/>
          </p:nvSpPr>
          <p:spPr bwMode="auto">
            <a:xfrm flipV="1">
              <a:off x="2160" y="2064"/>
              <a:ext cx="0" cy="24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1" name="Line 57"/>
            <p:cNvSpPr>
              <a:spLocks noChangeShapeType="1"/>
            </p:cNvSpPr>
            <p:nvPr/>
          </p:nvSpPr>
          <p:spPr bwMode="auto">
            <a:xfrm flipH="1">
              <a:off x="1920" y="2064"/>
              <a:ext cx="24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442" name="Line 58"/>
          <p:cNvSpPr>
            <a:spLocks noChangeShapeType="1"/>
          </p:cNvSpPr>
          <p:nvPr/>
        </p:nvSpPr>
        <p:spPr bwMode="auto">
          <a:xfrm>
            <a:off x="3810000" y="3352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43" name="Text Box 59"/>
          <p:cNvSpPr txBox="1">
            <a:spLocks noChangeArrowheads="1"/>
          </p:cNvSpPr>
          <p:nvPr/>
        </p:nvSpPr>
        <p:spPr bwMode="auto">
          <a:xfrm>
            <a:off x="4038600" y="3124200"/>
            <a:ext cx="635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T/NT</a:t>
            </a:r>
            <a:br>
              <a:rPr lang="en-US" altLang="en-US" sz="1600"/>
            </a:br>
            <a:r>
              <a:rPr lang="en-US" altLang="en-US" sz="1600"/>
              <a:t>pred.</a:t>
            </a:r>
          </a:p>
        </p:txBody>
      </p:sp>
      <p:sp>
        <p:nvSpPr>
          <p:cNvPr id="16444" name="AutoShape 60"/>
          <p:cNvSpPr>
            <a:spLocks/>
          </p:cNvSpPr>
          <p:nvPr/>
        </p:nvSpPr>
        <p:spPr bwMode="auto">
          <a:xfrm>
            <a:off x="3657600" y="3200400"/>
            <a:ext cx="152400" cy="381000"/>
          </a:xfrm>
          <a:prstGeom prst="rightBrace">
            <a:avLst>
              <a:gd name="adj1" fmla="val 20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45" name="Line 61"/>
          <p:cNvSpPr>
            <a:spLocks noChangeShapeType="1"/>
          </p:cNvSpPr>
          <p:nvPr/>
        </p:nvSpPr>
        <p:spPr bwMode="auto">
          <a:xfrm>
            <a:off x="4572000" y="33528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46" name="AutoShape 62"/>
          <p:cNvSpPr>
            <a:spLocks noChangeArrowheads="1"/>
          </p:cNvSpPr>
          <p:nvPr/>
        </p:nvSpPr>
        <p:spPr bwMode="auto">
          <a:xfrm>
            <a:off x="6781800" y="3276600"/>
            <a:ext cx="3810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==</a:t>
            </a:r>
          </a:p>
        </p:txBody>
      </p:sp>
      <p:sp>
        <p:nvSpPr>
          <p:cNvPr id="16447" name="Text Box 63"/>
          <p:cNvSpPr txBox="1">
            <a:spLocks noChangeArrowheads="1"/>
          </p:cNvSpPr>
          <p:nvPr/>
        </p:nvSpPr>
        <p:spPr bwMode="auto">
          <a:xfrm>
            <a:off x="5173663" y="3048000"/>
            <a:ext cx="14557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Predicted T/NT</a:t>
            </a:r>
          </a:p>
        </p:txBody>
      </p:sp>
      <p:sp>
        <p:nvSpPr>
          <p:cNvPr id="16448" name="Line 64"/>
          <p:cNvSpPr>
            <a:spLocks noChangeShapeType="1"/>
          </p:cNvSpPr>
          <p:nvPr/>
        </p:nvSpPr>
        <p:spPr bwMode="auto">
          <a:xfrm>
            <a:off x="7162800" y="3505200"/>
            <a:ext cx="228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49" name="Text Box 65"/>
          <p:cNvSpPr txBox="1">
            <a:spLocks noChangeArrowheads="1"/>
          </p:cNvSpPr>
          <p:nvPr/>
        </p:nvSpPr>
        <p:spPr bwMode="auto">
          <a:xfrm>
            <a:off x="6498431" y="561975"/>
            <a:ext cx="13287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 err="1"/>
              <a:t>mispredicted</a:t>
            </a:r>
            <a:r>
              <a:rPr lang="en-US" altLang="en-US" sz="1600" dirty="0"/>
              <a:t>?</a:t>
            </a:r>
          </a:p>
        </p:txBody>
      </p:sp>
      <p:sp>
        <p:nvSpPr>
          <p:cNvPr id="16456" name="Line 72"/>
          <p:cNvSpPr>
            <a:spLocks noChangeShapeType="1"/>
          </p:cNvSpPr>
          <p:nvPr/>
        </p:nvSpPr>
        <p:spPr bwMode="auto">
          <a:xfrm flipH="1">
            <a:off x="533400" y="17526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57" name="Line 73"/>
          <p:cNvSpPr>
            <a:spLocks noChangeShapeType="1"/>
          </p:cNvSpPr>
          <p:nvPr/>
        </p:nvSpPr>
        <p:spPr bwMode="auto">
          <a:xfrm>
            <a:off x="533400" y="17526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58" name="Line 74"/>
          <p:cNvSpPr>
            <a:spLocks noChangeShapeType="1"/>
          </p:cNvSpPr>
          <p:nvPr/>
        </p:nvSpPr>
        <p:spPr bwMode="auto">
          <a:xfrm>
            <a:off x="533400" y="3276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6459" name="Group 75"/>
          <p:cNvGrpSpPr>
            <a:grpSpLocks/>
          </p:cNvGrpSpPr>
          <p:nvPr/>
        </p:nvGrpSpPr>
        <p:grpSpPr bwMode="auto">
          <a:xfrm>
            <a:off x="3048000" y="1905000"/>
            <a:ext cx="609600" cy="1066800"/>
            <a:chOff x="1920" y="1968"/>
            <a:chExt cx="384" cy="672"/>
          </a:xfrm>
        </p:grpSpPr>
        <p:sp>
          <p:nvSpPr>
            <p:cNvPr id="16460" name="Line 76"/>
            <p:cNvSpPr>
              <a:spLocks noChangeShapeType="1"/>
            </p:cNvSpPr>
            <p:nvPr/>
          </p:nvSpPr>
          <p:spPr bwMode="auto">
            <a:xfrm flipV="1">
              <a:off x="2256" y="2352"/>
              <a:ext cx="0" cy="2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61" name="Line 77"/>
            <p:cNvSpPr>
              <a:spLocks noChangeShapeType="1"/>
            </p:cNvSpPr>
            <p:nvPr/>
          </p:nvSpPr>
          <p:spPr bwMode="auto">
            <a:xfrm flipV="1">
              <a:off x="2256" y="1968"/>
              <a:ext cx="0" cy="2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62" name="Line 78"/>
            <p:cNvSpPr>
              <a:spLocks noChangeShapeType="1"/>
            </p:cNvSpPr>
            <p:nvPr/>
          </p:nvSpPr>
          <p:spPr bwMode="auto">
            <a:xfrm flipH="1">
              <a:off x="1920" y="1968"/>
              <a:ext cx="33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463" name="Group 79"/>
            <p:cNvGrpSpPr>
              <a:grpSpLocks/>
            </p:cNvGrpSpPr>
            <p:nvPr/>
          </p:nvGrpSpPr>
          <p:grpSpPr bwMode="auto">
            <a:xfrm flipH="1">
              <a:off x="2256" y="2256"/>
              <a:ext cx="48" cy="96"/>
              <a:chOff x="1680" y="4080"/>
              <a:chExt cx="48" cy="96"/>
            </a:xfrm>
          </p:grpSpPr>
          <p:sp>
            <p:nvSpPr>
              <p:cNvPr id="16464" name="Arc 80"/>
              <p:cNvSpPr>
                <a:spLocks/>
              </p:cNvSpPr>
              <p:nvPr/>
            </p:nvSpPr>
            <p:spPr bwMode="auto">
              <a:xfrm flipH="1" flipV="1">
                <a:off x="1680" y="4128"/>
                <a:ext cx="48" cy="4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65" name="Arc 81"/>
              <p:cNvSpPr>
                <a:spLocks/>
              </p:cNvSpPr>
              <p:nvPr/>
            </p:nvSpPr>
            <p:spPr bwMode="auto">
              <a:xfrm flipH="1">
                <a:off x="1680" y="4080"/>
                <a:ext cx="48" cy="4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6468" name="Group 84"/>
          <p:cNvGrpSpPr>
            <a:grpSpLocks/>
          </p:cNvGrpSpPr>
          <p:nvPr/>
        </p:nvGrpSpPr>
        <p:grpSpPr bwMode="auto">
          <a:xfrm>
            <a:off x="1905000" y="4191000"/>
            <a:ext cx="6553200" cy="609600"/>
            <a:chOff x="1200" y="3408"/>
            <a:chExt cx="4128" cy="384"/>
          </a:xfrm>
        </p:grpSpPr>
        <p:sp>
          <p:nvSpPr>
            <p:cNvPr id="16469" name="Line 85"/>
            <p:cNvSpPr>
              <a:spLocks noChangeShapeType="1"/>
            </p:cNvSpPr>
            <p:nvPr/>
          </p:nvSpPr>
          <p:spPr bwMode="auto">
            <a:xfrm>
              <a:off x="2880" y="3600"/>
              <a:ext cx="2448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70" name="Line 86"/>
            <p:cNvSpPr>
              <a:spLocks noChangeShapeType="1"/>
            </p:cNvSpPr>
            <p:nvPr/>
          </p:nvSpPr>
          <p:spPr bwMode="auto">
            <a:xfrm>
              <a:off x="5328" y="3600"/>
              <a:ext cx="0" cy="192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71" name="Line 87"/>
            <p:cNvSpPr>
              <a:spLocks noChangeShapeType="1"/>
            </p:cNvSpPr>
            <p:nvPr/>
          </p:nvSpPr>
          <p:spPr bwMode="auto">
            <a:xfrm flipH="1">
              <a:off x="1200" y="3792"/>
              <a:ext cx="4128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72" name="Line 88"/>
            <p:cNvSpPr>
              <a:spLocks noChangeShapeType="1"/>
            </p:cNvSpPr>
            <p:nvPr/>
          </p:nvSpPr>
          <p:spPr bwMode="auto">
            <a:xfrm>
              <a:off x="1200" y="3408"/>
              <a:ext cx="144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473" name="Group 89"/>
            <p:cNvGrpSpPr>
              <a:grpSpLocks/>
            </p:cNvGrpSpPr>
            <p:nvPr/>
          </p:nvGrpSpPr>
          <p:grpSpPr bwMode="auto">
            <a:xfrm flipH="1">
              <a:off x="1200" y="3552"/>
              <a:ext cx="48" cy="96"/>
              <a:chOff x="1680" y="4080"/>
              <a:chExt cx="48" cy="96"/>
            </a:xfrm>
          </p:grpSpPr>
          <p:sp>
            <p:nvSpPr>
              <p:cNvPr id="16474" name="Arc 90"/>
              <p:cNvSpPr>
                <a:spLocks/>
              </p:cNvSpPr>
              <p:nvPr/>
            </p:nvSpPr>
            <p:spPr bwMode="auto">
              <a:xfrm flipH="1" flipV="1">
                <a:off x="1680" y="4128"/>
                <a:ext cx="48" cy="4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75" name="Arc 91"/>
              <p:cNvSpPr>
                <a:spLocks/>
              </p:cNvSpPr>
              <p:nvPr/>
            </p:nvSpPr>
            <p:spPr bwMode="auto">
              <a:xfrm flipH="1">
                <a:off x="1680" y="4080"/>
                <a:ext cx="48" cy="4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476" name="Line 92"/>
            <p:cNvSpPr>
              <a:spLocks noChangeShapeType="1"/>
            </p:cNvSpPr>
            <p:nvPr/>
          </p:nvSpPr>
          <p:spPr bwMode="auto">
            <a:xfrm>
              <a:off x="1200" y="3648"/>
              <a:ext cx="0" cy="144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77" name="Line 93"/>
            <p:cNvSpPr>
              <a:spLocks noChangeShapeType="1"/>
            </p:cNvSpPr>
            <p:nvPr/>
          </p:nvSpPr>
          <p:spPr bwMode="auto">
            <a:xfrm flipV="1">
              <a:off x="1200" y="3408"/>
              <a:ext cx="0" cy="144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478" name="Group 94"/>
          <p:cNvGrpSpPr>
            <a:grpSpLocks/>
          </p:cNvGrpSpPr>
          <p:nvPr/>
        </p:nvGrpSpPr>
        <p:grpSpPr bwMode="auto">
          <a:xfrm flipH="1">
            <a:off x="1600200" y="4419600"/>
            <a:ext cx="76200" cy="152400"/>
            <a:chOff x="1680" y="4080"/>
            <a:chExt cx="48" cy="96"/>
          </a:xfrm>
        </p:grpSpPr>
        <p:sp>
          <p:nvSpPr>
            <p:cNvPr id="16479" name="Arc 95"/>
            <p:cNvSpPr>
              <a:spLocks/>
            </p:cNvSpPr>
            <p:nvPr/>
          </p:nvSpPr>
          <p:spPr bwMode="auto">
            <a:xfrm flipH="1" flipV="1">
              <a:off x="1680" y="4128"/>
              <a:ext cx="48" cy="4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80" name="Arc 96"/>
            <p:cNvSpPr>
              <a:spLocks/>
            </p:cNvSpPr>
            <p:nvPr/>
          </p:nvSpPr>
          <p:spPr bwMode="auto">
            <a:xfrm flipH="1">
              <a:off x="1680" y="4080"/>
              <a:ext cx="48" cy="4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481" name="Line 97"/>
          <p:cNvSpPr>
            <a:spLocks noChangeShapeType="1"/>
          </p:cNvSpPr>
          <p:nvPr/>
        </p:nvSpPr>
        <p:spPr bwMode="auto">
          <a:xfrm>
            <a:off x="1600200" y="4038600"/>
            <a:ext cx="0" cy="38100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6482" name="Group 98"/>
          <p:cNvGrpSpPr>
            <a:grpSpLocks/>
          </p:cNvGrpSpPr>
          <p:nvPr/>
        </p:nvGrpSpPr>
        <p:grpSpPr bwMode="auto">
          <a:xfrm>
            <a:off x="1752600" y="3657600"/>
            <a:ext cx="6858000" cy="1295400"/>
            <a:chOff x="1104" y="3072"/>
            <a:chExt cx="4320" cy="816"/>
          </a:xfrm>
        </p:grpSpPr>
        <p:sp>
          <p:nvSpPr>
            <p:cNvPr id="16483" name="Line 99"/>
            <p:cNvSpPr>
              <a:spLocks noChangeShapeType="1"/>
            </p:cNvSpPr>
            <p:nvPr/>
          </p:nvSpPr>
          <p:spPr bwMode="auto">
            <a:xfrm>
              <a:off x="4032" y="3072"/>
              <a:ext cx="0" cy="9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84" name="Line 100"/>
            <p:cNvSpPr>
              <a:spLocks noChangeShapeType="1"/>
            </p:cNvSpPr>
            <p:nvPr/>
          </p:nvSpPr>
          <p:spPr bwMode="auto">
            <a:xfrm>
              <a:off x="4032" y="3168"/>
              <a:ext cx="1392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85" name="Line 101"/>
            <p:cNvSpPr>
              <a:spLocks noChangeShapeType="1"/>
            </p:cNvSpPr>
            <p:nvPr/>
          </p:nvSpPr>
          <p:spPr bwMode="auto">
            <a:xfrm>
              <a:off x="5424" y="3168"/>
              <a:ext cx="0" cy="72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486" name="Group 102"/>
            <p:cNvGrpSpPr>
              <a:grpSpLocks/>
            </p:cNvGrpSpPr>
            <p:nvPr/>
          </p:nvGrpSpPr>
          <p:grpSpPr bwMode="auto">
            <a:xfrm flipH="1">
              <a:off x="1104" y="3552"/>
              <a:ext cx="48" cy="96"/>
              <a:chOff x="1680" y="4080"/>
              <a:chExt cx="48" cy="96"/>
            </a:xfrm>
          </p:grpSpPr>
          <p:sp>
            <p:nvSpPr>
              <p:cNvPr id="16487" name="Arc 103"/>
              <p:cNvSpPr>
                <a:spLocks/>
              </p:cNvSpPr>
              <p:nvPr/>
            </p:nvSpPr>
            <p:spPr bwMode="auto">
              <a:xfrm flipH="1" flipV="1">
                <a:off x="1680" y="4128"/>
                <a:ext cx="48" cy="4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88" name="Arc 104"/>
              <p:cNvSpPr>
                <a:spLocks/>
              </p:cNvSpPr>
              <p:nvPr/>
            </p:nvSpPr>
            <p:spPr bwMode="auto">
              <a:xfrm flipH="1">
                <a:off x="1680" y="4080"/>
                <a:ext cx="48" cy="4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489" name="Line 105"/>
            <p:cNvSpPr>
              <a:spLocks noChangeShapeType="1"/>
            </p:cNvSpPr>
            <p:nvPr/>
          </p:nvSpPr>
          <p:spPr bwMode="auto">
            <a:xfrm flipH="1">
              <a:off x="1104" y="3888"/>
              <a:ext cx="4320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90" name="Line 106"/>
            <p:cNvSpPr>
              <a:spLocks noChangeShapeType="1"/>
            </p:cNvSpPr>
            <p:nvPr/>
          </p:nvSpPr>
          <p:spPr bwMode="auto">
            <a:xfrm flipV="1">
              <a:off x="1104" y="3648"/>
              <a:ext cx="0" cy="24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91" name="Line 107"/>
            <p:cNvSpPr>
              <a:spLocks noChangeShapeType="1"/>
            </p:cNvSpPr>
            <p:nvPr/>
          </p:nvSpPr>
          <p:spPr bwMode="auto">
            <a:xfrm flipV="1">
              <a:off x="1104" y="3360"/>
              <a:ext cx="0" cy="192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92" name="Line 108"/>
            <p:cNvSpPr>
              <a:spLocks noChangeShapeType="1"/>
            </p:cNvSpPr>
            <p:nvPr/>
          </p:nvSpPr>
          <p:spPr bwMode="auto">
            <a:xfrm>
              <a:off x="1104" y="3360"/>
              <a:ext cx="240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493" name="Line 109"/>
          <p:cNvSpPr>
            <a:spLocks noChangeShapeType="1"/>
          </p:cNvSpPr>
          <p:nvPr/>
        </p:nvSpPr>
        <p:spPr bwMode="auto">
          <a:xfrm>
            <a:off x="1600200" y="4038600"/>
            <a:ext cx="533400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6494" name="Group 110"/>
          <p:cNvGrpSpPr>
            <a:grpSpLocks/>
          </p:cNvGrpSpPr>
          <p:nvPr/>
        </p:nvGrpSpPr>
        <p:grpSpPr bwMode="auto">
          <a:xfrm>
            <a:off x="1600200" y="2590800"/>
            <a:ext cx="7162800" cy="2514600"/>
            <a:chOff x="1008" y="2400"/>
            <a:chExt cx="4512" cy="1584"/>
          </a:xfrm>
        </p:grpSpPr>
        <p:sp>
          <p:nvSpPr>
            <p:cNvPr id="16495" name="Line 111"/>
            <p:cNvSpPr>
              <a:spLocks noChangeShapeType="1"/>
            </p:cNvSpPr>
            <p:nvPr/>
          </p:nvSpPr>
          <p:spPr bwMode="auto">
            <a:xfrm>
              <a:off x="4560" y="2400"/>
              <a:ext cx="960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96" name="Line 112"/>
            <p:cNvSpPr>
              <a:spLocks noChangeShapeType="1"/>
            </p:cNvSpPr>
            <p:nvPr/>
          </p:nvSpPr>
          <p:spPr bwMode="auto">
            <a:xfrm>
              <a:off x="5520" y="2400"/>
              <a:ext cx="0" cy="1584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97" name="Line 113"/>
            <p:cNvSpPr>
              <a:spLocks noChangeShapeType="1"/>
            </p:cNvSpPr>
            <p:nvPr/>
          </p:nvSpPr>
          <p:spPr bwMode="auto">
            <a:xfrm flipH="1">
              <a:off x="1008" y="3984"/>
              <a:ext cx="4512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98" name="Line 114"/>
            <p:cNvSpPr>
              <a:spLocks noChangeShapeType="1"/>
            </p:cNvSpPr>
            <p:nvPr/>
          </p:nvSpPr>
          <p:spPr bwMode="auto">
            <a:xfrm flipV="1">
              <a:off x="1008" y="3648"/>
              <a:ext cx="0" cy="33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5" name="Text Box 45"/>
          <p:cNvSpPr txBox="1">
            <a:spLocks noChangeArrowheads="1"/>
          </p:cNvSpPr>
          <p:nvPr/>
        </p:nvSpPr>
        <p:spPr bwMode="auto">
          <a:xfrm>
            <a:off x="2193925" y="76200"/>
            <a:ext cx="1157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IF stage</a:t>
            </a:r>
          </a:p>
        </p:txBody>
      </p:sp>
      <p:sp>
        <p:nvSpPr>
          <p:cNvPr id="116" name="Text Box 46"/>
          <p:cNvSpPr txBox="1">
            <a:spLocks noChangeArrowheads="1"/>
          </p:cNvSpPr>
          <p:nvPr/>
        </p:nvSpPr>
        <p:spPr bwMode="auto">
          <a:xfrm>
            <a:off x="6400800" y="76200"/>
            <a:ext cx="16289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smtClean="0"/>
              <a:t>MEM </a:t>
            </a:r>
            <a:r>
              <a:rPr lang="en-US" altLang="en-US" dirty="0"/>
              <a:t>stage</a:t>
            </a:r>
          </a:p>
        </p:txBody>
      </p:sp>
      <p:sp>
        <p:nvSpPr>
          <p:cNvPr id="117" name="AutoShape 123"/>
          <p:cNvSpPr>
            <a:spLocks/>
          </p:cNvSpPr>
          <p:nvPr/>
        </p:nvSpPr>
        <p:spPr bwMode="auto">
          <a:xfrm rot="5400000">
            <a:off x="2590800" y="-1066800"/>
            <a:ext cx="152400" cy="3200400"/>
          </a:xfrm>
          <a:prstGeom prst="leftBrace">
            <a:avLst>
              <a:gd name="adj1" fmla="val 1750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AutoShape 124"/>
          <p:cNvSpPr>
            <a:spLocks/>
          </p:cNvSpPr>
          <p:nvPr/>
        </p:nvSpPr>
        <p:spPr bwMode="auto">
          <a:xfrm rot="5400000">
            <a:off x="6934200" y="-1066800"/>
            <a:ext cx="152400" cy="3200400"/>
          </a:xfrm>
          <a:prstGeom prst="leftBrace">
            <a:avLst>
              <a:gd name="adj1" fmla="val 1750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Text Box 39"/>
          <p:cNvSpPr txBox="1">
            <a:spLocks noChangeArrowheads="1"/>
          </p:cNvSpPr>
          <p:nvPr/>
        </p:nvSpPr>
        <p:spPr bwMode="auto">
          <a:xfrm>
            <a:off x="6515100" y="1219200"/>
            <a:ext cx="1257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dirty="0"/>
              <a:t>taken target</a:t>
            </a:r>
          </a:p>
        </p:txBody>
      </p:sp>
      <p:sp>
        <p:nvSpPr>
          <p:cNvPr id="120" name="Text Box 39"/>
          <p:cNvSpPr txBox="1">
            <a:spLocks noChangeArrowheads="1"/>
          </p:cNvSpPr>
          <p:nvPr/>
        </p:nvSpPr>
        <p:spPr bwMode="auto">
          <a:xfrm>
            <a:off x="6515100" y="792695"/>
            <a:ext cx="8130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dirty="0" smtClean="0"/>
              <a:t>branch</a:t>
            </a:r>
            <a:endParaRPr lang="en-US" altLang="en-US" sz="1800" dirty="0"/>
          </a:p>
        </p:txBody>
      </p:sp>
      <p:sp>
        <p:nvSpPr>
          <p:cNvPr id="123" name="Text Box 16"/>
          <p:cNvSpPr txBox="1">
            <a:spLocks noChangeArrowheads="1"/>
          </p:cNvSpPr>
          <p:nvPr/>
        </p:nvSpPr>
        <p:spPr bwMode="auto">
          <a:xfrm>
            <a:off x="6515100" y="1447800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dirty="0"/>
              <a:t>NPC</a:t>
            </a:r>
          </a:p>
        </p:txBody>
      </p:sp>
      <p:sp>
        <p:nvSpPr>
          <p:cNvPr id="125" name="Line 101"/>
          <p:cNvSpPr>
            <a:spLocks noChangeShapeType="1"/>
          </p:cNvSpPr>
          <p:nvPr/>
        </p:nvSpPr>
        <p:spPr bwMode="auto">
          <a:xfrm flipH="1">
            <a:off x="3048000" y="1447800"/>
            <a:ext cx="3549777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7" name="Line 101"/>
          <p:cNvSpPr>
            <a:spLocks noChangeShapeType="1"/>
          </p:cNvSpPr>
          <p:nvPr/>
        </p:nvSpPr>
        <p:spPr bwMode="auto">
          <a:xfrm flipH="1">
            <a:off x="3048000" y="1600200"/>
            <a:ext cx="3549777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/>
          <p:cNvGrpSpPr>
            <a:grpSpLocks/>
          </p:cNvGrpSpPr>
          <p:nvPr/>
        </p:nvGrpSpPr>
        <p:grpSpPr bwMode="auto">
          <a:xfrm>
            <a:off x="533400" y="457200"/>
            <a:ext cx="8229600" cy="4648200"/>
            <a:chOff x="336" y="1056"/>
            <a:chExt cx="5184" cy="2928"/>
          </a:xfrm>
        </p:grpSpPr>
        <p:grpSp>
          <p:nvGrpSpPr>
            <p:cNvPr id="10243" name="Group 3"/>
            <p:cNvGrpSpPr>
              <a:grpSpLocks/>
            </p:cNvGrpSpPr>
            <p:nvPr/>
          </p:nvGrpSpPr>
          <p:grpSpPr bwMode="auto">
            <a:xfrm>
              <a:off x="1344" y="2112"/>
              <a:ext cx="197" cy="384"/>
              <a:chOff x="1349" y="1920"/>
              <a:chExt cx="197" cy="384"/>
            </a:xfrm>
          </p:grpSpPr>
          <p:sp>
            <p:nvSpPr>
              <p:cNvPr id="10244" name="Line 4"/>
              <p:cNvSpPr>
                <a:spLocks noChangeShapeType="1"/>
              </p:cNvSpPr>
              <p:nvPr/>
            </p:nvSpPr>
            <p:spPr bwMode="auto">
              <a:xfrm>
                <a:off x="1349" y="1920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45" name="Line 5"/>
              <p:cNvSpPr>
                <a:spLocks noChangeShapeType="1"/>
              </p:cNvSpPr>
              <p:nvPr/>
            </p:nvSpPr>
            <p:spPr bwMode="auto">
              <a:xfrm>
                <a:off x="1349" y="206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46" name="Line 6"/>
              <p:cNvSpPr>
                <a:spLocks noChangeShapeType="1"/>
              </p:cNvSpPr>
              <p:nvPr/>
            </p:nvSpPr>
            <p:spPr bwMode="auto">
              <a:xfrm flipH="1">
                <a:off x="1349" y="2112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47" name="Line 7"/>
              <p:cNvSpPr>
                <a:spLocks noChangeShapeType="1"/>
              </p:cNvSpPr>
              <p:nvPr/>
            </p:nvSpPr>
            <p:spPr bwMode="auto">
              <a:xfrm>
                <a:off x="1349" y="2160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48" name="Line 8"/>
              <p:cNvSpPr>
                <a:spLocks noChangeShapeType="1"/>
              </p:cNvSpPr>
              <p:nvPr/>
            </p:nvSpPr>
            <p:spPr bwMode="auto">
              <a:xfrm>
                <a:off x="1349" y="1920"/>
                <a:ext cx="144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49" name="Line 9"/>
              <p:cNvSpPr>
                <a:spLocks noChangeShapeType="1"/>
              </p:cNvSpPr>
              <p:nvPr/>
            </p:nvSpPr>
            <p:spPr bwMode="auto">
              <a:xfrm flipV="1">
                <a:off x="1349" y="2208"/>
                <a:ext cx="144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50" name="Line 10"/>
              <p:cNvSpPr>
                <a:spLocks noChangeShapeType="1"/>
              </p:cNvSpPr>
              <p:nvPr/>
            </p:nvSpPr>
            <p:spPr bwMode="auto">
              <a:xfrm>
                <a:off x="1493" y="201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51" name="Text Box 11"/>
              <p:cNvSpPr txBox="1">
                <a:spLocks noChangeArrowheads="1"/>
              </p:cNvSpPr>
              <p:nvPr/>
            </p:nvSpPr>
            <p:spPr bwMode="auto">
              <a:xfrm>
                <a:off x="1349" y="1988"/>
                <a:ext cx="19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800"/>
                  <a:t>+</a:t>
                </a:r>
              </a:p>
            </p:txBody>
          </p:sp>
        </p:grpSp>
        <p:sp>
          <p:nvSpPr>
            <p:cNvPr id="10252" name="Rectangle 12"/>
            <p:cNvSpPr>
              <a:spLocks noChangeArrowheads="1"/>
            </p:cNvSpPr>
            <p:nvPr/>
          </p:nvSpPr>
          <p:spPr bwMode="auto">
            <a:xfrm>
              <a:off x="576" y="1968"/>
              <a:ext cx="240" cy="17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/>
                <a:t>PC</a:t>
              </a:r>
            </a:p>
          </p:txBody>
        </p:sp>
        <p:sp>
          <p:nvSpPr>
            <p:cNvPr id="10253" name="Rectangle 13"/>
            <p:cNvSpPr>
              <a:spLocks noChangeArrowheads="1"/>
            </p:cNvSpPr>
            <p:nvPr/>
          </p:nvSpPr>
          <p:spPr bwMode="auto">
            <a:xfrm>
              <a:off x="2592" y="1968"/>
              <a:ext cx="288" cy="17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000"/>
            </a:p>
          </p:txBody>
        </p:sp>
        <p:sp>
          <p:nvSpPr>
            <p:cNvPr id="10254" name="Rectangle 14"/>
            <p:cNvSpPr>
              <a:spLocks noChangeArrowheads="1"/>
            </p:cNvSpPr>
            <p:nvPr/>
          </p:nvSpPr>
          <p:spPr bwMode="auto">
            <a:xfrm>
              <a:off x="1344" y="2592"/>
              <a:ext cx="720" cy="91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/>
                <a:t>BTB</a:t>
              </a:r>
            </a:p>
          </p:txBody>
        </p:sp>
        <p:sp>
          <p:nvSpPr>
            <p:cNvPr id="10255" name="Text Box 15"/>
            <p:cNvSpPr txBox="1">
              <a:spLocks noChangeArrowheads="1"/>
            </p:cNvSpPr>
            <p:nvPr/>
          </p:nvSpPr>
          <p:spPr bwMode="auto">
            <a:xfrm>
              <a:off x="2544" y="3456"/>
              <a:ext cx="3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PC</a:t>
              </a:r>
            </a:p>
          </p:txBody>
        </p:sp>
        <p:sp>
          <p:nvSpPr>
            <p:cNvPr id="10256" name="Text Box 16"/>
            <p:cNvSpPr txBox="1">
              <a:spLocks noChangeArrowheads="1"/>
            </p:cNvSpPr>
            <p:nvPr/>
          </p:nvSpPr>
          <p:spPr bwMode="auto">
            <a:xfrm>
              <a:off x="2544" y="2112"/>
              <a:ext cx="3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NPC</a:t>
              </a:r>
            </a:p>
          </p:txBody>
        </p:sp>
        <p:sp>
          <p:nvSpPr>
            <p:cNvPr id="10257" name="Line 17"/>
            <p:cNvSpPr>
              <a:spLocks noChangeShapeType="1"/>
            </p:cNvSpPr>
            <p:nvPr/>
          </p:nvSpPr>
          <p:spPr bwMode="auto">
            <a:xfrm>
              <a:off x="816" y="3600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8" name="Line 18"/>
            <p:cNvSpPr>
              <a:spLocks noChangeShapeType="1"/>
            </p:cNvSpPr>
            <p:nvPr/>
          </p:nvSpPr>
          <p:spPr bwMode="auto">
            <a:xfrm>
              <a:off x="816" y="244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9" name="Line 19"/>
            <p:cNvSpPr>
              <a:spLocks noChangeShapeType="1"/>
            </p:cNvSpPr>
            <p:nvPr/>
          </p:nvSpPr>
          <p:spPr bwMode="auto">
            <a:xfrm>
              <a:off x="1152" y="220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0" name="Text Box 20"/>
            <p:cNvSpPr txBox="1">
              <a:spLocks noChangeArrowheads="1"/>
            </p:cNvSpPr>
            <p:nvPr/>
          </p:nvSpPr>
          <p:spPr bwMode="auto">
            <a:xfrm>
              <a:off x="1004" y="206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4</a:t>
              </a:r>
            </a:p>
          </p:txBody>
        </p:sp>
        <p:sp>
          <p:nvSpPr>
            <p:cNvPr id="10261" name="Line 21"/>
            <p:cNvSpPr>
              <a:spLocks noChangeShapeType="1"/>
            </p:cNvSpPr>
            <p:nvPr/>
          </p:nvSpPr>
          <p:spPr bwMode="auto">
            <a:xfrm>
              <a:off x="1488" y="2304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262" name="Group 22"/>
            <p:cNvGrpSpPr>
              <a:grpSpLocks/>
            </p:cNvGrpSpPr>
            <p:nvPr/>
          </p:nvGrpSpPr>
          <p:grpSpPr bwMode="auto">
            <a:xfrm>
              <a:off x="3264" y="2208"/>
              <a:ext cx="197" cy="384"/>
              <a:chOff x="1349" y="1920"/>
              <a:chExt cx="197" cy="384"/>
            </a:xfrm>
          </p:grpSpPr>
          <p:sp>
            <p:nvSpPr>
              <p:cNvPr id="10263" name="Line 23"/>
              <p:cNvSpPr>
                <a:spLocks noChangeShapeType="1"/>
              </p:cNvSpPr>
              <p:nvPr/>
            </p:nvSpPr>
            <p:spPr bwMode="auto">
              <a:xfrm>
                <a:off x="1349" y="1920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64" name="Line 24"/>
              <p:cNvSpPr>
                <a:spLocks noChangeShapeType="1"/>
              </p:cNvSpPr>
              <p:nvPr/>
            </p:nvSpPr>
            <p:spPr bwMode="auto">
              <a:xfrm>
                <a:off x="1349" y="206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65" name="Line 25"/>
              <p:cNvSpPr>
                <a:spLocks noChangeShapeType="1"/>
              </p:cNvSpPr>
              <p:nvPr/>
            </p:nvSpPr>
            <p:spPr bwMode="auto">
              <a:xfrm flipH="1">
                <a:off x="1349" y="2112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66" name="Line 26"/>
              <p:cNvSpPr>
                <a:spLocks noChangeShapeType="1"/>
              </p:cNvSpPr>
              <p:nvPr/>
            </p:nvSpPr>
            <p:spPr bwMode="auto">
              <a:xfrm>
                <a:off x="1349" y="2160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67" name="Line 27"/>
              <p:cNvSpPr>
                <a:spLocks noChangeShapeType="1"/>
              </p:cNvSpPr>
              <p:nvPr/>
            </p:nvSpPr>
            <p:spPr bwMode="auto">
              <a:xfrm>
                <a:off x="1349" y="1920"/>
                <a:ext cx="144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68" name="Line 28"/>
              <p:cNvSpPr>
                <a:spLocks noChangeShapeType="1"/>
              </p:cNvSpPr>
              <p:nvPr/>
            </p:nvSpPr>
            <p:spPr bwMode="auto">
              <a:xfrm flipV="1">
                <a:off x="1349" y="2208"/>
                <a:ext cx="144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69" name="Line 29"/>
              <p:cNvSpPr>
                <a:spLocks noChangeShapeType="1"/>
              </p:cNvSpPr>
              <p:nvPr/>
            </p:nvSpPr>
            <p:spPr bwMode="auto">
              <a:xfrm>
                <a:off x="1493" y="201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70" name="Text Box 30"/>
              <p:cNvSpPr txBox="1">
                <a:spLocks noChangeArrowheads="1"/>
              </p:cNvSpPr>
              <p:nvPr/>
            </p:nvSpPr>
            <p:spPr bwMode="auto">
              <a:xfrm>
                <a:off x="1349" y="1988"/>
                <a:ext cx="19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800"/>
                  <a:t>+</a:t>
                </a:r>
              </a:p>
            </p:txBody>
          </p:sp>
        </p:grpSp>
        <p:sp>
          <p:nvSpPr>
            <p:cNvPr id="10271" name="Line 31"/>
            <p:cNvSpPr>
              <a:spLocks noChangeShapeType="1"/>
            </p:cNvSpPr>
            <p:nvPr/>
          </p:nvSpPr>
          <p:spPr bwMode="auto">
            <a:xfrm>
              <a:off x="2880" y="230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2" name="Text Box 32"/>
            <p:cNvSpPr txBox="1">
              <a:spLocks noChangeArrowheads="1"/>
            </p:cNvSpPr>
            <p:nvPr/>
          </p:nvSpPr>
          <p:spPr bwMode="auto">
            <a:xfrm>
              <a:off x="2880" y="2352"/>
              <a:ext cx="3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Imm</a:t>
              </a:r>
            </a:p>
          </p:txBody>
        </p:sp>
        <p:sp>
          <p:nvSpPr>
            <p:cNvPr id="10273" name="Line 33"/>
            <p:cNvSpPr>
              <a:spLocks noChangeShapeType="1"/>
            </p:cNvSpPr>
            <p:nvPr/>
          </p:nvSpPr>
          <p:spPr bwMode="auto">
            <a:xfrm>
              <a:off x="3072" y="254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4" name="AutoShape 34"/>
            <p:cNvSpPr>
              <a:spLocks noChangeArrowheads="1"/>
            </p:cNvSpPr>
            <p:nvPr/>
          </p:nvSpPr>
          <p:spPr bwMode="auto">
            <a:xfrm>
              <a:off x="2976" y="2928"/>
              <a:ext cx="432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800"/>
                <a:t>A </a:t>
              </a:r>
              <a:r>
                <a:rPr lang="en-US" altLang="en-US" sz="1800" i="1"/>
                <a:t>op</a:t>
              </a:r>
              <a:r>
                <a:rPr lang="en-US" altLang="en-US" sz="1800"/>
                <a:t> 0</a:t>
              </a:r>
              <a:br>
                <a:rPr lang="en-US" altLang="en-US" sz="1800"/>
              </a:br>
              <a:r>
                <a:rPr lang="en-US" altLang="en-US" sz="1800"/>
                <a:t>?</a:t>
              </a:r>
            </a:p>
          </p:txBody>
        </p:sp>
        <p:sp>
          <p:nvSpPr>
            <p:cNvPr id="10275" name="AutoShape 35"/>
            <p:cNvSpPr>
              <a:spLocks noChangeArrowheads="1"/>
            </p:cNvSpPr>
            <p:nvPr/>
          </p:nvSpPr>
          <p:spPr bwMode="auto">
            <a:xfrm>
              <a:off x="2976" y="3264"/>
              <a:ext cx="432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800"/>
                <a:t>decode</a:t>
              </a:r>
            </a:p>
          </p:txBody>
        </p:sp>
        <p:sp>
          <p:nvSpPr>
            <p:cNvPr id="10276" name="Line 36"/>
            <p:cNvSpPr>
              <a:spLocks noChangeShapeType="1"/>
            </p:cNvSpPr>
            <p:nvPr/>
          </p:nvSpPr>
          <p:spPr bwMode="auto">
            <a:xfrm>
              <a:off x="3408" y="240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7" name="Line 37"/>
            <p:cNvSpPr>
              <a:spLocks noChangeShapeType="1"/>
            </p:cNvSpPr>
            <p:nvPr/>
          </p:nvSpPr>
          <p:spPr bwMode="auto">
            <a:xfrm>
              <a:off x="3408" y="307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8" name="Line 38"/>
            <p:cNvSpPr>
              <a:spLocks noChangeShapeType="1"/>
            </p:cNvSpPr>
            <p:nvPr/>
          </p:nvSpPr>
          <p:spPr bwMode="auto">
            <a:xfrm>
              <a:off x="3408" y="340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79" name="Text Box 39"/>
            <p:cNvSpPr txBox="1">
              <a:spLocks noChangeArrowheads="1"/>
            </p:cNvSpPr>
            <p:nvPr/>
          </p:nvSpPr>
          <p:spPr bwMode="auto">
            <a:xfrm>
              <a:off x="3792" y="2256"/>
              <a:ext cx="7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taken target</a:t>
              </a:r>
            </a:p>
          </p:txBody>
        </p:sp>
        <p:sp>
          <p:nvSpPr>
            <p:cNvPr id="10280" name="Text Box 40"/>
            <p:cNvSpPr txBox="1">
              <a:spLocks noChangeArrowheads="1"/>
            </p:cNvSpPr>
            <p:nvPr/>
          </p:nvSpPr>
          <p:spPr bwMode="auto">
            <a:xfrm>
              <a:off x="3408" y="2880"/>
              <a:ext cx="77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Actual T/NT</a:t>
              </a:r>
            </a:p>
          </p:txBody>
        </p:sp>
        <p:sp>
          <p:nvSpPr>
            <p:cNvPr id="10281" name="Text Box 41"/>
            <p:cNvSpPr txBox="1">
              <a:spLocks noChangeArrowheads="1"/>
            </p:cNvSpPr>
            <p:nvPr/>
          </p:nvSpPr>
          <p:spPr bwMode="auto">
            <a:xfrm>
              <a:off x="3676" y="3273"/>
              <a:ext cx="7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is a branch</a:t>
              </a:r>
            </a:p>
          </p:txBody>
        </p:sp>
        <p:sp>
          <p:nvSpPr>
            <p:cNvPr id="10282" name="Text Box 42"/>
            <p:cNvSpPr txBox="1">
              <a:spLocks noChangeArrowheads="1"/>
            </p:cNvSpPr>
            <p:nvPr/>
          </p:nvSpPr>
          <p:spPr bwMode="auto">
            <a:xfrm>
              <a:off x="1296" y="3225"/>
              <a:ext cx="6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i="1"/>
                <a:t>write port</a:t>
              </a:r>
            </a:p>
          </p:txBody>
        </p:sp>
        <p:sp>
          <p:nvSpPr>
            <p:cNvPr id="10283" name="Text Box 43"/>
            <p:cNvSpPr txBox="1">
              <a:spLocks noChangeArrowheads="1"/>
            </p:cNvSpPr>
            <p:nvPr/>
          </p:nvSpPr>
          <p:spPr bwMode="auto">
            <a:xfrm>
              <a:off x="1312" y="2592"/>
              <a:ext cx="6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i="1"/>
                <a:t>read port</a:t>
              </a:r>
            </a:p>
          </p:txBody>
        </p:sp>
        <p:sp>
          <p:nvSpPr>
            <p:cNvPr id="10284" name="Text Box 44"/>
            <p:cNvSpPr txBox="1">
              <a:spLocks noChangeArrowheads="1"/>
            </p:cNvSpPr>
            <p:nvPr/>
          </p:nvSpPr>
          <p:spPr bwMode="auto">
            <a:xfrm>
              <a:off x="1382" y="1056"/>
              <a:ext cx="7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IF stage</a:t>
              </a:r>
            </a:p>
          </p:txBody>
        </p:sp>
        <p:sp>
          <p:nvSpPr>
            <p:cNvPr id="10285" name="Text Box 45"/>
            <p:cNvSpPr txBox="1">
              <a:spLocks noChangeArrowheads="1"/>
            </p:cNvSpPr>
            <p:nvPr/>
          </p:nvSpPr>
          <p:spPr bwMode="auto">
            <a:xfrm>
              <a:off x="3360" y="1056"/>
              <a:ext cx="7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ID stage</a:t>
              </a:r>
            </a:p>
          </p:txBody>
        </p:sp>
        <p:sp>
          <p:nvSpPr>
            <p:cNvPr id="10286" name="Line 46"/>
            <p:cNvSpPr>
              <a:spLocks noChangeShapeType="1"/>
            </p:cNvSpPr>
            <p:nvPr/>
          </p:nvSpPr>
          <p:spPr bwMode="auto">
            <a:xfrm>
              <a:off x="816" y="273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287" name="Group 47"/>
            <p:cNvGrpSpPr>
              <a:grpSpLocks/>
            </p:cNvGrpSpPr>
            <p:nvPr/>
          </p:nvGrpSpPr>
          <p:grpSpPr bwMode="auto">
            <a:xfrm rot="10800000">
              <a:off x="1776" y="1584"/>
              <a:ext cx="144" cy="576"/>
              <a:chOff x="3456" y="1584"/>
              <a:chExt cx="144" cy="576"/>
            </a:xfrm>
          </p:grpSpPr>
          <p:sp>
            <p:nvSpPr>
              <p:cNvPr id="10288" name="Line 48"/>
              <p:cNvSpPr>
                <a:spLocks noChangeShapeType="1"/>
              </p:cNvSpPr>
              <p:nvPr/>
            </p:nvSpPr>
            <p:spPr bwMode="auto">
              <a:xfrm>
                <a:off x="3456" y="1584"/>
                <a:ext cx="0" cy="5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89" name="Line 49"/>
              <p:cNvSpPr>
                <a:spLocks noChangeShapeType="1"/>
              </p:cNvSpPr>
              <p:nvPr/>
            </p:nvSpPr>
            <p:spPr bwMode="auto">
              <a:xfrm>
                <a:off x="3456" y="1584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90" name="Line 50"/>
              <p:cNvSpPr>
                <a:spLocks noChangeShapeType="1"/>
              </p:cNvSpPr>
              <p:nvPr/>
            </p:nvSpPr>
            <p:spPr bwMode="auto">
              <a:xfrm flipV="1">
                <a:off x="3456" y="2016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91" name="Line 51"/>
              <p:cNvSpPr>
                <a:spLocks noChangeShapeType="1"/>
              </p:cNvSpPr>
              <p:nvPr/>
            </p:nvSpPr>
            <p:spPr bwMode="auto">
              <a:xfrm>
                <a:off x="3600" y="172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292" name="Text Box 52"/>
            <p:cNvSpPr txBox="1">
              <a:spLocks noChangeArrowheads="1"/>
            </p:cNvSpPr>
            <p:nvPr/>
          </p:nvSpPr>
          <p:spPr bwMode="auto">
            <a:xfrm>
              <a:off x="2016" y="2832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hit</a:t>
              </a:r>
            </a:p>
          </p:txBody>
        </p:sp>
        <p:sp>
          <p:nvSpPr>
            <p:cNvPr id="10293" name="Text Box 53"/>
            <p:cNvSpPr txBox="1">
              <a:spLocks noChangeArrowheads="1"/>
            </p:cNvSpPr>
            <p:nvPr/>
          </p:nvSpPr>
          <p:spPr bwMode="auto">
            <a:xfrm>
              <a:off x="2016" y="2688"/>
              <a:ext cx="3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t/nt</a:t>
              </a:r>
            </a:p>
          </p:txBody>
        </p:sp>
        <p:sp>
          <p:nvSpPr>
            <p:cNvPr id="10294" name="Text Box 54"/>
            <p:cNvSpPr txBox="1">
              <a:spLocks noChangeArrowheads="1"/>
            </p:cNvSpPr>
            <p:nvPr/>
          </p:nvSpPr>
          <p:spPr bwMode="auto">
            <a:xfrm>
              <a:off x="2016" y="2544"/>
              <a:ext cx="4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target</a:t>
              </a:r>
            </a:p>
          </p:txBody>
        </p:sp>
        <p:grpSp>
          <p:nvGrpSpPr>
            <p:cNvPr id="10295" name="Group 55"/>
            <p:cNvGrpSpPr>
              <a:grpSpLocks/>
            </p:cNvGrpSpPr>
            <p:nvPr/>
          </p:nvGrpSpPr>
          <p:grpSpPr bwMode="auto">
            <a:xfrm>
              <a:off x="1920" y="2064"/>
              <a:ext cx="240" cy="240"/>
              <a:chOff x="1920" y="2064"/>
              <a:chExt cx="240" cy="240"/>
            </a:xfrm>
          </p:grpSpPr>
          <p:sp>
            <p:nvSpPr>
              <p:cNvPr id="10296" name="Line 56"/>
              <p:cNvSpPr>
                <a:spLocks noChangeShapeType="1"/>
              </p:cNvSpPr>
              <p:nvPr/>
            </p:nvSpPr>
            <p:spPr bwMode="auto">
              <a:xfrm flipV="1">
                <a:off x="2160" y="2064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97" name="Line 57"/>
              <p:cNvSpPr>
                <a:spLocks noChangeShapeType="1"/>
              </p:cNvSpPr>
              <p:nvPr/>
            </p:nvSpPr>
            <p:spPr bwMode="auto">
              <a:xfrm flipH="1">
                <a:off x="1920" y="2064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298" name="Line 58"/>
            <p:cNvSpPr>
              <a:spLocks noChangeShapeType="1"/>
            </p:cNvSpPr>
            <p:nvPr/>
          </p:nvSpPr>
          <p:spPr bwMode="auto">
            <a:xfrm>
              <a:off x="2400" y="288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9" name="Text Box 59"/>
            <p:cNvSpPr txBox="1">
              <a:spLocks noChangeArrowheads="1"/>
            </p:cNvSpPr>
            <p:nvPr/>
          </p:nvSpPr>
          <p:spPr bwMode="auto">
            <a:xfrm>
              <a:off x="2544" y="2736"/>
              <a:ext cx="40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T/NT</a:t>
              </a:r>
              <a:br>
                <a:rPr lang="en-US" altLang="en-US" sz="1600"/>
              </a:br>
              <a:r>
                <a:rPr lang="en-US" altLang="en-US" sz="1600"/>
                <a:t>pred.</a:t>
              </a:r>
            </a:p>
          </p:txBody>
        </p:sp>
        <p:sp>
          <p:nvSpPr>
            <p:cNvPr id="10300" name="AutoShape 60"/>
            <p:cNvSpPr>
              <a:spLocks/>
            </p:cNvSpPr>
            <p:nvPr/>
          </p:nvSpPr>
          <p:spPr bwMode="auto">
            <a:xfrm>
              <a:off x="2304" y="2784"/>
              <a:ext cx="96" cy="240"/>
            </a:xfrm>
            <a:prstGeom prst="rightBrace">
              <a:avLst>
                <a:gd name="adj1" fmla="val 208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1" name="Line 61"/>
            <p:cNvSpPr>
              <a:spLocks noChangeShapeType="1"/>
            </p:cNvSpPr>
            <p:nvPr/>
          </p:nvSpPr>
          <p:spPr bwMode="auto">
            <a:xfrm>
              <a:off x="2880" y="2880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2" name="AutoShape 62"/>
            <p:cNvSpPr>
              <a:spLocks noChangeArrowheads="1"/>
            </p:cNvSpPr>
            <p:nvPr/>
          </p:nvSpPr>
          <p:spPr bwMode="auto">
            <a:xfrm>
              <a:off x="4272" y="2832"/>
              <a:ext cx="240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==</a:t>
              </a:r>
            </a:p>
          </p:txBody>
        </p:sp>
        <p:sp>
          <p:nvSpPr>
            <p:cNvPr id="10303" name="Text Box 63"/>
            <p:cNvSpPr txBox="1">
              <a:spLocks noChangeArrowheads="1"/>
            </p:cNvSpPr>
            <p:nvPr/>
          </p:nvSpPr>
          <p:spPr bwMode="auto">
            <a:xfrm>
              <a:off x="3259" y="2688"/>
              <a:ext cx="91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Predicted T/NT</a:t>
              </a:r>
            </a:p>
          </p:txBody>
        </p:sp>
        <p:sp>
          <p:nvSpPr>
            <p:cNvPr id="10304" name="Line 64"/>
            <p:cNvSpPr>
              <a:spLocks noChangeShapeType="1"/>
            </p:cNvSpPr>
            <p:nvPr/>
          </p:nvSpPr>
          <p:spPr bwMode="auto">
            <a:xfrm>
              <a:off x="4512" y="2976"/>
              <a:ext cx="14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05" name="Text Box 65"/>
            <p:cNvSpPr txBox="1">
              <a:spLocks noChangeArrowheads="1"/>
            </p:cNvSpPr>
            <p:nvPr/>
          </p:nvSpPr>
          <p:spPr bwMode="auto">
            <a:xfrm>
              <a:off x="4464" y="2764"/>
              <a:ext cx="8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mispredicted?</a:t>
              </a:r>
            </a:p>
          </p:txBody>
        </p:sp>
        <p:grpSp>
          <p:nvGrpSpPr>
            <p:cNvPr id="10306" name="Group 66"/>
            <p:cNvGrpSpPr>
              <a:grpSpLocks/>
            </p:cNvGrpSpPr>
            <p:nvPr/>
          </p:nvGrpSpPr>
          <p:grpSpPr bwMode="auto">
            <a:xfrm>
              <a:off x="1920" y="1776"/>
              <a:ext cx="1152" cy="528"/>
              <a:chOff x="1920" y="1776"/>
              <a:chExt cx="1152" cy="528"/>
            </a:xfrm>
          </p:grpSpPr>
          <p:sp>
            <p:nvSpPr>
              <p:cNvPr id="10307" name="Line 67"/>
              <p:cNvSpPr>
                <a:spLocks noChangeShapeType="1"/>
              </p:cNvSpPr>
              <p:nvPr/>
            </p:nvSpPr>
            <p:spPr bwMode="auto">
              <a:xfrm flipV="1">
                <a:off x="3072" y="1776"/>
                <a:ext cx="0" cy="528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08" name="Line 68"/>
              <p:cNvSpPr>
                <a:spLocks noChangeShapeType="1"/>
              </p:cNvSpPr>
              <p:nvPr/>
            </p:nvSpPr>
            <p:spPr bwMode="auto">
              <a:xfrm flipH="1">
                <a:off x="1920" y="1776"/>
                <a:ext cx="1152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309" name="Group 69"/>
            <p:cNvGrpSpPr>
              <a:grpSpLocks/>
            </p:cNvGrpSpPr>
            <p:nvPr/>
          </p:nvGrpSpPr>
          <p:grpSpPr bwMode="auto">
            <a:xfrm>
              <a:off x="1920" y="1680"/>
              <a:ext cx="1680" cy="720"/>
              <a:chOff x="1920" y="1680"/>
              <a:chExt cx="1680" cy="720"/>
            </a:xfrm>
          </p:grpSpPr>
          <p:sp>
            <p:nvSpPr>
              <p:cNvPr id="10310" name="Line 70"/>
              <p:cNvSpPr>
                <a:spLocks noChangeShapeType="1"/>
              </p:cNvSpPr>
              <p:nvPr/>
            </p:nvSpPr>
            <p:spPr bwMode="auto">
              <a:xfrm flipV="1">
                <a:off x="3600" y="1680"/>
                <a:ext cx="0" cy="72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11" name="Line 71"/>
              <p:cNvSpPr>
                <a:spLocks noChangeShapeType="1"/>
              </p:cNvSpPr>
              <p:nvPr/>
            </p:nvSpPr>
            <p:spPr bwMode="auto">
              <a:xfrm flipH="1">
                <a:off x="1920" y="1680"/>
                <a:ext cx="1680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312" name="Line 72"/>
            <p:cNvSpPr>
              <a:spLocks noChangeShapeType="1"/>
            </p:cNvSpPr>
            <p:nvPr/>
          </p:nvSpPr>
          <p:spPr bwMode="auto">
            <a:xfrm flipH="1">
              <a:off x="336" y="1872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3" name="Line 73"/>
            <p:cNvSpPr>
              <a:spLocks noChangeShapeType="1"/>
            </p:cNvSpPr>
            <p:nvPr/>
          </p:nvSpPr>
          <p:spPr bwMode="auto">
            <a:xfrm>
              <a:off x="336" y="1872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14" name="Line 74"/>
            <p:cNvSpPr>
              <a:spLocks noChangeShapeType="1"/>
            </p:cNvSpPr>
            <p:nvPr/>
          </p:nvSpPr>
          <p:spPr bwMode="auto">
            <a:xfrm>
              <a:off x="336" y="283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315" name="Group 75"/>
            <p:cNvGrpSpPr>
              <a:grpSpLocks/>
            </p:cNvGrpSpPr>
            <p:nvPr/>
          </p:nvGrpSpPr>
          <p:grpSpPr bwMode="auto">
            <a:xfrm>
              <a:off x="1920" y="1968"/>
              <a:ext cx="384" cy="672"/>
              <a:chOff x="1920" y="1968"/>
              <a:chExt cx="384" cy="672"/>
            </a:xfrm>
          </p:grpSpPr>
          <p:sp>
            <p:nvSpPr>
              <p:cNvPr id="10316" name="Line 76"/>
              <p:cNvSpPr>
                <a:spLocks noChangeShapeType="1"/>
              </p:cNvSpPr>
              <p:nvPr/>
            </p:nvSpPr>
            <p:spPr bwMode="auto">
              <a:xfrm flipV="1">
                <a:off x="2256" y="2352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17" name="Line 77"/>
              <p:cNvSpPr>
                <a:spLocks noChangeShapeType="1"/>
              </p:cNvSpPr>
              <p:nvPr/>
            </p:nvSpPr>
            <p:spPr bwMode="auto">
              <a:xfrm flipV="1">
                <a:off x="2256" y="1968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18" name="Line 78"/>
              <p:cNvSpPr>
                <a:spLocks noChangeShapeType="1"/>
              </p:cNvSpPr>
              <p:nvPr/>
            </p:nvSpPr>
            <p:spPr bwMode="auto">
              <a:xfrm flipH="1">
                <a:off x="1920" y="1968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319" name="Group 79"/>
              <p:cNvGrpSpPr>
                <a:grpSpLocks/>
              </p:cNvGrpSpPr>
              <p:nvPr/>
            </p:nvGrpSpPr>
            <p:grpSpPr bwMode="auto">
              <a:xfrm flipH="1">
                <a:off x="2256" y="2256"/>
                <a:ext cx="48" cy="96"/>
                <a:chOff x="1680" y="4080"/>
                <a:chExt cx="48" cy="96"/>
              </a:xfrm>
            </p:grpSpPr>
            <p:sp>
              <p:nvSpPr>
                <p:cNvPr id="10320" name="Arc 80"/>
                <p:cNvSpPr>
                  <a:spLocks/>
                </p:cNvSpPr>
                <p:nvPr/>
              </p:nvSpPr>
              <p:spPr bwMode="auto">
                <a:xfrm flipH="1" flipV="1">
                  <a:off x="1680" y="4128"/>
                  <a:ext cx="48" cy="4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21" name="Arc 81"/>
                <p:cNvSpPr>
                  <a:spLocks/>
                </p:cNvSpPr>
                <p:nvPr/>
              </p:nvSpPr>
              <p:spPr bwMode="auto">
                <a:xfrm flipH="1">
                  <a:off x="1680" y="4080"/>
                  <a:ext cx="48" cy="4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322" name="AutoShape 82"/>
            <p:cNvSpPr>
              <a:spLocks/>
            </p:cNvSpPr>
            <p:nvPr/>
          </p:nvSpPr>
          <p:spPr bwMode="auto">
            <a:xfrm rot="5400000">
              <a:off x="1632" y="336"/>
              <a:ext cx="96" cy="2016"/>
            </a:xfrm>
            <a:prstGeom prst="leftBrace">
              <a:avLst>
                <a:gd name="adj1" fmla="val 175000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3" name="AutoShape 83"/>
            <p:cNvSpPr>
              <a:spLocks/>
            </p:cNvSpPr>
            <p:nvPr/>
          </p:nvSpPr>
          <p:spPr bwMode="auto">
            <a:xfrm rot="5400000">
              <a:off x="3696" y="336"/>
              <a:ext cx="96" cy="2016"/>
            </a:xfrm>
            <a:prstGeom prst="leftBrace">
              <a:avLst>
                <a:gd name="adj1" fmla="val 175000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324" name="Group 84"/>
            <p:cNvGrpSpPr>
              <a:grpSpLocks/>
            </p:cNvGrpSpPr>
            <p:nvPr/>
          </p:nvGrpSpPr>
          <p:grpSpPr bwMode="auto">
            <a:xfrm>
              <a:off x="1200" y="3408"/>
              <a:ext cx="4128" cy="384"/>
              <a:chOff x="1200" y="3408"/>
              <a:chExt cx="4128" cy="384"/>
            </a:xfrm>
          </p:grpSpPr>
          <p:sp>
            <p:nvSpPr>
              <p:cNvPr id="10325" name="Line 85"/>
              <p:cNvSpPr>
                <a:spLocks noChangeShapeType="1"/>
              </p:cNvSpPr>
              <p:nvPr/>
            </p:nvSpPr>
            <p:spPr bwMode="auto">
              <a:xfrm>
                <a:off x="2880" y="3600"/>
                <a:ext cx="2448" cy="0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26" name="Line 86"/>
              <p:cNvSpPr>
                <a:spLocks noChangeShapeType="1"/>
              </p:cNvSpPr>
              <p:nvPr/>
            </p:nvSpPr>
            <p:spPr bwMode="auto">
              <a:xfrm>
                <a:off x="5328" y="3600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27" name="Line 87"/>
              <p:cNvSpPr>
                <a:spLocks noChangeShapeType="1"/>
              </p:cNvSpPr>
              <p:nvPr/>
            </p:nvSpPr>
            <p:spPr bwMode="auto">
              <a:xfrm flipH="1">
                <a:off x="1200" y="3792"/>
                <a:ext cx="4128" cy="0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28" name="Line 88"/>
              <p:cNvSpPr>
                <a:spLocks noChangeShapeType="1"/>
              </p:cNvSpPr>
              <p:nvPr/>
            </p:nvSpPr>
            <p:spPr bwMode="auto">
              <a:xfrm>
                <a:off x="1200" y="3408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329" name="Group 89"/>
              <p:cNvGrpSpPr>
                <a:grpSpLocks/>
              </p:cNvGrpSpPr>
              <p:nvPr/>
            </p:nvGrpSpPr>
            <p:grpSpPr bwMode="auto">
              <a:xfrm flipH="1">
                <a:off x="1200" y="3552"/>
                <a:ext cx="48" cy="96"/>
                <a:chOff x="1680" y="4080"/>
                <a:chExt cx="48" cy="96"/>
              </a:xfrm>
            </p:grpSpPr>
            <p:sp>
              <p:nvSpPr>
                <p:cNvPr id="10330" name="Arc 90"/>
                <p:cNvSpPr>
                  <a:spLocks/>
                </p:cNvSpPr>
                <p:nvPr/>
              </p:nvSpPr>
              <p:spPr bwMode="auto">
                <a:xfrm flipH="1" flipV="1">
                  <a:off x="1680" y="4128"/>
                  <a:ext cx="48" cy="4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31" name="Arc 91"/>
                <p:cNvSpPr>
                  <a:spLocks/>
                </p:cNvSpPr>
                <p:nvPr/>
              </p:nvSpPr>
              <p:spPr bwMode="auto">
                <a:xfrm flipH="1">
                  <a:off x="1680" y="4080"/>
                  <a:ext cx="48" cy="4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0332" name="Line 92"/>
              <p:cNvSpPr>
                <a:spLocks noChangeShapeType="1"/>
              </p:cNvSpPr>
              <p:nvPr/>
            </p:nvSpPr>
            <p:spPr bwMode="auto">
              <a:xfrm>
                <a:off x="1200" y="3648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33" name="Line 93"/>
              <p:cNvSpPr>
                <a:spLocks noChangeShapeType="1"/>
              </p:cNvSpPr>
              <p:nvPr/>
            </p:nvSpPr>
            <p:spPr bwMode="auto">
              <a:xfrm flipV="1">
                <a:off x="1200" y="3408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334" name="Group 94"/>
            <p:cNvGrpSpPr>
              <a:grpSpLocks/>
            </p:cNvGrpSpPr>
            <p:nvPr/>
          </p:nvGrpSpPr>
          <p:grpSpPr bwMode="auto">
            <a:xfrm flipH="1">
              <a:off x="1008" y="3552"/>
              <a:ext cx="48" cy="96"/>
              <a:chOff x="1680" y="4080"/>
              <a:chExt cx="48" cy="96"/>
            </a:xfrm>
          </p:grpSpPr>
          <p:sp>
            <p:nvSpPr>
              <p:cNvPr id="10335" name="Arc 95"/>
              <p:cNvSpPr>
                <a:spLocks/>
              </p:cNvSpPr>
              <p:nvPr/>
            </p:nvSpPr>
            <p:spPr bwMode="auto">
              <a:xfrm flipH="1" flipV="1">
                <a:off x="1680" y="4128"/>
                <a:ext cx="48" cy="4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36" name="Arc 96"/>
              <p:cNvSpPr>
                <a:spLocks/>
              </p:cNvSpPr>
              <p:nvPr/>
            </p:nvSpPr>
            <p:spPr bwMode="auto">
              <a:xfrm flipH="1">
                <a:off x="1680" y="4080"/>
                <a:ext cx="48" cy="4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337" name="Line 97"/>
            <p:cNvSpPr>
              <a:spLocks noChangeShapeType="1"/>
            </p:cNvSpPr>
            <p:nvPr/>
          </p:nvSpPr>
          <p:spPr bwMode="auto">
            <a:xfrm>
              <a:off x="1008" y="3312"/>
              <a:ext cx="0" cy="24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338" name="Group 98"/>
            <p:cNvGrpSpPr>
              <a:grpSpLocks/>
            </p:cNvGrpSpPr>
            <p:nvPr/>
          </p:nvGrpSpPr>
          <p:grpSpPr bwMode="auto">
            <a:xfrm>
              <a:off x="1104" y="3072"/>
              <a:ext cx="4320" cy="816"/>
              <a:chOff x="1104" y="3072"/>
              <a:chExt cx="4320" cy="816"/>
            </a:xfrm>
          </p:grpSpPr>
          <p:sp>
            <p:nvSpPr>
              <p:cNvPr id="10339" name="Line 99"/>
              <p:cNvSpPr>
                <a:spLocks noChangeShapeType="1"/>
              </p:cNvSpPr>
              <p:nvPr/>
            </p:nvSpPr>
            <p:spPr bwMode="auto">
              <a:xfrm>
                <a:off x="4032" y="3072"/>
                <a:ext cx="0" cy="96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40" name="Line 100"/>
              <p:cNvSpPr>
                <a:spLocks noChangeShapeType="1"/>
              </p:cNvSpPr>
              <p:nvPr/>
            </p:nvSpPr>
            <p:spPr bwMode="auto">
              <a:xfrm>
                <a:off x="4032" y="3168"/>
                <a:ext cx="1392" cy="0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41" name="Line 101"/>
              <p:cNvSpPr>
                <a:spLocks noChangeShapeType="1"/>
              </p:cNvSpPr>
              <p:nvPr/>
            </p:nvSpPr>
            <p:spPr bwMode="auto">
              <a:xfrm>
                <a:off x="5424" y="3168"/>
                <a:ext cx="0" cy="720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342" name="Group 102"/>
              <p:cNvGrpSpPr>
                <a:grpSpLocks/>
              </p:cNvGrpSpPr>
              <p:nvPr/>
            </p:nvGrpSpPr>
            <p:grpSpPr bwMode="auto">
              <a:xfrm flipH="1">
                <a:off x="1104" y="3552"/>
                <a:ext cx="48" cy="96"/>
                <a:chOff x="1680" y="4080"/>
                <a:chExt cx="48" cy="96"/>
              </a:xfrm>
            </p:grpSpPr>
            <p:sp>
              <p:nvSpPr>
                <p:cNvPr id="10343" name="Arc 103"/>
                <p:cNvSpPr>
                  <a:spLocks/>
                </p:cNvSpPr>
                <p:nvPr/>
              </p:nvSpPr>
              <p:spPr bwMode="auto">
                <a:xfrm flipH="1" flipV="1">
                  <a:off x="1680" y="4128"/>
                  <a:ext cx="48" cy="4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44" name="Arc 104"/>
                <p:cNvSpPr>
                  <a:spLocks/>
                </p:cNvSpPr>
                <p:nvPr/>
              </p:nvSpPr>
              <p:spPr bwMode="auto">
                <a:xfrm flipH="1">
                  <a:off x="1680" y="4080"/>
                  <a:ext cx="48" cy="4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0345" name="Line 105"/>
              <p:cNvSpPr>
                <a:spLocks noChangeShapeType="1"/>
              </p:cNvSpPr>
              <p:nvPr/>
            </p:nvSpPr>
            <p:spPr bwMode="auto">
              <a:xfrm flipH="1">
                <a:off x="1104" y="3888"/>
                <a:ext cx="4320" cy="0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46" name="Line 106"/>
              <p:cNvSpPr>
                <a:spLocks noChangeShapeType="1"/>
              </p:cNvSpPr>
              <p:nvPr/>
            </p:nvSpPr>
            <p:spPr bwMode="auto">
              <a:xfrm flipV="1">
                <a:off x="1104" y="3648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47" name="Line 107"/>
              <p:cNvSpPr>
                <a:spLocks noChangeShapeType="1"/>
              </p:cNvSpPr>
              <p:nvPr/>
            </p:nvSpPr>
            <p:spPr bwMode="auto">
              <a:xfrm flipV="1">
                <a:off x="1104" y="3360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48" name="Line 108"/>
              <p:cNvSpPr>
                <a:spLocks noChangeShapeType="1"/>
              </p:cNvSpPr>
              <p:nvPr/>
            </p:nvSpPr>
            <p:spPr bwMode="auto">
              <a:xfrm>
                <a:off x="1104" y="3360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349" name="Line 109"/>
            <p:cNvSpPr>
              <a:spLocks noChangeShapeType="1"/>
            </p:cNvSpPr>
            <p:nvPr/>
          </p:nvSpPr>
          <p:spPr bwMode="auto">
            <a:xfrm>
              <a:off x="1008" y="3312"/>
              <a:ext cx="33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350" name="Group 110"/>
            <p:cNvGrpSpPr>
              <a:grpSpLocks/>
            </p:cNvGrpSpPr>
            <p:nvPr/>
          </p:nvGrpSpPr>
          <p:grpSpPr bwMode="auto">
            <a:xfrm>
              <a:off x="1008" y="2400"/>
              <a:ext cx="4512" cy="1584"/>
              <a:chOff x="1008" y="2400"/>
              <a:chExt cx="4512" cy="1584"/>
            </a:xfrm>
          </p:grpSpPr>
          <p:sp>
            <p:nvSpPr>
              <p:cNvPr id="10351" name="Line 111"/>
              <p:cNvSpPr>
                <a:spLocks noChangeShapeType="1"/>
              </p:cNvSpPr>
              <p:nvPr/>
            </p:nvSpPr>
            <p:spPr bwMode="auto">
              <a:xfrm>
                <a:off x="4560" y="2400"/>
                <a:ext cx="960" cy="0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52" name="Line 112"/>
              <p:cNvSpPr>
                <a:spLocks noChangeShapeType="1"/>
              </p:cNvSpPr>
              <p:nvPr/>
            </p:nvSpPr>
            <p:spPr bwMode="auto">
              <a:xfrm>
                <a:off x="5520" y="2400"/>
                <a:ext cx="0" cy="1584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53" name="Line 113"/>
              <p:cNvSpPr>
                <a:spLocks noChangeShapeType="1"/>
              </p:cNvSpPr>
              <p:nvPr/>
            </p:nvSpPr>
            <p:spPr bwMode="auto">
              <a:xfrm flipH="1">
                <a:off x="1008" y="3984"/>
                <a:ext cx="4512" cy="0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54" name="Line 114"/>
              <p:cNvSpPr>
                <a:spLocks noChangeShapeType="1"/>
              </p:cNvSpPr>
              <p:nvPr/>
            </p:nvSpPr>
            <p:spPr bwMode="auto">
              <a:xfrm flipV="1">
                <a:off x="1008" y="3648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0355" name="Oval 115"/>
          <p:cNvSpPr>
            <a:spLocks noChangeArrowheads="1"/>
          </p:cNvSpPr>
          <p:nvPr/>
        </p:nvSpPr>
        <p:spPr bwMode="auto">
          <a:xfrm>
            <a:off x="3124200" y="2133600"/>
            <a:ext cx="228600" cy="228600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356" name="Oval 116"/>
          <p:cNvSpPr>
            <a:spLocks noChangeArrowheads="1"/>
          </p:cNvSpPr>
          <p:nvPr/>
        </p:nvSpPr>
        <p:spPr bwMode="auto">
          <a:xfrm>
            <a:off x="1066800" y="5867400"/>
            <a:ext cx="228600" cy="228600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357" name="Rectangle 117"/>
          <p:cNvSpPr>
            <a:spLocks noChangeArrowheads="1"/>
          </p:cNvSpPr>
          <p:nvPr/>
        </p:nvSpPr>
        <p:spPr bwMode="auto">
          <a:xfrm>
            <a:off x="1371600" y="5715000"/>
            <a:ext cx="6781800" cy="685800"/>
          </a:xfrm>
          <a:prstGeom prst="rect">
            <a:avLst/>
          </a:prstGeom>
          <a:solidFill>
            <a:srgbClr val="0000FF">
              <a:alpha val="35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Predict NT if:</a:t>
            </a:r>
          </a:p>
          <a:p>
            <a:pPr algn="ctr"/>
            <a:r>
              <a:rPr lang="en-US" altLang="en-US"/>
              <a:t>BTB miss   OR   (BTB hit &amp; prev. outcome = 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5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"/>
          <p:cNvGrpSpPr>
            <a:grpSpLocks/>
          </p:cNvGrpSpPr>
          <p:nvPr/>
        </p:nvGrpSpPr>
        <p:grpSpPr bwMode="auto">
          <a:xfrm>
            <a:off x="533400" y="457200"/>
            <a:ext cx="8229600" cy="4648200"/>
            <a:chOff x="336" y="1056"/>
            <a:chExt cx="5184" cy="2928"/>
          </a:xfrm>
        </p:grpSpPr>
        <p:grpSp>
          <p:nvGrpSpPr>
            <p:cNvPr id="12291" name="Group 3"/>
            <p:cNvGrpSpPr>
              <a:grpSpLocks/>
            </p:cNvGrpSpPr>
            <p:nvPr/>
          </p:nvGrpSpPr>
          <p:grpSpPr bwMode="auto">
            <a:xfrm>
              <a:off x="1344" y="2112"/>
              <a:ext cx="197" cy="384"/>
              <a:chOff x="1349" y="1920"/>
              <a:chExt cx="197" cy="384"/>
            </a:xfrm>
          </p:grpSpPr>
          <p:sp>
            <p:nvSpPr>
              <p:cNvPr id="12292" name="Line 4"/>
              <p:cNvSpPr>
                <a:spLocks noChangeShapeType="1"/>
              </p:cNvSpPr>
              <p:nvPr/>
            </p:nvSpPr>
            <p:spPr bwMode="auto">
              <a:xfrm>
                <a:off x="1349" y="1920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3" name="Line 5"/>
              <p:cNvSpPr>
                <a:spLocks noChangeShapeType="1"/>
              </p:cNvSpPr>
              <p:nvPr/>
            </p:nvSpPr>
            <p:spPr bwMode="auto">
              <a:xfrm>
                <a:off x="1349" y="206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4" name="Line 6"/>
              <p:cNvSpPr>
                <a:spLocks noChangeShapeType="1"/>
              </p:cNvSpPr>
              <p:nvPr/>
            </p:nvSpPr>
            <p:spPr bwMode="auto">
              <a:xfrm flipH="1">
                <a:off x="1349" y="2112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5" name="Line 7"/>
              <p:cNvSpPr>
                <a:spLocks noChangeShapeType="1"/>
              </p:cNvSpPr>
              <p:nvPr/>
            </p:nvSpPr>
            <p:spPr bwMode="auto">
              <a:xfrm>
                <a:off x="1349" y="2160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6" name="Line 8"/>
              <p:cNvSpPr>
                <a:spLocks noChangeShapeType="1"/>
              </p:cNvSpPr>
              <p:nvPr/>
            </p:nvSpPr>
            <p:spPr bwMode="auto">
              <a:xfrm>
                <a:off x="1349" y="1920"/>
                <a:ext cx="144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7" name="Line 9"/>
              <p:cNvSpPr>
                <a:spLocks noChangeShapeType="1"/>
              </p:cNvSpPr>
              <p:nvPr/>
            </p:nvSpPr>
            <p:spPr bwMode="auto">
              <a:xfrm flipV="1">
                <a:off x="1349" y="2208"/>
                <a:ext cx="144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8" name="Line 10"/>
              <p:cNvSpPr>
                <a:spLocks noChangeShapeType="1"/>
              </p:cNvSpPr>
              <p:nvPr/>
            </p:nvSpPr>
            <p:spPr bwMode="auto">
              <a:xfrm>
                <a:off x="1493" y="201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99" name="Text Box 11"/>
              <p:cNvSpPr txBox="1">
                <a:spLocks noChangeArrowheads="1"/>
              </p:cNvSpPr>
              <p:nvPr/>
            </p:nvSpPr>
            <p:spPr bwMode="auto">
              <a:xfrm>
                <a:off x="1349" y="1988"/>
                <a:ext cx="19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800"/>
                  <a:t>+</a:t>
                </a:r>
              </a:p>
            </p:txBody>
          </p:sp>
        </p:grpSp>
        <p:sp>
          <p:nvSpPr>
            <p:cNvPr id="12300" name="Rectangle 12"/>
            <p:cNvSpPr>
              <a:spLocks noChangeArrowheads="1"/>
            </p:cNvSpPr>
            <p:nvPr/>
          </p:nvSpPr>
          <p:spPr bwMode="auto">
            <a:xfrm>
              <a:off x="576" y="1968"/>
              <a:ext cx="240" cy="17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/>
                <a:t>PC</a:t>
              </a:r>
            </a:p>
          </p:txBody>
        </p:sp>
        <p:sp>
          <p:nvSpPr>
            <p:cNvPr id="12301" name="Rectangle 13"/>
            <p:cNvSpPr>
              <a:spLocks noChangeArrowheads="1"/>
            </p:cNvSpPr>
            <p:nvPr/>
          </p:nvSpPr>
          <p:spPr bwMode="auto">
            <a:xfrm>
              <a:off x="2592" y="1968"/>
              <a:ext cx="288" cy="17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000"/>
            </a:p>
          </p:txBody>
        </p:sp>
        <p:sp>
          <p:nvSpPr>
            <p:cNvPr id="12302" name="Rectangle 14"/>
            <p:cNvSpPr>
              <a:spLocks noChangeArrowheads="1"/>
            </p:cNvSpPr>
            <p:nvPr/>
          </p:nvSpPr>
          <p:spPr bwMode="auto">
            <a:xfrm>
              <a:off x="1344" y="2592"/>
              <a:ext cx="720" cy="91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/>
                <a:t>BTB</a:t>
              </a:r>
            </a:p>
          </p:txBody>
        </p:sp>
        <p:sp>
          <p:nvSpPr>
            <p:cNvPr id="12303" name="Text Box 15"/>
            <p:cNvSpPr txBox="1">
              <a:spLocks noChangeArrowheads="1"/>
            </p:cNvSpPr>
            <p:nvPr/>
          </p:nvSpPr>
          <p:spPr bwMode="auto">
            <a:xfrm>
              <a:off x="2544" y="3456"/>
              <a:ext cx="3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PC</a:t>
              </a:r>
            </a:p>
          </p:txBody>
        </p:sp>
        <p:sp>
          <p:nvSpPr>
            <p:cNvPr id="12304" name="Text Box 16"/>
            <p:cNvSpPr txBox="1">
              <a:spLocks noChangeArrowheads="1"/>
            </p:cNvSpPr>
            <p:nvPr/>
          </p:nvSpPr>
          <p:spPr bwMode="auto">
            <a:xfrm>
              <a:off x="2544" y="2112"/>
              <a:ext cx="3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NPC</a:t>
              </a:r>
            </a:p>
          </p:txBody>
        </p:sp>
        <p:sp>
          <p:nvSpPr>
            <p:cNvPr id="12305" name="Line 17"/>
            <p:cNvSpPr>
              <a:spLocks noChangeShapeType="1"/>
            </p:cNvSpPr>
            <p:nvPr/>
          </p:nvSpPr>
          <p:spPr bwMode="auto">
            <a:xfrm>
              <a:off x="816" y="3600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6" name="Line 18"/>
            <p:cNvSpPr>
              <a:spLocks noChangeShapeType="1"/>
            </p:cNvSpPr>
            <p:nvPr/>
          </p:nvSpPr>
          <p:spPr bwMode="auto">
            <a:xfrm>
              <a:off x="816" y="244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7" name="Line 19"/>
            <p:cNvSpPr>
              <a:spLocks noChangeShapeType="1"/>
            </p:cNvSpPr>
            <p:nvPr/>
          </p:nvSpPr>
          <p:spPr bwMode="auto">
            <a:xfrm>
              <a:off x="1152" y="220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8" name="Text Box 20"/>
            <p:cNvSpPr txBox="1">
              <a:spLocks noChangeArrowheads="1"/>
            </p:cNvSpPr>
            <p:nvPr/>
          </p:nvSpPr>
          <p:spPr bwMode="auto">
            <a:xfrm>
              <a:off x="1004" y="206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4</a:t>
              </a:r>
            </a:p>
          </p:txBody>
        </p:sp>
        <p:sp>
          <p:nvSpPr>
            <p:cNvPr id="12309" name="Line 21"/>
            <p:cNvSpPr>
              <a:spLocks noChangeShapeType="1"/>
            </p:cNvSpPr>
            <p:nvPr/>
          </p:nvSpPr>
          <p:spPr bwMode="auto">
            <a:xfrm>
              <a:off x="1488" y="2304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310" name="Group 22"/>
            <p:cNvGrpSpPr>
              <a:grpSpLocks/>
            </p:cNvGrpSpPr>
            <p:nvPr/>
          </p:nvGrpSpPr>
          <p:grpSpPr bwMode="auto">
            <a:xfrm>
              <a:off x="3264" y="2208"/>
              <a:ext cx="197" cy="384"/>
              <a:chOff x="1349" y="1920"/>
              <a:chExt cx="197" cy="384"/>
            </a:xfrm>
          </p:grpSpPr>
          <p:sp>
            <p:nvSpPr>
              <p:cNvPr id="12311" name="Line 23"/>
              <p:cNvSpPr>
                <a:spLocks noChangeShapeType="1"/>
              </p:cNvSpPr>
              <p:nvPr/>
            </p:nvSpPr>
            <p:spPr bwMode="auto">
              <a:xfrm>
                <a:off x="1349" y="1920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2" name="Line 24"/>
              <p:cNvSpPr>
                <a:spLocks noChangeShapeType="1"/>
              </p:cNvSpPr>
              <p:nvPr/>
            </p:nvSpPr>
            <p:spPr bwMode="auto">
              <a:xfrm>
                <a:off x="1349" y="206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3" name="Line 25"/>
              <p:cNvSpPr>
                <a:spLocks noChangeShapeType="1"/>
              </p:cNvSpPr>
              <p:nvPr/>
            </p:nvSpPr>
            <p:spPr bwMode="auto">
              <a:xfrm flipH="1">
                <a:off x="1349" y="2112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4" name="Line 26"/>
              <p:cNvSpPr>
                <a:spLocks noChangeShapeType="1"/>
              </p:cNvSpPr>
              <p:nvPr/>
            </p:nvSpPr>
            <p:spPr bwMode="auto">
              <a:xfrm>
                <a:off x="1349" y="2160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5" name="Line 27"/>
              <p:cNvSpPr>
                <a:spLocks noChangeShapeType="1"/>
              </p:cNvSpPr>
              <p:nvPr/>
            </p:nvSpPr>
            <p:spPr bwMode="auto">
              <a:xfrm>
                <a:off x="1349" y="1920"/>
                <a:ext cx="144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6" name="Line 28"/>
              <p:cNvSpPr>
                <a:spLocks noChangeShapeType="1"/>
              </p:cNvSpPr>
              <p:nvPr/>
            </p:nvSpPr>
            <p:spPr bwMode="auto">
              <a:xfrm flipV="1">
                <a:off x="1349" y="2208"/>
                <a:ext cx="144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7" name="Line 29"/>
              <p:cNvSpPr>
                <a:spLocks noChangeShapeType="1"/>
              </p:cNvSpPr>
              <p:nvPr/>
            </p:nvSpPr>
            <p:spPr bwMode="auto">
              <a:xfrm>
                <a:off x="1493" y="201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8" name="Text Box 30"/>
              <p:cNvSpPr txBox="1">
                <a:spLocks noChangeArrowheads="1"/>
              </p:cNvSpPr>
              <p:nvPr/>
            </p:nvSpPr>
            <p:spPr bwMode="auto">
              <a:xfrm>
                <a:off x="1349" y="1988"/>
                <a:ext cx="19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800"/>
                  <a:t>+</a:t>
                </a:r>
              </a:p>
            </p:txBody>
          </p:sp>
        </p:grpSp>
        <p:sp>
          <p:nvSpPr>
            <p:cNvPr id="12319" name="Line 31"/>
            <p:cNvSpPr>
              <a:spLocks noChangeShapeType="1"/>
            </p:cNvSpPr>
            <p:nvPr/>
          </p:nvSpPr>
          <p:spPr bwMode="auto">
            <a:xfrm>
              <a:off x="2880" y="230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0" name="Text Box 32"/>
            <p:cNvSpPr txBox="1">
              <a:spLocks noChangeArrowheads="1"/>
            </p:cNvSpPr>
            <p:nvPr/>
          </p:nvSpPr>
          <p:spPr bwMode="auto">
            <a:xfrm>
              <a:off x="2880" y="2352"/>
              <a:ext cx="3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Imm</a:t>
              </a:r>
            </a:p>
          </p:txBody>
        </p:sp>
        <p:sp>
          <p:nvSpPr>
            <p:cNvPr id="12321" name="Line 33"/>
            <p:cNvSpPr>
              <a:spLocks noChangeShapeType="1"/>
            </p:cNvSpPr>
            <p:nvPr/>
          </p:nvSpPr>
          <p:spPr bwMode="auto">
            <a:xfrm>
              <a:off x="3072" y="254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2" name="AutoShape 34"/>
            <p:cNvSpPr>
              <a:spLocks noChangeArrowheads="1"/>
            </p:cNvSpPr>
            <p:nvPr/>
          </p:nvSpPr>
          <p:spPr bwMode="auto">
            <a:xfrm>
              <a:off x="2976" y="2928"/>
              <a:ext cx="432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800"/>
                <a:t>A </a:t>
              </a:r>
              <a:r>
                <a:rPr lang="en-US" altLang="en-US" sz="1800" i="1"/>
                <a:t>op</a:t>
              </a:r>
              <a:r>
                <a:rPr lang="en-US" altLang="en-US" sz="1800"/>
                <a:t> 0</a:t>
              </a:r>
              <a:br>
                <a:rPr lang="en-US" altLang="en-US" sz="1800"/>
              </a:br>
              <a:r>
                <a:rPr lang="en-US" altLang="en-US" sz="1800"/>
                <a:t>?</a:t>
              </a:r>
            </a:p>
          </p:txBody>
        </p:sp>
        <p:sp>
          <p:nvSpPr>
            <p:cNvPr id="12323" name="AutoShape 35"/>
            <p:cNvSpPr>
              <a:spLocks noChangeArrowheads="1"/>
            </p:cNvSpPr>
            <p:nvPr/>
          </p:nvSpPr>
          <p:spPr bwMode="auto">
            <a:xfrm>
              <a:off x="2976" y="3264"/>
              <a:ext cx="432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800"/>
                <a:t>decode</a:t>
              </a:r>
            </a:p>
          </p:txBody>
        </p:sp>
        <p:sp>
          <p:nvSpPr>
            <p:cNvPr id="12324" name="Line 36"/>
            <p:cNvSpPr>
              <a:spLocks noChangeShapeType="1"/>
            </p:cNvSpPr>
            <p:nvPr/>
          </p:nvSpPr>
          <p:spPr bwMode="auto">
            <a:xfrm>
              <a:off x="3408" y="240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5" name="Line 37"/>
            <p:cNvSpPr>
              <a:spLocks noChangeShapeType="1"/>
            </p:cNvSpPr>
            <p:nvPr/>
          </p:nvSpPr>
          <p:spPr bwMode="auto">
            <a:xfrm>
              <a:off x="3408" y="307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6" name="Line 38"/>
            <p:cNvSpPr>
              <a:spLocks noChangeShapeType="1"/>
            </p:cNvSpPr>
            <p:nvPr/>
          </p:nvSpPr>
          <p:spPr bwMode="auto">
            <a:xfrm>
              <a:off x="3408" y="340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7" name="Text Box 39"/>
            <p:cNvSpPr txBox="1">
              <a:spLocks noChangeArrowheads="1"/>
            </p:cNvSpPr>
            <p:nvPr/>
          </p:nvSpPr>
          <p:spPr bwMode="auto">
            <a:xfrm>
              <a:off x="3792" y="2256"/>
              <a:ext cx="7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taken target</a:t>
              </a:r>
            </a:p>
          </p:txBody>
        </p:sp>
        <p:sp>
          <p:nvSpPr>
            <p:cNvPr id="12328" name="Text Box 40"/>
            <p:cNvSpPr txBox="1">
              <a:spLocks noChangeArrowheads="1"/>
            </p:cNvSpPr>
            <p:nvPr/>
          </p:nvSpPr>
          <p:spPr bwMode="auto">
            <a:xfrm>
              <a:off x="3408" y="2880"/>
              <a:ext cx="77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Actual T/NT</a:t>
              </a:r>
            </a:p>
          </p:txBody>
        </p:sp>
        <p:sp>
          <p:nvSpPr>
            <p:cNvPr id="12329" name="Text Box 41"/>
            <p:cNvSpPr txBox="1">
              <a:spLocks noChangeArrowheads="1"/>
            </p:cNvSpPr>
            <p:nvPr/>
          </p:nvSpPr>
          <p:spPr bwMode="auto">
            <a:xfrm>
              <a:off x="3676" y="3273"/>
              <a:ext cx="7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is a branch</a:t>
              </a:r>
            </a:p>
          </p:txBody>
        </p:sp>
        <p:sp>
          <p:nvSpPr>
            <p:cNvPr id="12330" name="Text Box 42"/>
            <p:cNvSpPr txBox="1">
              <a:spLocks noChangeArrowheads="1"/>
            </p:cNvSpPr>
            <p:nvPr/>
          </p:nvSpPr>
          <p:spPr bwMode="auto">
            <a:xfrm>
              <a:off x="1296" y="3225"/>
              <a:ext cx="6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i="1"/>
                <a:t>write port</a:t>
              </a:r>
            </a:p>
          </p:txBody>
        </p:sp>
        <p:sp>
          <p:nvSpPr>
            <p:cNvPr id="12331" name="Text Box 43"/>
            <p:cNvSpPr txBox="1">
              <a:spLocks noChangeArrowheads="1"/>
            </p:cNvSpPr>
            <p:nvPr/>
          </p:nvSpPr>
          <p:spPr bwMode="auto">
            <a:xfrm>
              <a:off x="1312" y="2592"/>
              <a:ext cx="6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i="1"/>
                <a:t>read port</a:t>
              </a:r>
            </a:p>
          </p:txBody>
        </p:sp>
        <p:sp>
          <p:nvSpPr>
            <p:cNvPr id="12332" name="Text Box 44"/>
            <p:cNvSpPr txBox="1">
              <a:spLocks noChangeArrowheads="1"/>
            </p:cNvSpPr>
            <p:nvPr/>
          </p:nvSpPr>
          <p:spPr bwMode="auto">
            <a:xfrm>
              <a:off x="1382" y="1056"/>
              <a:ext cx="7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IF stage</a:t>
              </a:r>
            </a:p>
          </p:txBody>
        </p:sp>
        <p:sp>
          <p:nvSpPr>
            <p:cNvPr id="12333" name="Text Box 45"/>
            <p:cNvSpPr txBox="1">
              <a:spLocks noChangeArrowheads="1"/>
            </p:cNvSpPr>
            <p:nvPr/>
          </p:nvSpPr>
          <p:spPr bwMode="auto">
            <a:xfrm>
              <a:off x="3360" y="1056"/>
              <a:ext cx="7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ID stage</a:t>
              </a:r>
            </a:p>
          </p:txBody>
        </p:sp>
        <p:sp>
          <p:nvSpPr>
            <p:cNvPr id="12334" name="Line 46"/>
            <p:cNvSpPr>
              <a:spLocks noChangeShapeType="1"/>
            </p:cNvSpPr>
            <p:nvPr/>
          </p:nvSpPr>
          <p:spPr bwMode="auto">
            <a:xfrm>
              <a:off x="816" y="273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335" name="Group 47"/>
            <p:cNvGrpSpPr>
              <a:grpSpLocks/>
            </p:cNvGrpSpPr>
            <p:nvPr/>
          </p:nvGrpSpPr>
          <p:grpSpPr bwMode="auto">
            <a:xfrm rot="10800000">
              <a:off x="1776" y="1584"/>
              <a:ext cx="144" cy="576"/>
              <a:chOff x="3456" y="1584"/>
              <a:chExt cx="144" cy="576"/>
            </a:xfrm>
          </p:grpSpPr>
          <p:sp>
            <p:nvSpPr>
              <p:cNvPr id="12336" name="Line 48"/>
              <p:cNvSpPr>
                <a:spLocks noChangeShapeType="1"/>
              </p:cNvSpPr>
              <p:nvPr/>
            </p:nvSpPr>
            <p:spPr bwMode="auto">
              <a:xfrm>
                <a:off x="3456" y="1584"/>
                <a:ext cx="0" cy="5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37" name="Line 49"/>
              <p:cNvSpPr>
                <a:spLocks noChangeShapeType="1"/>
              </p:cNvSpPr>
              <p:nvPr/>
            </p:nvSpPr>
            <p:spPr bwMode="auto">
              <a:xfrm>
                <a:off x="3456" y="1584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38" name="Line 50"/>
              <p:cNvSpPr>
                <a:spLocks noChangeShapeType="1"/>
              </p:cNvSpPr>
              <p:nvPr/>
            </p:nvSpPr>
            <p:spPr bwMode="auto">
              <a:xfrm flipV="1">
                <a:off x="3456" y="2016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39" name="Line 51"/>
              <p:cNvSpPr>
                <a:spLocks noChangeShapeType="1"/>
              </p:cNvSpPr>
              <p:nvPr/>
            </p:nvSpPr>
            <p:spPr bwMode="auto">
              <a:xfrm>
                <a:off x="3600" y="172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340" name="Text Box 52"/>
            <p:cNvSpPr txBox="1">
              <a:spLocks noChangeArrowheads="1"/>
            </p:cNvSpPr>
            <p:nvPr/>
          </p:nvSpPr>
          <p:spPr bwMode="auto">
            <a:xfrm>
              <a:off x="2016" y="2832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hit</a:t>
              </a:r>
            </a:p>
          </p:txBody>
        </p:sp>
        <p:sp>
          <p:nvSpPr>
            <p:cNvPr id="12341" name="Text Box 53"/>
            <p:cNvSpPr txBox="1">
              <a:spLocks noChangeArrowheads="1"/>
            </p:cNvSpPr>
            <p:nvPr/>
          </p:nvSpPr>
          <p:spPr bwMode="auto">
            <a:xfrm>
              <a:off x="2016" y="2688"/>
              <a:ext cx="3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t/nt</a:t>
              </a:r>
            </a:p>
          </p:txBody>
        </p:sp>
        <p:sp>
          <p:nvSpPr>
            <p:cNvPr id="12342" name="Text Box 54"/>
            <p:cNvSpPr txBox="1">
              <a:spLocks noChangeArrowheads="1"/>
            </p:cNvSpPr>
            <p:nvPr/>
          </p:nvSpPr>
          <p:spPr bwMode="auto">
            <a:xfrm>
              <a:off x="2016" y="2544"/>
              <a:ext cx="4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target</a:t>
              </a:r>
            </a:p>
          </p:txBody>
        </p:sp>
        <p:grpSp>
          <p:nvGrpSpPr>
            <p:cNvPr id="12343" name="Group 55"/>
            <p:cNvGrpSpPr>
              <a:grpSpLocks/>
            </p:cNvGrpSpPr>
            <p:nvPr/>
          </p:nvGrpSpPr>
          <p:grpSpPr bwMode="auto">
            <a:xfrm>
              <a:off x="1920" y="2064"/>
              <a:ext cx="240" cy="240"/>
              <a:chOff x="1920" y="2064"/>
              <a:chExt cx="240" cy="240"/>
            </a:xfrm>
          </p:grpSpPr>
          <p:sp>
            <p:nvSpPr>
              <p:cNvPr id="12344" name="Line 56"/>
              <p:cNvSpPr>
                <a:spLocks noChangeShapeType="1"/>
              </p:cNvSpPr>
              <p:nvPr/>
            </p:nvSpPr>
            <p:spPr bwMode="auto">
              <a:xfrm flipV="1">
                <a:off x="2160" y="2064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45" name="Line 57"/>
              <p:cNvSpPr>
                <a:spLocks noChangeShapeType="1"/>
              </p:cNvSpPr>
              <p:nvPr/>
            </p:nvSpPr>
            <p:spPr bwMode="auto">
              <a:xfrm flipH="1">
                <a:off x="1920" y="2064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346" name="Line 58"/>
            <p:cNvSpPr>
              <a:spLocks noChangeShapeType="1"/>
            </p:cNvSpPr>
            <p:nvPr/>
          </p:nvSpPr>
          <p:spPr bwMode="auto">
            <a:xfrm>
              <a:off x="2400" y="288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47" name="Text Box 59"/>
            <p:cNvSpPr txBox="1">
              <a:spLocks noChangeArrowheads="1"/>
            </p:cNvSpPr>
            <p:nvPr/>
          </p:nvSpPr>
          <p:spPr bwMode="auto">
            <a:xfrm>
              <a:off x="2544" y="2736"/>
              <a:ext cx="40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T/NT</a:t>
              </a:r>
              <a:br>
                <a:rPr lang="en-US" altLang="en-US" sz="1600"/>
              </a:br>
              <a:r>
                <a:rPr lang="en-US" altLang="en-US" sz="1600"/>
                <a:t>pred.</a:t>
              </a:r>
            </a:p>
          </p:txBody>
        </p:sp>
        <p:sp>
          <p:nvSpPr>
            <p:cNvPr id="12348" name="AutoShape 60"/>
            <p:cNvSpPr>
              <a:spLocks/>
            </p:cNvSpPr>
            <p:nvPr/>
          </p:nvSpPr>
          <p:spPr bwMode="auto">
            <a:xfrm>
              <a:off x="2304" y="2784"/>
              <a:ext cx="96" cy="240"/>
            </a:xfrm>
            <a:prstGeom prst="rightBrace">
              <a:avLst>
                <a:gd name="adj1" fmla="val 208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49" name="Line 61"/>
            <p:cNvSpPr>
              <a:spLocks noChangeShapeType="1"/>
            </p:cNvSpPr>
            <p:nvPr/>
          </p:nvSpPr>
          <p:spPr bwMode="auto">
            <a:xfrm>
              <a:off x="2880" y="2880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50" name="AutoShape 62"/>
            <p:cNvSpPr>
              <a:spLocks noChangeArrowheads="1"/>
            </p:cNvSpPr>
            <p:nvPr/>
          </p:nvSpPr>
          <p:spPr bwMode="auto">
            <a:xfrm>
              <a:off x="4272" y="2832"/>
              <a:ext cx="240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==</a:t>
              </a:r>
            </a:p>
          </p:txBody>
        </p:sp>
        <p:sp>
          <p:nvSpPr>
            <p:cNvPr id="12351" name="Text Box 63"/>
            <p:cNvSpPr txBox="1">
              <a:spLocks noChangeArrowheads="1"/>
            </p:cNvSpPr>
            <p:nvPr/>
          </p:nvSpPr>
          <p:spPr bwMode="auto">
            <a:xfrm>
              <a:off x="3259" y="2688"/>
              <a:ext cx="91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Predicted T/NT</a:t>
              </a:r>
            </a:p>
          </p:txBody>
        </p:sp>
        <p:sp>
          <p:nvSpPr>
            <p:cNvPr id="12352" name="Line 64"/>
            <p:cNvSpPr>
              <a:spLocks noChangeShapeType="1"/>
            </p:cNvSpPr>
            <p:nvPr/>
          </p:nvSpPr>
          <p:spPr bwMode="auto">
            <a:xfrm>
              <a:off x="4512" y="2976"/>
              <a:ext cx="14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53" name="Text Box 65"/>
            <p:cNvSpPr txBox="1">
              <a:spLocks noChangeArrowheads="1"/>
            </p:cNvSpPr>
            <p:nvPr/>
          </p:nvSpPr>
          <p:spPr bwMode="auto">
            <a:xfrm>
              <a:off x="4464" y="2764"/>
              <a:ext cx="8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mispredicted?</a:t>
              </a:r>
            </a:p>
          </p:txBody>
        </p:sp>
        <p:grpSp>
          <p:nvGrpSpPr>
            <p:cNvPr id="12354" name="Group 66"/>
            <p:cNvGrpSpPr>
              <a:grpSpLocks/>
            </p:cNvGrpSpPr>
            <p:nvPr/>
          </p:nvGrpSpPr>
          <p:grpSpPr bwMode="auto">
            <a:xfrm>
              <a:off x="1920" y="1776"/>
              <a:ext cx="1152" cy="528"/>
              <a:chOff x="1920" y="1776"/>
              <a:chExt cx="1152" cy="528"/>
            </a:xfrm>
          </p:grpSpPr>
          <p:sp>
            <p:nvSpPr>
              <p:cNvPr id="12355" name="Line 67"/>
              <p:cNvSpPr>
                <a:spLocks noChangeShapeType="1"/>
              </p:cNvSpPr>
              <p:nvPr/>
            </p:nvSpPr>
            <p:spPr bwMode="auto">
              <a:xfrm flipV="1">
                <a:off x="3072" y="1776"/>
                <a:ext cx="0" cy="528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56" name="Line 68"/>
              <p:cNvSpPr>
                <a:spLocks noChangeShapeType="1"/>
              </p:cNvSpPr>
              <p:nvPr/>
            </p:nvSpPr>
            <p:spPr bwMode="auto">
              <a:xfrm flipH="1">
                <a:off x="1920" y="1776"/>
                <a:ext cx="1152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57" name="Group 69"/>
            <p:cNvGrpSpPr>
              <a:grpSpLocks/>
            </p:cNvGrpSpPr>
            <p:nvPr/>
          </p:nvGrpSpPr>
          <p:grpSpPr bwMode="auto">
            <a:xfrm>
              <a:off x="1920" y="1680"/>
              <a:ext cx="1680" cy="720"/>
              <a:chOff x="1920" y="1680"/>
              <a:chExt cx="1680" cy="720"/>
            </a:xfrm>
          </p:grpSpPr>
          <p:sp>
            <p:nvSpPr>
              <p:cNvPr id="12358" name="Line 70"/>
              <p:cNvSpPr>
                <a:spLocks noChangeShapeType="1"/>
              </p:cNvSpPr>
              <p:nvPr/>
            </p:nvSpPr>
            <p:spPr bwMode="auto">
              <a:xfrm flipV="1">
                <a:off x="3600" y="1680"/>
                <a:ext cx="0" cy="72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59" name="Line 71"/>
              <p:cNvSpPr>
                <a:spLocks noChangeShapeType="1"/>
              </p:cNvSpPr>
              <p:nvPr/>
            </p:nvSpPr>
            <p:spPr bwMode="auto">
              <a:xfrm flipH="1">
                <a:off x="1920" y="1680"/>
                <a:ext cx="1680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360" name="Line 72"/>
            <p:cNvSpPr>
              <a:spLocks noChangeShapeType="1"/>
            </p:cNvSpPr>
            <p:nvPr/>
          </p:nvSpPr>
          <p:spPr bwMode="auto">
            <a:xfrm flipH="1">
              <a:off x="336" y="1872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61" name="Line 73"/>
            <p:cNvSpPr>
              <a:spLocks noChangeShapeType="1"/>
            </p:cNvSpPr>
            <p:nvPr/>
          </p:nvSpPr>
          <p:spPr bwMode="auto">
            <a:xfrm>
              <a:off x="336" y="1872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62" name="Line 74"/>
            <p:cNvSpPr>
              <a:spLocks noChangeShapeType="1"/>
            </p:cNvSpPr>
            <p:nvPr/>
          </p:nvSpPr>
          <p:spPr bwMode="auto">
            <a:xfrm>
              <a:off x="336" y="283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363" name="Group 75"/>
            <p:cNvGrpSpPr>
              <a:grpSpLocks/>
            </p:cNvGrpSpPr>
            <p:nvPr/>
          </p:nvGrpSpPr>
          <p:grpSpPr bwMode="auto">
            <a:xfrm>
              <a:off x="1920" y="1968"/>
              <a:ext cx="384" cy="672"/>
              <a:chOff x="1920" y="1968"/>
              <a:chExt cx="384" cy="672"/>
            </a:xfrm>
          </p:grpSpPr>
          <p:sp>
            <p:nvSpPr>
              <p:cNvPr id="12364" name="Line 76"/>
              <p:cNvSpPr>
                <a:spLocks noChangeShapeType="1"/>
              </p:cNvSpPr>
              <p:nvPr/>
            </p:nvSpPr>
            <p:spPr bwMode="auto">
              <a:xfrm flipV="1">
                <a:off x="2256" y="2352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65" name="Line 77"/>
              <p:cNvSpPr>
                <a:spLocks noChangeShapeType="1"/>
              </p:cNvSpPr>
              <p:nvPr/>
            </p:nvSpPr>
            <p:spPr bwMode="auto">
              <a:xfrm flipV="1">
                <a:off x="2256" y="1968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66" name="Line 78"/>
              <p:cNvSpPr>
                <a:spLocks noChangeShapeType="1"/>
              </p:cNvSpPr>
              <p:nvPr/>
            </p:nvSpPr>
            <p:spPr bwMode="auto">
              <a:xfrm flipH="1">
                <a:off x="1920" y="1968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2367" name="Group 79"/>
              <p:cNvGrpSpPr>
                <a:grpSpLocks/>
              </p:cNvGrpSpPr>
              <p:nvPr/>
            </p:nvGrpSpPr>
            <p:grpSpPr bwMode="auto">
              <a:xfrm flipH="1">
                <a:off x="2256" y="2256"/>
                <a:ext cx="48" cy="96"/>
                <a:chOff x="1680" y="4080"/>
                <a:chExt cx="48" cy="96"/>
              </a:xfrm>
            </p:grpSpPr>
            <p:sp>
              <p:nvSpPr>
                <p:cNvPr id="12368" name="Arc 80"/>
                <p:cNvSpPr>
                  <a:spLocks/>
                </p:cNvSpPr>
                <p:nvPr/>
              </p:nvSpPr>
              <p:spPr bwMode="auto">
                <a:xfrm flipH="1" flipV="1">
                  <a:off x="1680" y="4128"/>
                  <a:ext cx="48" cy="4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69" name="Arc 81"/>
                <p:cNvSpPr>
                  <a:spLocks/>
                </p:cNvSpPr>
                <p:nvPr/>
              </p:nvSpPr>
              <p:spPr bwMode="auto">
                <a:xfrm flipH="1">
                  <a:off x="1680" y="4080"/>
                  <a:ext cx="48" cy="4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2370" name="AutoShape 82"/>
            <p:cNvSpPr>
              <a:spLocks/>
            </p:cNvSpPr>
            <p:nvPr/>
          </p:nvSpPr>
          <p:spPr bwMode="auto">
            <a:xfrm rot="5400000">
              <a:off x="1632" y="336"/>
              <a:ext cx="96" cy="2016"/>
            </a:xfrm>
            <a:prstGeom prst="leftBrace">
              <a:avLst>
                <a:gd name="adj1" fmla="val 175000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71" name="AutoShape 83"/>
            <p:cNvSpPr>
              <a:spLocks/>
            </p:cNvSpPr>
            <p:nvPr/>
          </p:nvSpPr>
          <p:spPr bwMode="auto">
            <a:xfrm rot="5400000">
              <a:off x="3696" y="336"/>
              <a:ext cx="96" cy="2016"/>
            </a:xfrm>
            <a:prstGeom prst="leftBrace">
              <a:avLst>
                <a:gd name="adj1" fmla="val 175000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372" name="Group 84"/>
            <p:cNvGrpSpPr>
              <a:grpSpLocks/>
            </p:cNvGrpSpPr>
            <p:nvPr/>
          </p:nvGrpSpPr>
          <p:grpSpPr bwMode="auto">
            <a:xfrm>
              <a:off x="1200" y="3408"/>
              <a:ext cx="4128" cy="384"/>
              <a:chOff x="1200" y="3408"/>
              <a:chExt cx="4128" cy="384"/>
            </a:xfrm>
          </p:grpSpPr>
          <p:sp>
            <p:nvSpPr>
              <p:cNvPr id="12373" name="Line 85"/>
              <p:cNvSpPr>
                <a:spLocks noChangeShapeType="1"/>
              </p:cNvSpPr>
              <p:nvPr/>
            </p:nvSpPr>
            <p:spPr bwMode="auto">
              <a:xfrm>
                <a:off x="2880" y="3600"/>
                <a:ext cx="2448" cy="0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74" name="Line 86"/>
              <p:cNvSpPr>
                <a:spLocks noChangeShapeType="1"/>
              </p:cNvSpPr>
              <p:nvPr/>
            </p:nvSpPr>
            <p:spPr bwMode="auto">
              <a:xfrm>
                <a:off x="5328" y="3600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75" name="Line 87"/>
              <p:cNvSpPr>
                <a:spLocks noChangeShapeType="1"/>
              </p:cNvSpPr>
              <p:nvPr/>
            </p:nvSpPr>
            <p:spPr bwMode="auto">
              <a:xfrm flipH="1">
                <a:off x="1200" y="3792"/>
                <a:ext cx="4128" cy="0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76" name="Line 88"/>
              <p:cNvSpPr>
                <a:spLocks noChangeShapeType="1"/>
              </p:cNvSpPr>
              <p:nvPr/>
            </p:nvSpPr>
            <p:spPr bwMode="auto">
              <a:xfrm>
                <a:off x="1200" y="3408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2377" name="Group 89"/>
              <p:cNvGrpSpPr>
                <a:grpSpLocks/>
              </p:cNvGrpSpPr>
              <p:nvPr/>
            </p:nvGrpSpPr>
            <p:grpSpPr bwMode="auto">
              <a:xfrm flipH="1">
                <a:off x="1200" y="3552"/>
                <a:ext cx="48" cy="96"/>
                <a:chOff x="1680" y="4080"/>
                <a:chExt cx="48" cy="96"/>
              </a:xfrm>
            </p:grpSpPr>
            <p:sp>
              <p:nvSpPr>
                <p:cNvPr id="12378" name="Arc 90"/>
                <p:cNvSpPr>
                  <a:spLocks/>
                </p:cNvSpPr>
                <p:nvPr/>
              </p:nvSpPr>
              <p:spPr bwMode="auto">
                <a:xfrm flipH="1" flipV="1">
                  <a:off x="1680" y="4128"/>
                  <a:ext cx="48" cy="4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79" name="Arc 91"/>
                <p:cNvSpPr>
                  <a:spLocks/>
                </p:cNvSpPr>
                <p:nvPr/>
              </p:nvSpPr>
              <p:spPr bwMode="auto">
                <a:xfrm flipH="1">
                  <a:off x="1680" y="4080"/>
                  <a:ext cx="48" cy="4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380" name="Line 92"/>
              <p:cNvSpPr>
                <a:spLocks noChangeShapeType="1"/>
              </p:cNvSpPr>
              <p:nvPr/>
            </p:nvSpPr>
            <p:spPr bwMode="auto">
              <a:xfrm>
                <a:off x="1200" y="3648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81" name="Line 93"/>
              <p:cNvSpPr>
                <a:spLocks noChangeShapeType="1"/>
              </p:cNvSpPr>
              <p:nvPr/>
            </p:nvSpPr>
            <p:spPr bwMode="auto">
              <a:xfrm flipV="1">
                <a:off x="1200" y="3408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82" name="Group 94"/>
            <p:cNvGrpSpPr>
              <a:grpSpLocks/>
            </p:cNvGrpSpPr>
            <p:nvPr/>
          </p:nvGrpSpPr>
          <p:grpSpPr bwMode="auto">
            <a:xfrm flipH="1">
              <a:off x="1008" y="3552"/>
              <a:ext cx="48" cy="96"/>
              <a:chOff x="1680" y="4080"/>
              <a:chExt cx="48" cy="96"/>
            </a:xfrm>
          </p:grpSpPr>
          <p:sp>
            <p:nvSpPr>
              <p:cNvPr id="12383" name="Arc 95"/>
              <p:cNvSpPr>
                <a:spLocks/>
              </p:cNvSpPr>
              <p:nvPr/>
            </p:nvSpPr>
            <p:spPr bwMode="auto">
              <a:xfrm flipH="1" flipV="1">
                <a:off x="1680" y="4128"/>
                <a:ext cx="48" cy="4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84" name="Arc 96"/>
              <p:cNvSpPr>
                <a:spLocks/>
              </p:cNvSpPr>
              <p:nvPr/>
            </p:nvSpPr>
            <p:spPr bwMode="auto">
              <a:xfrm flipH="1">
                <a:off x="1680" y="4080"/>
                <a:ext cx="48" cy="4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85" name="Line 97"/>
            <p:cNvSpPr>
              <a:spLocks noChangeShapeType="1"/>
            </p:cNvSpPr>
            <p:nvPr/>
          </p:nvSpPr>
          <p:spPr bwMode="auto">
            <a:xfrm>
              <a:off x="1008" y="3312"/>
              <a:ext cx="0" cy="24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386" name="Group 98"/>
            <p:cNvGrpSpPr>
              <a:grpSpLocks/>
            </p:cNvGrpSpPr>
            <p:nvPr/>
          </p:nvGrpSpPr>
          <p:grpSpPr bwMode="auto">
            <a:xfrm>
              <a:off x="1104" y="3072"/>
              <a:ext cx="4320" cy="816"/>
              <a:chOff x="1104" y="3072"/>
              <a:chExt cx="4320" cy="816"/>
            </a:xfrm>
          </p:grpSpPr>
          <p:sp>
            <p:nvSpPr>
              <p:cNvPr id="12387" name="Line 99"/>
              <p:cNvSpPr>
                <a:spLocks noChangeShapeType="1"/>
              </p:cNvSpPr>
              <p:nvPr/>
            </p:nvSpPr>
            <p:spPr bwMode="auto">
              <a:xfrm>
                <a:off x="4032" y="3072"/>
                <a:ext cx="0" cy="96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88" name="Line 100"/>
              <p:cNvSpPr>
                <a:spLocks noChangeShapeType="1"/>
              </p:cNvSpPr>
              <p:nvPr/>
            </p:nvSpPr>
            <p:spPr bwMode="auto">
              <a:xfrm>
                <a:off x="4032" y="3168"/>
                <a:ext cx="1392" cy="0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89" name="Line 101"/>
              <p:cNvSpPr>
                <a:spLocks noChangeShapeType="1"/>
              </p:cNvSpPr>
              <p:nvPr/>
            </p:nvSpPr>
            <p:spPr bwMode="auto">
              <a:xfrm>
                <a:off x="5424" y="3168"/>
                <a:ext cx="0" cy="720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2390" name="Group 102"/>
              <p:cNvGrpSpPr>
                <a:grpSpLocks/>
              </p:cNvGrpSpPr>
              <p:nvPr/>
            </p:nvGrpSpPr>
            <p:grpSpPr bwMode="auto">
              <a:xfrm flipH="1">
                <a:off x="1104" y="3552"/>
                <a:ext cx="48" cy="96"/>
                <a:chOff x="1680" y="4080"/>
                <a:chExt cx="48" cy="96"/>
              </a:xfrm>
            </p:grpSpPr>
            <p:sp>
              <p:nvSpPr>
                <p:cNvPr id="12391" name="Arc 103"/>
                <p:cNvSpPr>
                  <a:spLocks/>
                </p:cNvSpPr>
                <p:nvPr/>
              </p:nvSpPr>
              <p:spPr bwMode="auto">
                <a:xfrm flipH="1" flipV="1">
                  <a:off x="1680" y="4128"/>
                  <a:ext cx="48" cy="4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92" name="Arc 104"/>
                <p:cNvSpPr>
                  <a:spLocks/>
                </p:cNvSpPr>
                <p:nvPr/>
              </p:nvSpPr>
              <p:spPr bwMode="auto">
                <a:xfrm flipH="1">
                  <a:off x="1680" y="4080"/>
                  <a:ext cx="48" cy="4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393" name="Line 105"/>
              <p:cNvSpPr>
                <a:spLocks noChangeShapeType="1"/>
              </p:cNvSpPr>
              <p:nvPr/>
            </p:nvSpPr>
            <p:spPr bwMode="auto">
              <a:xfrm flipH="1">
                <a:off x="1104" y="3888"/>
                <a:ext cx="4320" cy="0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94" name="Line 106"/>
              <p:cNvSpPr>
                <a:spLocks noChangeShapeType="1"/>
              </p:cNvSpPr>
              <p:nvPr/>
            </p:nvSpPr>
            <p:spPr bwMode="auto">
              <a:xfrm flipV="1">
                <a:off x="1104" y="3648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95" name="Line 107"/>
              <p:cNvSpPr>
                <a:spLocks noChangeShapeType="1"/>
              </p:cNvSpPr>
              <p:nvPr/>
            </p:nvSpPr>
            <p:spPr bwMode="auto">
              <a:xfrm flipV="1">
                <a:off x="1104" y="3360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96" name="Line 108"/>
              <p:cNvSpPr>
                <a:spLocks noChangeShapeType="1"/>
              </p:cNvSpPr>
              <p:nvPr/>
            </p:nvSpPr>
            <p:spPr bwMode="auto">
              <a:xfrm>
                <a:off x="1104" y="3360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397" name="Line 109"/>
            <p:cNvSpPr>
              <a:spLocks noChangeShapeType="1"/>
            </p:cNvSpPr>
            <p:nvPr/>
          </p:nvSpPr>
          <p:spPr bwMode="auto">
            <a:xfrm>
              <a:off x="1008" y="3312"/>
              <a:ext cx="33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398" name="Group 110"/>
            <p:cNvGrpSpPr>
              <a:grpSpLocks/>
            </p:cNvGrpSpPr>
            <p:nvPr/>
          </p:nvGrpSpPr>
          <p:grpSpPr bwMode="auto">
            <a:xfrm>
              <a:off x="1008" y="2400"/>
              <a:ext cx="4512" cy="1584"/>
              <a:chOff x="1008" y="2400"/>
              <a:chExt cx="4512" cy="1584"/>
            </a:xfrm>
          </p:grpSpPr>
          <p:sp>
            <p:nvSpPr>
              <p:cNvPr id="12399" name="Line 111"/>
              <p:cNvSpPr>
                <a:spLocks noChangeShapeType="1"/>
              </p:cNvSpPr>
              <p:nvPr/>
            </p:nvSpPr>
            <p:spPr bwMode="auto">
              <a:xfrm>
                <a:off x="4560" y="2400"/>
                <a:ext cx="960" cy="0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00" name="Line 112"/>
              <p:cNvSpPr>
                <a:spLocks noChangeShapeType="1"/>
              </p:cNvSpPr>
              <p:nvPr/>
            </p:nvSpPr>
            <p:spPr bwMode="auto">
              <a:xfrm>
                <a:off x="5520" y="2400"/>
                <a:ext cx="0" cy="1584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01" name="Line 113"/>
              <p:cNvSpPr>
                <a:spLocks noChangeShapeType="1"/>
              </p:cNvSpPr>
              <p:nvPr/>
            </p:nvSpPr>
            <p:spPr bwMode="auto">
              <a:xfrm flipH="1">
                <a:off x="1008" y="3984"/>
                <a:ext cx="4512" cy="0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02" name="Line 114"/>
              <p:cNvSpPr>
                <a:spLocks noChangeShapeType="1"/>
              </p:cNvSpPr>
              <p:nvPr/>
            </p:nvSpPr>
            <p:spPr bwMode="auto">
              <a:xfrm flipV="1">
                <a:off x="1008" y="3648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2403" name="Oval 115"/>
          <p:cNvSpPr>
            <a:spLocks noChangeArrowheads="1"/>
          </p:cNvSpPr>
          <p:nvPr/>
        </p:nvSpPr>
        <p:spPr bwMode="auto">
          <a:xfrm>
            <a:off x="3657600" y="1905000"/>
            <a:ext cx="228600" cy="228600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2404" name="Oval 116"/>
          <p:cNvSpPr>
            <a:spLocks noChangeArrowheads="1"/>
          </p:cNvSpPr>
          <p:nvPr/>
        </p:nvSpPr>
        <p:spPr bwMode="auto">
          <a:xfrm>
            <a:off x="1066800" y="5867400"/>
            <a:ext cx="228600" cy="228600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2405" name="Rectangle 117"/>
          <p:cNvSpPr>
            <a:spLocks noChangeArrowheads="1"/>
          </p:cNvSpPr>
          <p:nvPr/>
        </p:nvSpPr>
        <p:spPr bwMode="auto">
          <a:xfrm>
            <a:off x="1371600" y="5715000"/>
            <a:ext cx="6781800" cy="685800"/>
          </a:xfrm>
          <a:prstGeom prst="rect">
            <a:avLst/>
          </a:prstGeom>
          <a:solidFill>
            <a:srgbClr val="0000FF">
              <a:alpha val="35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Predict T if:</a:t>
            </a:r>
          </a:p>
          <a:p>
            <a:pPr algn="ctr"/>
            <a:r>
              <a:rPr lang="en-US" altLang="en-US"/>
              <a:t>(BTB hit &amp; prev. outcome = 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0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533400" y="457200"/>
            <a:ext cx="8229600" cy="4648200"/>
            <a:chOff x="336" y="1056"/>
            <a:chExt cx="5184" cy="2928"/>
          </a:xfrm>
        </p:grpSpPr>
        <p:grpSp>
          <p:nvGrpSpPr>
            <p:cNvPr id="13315" name="Group 3"/>
            <p:cNvGrpSpPr>
              <a:grpSpLocks/>
            </p:cNvGrpSpPr>
            <p:nvPr/>
          </p:nvGrpSpPr>
          <p:grpSpPr bwMode="auto">
            <a:xfrm>
              <a:off x="1344" y="2112"/>
              <a:ext cx="197" cy="384"/>
              <a:chOff x="1349" y="1920"/>
              <a:chExt cx="197" cy="384"/>
            </a:xfrm>
          </p:grpSpPr>
          <p:sp>
            <p:nvSpPr>
              <p:cNvPr id="13316" name="Line 4"/>
              <p:cNvSpPr>
                <a:spLocks noChangeShapeType="1"/>
              </p:cNvSpPr>
              <p:nvPr/>
            </p:nvSpPr>
            <p:spPr bwMode="auto">
              <a:xfrm>
                <a:off x="1349" y="1920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17" name="Line 5"/>
              <p:cNvSpPr>
                <a:spLocks noChangeShapeType="1"/>
              </p:cNvSpPr>
              <p:nvPr/>
            </p:nvSpPr>
            <p:spPr bwMode="auto">
              <a:xfrm>
                <a:off x="1349" y="206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18" name="Line 6"/>
              <p:cNvSpPr>
                <a:spLocks noChangeShapeType="1"/>
              </p:cNvSpPr>
              <p:nvPr/>
            </p:nvSpPr>
            <p:spPr bwMode="auto">
              <a:xfrm flipH="1">
                <a:off x="1349" y="2112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19" name="Line 7"/>
              <p:cNvSpPr>
                <a:spLocks noChangeShapeType="1"/>
              </p:cNvSpPr>
              <p:nvPr/>
            </p:nvSpPr>
            <p:spPr bwMode="auto">
              <a:xfrm>
                <a:off x="1349" y="2160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0" name="Line 8"/>
              <p:cNvSpPr>
                <a:spLocks noChangeShapeType="1"/>
              </p:cNvSpPr>
              <p:nvPr/>
            </p:nvSpPr>
            <p:spPr bwMode="auto">
              <a:xfrm>
                <a:off x="1349" y="1920"/>
                <a:ext cx="144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1" name="Line 9"/>
              <p:cNvSpPr>
                <a:spLocks noChangeShapeType="1"/>
              </p:cNvSpPr>
              <p:nvPr/>
            </p:nvSpPr>
            <p:spPr bwMode="auto">
              <a:xfrm flipV="1">
                <a:off x="1349" y="2208"/>
                <a:ext cx="144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2" name="Line 10"/>
              <p:cNvSpPr>
                <a:spLocks noChangeShapeType="1"/>
              </p:cNvSpPr>
              <p:nvPr/>
            </p:nvSpPr>
            <p:spPr bwMode="auto">
              <a:xfrm>
                <a:off x="1493" y="201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23" name="Text Box 11"/>
              <p:cNvSpPr txBox="1">
                <a:spLocks noChangeArrowheads="1"/>
              </p:cNvSpPr>
              <p:nvPr/>
            </p:nvSpPr>
            <p:spPr bwMode="auto">
              <a:xfrm>
                <a:off x="1349" y="1988"/>
                <a:ext cx="19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800"/>
                  <a:t>+</a:t>
                </a:r>
              </a:p>
            </p:txBody>
          </p:sp>
        </p:grpSp>
        <p:sp>
          <p:nvSpPr>
            <p:cNvPr id="13324" name="Rectangle 12"/>
            <p:cNvSpPr>
              <a:spLocks noChangeArrowheads="1"/>
            </p:cNvSpPr>
            <p:nvPr/>
          </p:nvSpPr>
          <p:spPr bwMode="auto">
            <a:xfrm>
              <a:off x="576" y="1968"/>
              <a:ext cx="240" cy="17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/>
                <a:t>PC</a:t>
              </a:r>
            </a:p>
          </p:txBody>
        </p:sp>
        <p:sp>
          <p:nvSpPr>
            <p:cNvPr id="13325" name="Rectangle 13"/>
            <p:cNvSpPr>
              <a:spLocks noChangeArrowheads="1"/>
            </p:cNvSpPr>
            <p:nvPr/>
          </p:nvSpPr>
          <p:spPr bwMode="auto">
            <a:xfrm>
              <a:off x="2592" y="1968"/>
              <a:ext cx="288" cy="17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000"/>
            </a:p>
          </p:txBody>
        </p:sp>
        <p:sp>
          <p:nvSpPr>
            <p:cNvPr id="13326" name="Rectangle 14"/>
            <p:cNvSpPr>
              <a:spLocks noChangeArrowheads="1"/>
            </p:cNvSpPr>
            <p:nvPr/>
          </p:nvSpPr>
          <p:spPr bwMode="auto">
            <a:xfrm>
              <a:off x="1344" y="2592"/>
              <a:ext cx="720" cy="91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/>
                <a:t>BTB</a:t>
              </a:r>
            </a:p>
          </p:txBody>
        </p:sp>
        <p:sp>
          <p:nvSpPr>
            <p:cNvPr id="13327" name="Text Box 15"/>
            <p:cNvSpPr txBox="1">
              <a:spLocks noChangeArrowheads="1"/>
            </p:cNvSpPr>
            <p:nvPr/>
          </p:nvSpPr>
          <p:spPr bwMode="auto">
            <a:xfrm>
              <a:off x="2544" y="3456"/>
              <a:ext cx="3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PC</a:t>
              </a:r>
            </a:p>
          </p:txBody>
        </p:sp>
        <p:sp>
          <p:nvSpPr>
            <p:cNvPr id="13328" name="Text Box 16"/>
            <p:cNvSpPr txBox="1">
              <a:spLocks noChangeArrowheads="1"/>
            </p:cNvSpPr>
            <p:nvPr/>
          </p:nvSpPr>
          <p:spPr bwMode="auto">
            <a:xfrm>
              <a:off x="2544" y="2112"/>
              <a:ext cx="3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NPC</a:t>
              </a:r>
            </a:p>
          </p:txBody>
        </p:sp>
        <p:sp>
          <p:nvSpPr>
            <p:cNvPr id="13329" name="Line 17"/>
            <p:cNvSpPr>
              <a:spLocks noChangeShapeType="1"/>
            </p:cNvSpPr>
            <p:nvPr/>
          </p:nvSpPr>
          <p:spPr bwMode="auto">
            <a:xfrm>
              <a:off x="816" y="3600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0" name="Line 18"/>
            <p:cNvSpPr>
              <a:spLocks noChangeShapeType="1"/>
            </p:cNvSpPr>
            <p:nvPr/>
          </p:nvSpPr>
          <p:spPr bwMode="auto">
            <a:xfrm>
              <a:off x="816" y="244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1" name="Line 19"/>
            <p:cNvSpPr>
              <a:spLocks noChangeShapeType="1"/>
            </p:cNvSpPr>
            <p:nvPr/>
          </p:nvSpPr>
          <p:spPr bwMode="auto">
            <a:xfrm>
              <a:off x="1152" y="220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32" name="Text Box 20"/>
            <p:cNvSpPr txBox="1">
              <a:spLocks noChangeArrowheads="1"/>
            </p:cNvSpPr>
            <p:nvPr/>
          </p:nvSpPr>
          <p:spPr bwMode="auto">
            <a:xfrm>
              <a:off x="1004" y="206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4</a:t>
              </a:r>
            </a:p>
          </p:txBody>
        </p:sp>
        <p:sp>
          <p:nvSpPr>
            <p:cNvPr id="13333" name="Line 21"/>
            <p:cNvSpPr>
              <a:spLocks noChangeShapeType="1"/>
            </p:cNvSpPr>
            <p:nvPr/>
          </p:nvSpPr>
          <p:spPr bwMode="auto">
            <a:xfrm>
              <a:off x="1488" y="2304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334" name="Group 22"/>
            <p:cNvGrpSpPr>
              <a:grpSpLocks/>
            </p:cNvGrpSpPr>
            <p:nvPr/>
          </p:nvGrpSpPr>
          <p:grpSpPr bwMode="auto">
            <a:xfrm>
              <a:off x="3264" y="2208"/>
              <a:ext cx="197" cy="384"/>
              <a:chOff x="1349" y="1920"/>
              <a:chExt cx="197" cy="384"/>
            </a:xfrm>
          </p:grpSpPr>
          <p:sp>
            <p:nvSpPr>
              <p:cNvPr id="13335" name="Line 23"/>
              <p:cNvSpPr>
                <a:spLocks noChangeShapeType="1"/>
              </p:cNvSpPr>
              <p:nvPr/>
            </p:nvSpPr>
            <p:spPr bwMode="auto">
              <a:xfrm>
                <a:off x="1349" y="1920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6" name="Line 24"/>
              <p:cNvSpPr>
                <a:spLocks noChangeShapeType="1"/>
              </p:cNvSpPr>
              <p:nvPr/>
            </p:nvSpPr>
            <p:spPr bwMode="auto">
              <a:xfrm>
                <a:off x="1349" y="206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7" name="Line 25"/>
              <p:cNvSpPr>
                <a:spLocks noChangeShapeType="1"/>
              </p:cNvSpPr>
              <p:nvPr/>
            </p:nvSpPr>
            <p:spPr bwMode="auto">
              <a:xfrm flipH="1">
                <a:off x="1349" y="2112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8" name="Line 26"/>
              <p:cNvSpPr>
                <a:spLocks noChangeShapeType="1"/>
              </p:cNvSpPr>
              <p:nvPr/>
            </p:nvSpPr>
            <p:spPr bwMode="auto">
              <a:xfrm>
                <a:off x="1349" y="2160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9" name="Line 27"/>
              <p:cNvSpPr>
                <a:spLocks noChangeShapeType="1"/>
              </p:cNvSpPr>
              <p:nvPr/>
            </p:nvSpPr>
            <p:spPr bwMode="auto">
              <a:xfrm>
                <a:off x="1349" y="1920"/>
                <a:ext cx="144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0" name="Line 28"/>
              <p:cNvSpPr>
                <a:spLocks noChangeShapeType="1"/>
              </p:cNvSpPr>
              <p:nvPr/>
            </p:nvSpPr>
            <p:spPr bwMode="auto">
              <a:xfrm flipV="1">
                <a:off x="1349" y="2208"/>
                <a:ext cx="144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1" name="Line 29"/>
              <p:cNvSpPr>
                <a:spLocks noChangeShapeType="1"/>
              </p:cNvSpPr>
              <p:nvPr/>
            </p:nvSpPr>
            <p:spPr bwMode="auto">
              <a:xfrm>
                <a:off x="1493" y="201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2" name="Text Box 30"/>
              <p:cNvSpPr txBox="1">
                <a:spLocks noChangeArrowheads="1"/>
              </p:cNvSpPr>
              <p:nvPr/>
            </p:nvSpPr>
            <p:spPr bwMode="auto">
              <a:xfrm>
                <a:off x="1349" y="1988"/>
                <a:ext cx="19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800"/>
                  <a:t>+</a:t>
                </a:r>
              </a:p>
            </p:txBody>
          </p:sp>
        </p:grpSp>
        <p:sp>
          <p:nvSpPr>
            <p:cNvPr id="13343" name="Line 31"/>
            <p:cNvSpPr>
              <a:spLocks noChangeShapeType="1"/>
            </p:cNvSpPr>
            <p:nvPr/>
          </p:nvSpPr>
          <p:spPr bwMode="auto">
            <a:xfrm>
              <a:off x="2880" y="230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4" name="Text Box 32"/>
            <p:cNvSpPr txBox="1">
              <a:spLocks noChangeArrowheads="1"/>
            </p:cNvSpPr>
            <p:nvPr/>
          </p:nvSpPr>
          <p:spPr bwMode="auto">
            <a:xfrm>
              <a:off x="2880" y="2352"/>
              <a:ext cx="3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Imm</a:t>
              </a:r>
            </a:p>
          </p:txBody>
        </p:sp>
        <p:sp>
          <p:nvSpPr>
            <p:cNvPr id="13345" name="Line 33"/>
            <p:cNvSpPr>
              <a:spLocks noChangeShapeType="1"/>
            </p:cNvSpPr>
            <p:nvPr/>
          </p:nvSpPr>
          <p:spPr bwMode="auto">
            <a:xfrm>
              <a:off x="3072" y="254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6" name="AutoShape 34"/>
            <p:cNvSpPr>
              <a:spLocks noChangeArrowheads="1"/>
            </p:cNvSpPr>
            <p:nvPr/>
          </p:nvSpPr>
          <p:spPr bwMode="auto">
            <a:xfrm>
              <a:off x="2976" y="2928"/>
              <a:ext cx="432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800"/>
                <a:t>A </a:t>
              </a:r>
              <a:r>
                <a:rPr lang="en-US" altLang="en-US" sz="1800" i="1"/>
                <a:t>op</a:t>
              </a:r>
              <a:r>
                <a:rPr lang="en-US" altLang="en-US" sz="1800"/>
                <a:t> 0</a:t>
              </a:r>
              <a:br>
                <a:rPr lang="en-US" altLang="en-US" sz="1800"/>
              </a:br>
              <a:r>
                <a:rPr lang="en-US" altLang="en-US" sz="1800"/>
                <a:t>?</a:t>
              </a:r>
            </a:p>
          </p:txBody>
        </p:sp>
        <p:sp>
          <p:nvSpPr>
            <p:cNvPr id="13347" name="AutoShape 35"/>
            <p:cNvSpPr>
              <a:spLocks noChangeArrowheads="1"/>
            </p:cNvSpPr>
            <p:nvPr/>
          </p:nvSpPr>
          <p:spPr bwMode="auto">
            <a:xfrm>
              <a:off x="2976" y="3264"/>
              <a:ext cx="432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800"/>
                <a:t>decode</a:t>
              </a:r>
            </a:p>
          </p:txBody>
        </p:sp>
        <p:sp>
          <p:nvSpPr>
            <p:cNvPr id="13348" name="Line 36"/>
            <p:cNvSpPr>
              <a:spLocks noChangeShapeType="1"/>
            </p:cNvSpPr>
            <p:nvPr/>
          </p:nvSpPr>
          <p:spPr bwMode="auto">
            <a:xfrm>
              <a:off x="3408" y="240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49" name="Line 37"/>
            <p:cNvSpPr>
              <a:spLocks noChangeShapeType="1"/>
            </p:cNvSpPr>
            <p:nvPr/>
          </p:nvSpPr>
          <p:spPr bwMode="auto">
            <a:xfrm>
              <a:off x="3408" y="307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0" name="Line 38"/>
            <p:cNvSpPr>
              <a:spLocks noChangeShapeType="1"/>
            </p:cNvSpPr>
            <p:nvPr/>
          </p:nvSpPr>
          <p:spPr bwMode="auto">
            <a:xfrm>
              <a:off x="3408" y="340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51" name="Text Box 39"/>
            <p:cNvSpPr txBox="1">
              <a:spLocks noChangeArrowheads="1"/>
            </p:cNvSpPr>
            <p:nvPr/>
          </p:nvSpPr>
          <p:spPr bwMode="auto">
            <a:xfrm>
              <a:off x="3792" y="2256"/>
              <a:ext cx="7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taken target</a:t>
              </a:r>
            </a:p>
          </p:txBody>
        </p:sp>
        <p:sp>
          <p:nvSpPr>
            <p:cNvPr id="13352" name="Text Box 40"/>
            <p:cNvSpPr txBox="1">
              <a:spLocks noChangeArrowheads="1"/>
            </p:cNvSpPr>
            <p:nvPr/>
          </p:nvSpPr>
          <p:spPr bwMode="auto">
            <a:xfrm>
              <a:off x="3408" y="2880"/>
              <a:ext cx="77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Actual T/NT</a:t>
              </a:r>
            </a:p>
          </p:txBody>
        </p:sp>
        <p:sp>
          <p:nvSpPr>
            <p:cNvPr id="13353" name="Text Box 41"/>
            <p:cNvSpPr txBox="1">
              <a:spLocks noChangeArrowheads="1"/>
            </p:cNvSpPr>
            <p:nvPr/>
          </p:nvSpPr>
          <p:spPr bwMode="auto">
            <a:xfrm>
              <a:off x="3676" y="3273"/>
              <a:ext cx="7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is a branch</a:t>
              </a:r>
            </a:p>
          </p:txBody>
        </p:sp>
        <p:sp>
          <p:nvSpPr>
            <p:cNvPr id="13354" name="Text Box 42"/>
            <p:cNvSpPr txBox="1">
              <a:spLocks noChangeArrowheads="1"/>
            </p:cNvSpPr>
            <p:nvPr/>
          </p:nvSpPr>
          <p:spPr bwMode="auto">
            <a:xfrm>
              <a:off x="1296" y="3225"/>
              <a:ext cx="6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i="1"/>
                <a:t>write port</a:t>
              </a:r>
            </a:p>
          </p:txBody>
        </p:sp>
        <p:sp>
          <p:nvSpPr>
            <p:cNvPr id="13355" name="Text Box 43"/>
            <p:cNvSpPr txBox="1">
              <a:spLocks noChangeArrowheads="1"/>
            </p:cNvSpPr>
            <p:nvPr/>
          </p:nvSpPr>
          <p:spPr bwMode="auto">
            <a:xfrm>
              <a:off x="1312" y="2592"/>
              <a:ext cx="6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i="1"/>
                <a:t>read port</a:t>
              </a:r>
            </a:p>
          </p:txBody>
        </p:sp>
        <p:sp>
          <p:nvSpPr>
            <p:cNvPr id="13356" name="Text Box 44"/>
            <p:cNvSpPr txBox="1">
              <a:spLocks noChangeArrowheads="1"/>
            </p:cNvSpPr>
            <p:nvPr/>
          </p:nvSpPr>
          <p:spPr bwMode="auto">
            <a:xfrm>
              <a:off x="1382" y="1056"/>
              <a:ext cx="7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IF stage</a:t>
              </a:r>
            </a:p>
          </p:txBody>
        </p:sp>
        <p:sp>
          <p:nvSpPr>
            <p:cNvPr id="13357" name="Text Box 45"/>
            <p:cNvSpPr txBox="1">
              <a:spLocks noChangeArrowheads="1"/>
            </p:cNvSpPr>
            <p:nvPr/>
          </p:nvSpPr>
          <p:spPr bwMode="auto">
            <a:xfrm>
              <a:off x="3360" y="1056"/>
              <a:ext cx="7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ID stage</a:t>
              </a:r>
            </a:p>
          </p:txBody>
        </p:sp>
        <p:sp>
          <p:nvSpPr>
            <p:cNvPr id="13358" name="Line 46"/>
            <p:cNvSpPr>
              <a:spLocks noChangeShapeType="1"/>
            </p:cNvSpPr>
            <p:nvPr/>
          </p:nvSpPr>
          <p:spPr bwMode="auto">
            <a:xfrm>
              <a:off x="816" y="273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359" name="Group 47"/>
            <p:cNvGrpSpPr>
              <a:grpSpLocks/>
            </p:cNvGrpSpPr>
            <p:nvPr/>
          </p:nvGrpSpPr>
          <p:grpSpPr bwMode="auto">
            <a:xfrm rot="10800000">
              <a:off x="1776" y="1584"/>
              <a:ext cx="144" cy="576"/>
              <a:chOff x="3456" y="1584"/>
              <a:chExt cx="144" cy="576"/>
            </a:xfrm>
          </p:grpSpPr>
          <p:sp>
            <p:nvSpPr>
              <p:cNvPr id="13360" name="Line 48"/>
              <p:cNvSpPr>
                <a:spLocks noChangeShapeType="1"/>
              </p:cNvSpPr>
              <p:nvPr/>
            </p:nvSpPr>
            <p:spPr bwMode="auto">
              <a:xfrm>
                <a:off x="3456" y="1584"/>
                <a:ext cx="0" cy="5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1" name="Line 49"/>
              <p:cNvSpPr>
                <a:spLocks noChangeShapeType="1"/>
              </p:cNvSpPr>
              <p:nvPr/>
            </p:nvSpPr>
            <p:spPr bwMode="auto">
              <a:xfrm>
                <a:off x="3456" y="1584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2" name="Line 50"/>
              <p:cNvSpPr>
                <a:spLocks noChangeShapeType="1"/>
              </p:cNvSpPr>
              <p:nvPr/>
            </p:nvSpPr>
            <p:spPr bwMode="auto">
              <a:xfrm flipV="1">
                <a:off x="3456" y="2016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3" name="Line 51"/>
              <p:cNvSpPr>
                <a:spLocks noChangeShapeType="1"/>
              </p:cNvSpPr>
              <p:nvPr/>
            </p:nvSpPr>
            <p:spPr bwMode="auto">
              <a:xfrm>
                <a:off x="3600" y="172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364" name="Text Box 52"/>
            <p:cNvSpPr txBox="1">
              <a:spLocks noChangeArrowheads="1"/>
            </p:cNvSpPr>
            <p:nvPr/>
          </p:nvSpPr>
          <p:spPr bwMode="auto">
            <a:xfrm>
              <a:off x="2016" y="2832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hit</a:t>
              </a:r>
            </a:p>
          </p:txBody>
        </p:sp>
        <p:sp>
          <p:nvSpPr>
            <p:cNvPr id="13365" name="Text Box 53"/>
            <p:cNvSpPr txBox="1">
              <a:spLocks noChangeArrowheads="1"/>
            </p:cNvSpPr>
            <p:nvPr/>
          </p:nvSpPr>
          <p:spPr bwMode="auto">
            <a:xfrm>
              <a:off x="2016" y="2688"/>
              <a:ext cx="3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t/nt</a:t>
              </a:r>
            </a:p>
          </p:txBody>
        </p:sp>
        <p:sp>
          <p:nvSpPr>
            <p:cNvPr id="13366" name="Text Box 54"/>
            <p:cNvSpPr txBox="1">
              <a:spLocks noChangeArrowheads="1"/>
            </p:cNvSpPr>
            <p:nvPr/>
          </p:nvSpPr>
          <p:spPr bwMode="auto">
            <a:xfrm>
              <a:off x="2016" y="2544"/>
              <a:ext cx="4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target</a:t>
              </a:r>
            </a:p>
          </p:txBody>
        </p:sp>
        <p:grpSp>
          <p:nvGrpSpPr>
            <p:cNvPr id="13367" name="Group 55"/>
            <p:cNvGrpSpPr>
              <a:grpSpLocks/>
            </p:cNvGrpSpPr>
            <p:nvPr/>
          </p:nvGrpSpPr>
          <p:grpSpPr bwMode="auto">
            <a:xfrm>
              <a:off x="1920" y="2064"/>
              <a:ext cx="240" cy="240"/>
              <a:chOff x="1920" y="2064"/>
              <a:chExt cx="240" cy="240"/>
            </a:xfrm>
          </p:grpSpPr>
          <p:sp>
            <p:nvSpPr>
              <p:cNvPr id="13368" name="Line 56"/>
              <p:cNvSpPr>
                <a:spLocks noChangeShapeType="1"/>
              </p:cNvSpPr>
              <p:nvPr/>
            </p:nvSpPr>
            <p:spPr bwMode="auto">
              <a:xfrm flipV="1">
                <a:off x="2160" y="2064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9" name="Line 57"/>
              <p:cNvSpPr>
                <a:spLocks noChangeShapeType="1"/>
              </p:cNvSpPr>
              <p:nvPr/>
            </p:nvSpPr>
            <p:spPr bwMode="auto">
              <a:xfrm flipH="1">
                <a:off x="1920" y="2064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370" name="Line 58"/>
            <p:cNvSpPr>
              <a:spLocks noChangeShapeType="1"/>
            </p:cNvSpPr>
            <p:nvPr/>
          </p:nvSpPr>
          <p:spPr bwMode="auto">
            <a:xfrm>
              <a:off x="2400" y="288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71" name="Text Box 59"/>
            <p:cNvSpPr txBox="1">
              <a:spLocks noChangeArrowheads="1"/>
            </p:cNvSpPr>
            <p:nvPr/>
          </p:nvSpPr>
          <p:spPr bwMode="auto">
            <a:xfrm>
              <a:off x="2544" y="2736"/>
              <a:ext cx="40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T/NT</a:t>
              </a:r>
              <a:br>
                <a:rPr lang="en-US" altLang="en-US" sz="1600"/>
              </a:br>
              <a:r>
                <a:rPr lang="en-US" altLang="en-US" sz="1600"/>
                <a:t>pred.</a:t>
              </a:r>
            </a:p>
          </p:txBody>
        </p:sp>
        <p:sp>
          <p:nvSpPr>
            <p:cNvPr id="13372" name="AutoShape 60"/>
            <p:cNvSpPr>
              <a:spLocks/>
            </p:cNvSpPr>
            <p:nvPr/>
          </p:nvSpPr>
          <p:spPr bwMode="auto">
            <a:xfrm>
              <a:off x="2304" y="2784"/>
              <a:ext cx="96" cy="240"/>
            </a:xfrm>
            <a:prstGeom prst="rightBrace">
              <a:avLst>
                <a:gd name="adj1" fmla="val 208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73" name="Line 61"/>
            <p:cNvSpPr>
              <a:spLocks noChangeShapeType="1"/>
            </p:cNvSpPr>
            <p:nvPr/>
          </p:nvSpPr>
          <p:spPr bwMode="auto">
            <a:xfrm>
              <a:off x="2880" y="2880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74" name="AutoShape 62"/>
            <p:cNvSpPr>
              <a:spLocks noChangeArrowheads="1"/>
            </p:cNvSpPr>
            <p:nvPr/>
          </p:nvSpPr>
          <p:spPr bwMode="auto">
            <a:xfrm>
              <a:off x="4272" y="2832"/>
              <a:ext cx="240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==</a:t>
              </a:r>
            </a:p>
          </p:txBody>
        </p:sp>
        <p:sp>
          <p:nvSpPr>
            <p:cNvPr id="13375" name="Text Box 63"/>
            <p:cNvSpPr txBox="1">
              <a:spLocks noChangeArrowheads="1"/>
            </p:cNvSpPr>
            <p:nvPr/>
          </p:nvSpPr>
          <p:spPr bwMode="auto">
            <a:xfrm>
              <a:off x="3259" y="2688"/>
              <a:ext cx="91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Predicted T/NT</a:t>
              </a:r>
            </a:p>
          </p:txBody>
        </p:sp>
        <p:sp>
          <p:nvSpPr>
            <p:cNvPr id="13376" name="Line 64"/>
            <p:cNvSpPr>
              <a:spLocks noChangeShapeType="1"/>
            </p:cNvSpPr>
            <p:nvPr/>
          </p:nvSpPr>
          <p:spPr bwMode="auto">
            <a:xfrm>
              <a:off x="4512" y="2976"/>
              <a:ext cx="14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77" name="Text Box 65"/>
            <p:cNvSpPr txBox="1">
              <a:spLocks noChangeArrowheads="1"/>
            </p:cNvSpPr>
            <p:nvPr/>
          </p:nvSpPr>
          <p:spPr bwMode="auto">
            <a:xfrm>
              <a:off x="4464" y="2764"/>
              <a:ext cx="8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mispredicted?</a:t>
              </a:r>
            </a:p>
          </p:txBody>
        </p:sp>
        <p:grpSp>
          <p:nvGrpSpPr>
            <p:cNvPr id="13378" name="Group 66"/>
            <p:cNvGrpSpPr>
              <a:grpSpLocks/>
            </p:cNvGrpSpPr>
            <p:nvPr/>
          </p:nvGrpSpPr>
          <p:grpSpPr bwMode="auto">
            <a:xfrm>
              <a:off x="1920" y="1776"/>
              <a:ext cx="1152" cy="528"/>
              <a:chOff x="1920" y="1776"/>
              <a:chExt cx="1152" cy="528"/>
            </a:xfrm>
          </p:grpSpPr>
          <p:sp>
            <p:nvSpPr>
              <p:cNvPr id="13379" name="Line 67"/>
              <p:cNvSpPr>
                <a:spLocks noChangeShapeType="1"/>
              </p:cNvSpPr>
              <p:nvPr/>
            </p:nvSpPr>
            <p:spPr bwMode="auto">
              <a:xfrm flipV="1">
                <a:off x="3072" y="1776"/>
                <a:ext cx="0" cy="528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80" name="Line 68"/>
              <p:cNvSpPr>
                <a:spLocks noChangeShapeType="1"/>
              </p:cNvSpPr>
              <p:nvPr/>
            </p:nvSpPr>
            <p:spPr bwMode="auto">
              <a:xfrm flipH="1">
                <a:off x="1920" y="1776"/>
                <a:ext cx="1152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81" name="Group 69"/>
            <p:cNvGrpSpPr>
              <a:grpSpLocks/>
            </p:cNvGrpSpPr>
            <p:nvPr/>
          </p:nvGrpSpPr>
          <p:grpSpPr bwMode="auto">
            <a:xfrm>
              <a:off x="1920" y="1680"/>
              <a:ext cx="1680" cy="720"/>
              <a:chOff x="1920" y="1680"/>
              <a:chExt cx="1680" cy="720"/>
            </a:xfrm>
          </p:grpSpPr>
          <p:sp>
            <p:nvSpPr>
              <p:cNvPr id="13382" name="Line 70"/>
              <p:cNvSpPr>
                <a:spLocks noChangeShapeType="1"/>
              </p:cNvSpPr>
              <p:nvPr/>
            </p:nvSpPr>
            <p:spPr bwMode="auto">
              <a:xfrm flipV="1">
                <a:off x="3600" y="1680"/>
                <a:ext cx="0" cy="72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83" name="Line 71"/>
              <p:cNvSpPr>
                <a:spLocks noChangeShapeType="1"/>
              </p:cNvSpPr>
              <p:nvPr/>
            </p:nvSpPr>
            <p:spPr bwMode="auto">
              <a:xfrm flipH="1">
                <a:off x="1920" y="1680"/>
                <a:ext cx="1680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384" name="Line 72"/>
            <p:cNvSpPr>
              <a:spLocks noChangeShapeType="1"/>
            </p:cNvSpPr>
            <p:nvPr/>
          </p:nvSpPr>
          <p:spPr bwMode="auto">
            <a:xfrm flipH="1">
              <a:off x="336" y="1872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85" name="Line 73"/>
            <p:cNvSpPr>
              <a:spLocks noChangeShapeType="1"/>
            </p:cNvSpPr>
            <p:nvPr/>
          </p:nvSpPr>
          <p:spPr bwMode="auto">
            <a:xfrm>
              <a:off x="336" y="1872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86" name="Line 74"/>
            <p:cNvSpPr>
              <a:spLocks noChangeShapeType="1"/>
            </p:cNvSpPr>
            <p:nvPr/>
          </p:nvSpPr>
          <p:spPr bwMode="auto">
            <a:xfrm>
              <a:off x="336" y="283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387" name="Group 75"/>
            <p:cNvGrpSpPr>
              <a:grpSpLocks/>
            </p:cNvGrpSpPr>
            <p:nvPr/>
          </p:nvGrpSpPr>
          <p:grpSpPr bwMode="auto">
            <a:xfrm>
              <a:off x="1920" y="1968"/>
              <a:ext cx="384" cy="672"/>
              <a:chOff x="1920" y="1968"/>
              <a:chExt cx="384" cy="672"/>
            </a:xfrm>
          </p:grpSpPr>
          <p:sp>
            <p:nvSpPr>
              <p:cNvPr id="13388" name="Line 76"/>
              <p:cNvSpPr>
                <a:spLocks noChangeShapeType="1"/>
              </p:cNvSpPr>
              <p:nvPr/>
            </p:nvSpPr>
            <p:spPr bwMode="auto">
              <a:xfrm flipV="1">
                <a:off x="2256" y="2352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89" name="Line 77"/>
              <p:cNvSpPr>
                <a:spLocks noChangeShapeType="1"/>
              </p:cNvSpPr>
              <p:nvPr/>
            </p:nvSpPr>
            <p:spPr bwMode="auto">
              <a:xfrm flipV="1">
                <a:off x="2256" y="1968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0" name="Line 78"/>
              <p:cNvSpPr>
                <a:spLocks noChangeShapeType="1"/>
              </p:cNvSpPr>
              <p:nvPr/>
            </p:nvSpPr>
            <p:spPr bwMode="auto">
              <a:xfrm flipH="1">
                <a:off x="1920" y="1968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391" name="Group 79"/>
              <p:cNvGrpSpPr>
                <a:grpSpLocks/>
              </p:cNvGrpSpPr>
              <p:nvPr/>
            </p:nvGrpSpPr>
            <p:grpSpPr bwMode="auto">
              <a:xfrm flipH="1">
                <a:off x="2256" y="2256"/>
                <a:ext cx="48" cy="96"/>
                <a:chOff x="1680" y="4080"/>
                <a:chExt cx="48" cy="96"/>
              </a:xfrm>
            </p:grpSpPr>
            <p:sp>
              <p:nvSpPr>
                <p:cNvPr id="13392" name="Arc 80"/>
                <p:cNvSpPr>
                  <a:spLocks/>
                </p:cNvSpPr>
                <p:nvPr/>
              </p:nvSpPr>
              <p:spPr bwMode="auto">
                <a:xfrm flipH="1" flipV="1">
                  <a:off x="1680" y="4128"/>
                  <a:ext cx="48" cy="4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393" name="Arc 81"/>
                <p:cNvSpPr>
                  <a:spLocks/>
                </p:cNvSpPr>
                <p:nvPr/>
              </p:nvSpPr>
              <p:spPr bwMode="auto">
                <a:xfrm flipH="1">
                  <a:off x="1680" y="4080"/>
                  <a:ext cx="48" cy="4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394" name="AutoShape 82"/>
            <p:cNvSpPr>
              <a:spLocks/>
            </p:cNvSpPr>
            <p:nvPr/>
          </p:nvSpPr>
          <p:spPr bwMode="auto">
            <a:xfrm rot="5400000">
              <a:off x="1632" y="336"/>
              <a:ext cx="96" cy="2016"/>
            </a:xfrm>
            <a:prstGeom prst="leftBrace">
              <a:avLst>
                <a:gd name="adj1" fmla="val 175000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95" name="AutoShape 83"/>
            <p:cNvSpPr>
              <a:spLocks/>
            </p:cNvSpPr>
            <p:nvPr/>
          </p:nvSpPr>
          <p:spPr bwMode="auto">
            <a:xfrm rot="5400000">
              <a:off x="3696" y="336"/>
              <a:ext cx="96" cy="2016"/>
            </a:xfrm>
            <a:prstGeom prst="leftBrace">
              <a:avLst>
                <a:gd name="adj1" fmla="val 175000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396" name="Group 84"/>
            <p:cNvGrpSpPr>
              <a:grpSpLocks/>
            </p:cNvGrpSpPr>
            <p:nvPr/>
          </p:nvGrpSpPr>
          <p:grpSpPr bwMode="auto">
            <a:xfrm>
              <a:off x="1200" y="3408"/>
              <a:ext cx="4128" cy="384"/>
              <a:chOff x="1200" y="3408"/>
              <a:chExt cx="4128" cy="384"/>
            </a:xfrm>
          </p:grpSpPr>
          <p:sp>
            <p:nvSpPr>
              <p:cNvPr id="13397" name="Line 85"/>
              <p:cNvSpPr>
                <a:spLocks noChangeShapeType="1"/>
              </p:cNvSpPr>
              <p:nvPr/>
            </p:nvSpPr>
            <p:spPr bwMode="auto">
              <a:xfrm>
                <a:off x="2880" y="3600"/>
                <a:ext cx="2448" cy="0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8" name="Line 86"/>
              <p:cNvSpPr>
                <a:spLocks noChangeShapeType="1"/>
              </p:cNvSpPr>
              <p:nvPr/>
            </p:nvSpPr>
            <p:spPr bwMode="auto">
              <a:xfrm>
                <a:off x="5328" y="3600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99" name="Line 87"/>
              <p:cNvSpPr>
                <a:spLocks noChangeShapeType="1"/>
              </p:cNvSpPr>
              <p:nvPr/>
            </p:nvSpPr>
            <p:spPr bwMode="auto">
              <a:xfrm flipH="1">
                <a:off x="1200" y="3792"/>
                <a:ext cx="4128" cy="0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00" name="Line 88"/>
              <p:cNvSpPr>
                <a:spLocks noChangeShapeType="1"/>
              </p:cNvSpPr>
              <p:nvPr/>
            </p:nvSpPr>
            <p:spPr bwMode="auto">
              <a:xfrm>
                <a:off x="1200" y="3408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401" name="Group 89"/>
              <p:cNvGrpSpPr>
                <a:grpSpLocks/>
              </p:cNvGrpSpPr>
              <p:nvPr/>
            </p:nvGrpSpPr>
            <p:grpSpPr bwMode="auto">
              <a:xfrm flipH="1">
                <a:off x="1200" y="3552"/>
                <a:ext cx="48" cy="96"/>
                <a:chOff x="1680" y="4080"/>
                <a:chExt cx="48" cy="96"/>
              </a:xfrm>
            </p:grpSpPr>
            <p:sp>
              <p:nvSpPr>
                <p:cNvPr id="13402" name="Arc 90"/>
                <p:cNvSpPr>
                  <a:spLocks/>
                </p:cNvSpPr>
                <p:nvPr/>
              </p:nvSpPr>
              <p:spPr bwMode="auto">
                <a:xfrm flipH="1" flipV="1">
                  <a:off x="1680" y="4128"/>
                  <a:ext cx="48" cy="4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403" name="Arc 91"/>
                <p:cNvSpPr>
                  <a:spLocks/>
                </p:cNvSpPr>
                <p:nvPr/>
              </p:nvSpPr>
              <p:spPr bwMode="auto">
                <a:xfrm flipH="1">
                  <a:off x="1680" y="4080"/>
                  <a:ext cx="48" cy="4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3404" name="Line 92"/>
              <p:cNvSpPr>
                <a:spLocks noChangeShapeType="1"/>
              </p:cNvSpPr>
              <p:nvPr/>
            </p:nvSpPr>
            <p:spPr bwMode="auto">
              <a:xfrm>
                <a:off x="1200" y="3648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05" name="Line 93"/>
              <p:cNvSpPr>
                <a:spLocks noChangeShapeType="1"/>
              </p:cNvSpPr>
              <p:nvPr/>
            </p:nvSpPr>
            <p:spPr bwMode="auto">
              <a:xfrm flipV="1">
                <a:off x="1200" y="3408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406" name="Group 94"/>
            <p:cNvGrpSpPr>
              <a:grpSpLocks/>
            </p:cNvGrpSpPr>
            <p:nvPr/>
          </p:nvGrpSpPr>
          <p:grpSpPr bwMode="auto">
            <a:xfrm flipH="1">
              <a:off x="1008" y="3552"/>
              <a:ext cx="48" cy="96"/>
              <a:chOff x="1680" y="4080"/>
              <a:chExt cx="48" cy="96"/>
            </a:xfrm>
          </p:grpSpPr>
          <p:sp>
            <p:nvSpPr>
              <p:cNvPr id="13407" name="Arc 95"/>
              <p:cNvSpPr>
                <a:spLocks/>
              </p:cNvSpPr>
              <p:nvPr/>
            </p:nvSpPr>
            <p:spPr bwMode="auto">
              <a:xfrm flipH="1" flipV="1">
                <a:off x="1680" y="4128"/>
                <a:ext cx="48" cy="4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08" name="Arc 96"/>
              <p:cNvSpPr>
                <a:spLocks/>
              </p:cNvSpPr>
              <p:nvPr/>
            </p:nvSpPr>
            <p:spPr bwMode="auto">
              <a:xfrm flipH="1">
                <a:off x="1680" y="4080"/>
                <a:ext cx="48" cy="4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409" name="Line 97"/>
            <p:cNvSpPr>
              <a:spLocks noChangeShapeType="1"/>
            </p:cNvSpPr>
            <p:nvPr/>
          </p:nvSpPr>
          <p:spPr bwMode="auto">
            <a:xfrm>
              <a:off x="1008" y="3312"/>
              <a:ext cx="0" cy="24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410" name="Group 98"/>
            <p:cNvGrpSpPr>
              <a:grpSpLocks/>
            </p:cNvGrpSpPr>
            <p:nvPr/>
          </p:nvGrpSpPr>
          <p:grpSpPr bwMode="auto">
            <a:xfrm>
              <a:off x="1104" y="3072"/>
              <a:ext cx="4320" cy="816"/>
              <a:chOff x="1104" y="3072"/>
              <a:chExt cx="4320" cy="816"/>
            </a:xfrm>
          </p:grpSpPr>
          <p:sp>
            <p:nvSpPr>
              <p:cNvPr id="13411" name="Line 99"/>
              <p:cNvSpPr>
                <a:spLocks noChangeShapeType="1"/>
              </p:cNvSpPr>
              <p:nvPr/>
            </p:nvSpPr>
            <p:spPr bwMode="auto">
              <a:xfrm>
                <a:off x="4032" y="3072"/>
                <a:ext cx="0" cy="96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12" name="Line 100"/>
              <p:cNvSpPr>
                <a:spLocks noChangeShapeType="1"/>
              </p:cNvSpPr>
              <p:nvPr/>
            </p:nvSpPr>
            <p:spPr bwMode="auto">
              <a:xfrm>
                <a:off x="4032" y="3168"/>
                <a:ext cx="1392" cy="0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13" name="Line 101"/>
              <p:cNvSpPr>
                <a:spLocks noChangeShapeType="1"/>
              </p:cNvSpPr>
              <p:nvPr/>
            </p:nvSpPr>
            <p:spPr bwMode="auto">
              <a:xfrm>
                <a:off x="5424" y="3168"/>
                <a:ext cx="0" cy="720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414" name="Group 102"/>
              <p:cNvGrpSpPr>
                <a:grpSpLocks/>
              </p:cNvGrpSpPr>
              <p:nvPr/>
            </p:nvGrpSpPr>
            <p:grpSpPr bwMode="auto">
              <a:xfrm flipH="1">
                <a:off x="1104" y="3552"/>
                <a:ext cx="48" cy="96"/>
                <a:chOff x="1680" y="4080"/>
                <a:chExt cx="48" cy="96"/>
              </a:xfrm>
            </p:grpSpPr>
            <p:sp>
              <p:nvSpPr>
                <p:cNvPr id="13415" name="Arc 103"/>
                <p:cNvSpPr>
                  <a:spLocks/>
                </p:cNvSpPr>
                <p:nvPr/>
              </p:nvSpPr>
              <p:spPr bwMode="auto">
                <a:xfrm flipH="1" flipV="1">
                  <a:off x="1680" y="4128"/>
                  <a:ext cx="48" cy="4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416" name="Arc 104"/>
                <p:cNvSpPr>
                  <a:spLocks/>
                </p:cNvSpPr>
                <p:nvPr/>
              </p:nvSpPr>
              <p:spPr bwMode="auto">
                <a:xfrm flipH="1">
                  <a:off x="1680" y="4080"/>
                  <a:ext cx="48" cy="4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3417" name="Line 105"/>
              <p:cNvSpPr>
                <a:spLocks noChangeShapeType="1"/>
              </p:cNvSpPr>
              <p:nvPr/>
            </p:nvSpPr>
            <p:spPr bwMode="auto">
              <a:xfrm flipH="1">
                <a:off x="1104" y="3888"/>
                <a:ext cx="4320" cy="0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18" name="Line 106"/>
              <p:cNvSpPr>
                <a:spLocks noChangeShapeType="1"/>
              </p:cNvSpPr>
              <p:nvPr/>
            </p:nvSpPr>
            <p:spPr bwMode="auto">
              <a:xfrm flipV="1">
                <a:off x="1104" y="3648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19" name="Line 107"/>
              <p:cNvSpPr>
                <a:spLocks noChangeShapeType="1"/>
              </p:cNvSpPr>
              <p:nvPr/>
            </p:nvSpPr>
            <p:spPr bwMode="auto">
              <a:xfrm flipV="1">
                <a:off x="1104" y="3360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0" name="Line 108"/>
              <p:cNvSpPr>
                <a:spLocks noChangeShapeType="1"/>
              </p:cNvSpPr>
              <p:nvPr/>
            </p:nvSpPr>
            <p:spPr bwMode="auto">
              <a:xfrm>
                <a:off x="1104" y="3360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421" name="Line 109"/>
            <p:cNvSpPr>
              <a:spLocks noChangeShapeType="1"/>
            </p:cNvSpPr>
            <p:nvPr/>
          </p:nvSpPr>
          <p:spPr bwMode="auto">
            <a:xfrm>
              <a:off x="1008" y="3312"/>
              <a:ext cx="33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422" name="Group 110"/>
            <p:cNvGrpSpPr>
              <a:grpSpLocks/>
            </p:cNvGrpSpPr>
            <p:nvPr/>
          </p:nvGrpSpPr>
          <p:grpSpPr bwMode="auto">
            <a:xfrm>
              <a:off x="1008" y="2400"/>
              <a:ext cx="4512" cy="1584"/>
              <a:chOff x="1008" y="2400"/>
              <a:chExt cx="4512" cy="1584"/>
            </a:xfrm>
          </p:grpSpPr>
          <p:sp>
            <p:nvSpPr>
              <p:cNvPr id="13423" name="Line 111"/>
              <p:cNvSpPr>
                <a:spLocks noChangeShapeType="1"/>
              </p:cNvSpPr>
              <p:nvPr/>
            </p:nvSpPr>
            <p:spPr bwMode="auto">
              <a:xfrm>
                <a:off x="4560" y="2400"/>
                <a:ext cx="960" cy="0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4" name="Line 112"/>
              <p:cNvSpPr>
                <a:spLocks noChangeShapeType="1"/>
              </p:cNvSpPr>
              <p:nvPr/>
            </p:nvSpPr>
            <p:spPr bwMode="auto">
              <a:xfrm>
                <a:off x="5520" y="2400"/>
                <a:ext cx="0" cy="1584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5" name="Line 113"/>
              <p:cNvSpPr>
                <a:spLocks noChangeShapeType="1"/>
              </p:cNvSpPr>
              <p:nvPr/>
            </p:nvSpPr>
            <p:spPr bwMode="auto">
              <a:xfrm flipH="1">
                <a:off x="1008" y="3984"/>
                <a:ext cx="4512" cy="0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26" name="Line 114"/>
              <p:cNvSpPr>
                <a:spLocks noChangeShapeType="1"/>
              </p:cNvSpPr>
              <p:nvPr/>
            </p:nvSpPr>
            <p:spPr bwMode="auto">
              <a:xfrm flipV="1">
                <a:off x="1008" y="3648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3427" name="Oval 115"/>
          <p:cNvSpPr>
            <a:spLocks noChangeArrowheads="1"/>
          </p:cNvSpPr>
          <p:nvPr/>
        </p:nvSpPr>
        <p:spPr bwMode="auto">
          <a:xfrm>
            <a:off x="3657600" y="1600200"/>
            <a:ext cx="228600" cy="228600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428" name="Oval 116"/>
          <p:cNvSpPr>
            <a:spLocks noChangeArrowheads="1"/>
          </p:cNvSpPr>
          <p:nvPr/>
        </p:nvSpPr>
        <p:spPr bwMode="auto">
          <a:xfrm>
            <a:off x="1066800" y="5867400"/>
            <a:ext cx="228600" cy="228600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429" name="Rectangle 117"/>
          <p:cNvSpPr>
            <a:spLocks noChangeArrowheads="1"/>
          </p:cNvSpPr>
          <p:nvPr/>
        </p:nvSpPr>
        <p:spPr bwMode="auto">
          <a:xfrm>
            <a:off x="1371600" y="5715000"/>
            <a:ext cx="6781800" cy="685800"/>
          </a:xfrm>
          <a:prstGeom prst="rect">
            <a:avLst/>
          </a:prstGeom>
          <a:solidFill>
            <a:srgbClr val="FF3300">
              <a:alpha val="35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Recovery: Redirect fetch unit to NT path if:</a:t>
            </a:r>
          </a:p>
          <a:p>
            <a:pPr algn="ctr"/>
            <a:r>
              <a:rPr lang="en-US" altLang="en-US"/>
              <a:t>(Predicted T &amp; Actually 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2"/>
          <p:cNvGrpSpPr>
            <a:grpSpLocks/>
          </p:cNvGrpSpPr>
          <p:nvPr/>
        </p:nvGrpSpPr>
        <p:grpSpPr bwMode="auto">
          <a:xfrm>
            <a:off x="533400" y="457200"/>
            <a:ext cx="8229600" cy="4648200"/>
            <a:chOff x="336" y="1056"/>
            <a:chExt cx="5184" cy="2928"/>
          </a:xfrm>
        </p:grpSpPr>
        <p:grpSp>
          <p:nvGrpSpPr>
            <p:cNvPr id="14339" name="Group 3"/>
            <p:cNvGrpSpPr>
              <a:grpSpLocks/>
            </p:cNvGrpSpPr>
            <p:nvPr/>
          </p:nvGrpSpPr>
          <p:grpSpPr bwMode="auto">
            <a:xfrm>
              <a:off x="1344" y="2112"/>
              <a:ext cx="197" cy="384"/>
              <a:chOff x="1349" y="1920"/>
              <a:chExt cx="197" cy="384"/>
            </a:xfrm>
          </p:grpSpPr>
          <p:sp>
            <p:nvSpPr>
              <p:cNvPr id="14340" name="Line 4"/>
              <p:cNvSpPr>
                <a:spLocks noChangeShapeType="1"/>
              </p:cNvSpPr>
              <p:nvPr/>
            </p:nvSpPr>
            <p:spPr bwMode="auto">
              <a:xfrm>
                <a:off x="1349" y="1920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41" name="Line 5"/>
              <p:cNvSpPr>
                <a:spLocks noChangeShapeType="1"/>
              </p:cNvSpPr>
              <p:nvPr/>
            </p:nvSpPr>
            <p:spPr bwMode="auto">
              <a:xfrm>
                <a:off x="1349" y="206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42" name="Line 6"/>
              <p:cNvSpPr>
                <a:spLocks noChangeShapeType="1"/>
              </p:cNvSpPr>
              <p:nvPr/>
            </p:nvSpPr>
            <p:spPr bwMode="auto">
              <a:xfrm flipH="1">
                <a:off x="1349" y="2112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43" name="Line 7"/>
              <p:cNvSpPr>
                <a:spLocks noChangeShapeType="1"/>
              </p:cNvSpPr>
              <p:nvPr/>
            </p:nvSpPr>
            <p:spPr bwMode="auto">
              <a:xfrm>
                <a:off x="1349" y="2160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44" name="Line 8"/>
              <p:cNvSpPr>
                <a:spLocks noChangeShapeType="1"/>
              </p:cNvSpPr>
              <p:nvPr/>
            </p:nvSpPr>
            <p:spPr bwMode="auto">
              <a:xfrm>
                <a:off x="1349" y="1920"/>
                <a:ext cx="144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45" name="Line 9"/>
              <p:cNvSpPr>
                <a:spLocks noChangeShapeType="1"/>
              </p:cNvSpPr>
              <p:nvPr/>
            </p:nvSpPr>
            <p:spPr bwMode="auto">
              <a:xfrm flipV="1">
                <a:off x="1349" y="2208"/>
                <a:ext cx="144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46" name="Line 10"/>
              <p:cNvSpPr>
                <a:spLocks noChangeShapeType="1"/>
              </p:cNvSpPr>
              <p:nvPr/>
            </p:nvSpPr>
            <p:spPr bwMode="auto">
              <a:xfrm>
                <a:off x="1493" y="201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47" name="Text Box 11"/>
              <p:cNvSpPr txBox="1">
                <a:spLocks noChangeArrowheads="1"/>
              </p:cNvSpPr>
              <p:nvPr/>
            </p:nvSpPr>
            <p:spPr bwMode="auto">
              <a:xfrm>
                <a:off x="1349" y="1988"/>
                <a:ext cx="19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800"/>
                  <a:t>+</a:t>
                </a:r>
              </a:p>
            </p:txBody>
          </p:sp>
        </p:grpSp>
        <p:sp>
          <p:nvSpPr>
            <p:cNvPr id="14348" name="Rectangle 12"/>
            <p:cNvSpPr>
              <a:spLocks noChangeArrowheads="1"/>
            </p:cNvSpPr>
            <p:nvPr/>
          </p:nvSpPr>
          <p:spPr bwMode="auto">
            <a:xfrm>
              <a:off x="576" y="1968"/>
              <a:ext cx="240" cy="17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/>
                <a:t>PC</a:t>
              </a:r>
            </a:p>
          </p:txBody>
        </p:sp>
        <p:sp>
          <p:nvSpPr>
            <p:cNvPr id="14349" name="Rectangle 13"/>
            <p:cNvSpPr>
              <a:spLocks noChangeArrowheads="1"/>
            </p:cNvSpPr>
            <p:nvPr/>
          </p:nvSpPr>
          <p:spPr bwMode="auto">
            <a:xfrm>
              <a:off x="2592" y="1968"/>
              <a:ext cx="288" cy="17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000"/>
            </a:p>
          </p:txBody>
        </p:sp>
        <p:sp>
          <p:nvSpPr>
            <p:cNvPr id="14350" name="Rectangle 14"/>
            <p:cNvSpPr>
              <a:spLocks noChangeArrowheads="1"/>
            </p:cNvSpPr>
            <p:nvPr/>
          </p:nvSpPr>
          <p:spPr bwMode="auto">
            <a:xfrm>
              <a:off x="1344" y="2592"/>
              <a:ext cx="720" cy="91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/>
                <a:t>BTB</a:t>
              </a:r>
            </a:p>
          </p:txBody>
        </p:sp>
        <p:sp>
          <p:nvSpPr>
            <p:cNvPr id="14351" name="Text Box 15"/>
            <p:cNvSpPr txBox="1">
              <a:spLocks noChangeArrowheads="1"/>
            </p:cNvSpPr>
            <p:nvPr/>
          </p:nvSpPr>
          <p:spPr bwMode="auto">
            <a:xfrm>
              <a:off x="2544" y="3456"/>
              <a:ext cx="3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PC</a:t>
              </a:r>
            </a:p>
          </p:txBody>
        </p:sp>
        <p:sp>
          <p:nvSpPr>
            <p:cNvPr id="14352" name="Text Box 16"/>
            <p:cNvSpPr txBox="1">
              <a:spLocks noChangeArrowheads="1"/>
            </p:cNvSpPr>
            <p:nvPr/>
          </p:nvSpPr>
          <p:spPr bwMode="auto">
            <a:xfrm>
              <a:off x="2544" y="2112"/>
              <a:ext cx="3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NPC</a:t>
              </a:r>
            </a:p>
          </p:txBody>
        </p:sp>
        <p:sp>
          <p:nvSpPr>
            <p:cNvPr id="14353" name="Line 17"/>
            <p:cNvSpPr>
              <a:spLocks noChangeShapeType="1"/>
            </p:cNvSpPr>
            <p:nvPr/>
          </p:nvSpPr>
          <p:spPr bwMode="auto">
            <a:xfrm>
              <a:off x="816" y="3600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4" name="Line 18"/>
            <p:cNvSpPr>
              <a:spLocks noChangeShapeType="1"/>
            </p:cNvSpPr>
            <p:nvPr/>
          </p:nvSpPr>
          <p:spPr bwMode="auto">
            <a:xfrm>
              <a:off x="816" y="244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5" name="Line 19"/>
            <p:cNvSpPr>
              <a:spLocks noChangeShapeType="1"/>
            </p:cNvSpPr>
            <p:nvPr/>
          </p:nvSpPr>
          <p:spPr bwMode="auto">
            <a:xfrm>
              <a:off x="1152" y="220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56" name="Text Box 20"/>
            <p:cNvSpPr txBox="1">
              <a:spLocks noChangeArrowheads="1"/>
            </p:cNvSpPr>
            <p:nvPr/>
          </p:nvSpPr>
          <p:spPr bwMode="auto">
            <a:xfrm>
              <a:off x="1004" y="206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4</a:t>
              </a:r>
            </a:p>
          </p:txBody>
        </p:sp>
        <p:sp>
          <p:nvSpPr>
            <p:cNvPr id="14357" name="Line 21"/>
            <p:cNvSpPr>
              <a:spLocks noChangeShapeType="1"/>
            </p:cNvSpPr>
            <p:nvPr/>
          </p:nvSpPr>
          <p:spPr bwMode="auto">
            <a:xfrm>
              <a:off x="1488" y="2304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358" name="Group 22"/>
            <p:cNvGrpSpPr>
              <a:grpSpLocks/>
            </p:cNvGrpSpPr>
            <p:nvPr/>
          </p:nvGrpSpPr>
          <p:grpSpPr bwMode="auto">
            <a:xfrm>
              <a:off x="3264" y="2208"/>
              <a:ext cx="197" cy="384"/>
              <a:chOff x="1349" y="1920"/>
              <a:chExt cx="197" cy="384"/>
            </a:xfrm>
          </p:grpSpPr>
          <p:sp>
            <p:nvSpPr>
              <p:cNvPr id="14359" name="Line 23"/>
              <p:cNvSpPr>
                <a:spLocks noChangeShapeType="1"/>
              </p:cNvSpPr>
              <p:nvPr/>
            </p:nvSpPr>
            <p:spPr bwMode="auto">
              <a:xfrm>
                <a:off x="1349" y="1920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0" name="Line 24"/>
              <p:cNvSpPr>
                <a:spLocks noChangeShapeType="1"/>
              </p:cNvSpPr>
              <p:nvPr/>
            </p:nvSpPr>
            <p:spPr bwMode="auto">
              <a:xfrm>
                <a:off x="1349" y="206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1" name="Line 25"/>
              <p:cNvSpPr>
                <a:spLocks noChangeShapeType="1"/>
              </p:cNvSpPr>
              <p:nvPr/>
            </p:nvSpPr>
            <p:spPr bwMode="auto">
              <a:xfrm flipH="1">
                <a:off x="1349" y="2112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2" name="Line 26"/>
              <p:cNvSpPr>
                <a:spLocks noChangeShapeType="1"/>
              </p:cNvSpPr>
              <p:nvPr/>
            </p:nvSpPr>
            <p:spPr bwMode="auto">
              <a:xfrm>
                <a:off x="1349" y="2160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3" name="Line 27"/>
              <p:cNvSpPr>
                <a:spLocks noChangeShapeType="1"/>
              </p:cNvSpPr>
              <p:nvPr/>
            </p:nvSpPr>
            <p:spPr bwMode="auto">
              <a:xfrm>
                <a:off x="1349" y="1920"/>
                <a:ext cx="144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4" name="Line 28"/>
              <p:cNvSpPr>
                <a:spLocks noChangeShapeType="1"/>
              </p:cNvSpPr>
              <p:nvPr/>
            </p:nvSpPr>
            <p:spPr bwMode="auto">
              <a:xfrm flipV="1">
                <a:off x="1349" y="2208"/>
                <a:ext cx="144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5" name="Line 29"/>
              <p:cNvSpPr>
                <a:spLocks noChangeShapeType="1"/>
              </p:cNvSpPr>
              <p:nvPr/>
            </p:nvSpPr>
            <p:spPr bwMode="auto">
              <a:xfrm>
                <a:off x="1493" y="201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6" name="Text Box 30"/>
              <p:cNvSpPr txBox="1">
                <a:spLocks noChangeArrowheads="1"/>
              </p:cNvSpPr>
              <p:nvPr/>
            </p:nvSpPr>
            <p:spPr bwMode="auto">
              <a:xfrm>
                <a:off x="1349" y="1988"/>
                <a:ext cx="19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800"/>
                  <a:t>+</a:t>
                </a:r>
              </a:p>
            </p:txBody>
          </p:sp>
        </p:grpSp>
        <p:sp>
          <p:nvSpPr>
            <p:cNvPr id="14367" name="Line 31"/>
            <p:cNvSpPr>
              <a:spLocks noChangeShapeType="1"/>
            </p:cNvSpPr>
            <p:nvPr/>
          </p:nvSpPr>
          <p:spPr bwMode="auto">
            <a:xfrm>
              <a:off x="2880" y="230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68" name="Text Box 32"/>
            <p:cNvSpPr txBox="1">
              <a:spLocks noChangeArrowheads="1"/>
            </p:cNvSpPr>
            <p:nvPr/>
          </p:nvSpPr>
          <p:spPr bwMode="auto">
            <a:xfrm>
              <a:off x="2880" y="2352"/>
              <a:ext cx="3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Imm</a:t>
              </a:r>
            </a:p>
          </p:txBody>
        </p:sp>
        <p:sp>
          <p:nvSpPr>
            <p:cNvPr id="14369" name="Line 33"/>
            <p:cNvSpPr>
              <a:spLocks noChangeShapeType="1"/>
            </p:cNvSpPr>
            <p:nvPr/>
          </p:nvSpPr>
          <p:spPr bwMode="auto">
            <a:xfrm>
              <a:off x="3072" y="254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0" name="AutoShape 34"/>
            <p:cNvSpPr>
              <a:spLocks noChangeArrowheads="1"/>
            </p:cNvSpPr>
            <p:nvPr/>
          </p:nvSpPr>
          <p:spPr bwMode="auto">
            <a:xfrm>
              <a:off x="2976" y="2928"/>
              <a:ext cx="432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800"/>
                <a:t>A </a:t>
              </a:r>
              <a:r>
                <a:rPr lang="en-US" altLang="en-US" sz="1800" i="1"/>
                <a:t>op</a:t>
              </a:r>
              <a:r>
                <a:rPr lang="en-US" altLang="en-US" sz="1800"/>
                <a:t> 0</a:t>
              </a:r>
              <a:br>
                <a:rPr lang="en-US" altLang="en-US" sz="1800"/>
              </a:br>
              <a:r>
                <a:rPr lang="en-US" altLang="en-US" sz="1800"/>
                <a:t>?</a:t>
              </a:r>
            </a:p>
          </p:txBody>
        </p:sp>
        <p:sp>
          <p:nvSpPr>
            <p:cNvPr id="14371" name="AutoShape 35"/>
            <p:cNvSpPr>
              <a:spLocks noChangeArrowheads="1"/>
            </p:cNvSpPr>
            <p:nvPr/>
          </p:nvSpPr>
          <p:spPr bwMode="auto">
            <a:xfrm>
              <a:off x="2976" y="3264"/>
              <a:ext cx="432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800"/>
                <a:t>decode</a:t>
              </a:r>
            </a:p>
          </p:txBody>
        </p:sp>
        <p:sp>
          <p:nvSpPr>
            <p:cNvPr id="14372" name="Line 36"/>
            <p:cNvSpPr>
              <a:spLocks noChangeShapeType="1"/>
            </p:cNvSpPr>
            <p:nvPr/>
          </p:nvSpPr>
          <p:spPr bwMode="auto">
            <a:xfrm>
              <a:off x="3408" y="240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3" name="Line 37"/>
            <p:cNvSpPr>
              <a:spLocks noChangeShapeType="1"/>
            </p:cNvSpPr>
            <p:nvPr/>
          </p:nvSpPr>
          <p:spPr bwMode="auto">
            <a:xfrm>
              <a:off x="3408" y="307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4" name="Line 38"/>
            <p:cNvSpPr>
              <a:spLocks noChangeShapeType="1"/>
            </p:cNvSpPr>
            <p:nvPr/>
          </p:nvSpPr>
          <p:spPr bwMode="auto">
            <a:xfrm>
              <a:off x="3408" y="340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75" name="Text Box 39"/>
            <p:cNvSpPr txBox="1">
              <a:spLocks noChangeArrowheads="1"/>
            </p:cNvSpPr>
            <p:nvPr/>
          </p:nvSpPr>
          <p:spPr bwMode="auto">
            <a:xfrm>
              <a:off x="3792" y="2256"/>
              <a:ext cx="7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taken target</a:t>
              </a:r>
            </a:p>
          </p:txBody>
        </p:sp>
        <p:sp>
          <p:nvSpPr>
            <p:cNvPr id="14376" name="Text Box 40"/>
            <p:cNvSpPr txBox="1">
              <a:spLocks noChangeArrowheads="1"/>
            </p:cNvSpPr>
            <p:nvPr/>
          </p:nvSpPr>
          <p:spPr bwMode="auto">
            <a:xfrm>
              <a:off x="3408" y="2880"/>
              <a:ext cx="77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Actual T/NT</a:t>
              </a:r>
            </a:p>
          </p:txBody>
        </p:sp>
        <p:sp>
          <p:nvSpPr>
            <p:cNvPr id="14377" name="Text Box 41"/>
            <p:cNvSpPr txBox="1">
              <a:spLocks noChangeArrowheads="1"/>
            </p:cNvSpPr>
            <p:nvPr/>
          </p:nvSpPr>
          <p:spPr bwMode="auto">
            <a:xfrm>
              <a:off x="3676" y="3273"/>
              <a:ext cx="7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is a branch</a:t>
              </a:r>
            </a:p>
          </p:txBody>
        </p:sp>
        <p:sp>
          <p:nvSpPr>
            <p:cNvPr id="14378" name="Text Box 42"/>
            <p:cNvSpPr txBox="1">
              <a:spLocks noChangeArrowheads="1"/>
            </p:cNvSpPr>
            <p:nvPr/>
          </p:nvSpPr>
          <p:spPr bwMode="auto">
            <a:xfrm>
              <a:off x="1296" y="3225"/>
              <a:ext cx="6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i="1"/>
                <a:t>write port</a:t>
              </a:r>
            </a:p>
          </p:txBody>
        </p:sp>
        <p:sp>
          <p:nvSpPr>
            <p:cNvPr id="14379" name="Text Box 43"/>
            <p:cNvSpPr txBox="1">
              <a:spLocks noChangeArrowheads="1"/>
            </p:cNvSpPr>
            <p:nvPr/>
          </p:nvSpPr>
          <p:spPr bwMode="auto">
            <a:xfrm>
              <a:off x="1312" y="2592"/>
              <a:ext cx="6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i="1"/>
                <a:t>read port</a:t>
              </a:r>
            </a:p>
          </p:txBody>
        </p:sp>
        <p:sp>
          <p:nvSpPr>
            <p:cNvPr id="14380" name="Text Box 44"/>
            <p:cNvSpPr txBox="1">
              <a:spLocks noChangeArrowheads="1"/>
            </p:cNvSpPr>
            <p:nvPr/>
          </p:nvSpPr>
          <p:spPr bwMode="auto">
            <a:xfrm>
              <a:off x="1382" y="1056"/>
              <a:ext cx="7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IF stage</a:t>
              </a:r>
            </a:p>
          </p:txBody>
        </p:sp>
        <p:sp>
          <p:nvSpPr>
            <p:cNvPr id="14381" name="Text Box 45"/>
            <p:cNvSpPr txBox="1">
              <a:spLocks noChangeArrowheads="1"/>
            </p:cNvSpPr>
            <p:nvPr/>
          </p:nvSpPr>
          <p:spPr bwMode="auto">
            <a:xfrm>
              <a:off x="3360" y="1056"/>
              <a:ext cx="7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ID stage</a:t>
              </a:r>
            </a:p>
          </p:txBody>
        </p:sp>
        <p:sp>
          <p:nvSpPr>
            <p:cNvPr id="14382" name="Line 46"/>
            <p:cNvSpPr>
              <a:spLocks noChangeShapeType="1"/>
            </p:cNvSpPr>
            <p:nvPr/>
          </p:nvSpPr>
          <p:spPr bwMode="auto">
            <a:xfrm>
              <a:off x="816" y="273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383" name="Group 47"/>
            <p:cNvGrpSpPr>
              <a:grpSpLocks/>
            </p:cNvGrpSpPr>
            <p:nvPr/>
          </p:nvGrpSpPr>
          <p:grpSpPr bwMode="auto">
            <a:xfrm rot="10800000">
              <a:off x="1776" y="1584"/>
              <a:ext cx="144" cy="576"/>
              <a:chOff x="3456" y="1584"/>
              <a:chExt cx="144" cy="576"/>
            </a:xfrm>
          </p:grpSpPr>
          <p:sp>
            <p:nvSpPr>
              <p:cNvPr id="14384" name="Line 48"/>
              <p:cNvSpPr>
                <a:spLocks noChangeShapeType="1"/>
              </p:cNvSpPr>
              <p:nvPr/>
            </p:nvSpPr>
            <p:spPr bwMode="auto">
              <a:xfrm>
                <a:off x="3456" y="1584"/>
                <a:ext cx="0" cy="5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5" name="Line 49"/>
              <p:cNvSpPr>
                <a:spLocks noChangeShapeType="1"/>
              </p:cNvSpPr>
              <p:nvPr/>
            </p:nvSpPr>
            <p:spPr bwMode="auto">
              <a:xfrm>
                <a:off x="3456" y="1584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6" name="Line 50"/>
              <p:cNvSpPr>
                <a:spLocks noChangeShapeType="1"/>
              </p:cNvSpPr>
              <p:nvPr/>
            </p:nvSpPr>
            <p:spPr bwMode="auto">
              <a:xfrm flipV="1">
                <a:off x="3456" y="2016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7" name="Line 51"/>
              <p:cNvSpPr>
                <a:spLocks noChangeShapeType="1"/>
              </p:cNvSpPr>
              <p:nvPr/>
            </p:nvSpPr>
            <p:spPr bwMode="auto">
              <a:xfrm>
                <a:off x="3600" y="172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388" name="Text Box 52"/>
            <p:cNvSpPr txBox="1">
              <a:spLocks noChangeArrowheads="1"/>
            </p:cNvSpPr>
            <p:nvPr/>
          </p:nvSpPr>
          <p:spPr bwMode="auto">
            <a:xfrm>
              <a:off x="2016" y="2832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hit</a:t>
              </a:r>
            </a:p>
          </p:txBody>
        </p:sp>
        <p:sp>
          <p:nvSpPr>
            <p:cNvPr id="14389" name="Text Box 53"/>
            <p:cNvSpPr txBox="1">
              <a:spLocks noChangeArrowheads="1"/>
            </p:cNvSpPr>
            <p:nvPr/>
          </p:nvSpPr>
          <p:spPr bwMode="auto">
            <a:xfrm>
              <a:off x="2016" y="2688"/>
              <a:ext cx="3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t/nt</a:t>
              </a:r>
            </a:p>
          </p:txBody>
        </p:sp>
        <p:sp>
          <p:nvSpPr>
            <p:cNvPr id="14390" name="Text Box 54"/>
            <p:cNvSpPr txBox="1">
              <a:spLocks noChangeArrowheads="1"/>
            </p:cNvSpPr>
            <p:nvPr/>
          </p:nvSpPr>
          <p:spPr bwMode="auto">
            <a:xfrm>
              <a:off x="2016" y="2544"/>
              <a:ext cx="4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target</a:t>
              </a:r>
            </a:p>
          </p:txBody>
        </p:sp>
        <p:grpSp>
          <p:nvGrpSpPr>
            <p:cNvPr id="14391" name="Group 55"/>
            <p:cNvGrpSpPr>
              <a:grpSpLocks/>
            </p:cNvGrpSpPr>
            <p:nvPr/>
          </p:nvGrpSpPr>
          <p:grpSpPr bwMode="auto">
            <a:xfrm>
              <a:off x="1920" y="2064"/>
              <a:ext cx="240" cy="240"/>
              <a:chOff x="1920" y="2064"/>
              <a:chExt cx="240" cy="240"/>
            </a:xfrm>
          </p:grpSpPr>
          <p:sp>
            <p:nvSpPr>
              <p:cNvPr id="14392" name="Line 56"/>
              <p:cNvSpPr>
                <a:spLocks noChangeShapeType="1"/>
              </p:cNvSpPr>
              <p:nvPr/>
            </p:nvSpPr>
            <p:spPr bwMode="auto">
              <a:xfrm flipV="1">
                <a:off x="2160" y="2064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3" name="Line 57"/>
              <p:cNvSpPr>
                <a:spLocks noChangeShapeType="1"/>
              </p:cNvSpPr>
              <p:nvPr/>
            </p:nvSpPr>
            <p:spPr bwMode="auto">
              <a:xfrm flipH="1">
                <a:off x="1920" y="2064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394" name="Line 58"/>
            <p:cNvSpPr>
              <a:spLocks noChangeShapeType="1"/>
            </p:cNvSpPr>
            <p:nvPr/>
          </p:nvSpPr>
          <p:spPr bwMode="auto">
            <a:xfrm>
              <a:off x="2400" y="288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95" name="Text Box 59"/>
            <p:cNvSpPr txBox="1">
              <a:spLocks noChangeArrowheads="1"/>
            </p:cNvSpPr>
            <p:nvPr/>
          </p:nvSpPr>
          <p:spPr bwMode="auto">
            <a:xfrm>
              <a:off x="2544" y="2736"/>
              <a:ext cx="40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T/NT</a:t>
              </a:r>
              <a:br>
                <a:rPr lang="en-US" altLang="en-US" sz="1600"/>
              </a:br>
              <a:r>
                <a:rPr lang="en-US" altLang="en-US" sz="1600"/>
                <a:t>pred.</a:t>
              </a:r>
            </a:p>
          </p:txBody>
        </p:sp>
        <p:sp>
          <p:nvSpPr>
            <p:cNvPr id="14396" name="AutoShape 60"/>
            <p:cNvSpPr>
              <a:spLocks/>
            </p:cNvSpPr>
            <p:nvPr/>
          </p:nvSpPr>
          <p:spPr bwMode="auto">
            <a:xfrm>
              <a:off x="2304" y="2784"/>
              <a:ext cx="96" cy="240"/>
            </a:xfrm>
            <a:prstGeom prst="rightBrace">
              <a:avLst>
                <a:gd name="adj1" fmla="val 208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7" name="Line 61"/>
            <p:cNvSpPr>
              <a:spLocks noChangeShapeType="1"/>
            </p:cNvSpPr>
            <p:nvPr/>
          </p:nvSpPr>
          <p:spPr bwMode="auto">
            <a:xfrm>
              <a:off x="2880" y="2880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98" name="AutoShape 62"/>
            <p:cNvSpPr>
              <a:spLocks noChangeArrowheads="1"/>
            </p:cNvSpPr>
            <p:nvPr/>
          </p:nvSpPr>
          <p:spPr bwMode="auto">
            <a:xfrm>
              <a:off x="4272" y="2832"/>
              <a:ext cx="240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==</a:t>
              </a:r>
            </a:p>
          </p:txBody>
        </p:sp>
        <p:sp>
          <p:nvSpPr>
            <p:cNvPr id="14399" name="Text Box 63"/>
            <p:cNvSpPr txBox="1">
              <a:spLocks noChangeArrowheads="1"/>
            </p:cNvSpPr>
            <p:nvPr/>
          </p:nvSpPr>
          <p:spPr bwMode="auto">
            <a:xfrm>
              <a:off x="3259" y="2688"/>
              <a:ext cx="91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Predicted T/NT</a:t>
              </a:r>
            </a:p>
          </p:txBody>
        </p:sp>
        <p:sp>
          <p:nvSpPr>
            <p:cNvPr id="14400" name="Line 64"/>
            <p:cNvSpPr>
              <a:spLocks noChangeShapeType="1"/>
            </p:cNvSpPr>
            <p:nvPr/>
          </p:nvSpPr>
          <p:spPr bwMode="auto">
            <a:xfrm>
              <a:off x="4512" y="2976"/>
              <a:ext cx="14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01" name="Text Box 65"/>
            <p:cNvSpPr txBox="1">
              <a:spLocks noChangeArrowheads="1"/>
            </p:cNvSpPr>
            <p:nvPr/>
          </p:nvSpPr>
          <p:spPr bwMode="auto">
            <a:xfrm>
              <a:off x="4464" y="2764"/>
              <a:ext cx="8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mispredicted?</a:t>
              </a:r>
            </a:p>
          </p:txBody>
        </p:sp>
        <p:grpSp>
          <p:nvGrpSpPr>
            <p:cNvPr id="14402" name="Group 66"/>
            <p:cNvGrpSpPr>
              <a:grpSpLocks/>
            </p:cNvGrpSpPr>
            <p:nvPr/>
          </p:nvGrpSpPr>
          <p:grpSpPr bwMode="auto">
            <a:xfrm>
              <a:off x="1920" y="1776"/>
              <a:ext cx="1152" cy="528"/>
              <a:chOff x="1920" y="1776"/>
              <a:chExt cx="1152" cy="528"/>
            </a:xfrm>
          </p:grpSpPr>
          <p:sp>
            <p:nvSpPr>
              <p:cNvPr id="14403" name="Line 67"/>
              <p:cNvSpPr>
                <a:spLocks noChangeShapeType="1"/>
              </p:cNvSpPr>
              <p:nvPr/>
            </p:nvSpPr>
            <p:spPr bwMode="auto">
              <a:xfrm flipV="1">
                <a:off x="3072" y="1776"/>
                <a:ext cx="0" cy="528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04" name="Line 68"/>
              <p:cNvSpPr>
                <a:spLocks noChangeShapeType="1"/>
              </p:cNvSpPr>
              <p:nvPr/>
            </p:nvSpPr>
            <p:spPr bwMode="auto">
              <a:xfrm flipH="1">
                <a:off x="1920" y="1776"/>
                <a:ext cx="1152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405" name="Group 69"/>
            <p:cNvGrpSpPr>
              <a:grpSpLocks/>
            </p:cNvGrpSpPr>
            <p:nvPr/>
          </p:nvGrpSpPr>
          <p:grpSpPr bwMode="auto">
            <a:xfrm>
              <a:off x="1920" y="1680"/>
              <a:ext cx="1680" cy="720"/>
              <a:chOff x="1920" y="1680"/>
              <a:chExt cx="1680" cy="720"/>
            </a:xfrm>
          </p:grpSpPr>
          <p:sp>
            <p:nvSpPr>
              <p:cNvPr id="14406" name="Line 70"/>
              <p:cNvSpPr>
                <a:spLocks noChangeShapeType="1"/>
              </p:cNvSpPr>
              <p:nvPr/>
            </p:nvSpPr>
            <p:spPr bwMode="auto">
              <a:xfrm flipV="1">
                <a:off x="3600" y="1680"/>
                <a:ext cx="0" cy="72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07" name="Line 71"/>
              <p:cNvSpPr>
                <a:spLocks noChangeShapeType="1"/>
              </p:cNvSpPr>
              <p:nvPr/>
            </p:nvSpPr>
            <p:spPr bwMode="auto">
              <a:xfrm flipH="1">
                <a:off x="1920" y="1680"/>
                <a:ext cx="1680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408" name="Line 72"/>
            <p:cNvSpPr>
              <a:spLocks noChangeShapeType="1"/>
            </p:cNvSpPr>
            <p:nvPr/>
          </p:nvSpPr>
          <p:spPr bwMode="auto">
            <a:xfrm flipH="1">
              <a:off x="336" y="1872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09" name="Line 73"/>
            <p:cNvSpPr>
              <a:spLocks noChangeShapeType="1"/>
            </p:cNvSpPr>
            <p:nvPr/>
          </p:nvSpPr>
          <p:spPr bwMode="auto">
            <a:xfrm>
              <a:off x="336" y="1872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10" name="Line 74"/>
            <p:cNvSpPr>
              <a:spLocks noChangeShapeType="1"/>
            </p:cNvSpPr>
            <p:nvPr/>
          </p:nvSpPr>
          <p:spPr bwMode="auto">
            <a:xfrm>
              <a:off x="336" y="283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411" name="Group 75"/>
            <p:cNvGrpSpPr>
              <a:grpSpLocks/>
            </p:cNvGrpSpPr>
            <p:nvPr/>
          </p:nvGrpSpPr>
          <p:grpSpPr bwMode="auto">
            <a:xfrm>
              <a:off x="1920" y="1968"/>
              <a:ext cx="384" cy="672"/>
              <a:chOff x="1920" y="1968"/>
              <a:chExt cx="384" cy="672"/>
            </a:xfrm>
          </p:grpSpPr>
          <p:sp>
            <p:nvSpPr>
              <p:cNvPr id="14412" name="Line 76"/>
              <p:cNvSpPr>
                <a:spLocks noChangeShapeType="1"/>
              </p:cNvSpPr>
              <p:nvPr/>
            </p:nvSpPr>
            <p:spPr bwMode="auto">
              <a:xfrm flipV="1">
                <a:off x="2256" y="2352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13" name="Line 77"/>
              <p:cNvSpPr>
                <a:spLocks noChangeShapeType="1"/>
              </p:cNvSpPr>
              <p:nvPr/>
            </p:nvSpPr>
            <p:spPr bwMode="auto">
              <a:xfrm flipV="1">
                <a:off x="2256" y="1968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14" name="Line 78"/>
              <p:cNvSpPr>
                <a:spLocks noChangeShapeType="1"/>
              </p:cNvSpPr>
              <p:nvPr/>
            </p:nvSpPr>
            <p:spPr bwMode="auto">
              <a:xfrm flipH="1">
                <a:off x="1920" y="1968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4415" name="Group 79"/>
              <p:cNvGrpSpPr>
                <a:grpSpLocks/>
              </p:cNvGrpSpPr>
              <p:nvPr/>
            </p:nvGrpSpPr>
            <p:grpSpPr bwMode="auto">
              <a:xfrm flipH="1">
                <a:off x="2256" y="2256"/>
                <a:ext cx="48" cy="96"/>
                <a:chOff x="1680" y="4080"/>
                <a:chExt cx="48" cy="96"/>
              </a:xfrm>
            </p:grpSpPr>
            <p:sp>
              <p:nvSpPr>
                <p:cNvPr id="14416" name="Arc 80"/>
                <p:cNvSpPr>
                  <a:spLocks/>
                </p:cNvSpPr>
                <p:nvPr/>
              </p:nvSpPr>
              <p:spPr bwMode="auto">
                <a:xfrm flipH="1" flipV="1">
                  <a:off x="1680" y="4128"/>
                  <a:ext cx="48" cy="4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417" name="Arc 81"/>
                <p:cNvSpPr>
                  <a:spLocks/>
                </p:cNvSpPr>
                <p:nvPr/>
              </p:nvSpPr>
              <p:spPr bwMode="auto">
                <a:xfrm flipH="1">
                  <a:off x="1680" y="4080"/>
                  <a:ext cx="48" cy="4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4418" name="AutoShape 82"/>
            <p:cNvSpPr>
              <a:spLocks/>
            </p:cNvSpPr>
            <p:nvPr/>
          </p:nvSpPr>
          <p:spPr bwMode="auto">
            <a:xfrm rot="5400000">
              <a:off x="1632" y="336"/>
              <a:ext cx="96" cy="2016"/>
            </a:xfrm>
            <a:prstGeom prst="leftBrace">
              <a:avLst>
                <a:gd name="adj1" fmla="val 175000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19" name="AutoShape 83"/>
            <p:cNvSpPr>
              <a:spLocks/>
            </p:cNvSpPr>
            <p:nvPr/>
          </p:nvSpPr>
          <p:spPr bwMode="auto">
            <a:xfrm rot="5400000">
              <a:off x="3696" y="336"/>
              <a:ext cx="96" cy="2016"/>
            </a:xfrm>
            <a:prstGeom prst="leftBrace">
              <a:avLst>
                <a:gd name="adj1" fmla="val 175000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420" name="Group 84"/>
            <p:cNvGrpSpPr>
              <a:grpSpLocks/>
            </p:cNvGrpSpPr>
            <p:nvPr/>
          </p:nvGrpSpPr>
          <p:grpSpPr bwMode="auto">
            <a:xfrm>
              <a:off x="1200" y="3408"/>
              <a:ext cx="4128" cy="384"/>
              <a:chOff x="1200" y="3408"/>
              <a:chExt cx="4128" cy="384"/>
            </a:xfrm>
          </p:grpSpPr>
          <p:sp>
            <p:nvSpPr>
              <p:cNvPr id="14421" name="Line 85"/>
              <p:cNvSpPr>
                <a:spLocks noChangeShapeType="1"/>
              </p:cNvSpPr>
              <p:nvPr/>
            </p:nvSpPr>
            <p:spPr bwMode="auto">
              <a:xfrm>
                <a:off x="2880" y="3600"/>
                <a:ext cx="2448" cy="0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22" name="Line 86"/>
              <p:cNvSpPr>
                <a:spLocks noChangeShapeType="1"/>
              </p:cNvSpPr>
              <p:nvPr/>
            </p:nvSpPr>
            <p:spPr bwMode="auto">
              <a:xfrm>
                <a:off x="5328" y="3600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23" name="Line 87"/>
              <p:cNvSpPr>
                <a:spLocks noChangeShapeType="1"/>
              </p:cNvSpPr>
              <p:nvPr/>
            </p:nvSpPr>
            <p:spPr bwMode="auto">
              <a:xfrm flipH="1">
                <a:off x="1200" y="3792"/>
                <a:ext cx="4128" cy="0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24" name="Line 88"/>
              <p:cNvSpPr>
                <a:spLocks noChangeShapeType="1"/>
              </p:cNvSpPr>
              <p:nvPr/>
            </p:nvSpPr>
            <p:spPr bwMode="auto">
              <a:xfrm>
                <a:off x="1200" y="3408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4425" name="Group 89"/>
              <p:cNvGrpSpPr>
                <a:grpSpLocks/>
              </p:cNvGrpSpPr>
              <p:nvPr/>
            </p:nvGrpSpPr>
            <p:grpSpPr bwMode="auto">
              <a:xfrm flipH="1">
                <a:off x="1200" y="3552"/>
                <a:ext cx="48" cy="96"/>
                <a:chOff x="1680" y="4080"/>
                <a:chExt cx="48" cy="96"/>
              </a:xfrm>
            </p:grpSpPr>
            <p:sp>
              <p:nvSpPr>
                <p:cNvPr id="14426" name="Arc 90"/>
                <p:cNvSpPr>
                  <a:spLocks/>
                </p:cNvSpPr>
                <p:nvPr/>
              </p:nvSpPr>
              <p:spPr bwMode="auto">
                <a:xfrm flipH="1" flipV="1">
                  <a:off x="1680" y="4128"/>
                  <a:ext cx="48" cy="4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427" name="Arc 91"/>
                <p:cNvSpPr>
                  <a:spLocks/>
                </p:cNvSpPr>
                <p:nvPr/>
              </p:nvSpPr>
              <p:spPr bwMode="auto">
                <a:xfrm flipH="1">
                  <a:off x="1680" y="4080"/>
                  <a:ext cx="48" cy="4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4428" name="Line 92"/>
              <p:cNvSpPr>
                <a:spLocks noChangeShapeType="1"/>
              </p:cNvSpPr>
              <p:nvPr/>
            </p:nvSpPr>
            <p:spPr bwMode="auto">
              <a:xfrm>
                <a:off x="1200" y="3648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29" name="Line 93"/>
              <p:cNvSpPr>
                <a:spLocks noChangeShapeType="1"/>
              </p:cNvSpPr>
              <p:nvPr/>
            </p:nvSpPr>
            <p:spPr bwMode="auto">
              <a:xfrm flipV="1">
                <a:off x="1200" y="3408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430" name="Group 94"/>
            <p:cNvGrpSpPr>
              <a:grpSpLocks/>
            </p:cNvGrpSpPr>
            <p:nvPr/>
          </p:nvGrpSpPr>
          <p:grpSpPr bwMode="auto">
            <a:xfrm flipH="1">
              <a:off x="1008" y="3552"/>
              <a:ext cx="48" cy="96"/>
              <a:chOff x="1680" y="4080"/>
              <a:chExt cx="48" cy="96"/>
            </a:xfrm>
          </p:grpSpPr>
          <p:sp>
            <p:nvSpPr>
              <p:cNvPr id="14431" name="Arc 95"/>
              <p:cNvSpPr>
                <a:spLocks/>
              </p:cNvSpPr>
              <p:nvPr/>
            </p:nvSpPr>
            <p:spPr bwMode="auto">
              <a:xfrm flipH="1" flipV="1">
                <a:off x="1680" y="4128"/>
                <a:ext cx="48" cy="4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32" name="Arc 96"/>
              <p:cNvSpPr>
                <a:spLocks/>
              </p:cNvSpPr>
              <p:nvPr/>
            </p:nvSpPr>
            <p:spPr bwMode="auto">
              <a:xfrm flipH="1">
                <a:off x="1680" y="4080"/>
                <a:ext cx="48" cy="4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433" name="Line 97"/>
            <p:cNvSpPr>
              <a:spLocks noChangeShapeType="1"/>
            </p:cNvSpPr>
            <p:nvPr/>
          </p:nvSpPr>
          <p:spPr bwMode="auto">
            <a:xfrm>
              <a:off x="1008" y="3312"/>
              <a:ext cx="0" cy="24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434" name="Group 98"/>
            <p:cNvGrpSpPr>
              <a:grpSpLocks/>
            </p:cNvGrpSpPr>
            <p:nvPr/>
          </p:nvGrpSpPr>
          <p:grpSpPr bwMode="auto">
            <a:xfrm>
              <a:off x="1104" y="3072"/>
              <a:ext cx="4320" cy="816"/>
              <a:chOff x="1104" y="3072"/>
              <a:chExt cx="4320" cy="816"/>
            </a:xfrm>
          </p:grpSpPr>
          <p:sp>
            <p:nvSpPr>
              <p:cNvPr id="14435" name="Line 99"/>
              <p:cNvSpPr>
                <a:spLocks noChangeShapeType="1"/>
              </p:cNvSpPr>
              <p:nvPr/>
            </p:nvSpPr>
            <p:spPr bwMode="auto">
              <a:xfrm>
                <a:off x="4032" y="3072"/>
                <a:ext cx="0" cy="96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36" name="Line 100"/>
              <p:cNvSpPr>
                <a:spLocks noChangeShapeType="1"/>
              </p:cNvSpPr>
              <p:nvPr/>
            </p:nvSpPr>
            <p:spPr bwMode="auto">
              <a:xfrm>
                <a:off x="4032" y="3168"/>
                <a:ext cx="1392" cy="0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37" name="Line 101"/>
              <p:cNvSpPr>
                <a:spLocks noChangeShapeType="1"/>
              </p:cNvSpPr>
              <p:nvPr/>
            </p:nvSpPr>
            <p:spPr bwMode="auto">
              <a:xfrm>
                <a:off x="5424" y="3168"/>
                <a:ext cx="0" cy="720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4438" name="Group 102"/>
              <p:cNvGrpSpPr>
                <a:grpSpLocks/>
              </p:cNvGrpSpPr>
              <p:nvPr/>
            </p:nvGrpSpPr>
            <p:grpSpPr bwMode="auto">
              <a:xfrm flipH="1">
                <a:off x="1104" y="3552"/>
                <a:ext cx="48" cy="96"/>
                <a:chOff x="1680" y="4080"/>
                <a:chExt cx="48" cy="96"/>
              </a:xfrm>
            </p:grpSpPr>
            <p:sp>
              <p:nvSpPr>
                <p:cNvPr id="14439" name="Arc 103"/>
                <p:cNvSpPr>
                  <a:spLocks/>
                </p:cNvSpPr>
                <p:nvPr/>
              </p:nvSpPr>
              <p:spPr bwMode="auto">
                <a:xfrm flipH="1" flipV="1">
                  <a:off x="1680" y="4128"/>
                  <a:ext cx="48" cy="4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440" name="Arc 104"/>
                <p:cNvSpPr>
                  <a:spLocks/>
                </p:cNvSpPr>
                <p:nvPr/>
              </p:nvSpPr>
              <p:spPr bwMode="auto">
                <a:xfrm flipH="1">
                  <a:off x="1680" y="4080"/>
                  <a:ext cx="48" cy="4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4441" name="Line 105"/>
              <p:cNvSpPr>
                <a:spLocks noChangeShapeType="1"/>
              </p:cNvSpPr>
              <p:nvPr/>
            </p:nvSpPr>
            <p:spPr bwMode="auto">
              <a:xfrm flipH="1">
                <a:off x="1104" y="3888"/>
                <a:ext cx="4320" cy="0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42" name="Line 106"/>
              <p:cNvSpPr>
                <a:spLocks noChangeShapeType="1"/>
              </p:cNvSpPr>
              <p:nvPr/>
            </p:nvSpPr>
            <p:spPr bwMode="auto">
              <a:xfrm flipV="1">
                <a:off x="1104" y="3648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43" name="Line 107"/>
              <p:cNvSpPr>
                <a:spLocks noChangeShapeType="1"/>
              </p:cNvSpPr>
              <p:nvPr/>
            </p:nvSpPr>
            <p:spPr bwMode="auto">
              <a:xfrm flipV="1">
                <a:off x="1104" y="3360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44" name="Line 108"/>
              <p:cNvSpPr>
                <a:spLocks noChangeShapeType="1"/>
              </p:cNvSpPr>
              <p:nvPr/>
            </p:nvSpPr>
            <p:spPr bwMode="auto">
              <a:xfrm>
                <a:off x="1104" y="3360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445" name="Line 109"/>
            <p:cNvSpPr>
              <a:spLocks noChangeShapeType="1"/>
            </p:cNvSpPr>
            <p:nvPr/>
          </p:nvSpPr>
          <p:spPr bwMode="auto">
            <a:xfrm>
              <a:off x="1008" y="3312"/>
              <a:ext cx="33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446" name="Group 110"/>
            <p:cNvGrpSpPr>
              <a:grpSpLocks/>
            </p:cNvGrpSpPr>
            <p:nvPr/>
          </p:nvGrpSpPr>
          <p:grpSpPr bwMode="auto">
            <a:xfrm>
              <a:off x="1008" y="2400"/>
              <a:ext cx="4512" cy="1584"/>
              <a:chOff x="1008" y="2400"/>
              <a:chExt cx="4512" cy="1584"/>
            </a:xfrm>
          </p:grpSpPr>
          <p:sp>
            <p:nvSpPr>
              <p:cNvPr id="14447" name="Line 111"/>
              <p:cNvSpPr>
                <a:spLocks noChangeShapeType="1"/>
              </p:cNvSpPr>
              <p:nvPr/>
            </p:nvSpPr>
            <p:spPr bwMode="auto">
              <a:xfrm>
                <a:off x="4560" y="2400"/>
                <a:ext cx="960" cy="0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48" name="Line 112"/>
              <p:cNvSpPr>
                <a:spLocks noChangeShapeType="1"/>
              </p:cNvSpPr>
              <p:nvPr/>
            </p:nvSpPr>
            <p:spPr bwMode="auto">
              <a:xfrm>
                <a:off x="5520" y="2400"/>
                <a:ext cx="0" cy="1584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49" name="Line 113"/>
              <p:cNvSpPr>
                <a:spLocks noChangeShapeType="1"/>
              </p:cNvSpPr>
              <p:nvPr/>
            </p:nvSpPr>
            <p:spPr bwMode="auto">
              <a:xfrm flipH="1">
                <a:off x="1008" y="3984"/>
                <a:ext cx="4512" cy="0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50" name="Line 114"/>
              <p:cNvSpPr>
                <a:spLocks noChangeShapeType="1"/>
              </p:cNvSpPr>
              <p:nvPr/>
            </p:nvSpPr>
            <p:spPr bwMode="auto">
              <a:xfrm flipV="1">
                <a:off x="1008" y="3648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4451" name="Oval 115"/>
          <p:cNvSpPr>
            <a:spLocks noChangeArrowheads="1"/>
          </p:cNvSpPr>
          <p:nvPr/>
        </p:nvSpPr>
        <p:spPr bwMode="auto">
          <a:xfrm>
            <a:off x="3657600" y="1219200"/>
            <a:ext cx="228600" cy="228600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452" name="Oval 116"/>
          <p:cNvSpPr>
            <a:spLocks noChangeArrowheads="1"/>
          </p:cNvSpPr>
          <p:nvPr/>
        </p:nvSpPr>
        <p:spPr bwMode="auto">
          <a:xfrm>
            <a:off x="1066800" y="5867400"/>
            <a:ext cx="228600" cy="228600"/>
          </a:xfrm>
          <a:prstGeom prst="ellipse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4453" name="Rectangle 117"/>
          <p:cNvSpPr>
            <a:spLocks noChangeArrowheads="1"/>
          </p:cNvSpPr>
          <p:nvPr/>
        </p:nvSpPr>
        <p:spPr bwMode="auto">
          <a:xfrm>
            <a:off x="1371600" y="5715000"/>
            <a:ext cx="6781800" cy="685800"/>
          </a:xfrm>
          <a:prstGeom prst="rect">
            <a:avLst/>
          </a:prstGeom>
          <a:solidFill>
            <a:srgbClr val="FF3300">
              <a:alpha val="35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Recovery: Redirect fetch unit to T path if:</a:t>
            </a:r>
          </a:p>
          <a:p>
            <a:pPr algn="ctr"/>
            <a:r>
              <a:rPr lang="en-US" altLang="en-US"/>
              <a:t>(Predicted NT &amp; Actually 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5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2"/>
          <p:cNvGrpSpPr>
            <a:grpSpLocks/>
          </p:cNvGrpSpPr>
          <p:nvPr/>
        </p:nvGrpSpPr>
        <p:grpSpPr bwMode="auto">
          <a:xfrm>
            <a:off x="533400" y="457200"/>
            <a:ext cx="8229600" cy="4648200"/>
            <a:chOff x="336" y="1056"/>
            <a:chExt cx="5184" cy="2928"/>
          </a:xfrm>
        </p:grpSpPr>
        <p:grpSp>
          <p:nvGrpSpPr>
            <p:cNvPr id="15363" name="Group 3"/>
            <p:cNvGrpSpPr>
              <a:grpSpLocks/>
            </p:cNvGrpSpPr>
            <p:nvPr/>
          </p:nvGrpSpPr>
          <p:grpSpPr bwMode="auto">
            <a:xfrm>
              <a:off x="1344" y="2112"/>
              <a:ext cx="197" cy="384"/>
              <a:chOff x="1349" y="1920"/>
              <a:chExt cx="197" cy="384"/>
            </a:xfrm>
          </p:grpSpPr>
          <p:sp>
            <p:nvSpPr>
              <p:cNvPr id="15364" name="Line 4"/>
              <p:cNvSpPr>
                <a:spLocks noChangeShapeType="1"/>
              </p:cNvSpPr>
              <p:nvPr/>
            </p:nvSpPr>
            <p:spPr bwMode="auto">
              <a:xfrm>
                <a:off x="1349" y="1920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65" name="Line 5"/>
              <p:cNvSpPr>
                <a:spLocks noChangeShapeType="1"/>
              </p:cNvSpPr>
              <p:nvPr/>
            </p:nvSpPr>
            <p:spPr bwMode="auto">
              <a:xfrm>
                <a:off x="1349" y="206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66" name="Line 6"/>
              <p:cNvSpPr>
                <a:spLocks noChangeShapeType="1"/>
              </p:cNvSpPr>
              <p:nvPr/>
            </p:nvSpPr>
            <p:spPr bwMode="auto">
              <a:xfrm flipH="1">
                <a:off x="1349" y="2112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67" name="Line 7"/>
              <p:cNvSpPr>
                <a:spLocks noChangeShapeType="1"/>
              </p:cNvSpPr>
              <p:nvPr/>
            </p:nvSpPr>
            <p:spPr bwMode="auto">
              <a:xfrm>
                <a:off x="1349" y="2160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68" name="Line 8"/>
              <p:cNvSpPr>
                <a:spLocks noChangeShapeType="1"/>
              </p:cNvSpPr>
              <p:nvPr/>
            </p:nvSpPr>
            <p:spPr bwMode="auto">
              <a:xfrm>
                <a:off x="1349" y="1920"/>
                <a:ext cx="144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69" name="Line 9"/>
              <p:cNvSpPr>
                <a:spLocks noChangeShapeType="1"/>
              </p:cNvSpPr>
              <p:nvPr/>
            </p:nvSpPr>
            <p:spPr bwMode="auto">
              <a:xfrm flipV="1">
                <a:off x="1349" y="2208"/>
                <a:ext cx="144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" name="Line 10"/>
              <p:cNvSpPr>
                <a:spLocks noChangeShapeType="1"/>
              </p:cNvSpPr>
              <p:nvPr/>
            </p:nvSpPr>
            <p:spPr bwMode="auto">
              <a:xfrm>
                <a:off x="1493" y="201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1" name="Text Box 11"/>
              <p:cNvSpPr txBox="1">
                <a:spLocks noChangeArrowheads="1"/>
              </p:cNvSpPr>
              <p:nvPr/>
            </p:nvSpPr>
            <p:spPr bwMode="auto">
              <a:xfrm>
                <a:off x="1349" y="1988"/>
                <a:ext cx="19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800"/>
                  <a:t>+</a:t>
                </a:r>
              </a:p>
            </p:txBody>
          </p:sp>
        </p:grpSp>
        <p:sp>
          <p:nvSpPr>
            <p:cNvPr id="15372" name="Rectangle 12"/>
            <p:cNvSpPr>
              <a:spLocks noChangeArrowheads="1"/>
            </p:cNvSpPr>
            <p:nvPr/>
          </p:nvSpPr>
          <p:spPr bwMode="auto">
            <a:xfrm>
              <a:off x="576" y="1968"/>
              <a:ext cx="240" cy="17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/>
                <a:t>PC</a:t>
              </a:r>
            </a:p>
          </p:txBody>
        </p:sp>
        <p:sp>
          <p:nvSpPr>
            <p:cNvPr id="15373" name="Rectangle 13"/>
            <p:cNvSpPr>
              <a:spLocks noChangeArrowheads="1"/>
            </p:cNvSpPr>
            <p:nvPr/>
          </p:nvSpPr>
          <p:spPr bwMode="auto">
            <a:xfrm>
              <a:off x="2592" y="1968"/>
              <a:ext cx="288" cy="172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000"/>
            </a:p>
          </p:txBody>
        </p:sp>
        <p:sp>
          <p:nvSpPr>
            <p:cNvPr id="15374" name="Rectangle 14"/>
            <p:cNvSpPr>
              <a:spLocks noChangeArrowheads="1"/>
            </p:cNvSpPr>
            <p:nvPr/>
          </p:nvSpPr>
          <p:spPr bwMode="auto">
            <a:xfrm>
              <a:off x="1344" y="2592"/>
              <a:ext cx="720" cy="91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/>
                <a:t>BTB</a:t>
              </a:r>
            </a:p>
          </p:txBody>
        </p:sp>
        <p:sp>
          <p:nvSpPr>
            <p:cNvPr id="15375" name="Text Box 15"/>
            <p:cNvSpPr txBox="1">
              <a:spLocks noChangeArrowheads="1"/>
            </p:cNvSpPr>
            <p:nvPr/>
          </p:nvSpPr>
          <p:spPr bwMode="auto">
            <a:xfrm>
              <a:off x="2544" y="3456"/>
              <a:ext cx="3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PC</a:t>
              </a:r>
            </a:p>
          </p:txBody>
        </p:sp>
        <p:sp>
          <p:nvSpPr>
            <p:cNvPr id="15376" name="Text Box 16"/>
            <p:cNvSpPr txBox="1">
              <a:spLocks noChangeArrowheads="1"/>
            </p:cNvSpPr>
            <p:nvPr/>
          </p:nvSpPr>
          <p:spPr bwMode="auto">
            <a:xfrm>
              <a:off x="2544" y="2112"/>
              <a:ext cx="3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NPC</a:t>
              </a:r>
            </a:p>
          </p:txBody>
        </p:sp>
        <p:sp>
          <p:nvSpPr>
            <p:cNvPr id="15377" name="Line 17"/>
            <p:cNvSpPr>
              <a:spLocks noChangeShapeType="1"/>
            </p:cNvSpPr>
            <p:nvPr/>
          </p:nvSpPr>
          <p:spPr bwMode="auto">
            <a:xfrm>
              <a:off x="816" y="3600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8" name="Line 18"/>
            <p:cNvSpPr>
              <a:spLocks noChangeShapeType="1"/>
            </p:cNvSpPr>
            <p:nvPr/>
          </p:nvSpPr>
          <p:spPr bwMode="auto">
            <a:xfrm>
              <a:off x="816" y="244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79" name="Line 19"/>
            <p:cNvSpPr>
              <a:spLocks noChangeShapeType="1"/>
            </p:cNvSpPr>
            <p:nvPr/>
          </p:nvSpPr>
          <p:spPr bwMode="auto">
            <a:xfrm>
              <a:off x="1152" y="220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0" name="Text Box 20"/>
            <p:cNvSpPr txBox="1">
              <a:spLocks noChangeArrowheads="1"/>
            </p:cNvSpPr>
            <p:nvPr/>
          </p:nvSpPr>
          <p:spPr bwMode="auto">
            <a:xfrm>
              <a:off x="1004" y="206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4</a:t>
              </a:r>
            </a:p>
          </p:txBody>
        </p:sp>
        <p:sp>
          <p:nvSpPr>
            <p:cNvPr id="15381" name="Line 21"/>
            <p:cNvSpPr>
              <a:spLocks noChangeShapeType="1"/>
            </p:cNvSpPr>
            <p:nvPr/>
          </p:nvSpPr>
          <p:spPr bwMode="auto">
            <a:xfrm>
              <a:off x="1488" y="2304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382" name="Group 22"/>
            <p:cNvGrpSpPr>
              <a:grpSpLocks/>
            </p:cNvGrpSpPr>
            <p:nvPr/>
          </p:nvGrpSpPr>
          <p:grpSpPr bwMode="auto">
            <a:xfrm>
              <a:off x="3264" y="2208"/>
              <a:ext cx="197" cy="384"/>
              <a:chOff x="1349" y="1920"/>
              <a:chExt cx="197" cy="384"/>
            </a:xfrm>
          </p:grpSpPr>
          <p:sp>
            <p:nvSpPr>
              <p:cNvPr id="15383" name="Line 23"/>
              <p:cNvSpPr>
                <a:spLocks noChangeShapeType="1"/>
              </p:cNvSpPr>
              <p:nvPr/>
            </p:nvSpPr>
            <p:spPr bwMode="auto">
              <a:xfrm>
                <a:off x="1349" y="1920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4" name="Line 24"/>
              <p:cNvSpPr>
                <a:spLocks noChangeShapeType="1"/>
              </p:cNvSpPr>
              <p:nvPr/>
            </p:nvSpPr>
            <p:spPr bwMode="auto">
              <a:xfrm>
                <a:off x="1349" y="2064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5" name="Line 25"/>
              <p:cNvSpPr>
                <a:spLocks noChangeShapeType="1"/>
              </p:cNvSpPr>
              <p:nvPr/>
            </p:nvSpPr>
            <p:spPr bwMode="auto">
              <a:xfrm flipH="1">
                <a:off x="1349" y="2112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6" name="Line 26"/>
              <p:cNvSpPr>
                <a:spLocks noChangeShapeType="1"/>
              </p:cNvSpPr>
              <p:nvPr/>
            </p:nvSpPr>
            <p:spPr bwMode="auto">
              <a:xfrm>
                <a:off x="1349" y="2160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7" name="Line 27"/>
              <p:cNvSpPr>
                <a:spLocks noChangeShapeType="1"/>
              </p:cNvSpPr>
              <p:nvPr/>
            </p:nvSpPr>
            <p:spPr bwMode="auto">
              <a:xfrm>
                <a:off x="1349" y="1920"/>
                <a:ext cx="144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8" name="Line 28"/>
              <p:cNvSpPr>
                <a:spLocks noChangeShapeType="1"/>
              </p:cNvSpPr>
              <p:nvPr/>
            </p:nvSpPr>
            <p:spPr bwMode="auto">
              <a:xfrm flipV="1">
                <a:off x="1349" y="2208"/>
                <a:ext cx="144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9" name="Line 29"/>
              <p:cNvSpPr>
                <a:spLocks noChangeShapeType="1"/>
              </p:cNvSpPr>
              <p:nvPr/>
            </p:nvSpPr>
            <p:spPr bwMode="auto">
              <a:xfrm>
                <a:off x="1493" y="201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90" name="Text Box 30"/>
              <p:cNvSpPr txBox="1">
                <a:spLocks noChangeArrowheads="1"/>
              </p:cNvSpPr>
              <p:nvPr/>
            </p:nvSpPr>
            <p:spPr bwMode="auto">
              <a:xfrm>
                <a:off x="1349" y="1988"/>
                <a:ext cx="19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1800"/>
                  <a:t>+</a:t>
                </a:r>
              </a:p>
            </p:txBody>
          </p:sp>
        </p:grpSp>
        <p:sp>
          <p:nvSpPr>
            <p:cNvPr id="15391" name="Line 31"/>
            <p:cNvSpPr>
              <a:spLocks noChangeShapeType="1"/>
            </p:cNvSpPr>
            <p:nvPr/>
          </p:nvSpPr>
          <p:spPr bwMode="auto">
            <a:xfrm>
              <a:off x="2880" y="230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2" name="Text Box 32"/>
            <p:cNvSpPr txBox="1">
              <a:spLocks noChangeArrowheads="1"/>
            </p:cNvSpPr>
            <p:nvPr/>
          </p:nvSpPr>
          <p:spPr bwMode="auto">
            <a:xfrm>
              <a:off x="2880" y="2352"/>
              <a:ext cx="3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Imm</a:t>
              </a:r>
            </a:p>
          </p:txBody>
        </p:sp>
        <p:sp>
          <p:nvSpPr>
            <p:cNvPr id="15393" name="Line 33"/>
            <p:cNvSpPr>
              <a:spLocks noChangeShapeType="1"/>
            </p:cNvSpPr>
            <p:nvPr/>
          </p:nvSpPr>
          <p:spPr bwMode="auto">
            <a:xfrm>
              <a:off x="3072" y="254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4" name="AutoShape 34"/>
            <p:cNvSpPr>
              <a:spLocks noChangeArrowheads="1"/>
            </p:cNvSpPr>
            <p:nvPr/>
          </p:nvSpPr>
          <p:spPr bwMode="auto">
            <a:xfrm>
              <a:off x="2976" y="2928"/>
              <a:ext cx="432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800"/>
                <a:t>A </a:t>
              </a:r>
              <a:r>
                <a:rPr lang="en-US" altLang="en-US" sz="1800" i="1"/>
                <a:t>op</a:t>
              </a:r>
              <a:r>
                <a:rPr lang="en-US" altLang="en-US" sz="1800"/>
                <a:t> 0</a:t>
              </a:r>
              <a:br>
                <a:rPr lang="en-US" altLang="en-US" sz="1800"/>
              </a:br>
              <a:r>
                <a:rPr lang="en-US" altLang="en-US" sz="1800"/>
                <a:t>?</a:t>
              </a:r>
            </a:p>
          </p:txBody>
        </p:sp>
        <p:sp>
          <p:nvSpPr>
            <p:cNvPr id="15395" name="AutoShape 35"/>
            <p:cNvSpPr>
              <a:spLocks noChangeArrowheads="1"/>
            </p:cNvSpPr>
            <p:nvPr/>
          </p:nvSpPr>
          <p:spPr bwMode="auto">
            <a:xfrm>
              <a:off x="2976" y="3264"/>
              <a:ext cx="432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800"/>
                <a:t>decode</a:t>
              </a:r>
            </a:p>
          </p:txBody>
        </p:sp>
        <p:sp>
          <p:nvSpPr>
            <p:cNvPr id="15396" name="Line 36"/>
            <p:cNvSpPr>
              <a:spLocks noChangeShapeType="1"/>
            </p:cNvSpPr>
            <p:nvPr/>
          </p:nvSpPr>
          <p:spPr bwMode="auto">
            <a:xfrm>
              <a:off x="3408" y="240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7" name="Line 37"/>
            <p:cNvSpPr>
              <a:spLocks noChangeShapeType="1"/>
            </p:cNvSpPr>
            <p:nvPr/>
          </p:nvSpPr>
          <p:spPr bwMode="auto">
            <a:xfrm>
              <a:off x="3408" y="307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8" name="Line 38"/>
            <p:cNvSpPr>
              <a:spLocks noChangeShapeType="1"/>
            </p:cNvSpPr>
            <p:nvPr/>
          </p:nvSpPr>
          <p:spPr bwMode="auto">
            <a:xfrm>
              <a:off x="3408" y="340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9" name="Text Box 39"/>
            <p:cNvSpPr txBox="1">
              <a:spLocks noChangeArrowheads="1"/>
            </p:cNvSpPr>
            <p:nvPr/>
          </p:nvSpPr>
          <p:spPr bwMode="auto">
            <a:xfrm>
              <a:off x="3792" y="2256"/>
              <a:ext cx="7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taken target</a:t>
              </a:r>
            </a:p>
          </p:txBody>
        </p:sp>
        <p:sp>
          <p:nvSpPr>
            <p:cNvPr id="15400" name="Text Box 40"/>
            <p:cNvSpPr txBox="1">
              <a:spLocks noChangeArrowheads="1"/>
            </p:cNvSpPr>
            <p:nvPr/>
          </p:nvSpPr>
          <p:spPr bwMode="auto">
            <a:xfrm>
              <a:off x="3408" y="2880"/>
              <a:ext cx="77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Actual T/NT</a:t>
              </a:r>
            </a:p>
          </p:txBody>
        </p:sp>
        <p:sp>
          <p:nvSpPr>
            <p:cNvPr id="15401" name="Text Box 41"/>
            <p:cNvSpPr txBox="1">
              <a:spLocks noChangeArrowheads="1"/>
            </p:cNvSpPr>
            <p:nvPr/>
          </p:nvSpPr>
          <p:spPr bwMode="auto">
            <a:xfrm>
              <a:off x="3676" y="3273"/>
              <a:ext cx="7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is a branch</a:t>
              </a:r>
            </a:p>
          </p:txBody>
        </p:sp>
        <p:sp>
          <p:nvSpPr>
            <p:cNvPr id="15402" name="Text Box 42"/>
            <p:cNvSpPr txBox="1">
              <a:spLocks noChangeArrowheads="1"/>
            </p:cNvSpPr>
            <p:nvPr/>
          </p:nvSpPr>
          <p:spPr bwMode="auto">
            <a:xfrm>
              <a:off x="1296" y="3225"/>
              <a:ext cx="6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i="1"/>
                <a:t>write port</a:t>
              </a:r>
            </a:p>
          </p:txBody>
        </p:sp>
        <p:sp>
          <p:nvSpPr>
            <p:cNvPr id="15403" name="Text Box 43"/>
            <p:cNvSpPr txBox="1">
              <a:spLocks noChangeArrowheads="1"/>
            </p:cNvSpPr>
            <p:nvPr/>
          </p:nvSpPr>
          <p:spPr bwMode="auto">
            <a:xfrm>
              <a:off x="1312" y="2592"/>
              <a:ext cx="6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 i="1"/>
                <a:t>read port</a:t>
              </a:r>
            </a:p>
          </p:txBody>
        </p:sp>
        <p:sp>
          <p:nvSpPr>
            <p:cNvPr id="15404" name="Text Box 44"/>
            <p:cNvSpPr txBox="1">
              <a:spLocks noChangeArrowheads="1"/>
            </p:cNvSpPr>
            <p:nvPr/>
          </p:nvSpPr>
          <p:spPr bwMode="auto">
            <a:xfrm>
              <a:off x="1382" y="1056"/>
              <a:ext cx="7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IF stage</a:t>
              </a:r>
            </a:p>
          </p:txBody>
        </p:sp>
        <p:sp>
          <p:nvSpPr>
            <p:cNvPr id="15405" name="Text Box 45"/>
            <p:cNvSpPr txBox="1">
              <a:spLocks noChangeArrowheads="1"/>
            </p:cNvSpPr>
            <p:nvPr/>
          </p:nvSpPr>
          <p:spPr bwMode="auto">
            <a:xfrm>
              <a:off x="3360" y="1056"/>
              <a:ext cx="7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ID stage</a:t>
              </a:r>
            </a:p>
          </p:txBody>
        </p:sp>
        <p:sp>
          <p:nvSpPr>
            <p:cNvPr id="15406" name="Line 46"/>
            <p:cNvSpPr>
              <a:spLocks noChangeShapeType="1"/>
            </p:cNvSpPr>
            <p:nvPr/>
          </p:nvSpPr>
          <p:spPr bwMode="auto">
            <a:xfrm>
              <a:off x="816" y="273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407" name="Group 47"/>
            <p:cNvGrpSpPr>
              <a:grpSpLocks/>
            </p:cNvGrpSpPr>
            <p:nvPr/>
          </p:nvGrpSpPr>
          <p:grpSpPr bwMode="auto">
            <a:xfrm rot="10800000">
              <a:off x="1776" y="1584"/>
              <a:ext cx="144" cy="576"/>
              <a:chOff x="3456" y="1584"/>
              <a:chExt cx="144" cy="576"/>
            </a:xfrm>
          </p:grpSpPr>
          <p:sp>
            <p:nvSpPr>
              <p:cNvPr id="15408" name="Line 48"/>
              <p:cNvSpPr>
                <a:spLocks noChangeShapeType="1"/>
              </p:cNvSpPr>
              <p:nvPr/>
            </p:nvSpPr>
            <p:spPr bwMode="auto">
              <a:xfrm>
                <a:off x="3456" y="1584"/>
                <a:ext cx="0" cy="5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09" name="Line 49"/>
              <p:cNvSpPr>
                <a:spLocks noChangeShapeType="1"/>
              </p:cNvSpPr>
              <p:nvPr/>
            </p:nvSpPr>
            <p:spPr bwMode="auto">
              <a:xfrm>
                <a:off x="3456" y="1584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0" name="Line 50"/>
              <p:cNvSpPr>
                <a:spLocks noChangeShapeType="1"/>
              </p:cNvSpPr>
              <p:nvPr/>
            </p:nvSpPr>
            <p:spPr bwMode="auto">
              <a:xfrm flipV="1">
                <a:off x="3456" y="2016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1" name="Line 51"/>
              <p:cNvSpPr>
                <a:spLocks noChangeShapeType="1"/>
              </p:cNvSpPr>
              <p:nvPr/>
            </p:nvSpPr>
            <p:spPr bwMode="auto">
              <a:xfrm>
                <a:off x="3600" y="172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412" name="Text Box 52"/>
            <p:cNvSpPr txBox="1">
              <a:spLocks noChangeArrowheads="1"/>
            </p:cNvSpPr>
            <p:nvPr/>
          </p:nvSpPr>
          <p:spPr bwMode="auto">
            <a:xfrm>
              <a:off x="2016" y="2832"/>
              <a:ext cx="2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hit</a:t>
              </a:r>
            </a:p>
          </p:txBody>
        </p:sp>
        <p:sp>
          <p:nvSpPr>
            <p:cNvPr id="15413" name="Text Box 53"/>
            <p:cNvSpPr txBox="1">
              <a:spLocks noChangeArrowheads="1"/>
            </p:cNvSpPr>
            <p:nvPr/>
          </p:nvSpPr>
          <p:spPr bwMode="auto">
            <a:xfrm>
              <a:off x="2016" y="2688"/>
              <a:ext cx="3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t/nt</a:t>
              </a:r>
            </a:p>
          </p:txBody>
        </p:sp>
        <p:sp>
          <p:nvSpPr>
            <p:cNvPr id="15414" name="Text Box 54"/>
            <p:cNvSpPr txBox="1">
              <a:spLocks noChangeArrowheads="1"/>
            </p:cNvSpPr>
            <p:nvPr/>
          </p:nvSpPr>
          <p:spPr bwMode="auto">
            <a:xfrm>
              <a:off x="2016" y="2544"/>
              <a:ext cx="4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target</a:t>
              </a:r>
            </a:p>
          </p:txBody>
        </p:sp>
        <p:grpSp>
          <p:nvGrpSpPr>
            <p:cNvPr id="15415" name="Group 55"/>
            <p:cNvGrpSpPr>
              <a:grpSpLocks/>
            </p:cNvGrpSpPr>
            <p:nvPr/>
          </p:nvGrpSpPr>
          <p:grpSpPr bwMode="auto">
            <a:xfrm>
              <a:off x="1920" y="2064"/>
              <a:ext cx="240" cy="240"/>
              <a:chOff x="1920" y="2064"/>
              <a:chExt cx="240" cy="240"/>
            </a:xfrm>
          </p:grpSpPr>
          <p:sp>
            <p:nvSpPr>
              <p:cNvPr id="15416" name="Line 56"/>
              <p:cNvSpPr>
                <a:spLocks noChangeShapeType="1"/>
              </p:cNvSpPr>
              <p:nvPr/>
            </p:nvSpPr>
            <p:spPr bwMode="auto">
              <a:xfrm flipV="1">
                <a:off x="2160" y="2064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7" name="Line 57"/>
              <p:cNvSpPr>
                <a:spLocks noChangeShapeType="1"/>
              </p:cNvSpPr>
              <p:nvPr/>
            </p:nvSpPr>
            <p:spPr bwMode="auto">
              <a:xfrm flipH="1">
                <a:off x="1920" y="2064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418" name="Line 58"/>
            <p:cNvSpPr>
              <a:spLocks noChangeShapeType="1"/>
            </p:cNvSpPr>
            <p:nvPr/>
          </p:nvSpPr>
          <p:spPr bwMode="auto">
            <a:xfrm>
              <a:off x="2400" y="288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19" name="Text Box 59"/>
            <p:cNvSpPr txBox="1">
              <a:spLocks noChangeArrowheads="1"/>
            </p:cNvSpPr>
            <p:nvPr/>
          </p:nvSpPr>
          <p:spPr bwMode="auto">
            <a:xfrm>
              <a:off x="2544" y="2736"/>
              <a:ext cx="40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T/NT</a:t>
              </a:r>
              <a:br>
                <a:rPr lang="en-US" altLang="en-US" sz="1600"/>
              </a:br>
              <a:r>
                <a:rPr lang="en-US" altLang="en-US" sz="1600"/>
                <a:t>pred.</a:t>
              </a:r>
            </a:p>
          </p:txBody>
        </p:sp>
        <p:sp>
          <p:nvSpPr>
            <p:cNvPr id="15420" name="AutoShape 60"/>
            <p:cNvSpPr>
              <a:spLocks/>
            </p:cNvSpPr>
            <p:nvPr/>
          </p:nvSpPr>
          <p:spPr bwMode="auto">
            <a:xfrm>
              <a:off x="2304" y="2784"/>
              <a:ext cx="96" cy="240"/>
            </a:xfrm>
            <a:prstGeom prst="rightBrace">
              <a:avLst>
                <a:gd name="adj1" fmla="val 208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1" name="Line 61"/>
            <p:cNvSpPr>
              <a:spLocks noChangeShapeType="1"/>
            </p:cNvSpPr>
            <p:nvPr/>
          </p:nvSpPr>
          <p:spPr bwMode="auto">
            <a:xfrm>
              <a:off x="2880" y="2880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22" name="AutoShape 62"/>
            <p:cNvSpPr>
              <a:spLocks noChangeArrowheads="1"/>
            </p:cNvSpPr>
            <p:nvPr/>
          </p:nvSpPr>
          <p:spPr bwMode="auto">
            <a:xfrm>
              <a:off x="4272" y="2832"/>
              <a:ext cx="240" cy="288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==</a:t>
              </a:r>
            </a:p>
          </p:txBody>
        </p:sp>
        <p:sp>
          <p:nvSpPr>
            <p:cNvPr id="15423" name="Text Box 63"/>
            <p:cNvSpPr txBox="1">
              <a:spLocks noChangeArrowheads="1"/>
            </p:cNvSpPr>
            <p:nvPr/>
          </p:nvSpPr>
          <p:spPr bwMode="auto">
            <a:xfrm>
              <a:off x="3259" y="2688"/>
              <a:ext cx="91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Predicted T/NT</a:t>
              </a:r>
            </a:p>
          </p:txBody>
        </p:sp>
        <p:sp>
          <p:nvSpPr>
            <p:cNvPr id="15424" name="Line 64"/>
            <p:cNvSpPr>
              <a:spLocks noChangeShapeType="1"/>
            </p:cNvSpPr>
            <p:nvPr/>
          </p:nvSpPr>
          <p:spPr bwMode="auto">
            <a:xfrm>
              <a:off x="4512" y="2976"/>
              <a:ext cx="14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25" name="Text Box 65"/>
            <p:cNvSpPr txBox="1">
              <a:spLocks noChangeArrowheads="1"/>
            </p:cNvSpPr>
            <p:nvPr/>
          </p:nvSpPr>
          <p:spPr bwMode="auto">
            <a:xfrm>
              <a:off x="4464" y="2764"/>
              <a:ext cx="83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/>
                <a:t>mispredicted?</a:t>
              </a:r>
            </a:p>
          </p:txBody>
        </p:sp>
        <p:grpSp>
          <p:nvGrpSpPr>
            <p:cNvPr id="15426" name="Group 66"/>
            <p:cNvGrpSpPr>
              <a:grpSpLocks/>
            </p:cNvGrpSpPr>
            <p:nvPr/>
          </p:nvGrpSpPr>
          <p:grpSpPr bwMode="auto">
            <a:xfrm>
              <a:off x="1920" y="1776"/>
              <a:ext cx="1152" cy="528"/>
              <a:chOff x="1920" y="1776"/>
              <a:chExt cx="1152" cy="528"/>
            </a:xfrm>
          </p:grpSpPr>
          <p:sp>
            <p:nvSpPr>
              <p:cNvPr id="15427" name="Line 67"/>
              <p:cNvSpPr>
                <a:spLocks noChangeShapeType="1"/>
              </p:cNvSpPr>
              <p:nvPr/>
            </p:nvSpPr>
            <p:spPr bwMode="auto">
              <a:xfrm flipV="1">
                <a:off x="3072" y="1776"/>
                <a:ext cx="0" cy="528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28" name="Line 68"/>
              <p:cNvSpPr>
                <a:spLocks noChangeShapeType="1"/>
              </p:cNvSpPr>
              <p:nvPr/>
            </p:nvSpPr>
            <p:spPr bwMode="auto">
              <a:xfrm flipH="1">
                <a:off x="1920" y="1776"/>
                <a:ext cx="1152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429" name="Group 69"/>
            <p:cNvGrpSpPr>
              <a:grpSpLocks/>
            </p:cNvGrpSpPr>
            <p:nvPr/>
          </p:nvGrpSpPr>
          <p:grpSpPr bwMode="auto">
            <a:xfrm>
              <a:off x="1920" y="1680"/>
              <a:ext cx="1680" cy="720"/>
              <a:chOff x="1920" y="1680"/>
              <a:chExt cx="1680" cy="720"/>
            </a:xfrm>
          </p:grpSpPr>
          <p:sp>
            <p:nvSpPr>
              <p:cNvPr id="15430" name="Line 70"/>
              <p:cNvSpPr>
                <a:spLocks noChangeShapeType="1"/>
              </p:cNvSpPr>
              <p:nvPr/>
            </p:nvSpPr>
            <p:spPr bwMode="auto">
              <a:xfrm flipV="1">
                <a:off x="3600" y="1680"/>
                <a:ext cx="0" cy="72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31" name="Line 71"/>
              <p:cNvSpPr>
                <a:spLocks noChangeShapeType="1"/>
              </p:cNvSpPr>
              <p:nvPr/>
            </p:nvSpPr>
            <p:spPr bwMode="auto">
              <a:xfrm flipH="1">
                <a:off x="1920" y="1680"/>
                <a:ext cx="1680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432" name="Line 72"/>
            <p:cNvSpPr>
              <a:spLocks noChangeShapeType="1"/>
            </p:cNvSpPr>
            <p:nvPr/>
          </p:nvSpPr>
          <p:spPr bwMode="auto">
            <a:xfrm flipH="1">
              <a:off x="336" y="1872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33" name="Line 73"/>
            <p:cNvSpPr>
              <a:spLocks noChangeShapeType="1"/>
            </p:cNvSpPr>
            <p:nvPr/>
          </p:nvSpPr>
          <p:spPr bwMode="auto">
            <a:xfrm>
              <a:off x="336" y="1872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34" name="Line 74"/>
            <p:cNvSpPr>
              <a:spLocks noChangeShapeType="1"/>
            </p:cNvSpPr>
            <p:nvPr/>
          </p:nvSpPr>
          <p:spPr bwMode="auto">
            <a:xfrm>
              <a:off x="336" y="283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435" name="Group 75"/>
            <p:cNvGrpSpPr>
              <a:grpSpLocks/>
            </p:cNvGrpSpPr>
            <p:nvPr/>
          </p:nvGrpSpPr>
          <p:grpSpPr bwMode="auto">
            <a:xfrm>
              <a:off x="1920" y="1968"/>
              <a:ext cx="384" cy="672"/>
              <a:chOff x="1920" y="1968"/>
              <a:chExt cx="384" cy="672"/>
            </a:xfrm>
          </p:grpSpPr>
          <p:sp>
            <p:nvSpPr>
              <p:cNvPr id="15436" name="Line 76"/>
              <p:cNvSpPr>
                <a:spLocks noChangeShapeType="1"/>
              </p:cNvSpPr>
              <p:nvPr/>
            </p:nvSpPr>
            <p:spPr bwMode="auto">
              <a:xfrm flipV="1">
                <a:off x="2256" y="2352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37" name="Line 77"/>
              <p:cNvSpPr>
                <a:spLocks noChangeShapeType="1"/>
              </p:cNvSpPr>
              <p:nvPr/>
            </p:nvSpPr>
            <p:spPr bwMode="auto">
              <a:xfrm flipV="1">
                <a:off x="2256" y="1968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38" name="Line 78"/>
              <p:cNvSpPr>
                <a:spLocks noChangeShapeType="1"/>
              </p:cNvSpPr>
              <p:nvPr/>
            </p:nvSpPr>
            <p:spPr bwMode="auto">
              <a:xfrm flipH="1">
                <a:off x="1920" y="1968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5439" name="Group 79"/>
              <p:cNvGrpSpPr>
                <a:grpSpLocks/>
              </p:cNvGrpSpPr>
              <p:nvPr/>
            </p:nvGrpSpPr>
            <p:grpSpPr bwMode="auto">
              <a:xfrm flipH="1">
                <a:off x="2256" y="2256"/>
                <a:ext cx="48" cy="96"/>
                <a:chOff x="1680" y="4080"/>
                <a:chExt cx="48" cy="96"/>
              </a:xfrm>
            </p:grpSpPr>
            <p:sp>
              <p:nvSpPr>
                <p:cNvPr id="15440" name="Arc 80"/>
                <p:cNvSpPr>
                  <a:spLocks/>
                </p:cNvSpPr>
                <p:nvPr/>
              </p:nvSpPr>
              <p:spPr bwMode="auto">
                <a:xfrm flipH="1" flipV="1">
                  <a:off x="1680" y="4128"/>
                  <a:ext cx="48" cy="4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41" name="Arc 81"/>
                <p:cNvSpPr>
                  <a:spLocks/>
                </p:cNvSpPr>
                <p:nvPr/>
              </p:nvSpPr>
              <p:spPr bwMode="auto">
                <a:xfrm flipH="1">
                  <a:off x="1680" y="4080"/>
                  <a:ext cx="48" cy="4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5442" name="AutoShape 82"/>
            <p:cNvSpPr>
              <a:spLocks/>
            </p:cNvSpPr>
            <p:nvPr/>
          </p:nvSpPr>
          <p:spPr bwMode="auto">
            <a:xfrm rot="5400000">
              <a:off x="1632" y="336"/>
              <a:ext cx="96" cy="2016"/>
            </a:xfrm>
            <a:prstGeom prst="leftBrace">
              <a:avLst>
                <a:gd name="adj1" fmla="val 175000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3" name="AutoShape 83"/>
            <p:cNvSpPr>
              <a:spLocks/>
            </p:cNvSpPr>
            <p:nvPr/>
          </p:nvSpPr>
          <p:spPr bwMode="auto">
            <a:xfrm rot="5400000">
              <a:off x="3696" y="336"/>
              <a:ext cx="96" cy="2016"/>
            </a:xfrm>
            <a:prstGeom prst="leftBrace">
              <a:avLst>
                <a:gd name="adj1" fmla="val 175000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444" name="Group 84"/>
            <p:cNvGrpSpPr>
              <a:grpSpLocks/>
            </p:cNvGrpSpPr>
            <p:nvPr/>
          </p:nvGrpSpPr>
          <p:grpSpPr bwMode="auto">
            <a:xfrm>
              <a:off x="1200" y="3408"/>
              <a:ext cx="4128" cy="384"/>
              <a:chOff x="1200" y="3408"/>
              <a:chExt cx="4128" cy="384"/>
            </a:xfrm>
          </p:grpSpPr>
          <p:sp>
            <p:nvSpPr>
              <p:cNvPr id="15445" name="Line 85"/>
              <p:cNvSpPr>
                <a:spLocks noChangeShapeType="1"/>
              </p:cNvSpPr>
              <p:nvPr/>
            </p:nvSpPr>
            <p:spPr bwMode="auto">
              <a:xfrm>
                <a:off x="2880" y="3600"/>
                <a:ext cx="2448" cy="0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46" name="Line 86"/>
              <p:cNvSpPr>
                <a:spLocks noChangeShapeType="1"/>
              </p:cNvSpPr>
              <p:nvPr/>
            </p:nvSpPr>
            <p:spPr bwMode="auto">
              <a:xfrm>
                <a:off x="5328" y="3600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47" name="Line 87"/>
              <p:cNvSpPr>
                <a:spLocks noChangeShapeType="1"/>
              </p:cNvSpPr>
              <p:nvPr/>
            </p:nvSpPr>
            <p:spPr bwMode="auto">
              <a:xfrm flipH="1">
                <a:off x="1200" y="3792"/>
                <a:ext cx="4128" cy="0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48" name="Line 88"/>
              <p:cNvSpPr>
                <a:spLocks noChangeShapeType="1"/>
              </p:cNvSpPr>
              <p:nvPr/>
            </p:nvSpPr>
            <p:spPr bwMode="auto">
              <a:xfrm>
                <a:off x="1200" y="3408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5449" name="Group 89"/>
              <p:cNvGrpSpPr>
                <a:grpSpLocks/>
              </p:cNvGrpSpPr>
              <p:nvPr/>
            </p:nvGrpSpPr>
            <p:grpSpPr bwMode="auto">
              <a:xfrm flipH="1">
                <a:off x="1200" y="3552"/>
                <a:ext cx="48" cy="96"/>
                <a:chOff x="1680" y="4080"/>
                <a:chExt cx="48" cy="96"/>
              </a:xfrm>
            </p:grpSpPr>
            <p:sp>
              <p:nvSpPr>
                <p:cNvPr id="15450" name="Arc 90"/>
                <p:cNvSpPr>
                  <a:spLocks/>
                </p:cNvSpPr>
                <p:nvPr/>
              </p:nvSpPr>
              <p:spPr bwMode="auto">
                <a:xfrm flipH="1" flipV="1">
                  <a:off x="1680" y="4128"/>
                  <a:ext cx="48" cy="4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51" name="Arc 91"/>
                <p:cNvSpPr>
                  <a:spLocks/>
                </p:cNvSpPr>
                <p:nvPr/>
              </p:nvSpPr>
              <p:spPr bwMode="auto">
                <a:xfrm flipH="1">
                  <a:off x="1680" y="4080"/>
                  <a:ext cx="48" cy="4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5452" name="Line 92"/>
              <p:cNvSpPr>
                <a:spLocks noChangeShapeType="1"/>
              </p:cNvSpPr>
              <p:nvPr/>
            </p:nvSpPr>
            <p:spPr bwMode="auto">
              <a:xfrm>
                <a:off x="1200" y="3648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53" name="Line 93"/>
              <p:cNvSpPr>
                <a:spLocks noChangeShapeType="1"/>
              </p:cNvSpPr>
              <p:nvPr/>
            </p:nvSpPr>
            <p:spPr bwMode="auto">
              <a:xfrm flipV="1">
                <a:off x="1200" y="3408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454" name="Group 94"/>
            <p:cNvGrpSpPr>
              <a:grpSpLocks/>
            </p:cNvGrpSpPr>
            <p:nvPr/>
          </p:nvGrpSpPr>
          <p:grpSpPr bwMode="auto">
            <a:xfrm flipH="1">
              <a:off x="1008" y="3552"/>
              <a:ext cx="48" cy="96"/>
              <a:chOff x="1680" y="4080"/>
              <a:chExt cx="48" cy="96"/>
            </a:xfrm>
          </p:grpSpPr>
          <p:sp>
            <p:nvSpPr>
              <p:cNvPr id="15455" name="Arc 95"/>
              <p:cNvSpPr>
                <a:spLocks/>
              </p:cNvSpPr>
              <p:nvPr/>
            </p:nvSpPr>
            <p:spPr bwMode="auto">
              <a:xfrm flipH="1" flipV="1">
                <a:off x="1680" y="4128"/>
                <a:ext cx="48" cy="4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56" name="Arc 96"/>
              <p:cNvSpPr>
                <a:spLocks/>
              </p:cNvSpPr>
              <p:nvPr/>
            </p:nvSpPr>
            <p:spPr bwMode="auto">
              <a:xfrm flipH="1">
                <a:off x="1680" y="4080"/>
                <a:ext cx="48" cy="4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457" name="Line 97"/>
            <p:cNvSpPr>
              <a:spLocks noChangeShapeType="1"/>
            </p:cNvSpPr>
            <p:nvPr/>
          </p:nvSpPr>
          <p:spPr bwMode="auto">
            <a:xfrm>
              <a:off x="1008" y="3312"/>
              <a:ext cx="0" cy="24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458" name="Group 98"/>
            <p:cNvGrpSpPr>
              <a:grpSpLocks/>
            </p:cNvGrpSpPr>
            <p:nvPr/>
          </p:nvGrpSpPr>
          <p:grpSpPr bwMode="auto">
            <a:xfrm>
              <a:off x="1104" y="3072"/>
              <a:ext cx="4320" cy="816"/>
              <a:chOff x="1104" y="3072"/>
              <a:chExt cx="4320" cy="816"/>
            </a:xfrm>
          </p:grpSpPr>
          <p:sp>
            <p:nvSpPr>
              <p:cNvPr id="15459" name="Line 99"/>
              <p:cNvSpPr>
                <a:spLocks noChangeShapeType="1"/>
              </p:cNvSpPr>
              <p:nvPr/>
            </p:nvSpPr>
            <p:spPr bwMode="auto">
              <a:xfrm>
                <a:off x="4032" y="3072"/>
                <a:ext cx="0" cy="96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60" name="Line 100"/>
              <p:cNvSpPr>
                <a:spLocks noChangeShapeType="1"/>
              </p:cNvSpPr>
              <p:nvPr/>
            </p:nvSpPr>
            <p:spPr bwMode="auto">
              <a:xfrm>
                <a:off x="4032" y="3168"/>
                <a:ext cx="1392" cy="0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61" name="Line 101"/>
              <p:cNvSpPr>
                <a:spLocks noChangeShapeType="1"/>
              </p:cNvSpPr>
              <p:nvPr/>
            </p:nvSpPr>
            <p:spPr bwMode="auto">
              <a:xfrm>
                <a:off x="5424" y="3168"/>
                <a:ext cx="0" cy="720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5462" name="Group 102"/>
              <p:cNvGrpSpPr>
                <a:grpSpLocks/>
              </p:cNvGrpSpPr>
              <p:nvPr/>
            </p:nvGrpSpPr>
            <p:grpSpPr bwMode="auto">
              <a:xfrm flipH="1">
                <a:off x="1104" y="3552"/>
                <a:ext cx="48" cy="96"/>
                <a:chOff x="1680" y="4080"/>
                <a:chExt cx="48" cy="96"/>
              </a:xfrm>
            </p:grpSpPr>
            <p:sp>
              <p:nvSpPr>
                <p:cNvPr id="15463" name="Arc 103"/>
                <p:cNvSpPr>
                  <a:spLocks/>
                </p:cNvSpPr>
                <p:nvPr/>
              </p:nvSpPr>
              <p:spPr bwMode="auto">
                <a:xfrm flipH="1" flipV="1">
                  <a:off x="1680" y="4128"/>
                  <a:ext cx="48" cy="4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64" name="Arc 104"/>
                <p:cNvSpPr>
                  <a:spLocks/>
                </p:cNvSpPr>
                <p:nvPr/>
              </p:nvSpPr>
              <p:spPr bwMode="auto">
                <a:xfrm flipH="1">
                  <a:off x="1680" y="4080"/>
                  <a:ext cx="48" cy="4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5465" name="Line 105"/>
              <p:cNvSpPr>
                <a:spLocks noChangeShapeType="1"/>
              </p:cNvSpPr>
              <p:nvPr/>
            </p:nvSpPr>
            <p:spPr bwMode="auto">
              <a:xfrm flipH="1">
                <a:off x="1104" y="3888"/>
                <a:ext cx="4320" cy="0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66" name="Line 106"/>
              <p:cNvSpPr>
                <a:spLocks noChangeShapeType="1"/>
              </p:cNvSpPr>
              <p:nvPr/>
            </p:nvSpPr>
            <p:spPr bwMode="auto">
              <a:xfrm flipV="1">
                <a:off x="1104" y="3648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67" name="Line 107"/>
              <p:cNvSpPr>
                <a:spLocks noChangeShapeType="1"/>
              </p:cNvSpPr>
              <p:nvPr/>
            </p:nvSpPr>
            <p:spPr bwMode="auto">
              <a:xfrm flipV="1">
                <a:off x="1104" y="3360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68" name="Line 108"/>
              <p:cNvSpPr>
                <a:spLocks noChangeShapeType="1"/>
              </p:cNvSpPr>
              <p:nvPr/>
            </p:nvSpPr>
            <p:spPr bwMode="auto">
              <a:xfrm>
                <a:off x="1104" y="3360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469" name="Line 109"/>
            <p:cNvSpPr>
              <a:spLocks noChangeShapeType="1"/>
            </p:cNvSpPr>
            <p:nvPr/>
          </p:nvSpPr>
          <p:spPr bwMode="auto">
            <a:xfrm>
              <a:off x="1008" y="3312"/>
              <a:ext cx="336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470" name="Group 110"/>
            <p:cNvGrpSpPr>
              <a:grpSpLocks/>
            </p:cNvGrpSpPr>
            <p:nvPr/>
          </p:nvGrpSpPr>
          <p:grpSpPr bwMode="auto">
            <a:xfrm>
              <a:off x="1008" y="2400"/>
              <a:ext cx="4512" cy="1584"/>
              <a:chOff x="1008" y="2400"/>
              <a:chExt cx="4512" cy="1584"/>
            </a:xfrm>
          </p:grpSpPr>
          <p:sp>
            <p:nvSpPr>
              <p:cNvPr id="15471" name="Line 111"/>
              <p:cNvSpPr>
                <a:spLocks noChangeShapeType="1"/>
              </p:cNvSpPr>
              <p:nvPr/>
            </p:nvSpPr>
            <p:spPr bwMode="auto">
              <a:xfrm>
                <a:off x="4560" y="2400"/>
                <a:ext cx="960" cy="0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72" name="Line 112"/>
              <p:cNvSpPr>
                <a:spLocks noChangeShapeType="1"/>
              </p:cNvSpPr>
              <p:nvPr/>
            </p:nvSpPr>
            <p:spPr bwMode="auto">
              <a:xfrm>
                <a:off x="5520" y="2400"/>
                <a:ext cx="0" cy="1584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73" name="Line 113"/>
              <p:cNvSpPr>
                <a:spLocks noChangeShapeType="1"/>
              </p:cNvSpPr>
              <p:nvPr/>
            </p:nvSpPr>
            <p:spPr bwMode="auto">
              <a:xfrm flipH="1">
                <a:off x="1008" y="3984"/>
                <a:ext cx="4512" cy="0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74" name="Line 114"/>
              <p:cNvSpPr>
                <a:spLocks noChangeShapeType="1"/>
              </p:cNvSpPr>
              <p:nvPr/>
            </p:nvSpPr>
            <p:spPr bwMode="auto">
              <a:xfrm flipV="1">
                <a:off x="1008" y="3648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5475" name="Oval 115"/>
          <p:cNvSpPr>
            <a:spLocks noChangeArrowheads="1"/>
          </p:cNvSpPr>
          <p:nvPr/>
        </p:nvSpPr>
        <p:spPr bwMode="auto">
          <a:xfrm>
            <a:off x="1600200" y="3810000"/>
            <a:ext cx="228600" cy="228600"/>
          </a:xfrm>
          <a:prstGeom prst="ellipse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/>
              <a:t>5</a:t>
            </a:r>
          </a:p>
        </p:txBody>
      </p:sp>
      <p:sp>
        <p:nvSpPr>
          <p:cNvPr id="15476" name="Oval 116"/>
          <p:cNvSpPr>
            <a:spLocks noChangeArrowheads="1"/>
          </p:cNvSpPr>
          <p:nvPr/>
        </p:nvSpPr>
        <p:spPr bwMode="auto">
          <a:xfrm>
            <a:off x="1066800" y="5867400"/>
            <a:ext cx="228600" cy="228600"/>
          </a:xfrm>
          <a:prstGeom prst="ellipse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/>
              <a:t>5</a:t>
            </a:r>
          </a:p>
        </p:txBody>
      </p:sp>
      <p:sp>
        <p:nvSpPr>
          <p:cNvPr id="15477" name="Rectangle 117"/>
          <p:cNvSpPr>
            <a:spLocks noChangeArrowheads="1"/>
          </p:cNvSpPr>
          <p:nvPr/>
        </p:nvSpPr>
        <p:spPr bwMode="auto">
          <a:xfrm>
            <a:off x="1371600" y="5715000"/>
            <a:ext cx="7467600" cy="914400"/>
          </a:xfrm>
          <a:prstGeom prst="rect">
            <a:avLst/>
          </a:prstGeom>
          <a:solidFill>
            <a:srgbClr val="00FF00">
              <a:alpha val="35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Update BTB:</a:t>
            </a:r>
          </a:p>
          <a:p>
            <a:pPr eaLnBrk="1" hangingPunct="1">
              <a:buFontTx/>
              <a:buAutoNum type="arabicPeriod"/>
            </a:pPr>
            <a:r>
              <a:rPr lang="en-US" altLang="en-US" sz="1800"/>
              <a:t>If branch missed in BTB, add it to BTB.</a:t>
            </a:r>
          </a:p>
          <a:p>
            <a:pPr eaLnBrk="1" hangingPunct="1">
              <a:buFontTx/>
              <a:buAutoNum type="arabicPeriod"/>
            </a:pPr>
            <a:r>
              <a:rPr lang="en-US" altLang="en-US" sz="1800"/>
              <a:t>Whether branch missed or hit in BTB, always update prev. outcome field.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7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Backup Slides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Training BTB</a:t>
            </a:r>
          </a:p>
        </p:txBody>
      </p:sp>
      <p:grpSp>
        <p:nvGrpSpPr>
          <p:cNvPr id="4111" name="Group 15"/>
          <p:cNvGrpSpPr>
            <a:grpSpLocks/>
          </p:cNvGrpSpPr>
          <p:nvPr/>
        </p:nvGrpSpPr>
        <p:grpSpPr bwMode="auto">
          <a:xfrm>
            <a:off x="2133600" y="3352800"/>
            <a:ext cx="312738" cy="609600"/>
            <a:chOff x="1349" y="1920"/>
            <a:chExt cx="197" cy="384"/>
          </a:xfrm>
        </p:grpSpPr>
        <p:sp>
          <p:nvSpPr>
            <p:cNvPr id="4102" name="Line 6"/>
            <p:cNvSpPr>
              <a:spLocks noChangeShapeType="1"/>
            </p:cNvSpPr>
            <p:nvPr/>
          </p:nvSpPr>
          <p:spPr bwMode="auto">
            <a:xfrm>
              <a:off x="1349" y="192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3" name="Line 7"/>
            <p:cNvSpPr>
              <a:spLocks noChangeShapeType="1"/>
            </p:cNvSpPr>
            <p:nvPr/>
          </p:nvSpPr>
          <p:spPr bwMode="auto">
            <a:xfrm>
              <a:off x="1349" y="2064"/>
              <a:ext cx="4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4" name="Line 8"/>
            <p:cNvSpPr>
              <a:spLocks noChangeShapeType="1"/>
            </p:cNvSpPr>
            <p:nvPr/>
          </p:nvSpPr>
          <p:spPr bwMode="auto">
            <a:xfrm flipH="1">
              <a:off x="1349" y="2112"/>
              <a:ext cx="4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5" name="Line 9"/>
            <p:cNvSpPr>
              <a:spLocks noChangeShapeType="1"/>
            </p:cNvSpPr>
            <p:nvPr/>
          </p:nvSpPr>
          <p:spPr bwMode="auto">
            <a:xfrm>
              <a:off x="1349" y="21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6" name="Line 10"/>
            <p:cNvSpPr>
              <a:spLocks noChangeShapeType="1"/>
            </p:cNvSpPr>
            <p:nvPr/>
          </p:nvSpPr>
          <p:spPr bwMode="auto">
            <a:xfrm>
              <a:off x="1349" y="1920"/>
              <a:ext cx="144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7" name="Line 11"/>
            <p:cNvSpPr>
              <a:spLocks noChangeShapeType="1"/>
            </p:cNvSpPr>
            <p:nvPr/>
          </p:nvSpPr>
          <p:spPr bwMode="auto">
            <a:xfrm flipV="1">
              <a:off x="1349" y="2208"/>
              <a:ext cx="144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8" name="Line 12"/>
            <p:cNvSpPr>
              <a:spLocks noChangeShapeType="1"/>
            </p:cNvSpPr>
            <p:nvPr/>
          </p:nvSpPr>
          <p:spPr bwMode="auto">
            <a:xfrm>
              <a:off x="1493" y="2016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9" name="Text Box 13"/>
            <p:cNvSpPr txBox="1">
              <a:spLocks noChangeArrowheads="1"/>
            </p:cNvSpPr>
            <p:nvPr/>
          </p:nvSpPr>
          <p:spPr bwMode="auto">
            <a:xfrm>
              <a:off x="1349" y="1988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+</a:t>
              </a:r>
            </a:p>
          </p:txBody>
        </p:sp>
      </p:grpSp>
      <p:sp>
        <p:nvSpPr>
          <p:cNvPr id="4112" name="Rectangle 16"/>
          <p:cNvSpPr>
            <a:spLocks noChangeArrowheads="1"/>
          </p:cNvSpPr>
          <p:nvPr/>
        </p:nvSpPr>
        <p:spPr bwMode="auto">
          <a:xfrm>
            <a:off x="914400" y="3124200"/>
            <a:ext cx="381000" cy="2743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PC</a:t>
            </a:r>
          </a:p>
        </p:txBody>
      </p:sp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4114800" y="3124200"/>
            <a:ext cx="381000" cy="2743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000"/>
          </a:p>
        </p:txBody>
      </p:sp>
      <p:sp>
        <p:nvSpPr>
          <p:cNvPr id="4114" name="Rectangle 18"/>
          <p:cNvSpPr>
            <a:spLocks noChangeArrowheads="1"/>
          </p:cNvSpPr>
          <p:nvPr/>
        </p:nvSpPr>
        <p:spPr bwMode="auto">
          <a:xfrm>
            <a:off x="2133600" y="4114800"/>
            <a:ext cx="1143000" cy="1447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BTB</a:t>
            </a:r>
          </a:p>
        </p:txBody>
      </p:sp>
      <p:sp>
        <p:nvSpPr>
          <p:cNvPr id="4121" name="Text Box 25"/>
          <p:cNvSpPr txBox="1">
            <a:spLocks noChangeArrowheads="1"/>
          </p:cNvSpPr>
          <p:nvPr/>
        </p:nvSpPr>
        <p:spPr bwMode="auto">
          <a:xfrm>
            <a:off x="4038600" y="5486400"/>
            <a:ext cx="495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PC</a:t>
            </a:r>
          </a:p>
        </p:txBody>
      </p:sp>
      <p:sp>
        <p:nvSpPr>
          <p:cNvPr id="4122" name="Text Box 26"/>
          <p:cNvSpPr txBox="1">
            <a:spLocks noChangeArrowheads="1"/>
          </p:cNvSpPr>
          <p:nvPr/>
        </p:nvSpPr>
        <p:spPr bwMode="auto">
          <a:xfrm>
            <a:off x="4038600" y="3352800"/>
            <a:ext cx="628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NPC</a:t>
            </a:r>
          </a:p>
        </p:txBody>
      </p:sp>
      <p:sp>
        <p:nvSpPr>
          <p:cNvPr id="4123" name="Line 27"/>
          <p:cNvSpPr>
            <a:spLocks noChangeShapeType="1"/>
          </p:cNvSpPr>
          <p:nvPr/>
        </p:nvSpPr>
        <p:spPr bwMode="auto">
          <a:xfrm>
            <a:off x="1295400" y="57150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4" name="Line 28"/>
          <p:cNvSpPr>
            <a:spLocks noChangeShapeType="1"/>
          </p:cNvSpPr>
          <p:nvPr/>
        </p:nvSpPr>
        <p:spPr bwMode="auto">
          <a:xfrm>
            <a:off x="1295400" y="3886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5" name="Line 29"/>
          <p:cNvSpPr>
            <a:spLocks noChangeShapeType="1"/>
          </p:cNvSpPr>
          <p:nvPr/>
        </p:nvSpPr>
        <p:spPr bwMode="auto">
          <a:xfrm>
            <a:off x="1828800" y="3505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6" name="Text Box 30"/>
          <p:cNvSpPr txBox="1">
            <a:spLocks noChangeArrowheads="1"/>
          </p:cNvSpPr>
          <p:nvPr/>
        </p:nvSpPr>
        <p:spPr bwMode="auto">
          <a:xfrm>
            <a:off x="1593850" y="3276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4</a:t>
            </a:r>
          </a:p>
        </p:txBody>
      </p:sp>
      <p:sp>
        <p:nvSpPr>
          <p:cNvPr id="4127" name="Line 31"/>
          <p:cNvSpPr>
            <a:spLocks noChangeShapeType="1"/>
          </p:cNvSpPr>
          <p:nvPr/>
        </p:nvSpPr>
        <p:spPr bwMode="auto">
          <a:xfrm>
            <a:off x="2362200" y="3657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28" name="Group 32"/>
          <p:cNvGrpSpPr>
            <a:grpSpLocks/>
          </p:cNvGrpSpPr>
          <p:nvPr/>
        </p:nvGrpSpPr>
        <p:grpSpPr bwMode="auto">
          <a:xfrm>
            <a:off x="5181600" y="3505200"/>
            <a:ext cx="312738" cy="609600"/>
            <a:chOff x="1349" y="1920"/>
            <a:chExt cx="197" cy="384"/>
          </a:xfrm>
        </p:grpSpPr>
        <p:sp>
          <p:nvSpPr>
            <p:cNvPr id="4129" name="Line 33"/>
            <p:cNvSpPr>
              <a:spLocks noChangeShapeType="1"/>
            </p:cNvSpPr>
            <p:nvPr/>
          </p:nvSpPr>
          <p:spPr bwMode="auto">
            <a:xfrm>
              <a:off x="1349" y="192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0" name="Line 34"/>
            <p:cNvSpPr>
              <a:spLocks noChangeShapeType="1"/>
            </p:cNvSpPr>
            <p:nvPr/>
          </p:nvSpPr>
          <p:spPr bwMode="auto">
            <a:xfrm>
              <a:off x="1349" y="2064"/>
              <a:ext cx="4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1" name="Line 35"/>
            <p:cNvSpPr>
              <a:spLocks noChangeShapeType="1"/>
            </p:cNvSpPr>
            <p:nvPr/>
          </p:nvSpPr>
          <p:spPr bwMode="auto">
            <a:xfrm flipH="1">
              <a:off x="1349" y="2112"/>
              <a:ext cx="48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2" name="Line 36"/>
            <p:cNvSpPr>
              <a:spLocks noChangeShapeType="1"/>
            </p:cNvSpPr>
            <p:nvPr/>
          </p:nvSpPr>
          <p:spPr bwMode="auto">
            <a:xfrm>
              <a:off x="1349" y="216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3" name="Line 37"/>
            <p:cNvSpPr>
              <a:spLocks noChangeShapeType="1"/>
            </p:cNvSpPr>
            <p:nvPr/>
          </p:nvSpPr>
          <p:spPr bwMode="auto">
            <a:xfrm>
              <a:off x="1349" y="1920"/>
              <a:ext cx="144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4" name="Line 38"/>
            <p:cNvSpPr>
              <a:spLocks noChangeShapeType="1"/>
            </p:cNvSpPr>
            <p:nvPr/>
          </p:nvSpPr>
          <p:spPr bwMode="auto">
            <a:xfrm flipV="1">
              <a:off x="1349" y="2208"/>
              <a:ext cx="144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5" name="Line 39"/>
            <p:cNvSpPr>
              <a:spLocks noChangeShapeType="1"/>
            </p:cNvSpPr>
            <p:nvPr/>
          </p:nvSpPr>
          <p:spPr bwMode="auto">
            <a:xfrm>
              <a:off x="1493" y="2016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6" name="Text Box 40"/>
            <p:cNvSpPr txBox="1">
              <a:spLocks noChangeArrowheads="1"/>
            </p:cNvSpPr>
            <p:nvPr/>
          </p:nvSpPr>
          <p:spPr bwMode="auto">
            <a:xfrm>
              <a:off x="1349" y="1988"/>
              <a:ext cx="1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800"/>
                <a:t>+</a:t>
              </a:r>
            </a:p>
          </p:txBody>
        </p:sp>
      </p:grpSp>
      <p:sp>
        <p:nvSpPr>
          <p:cNvPr id="4137" name="Line 41"/>
          <p:cNvSpPr>
            <a:spLocks noChangeShapeType="1"/>
          </p:cNvSpPr>
          <p:nvPr/>
        </p:nvSpPr>
        <p:spPr bwMode="auto">
          <a:xfrm>
            <a:off x="4495800" y="3657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8" name="Text Box 42"/>
          <p:cNvSpPr txBox="1">
            <a:spLocks noChangeArrowheads="1"/>
          </p:cNvSpPr>
          <p:nvPr/>
        </p:nvSpPr>
        <p:spPr bwMode="auto">
          <a:xfrm>
            <a:off x="4572000" y="3733800"/>
            <a:ext cx="615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Imm</a:t>
            </a:r>
          </a:p>
        </p:txBody>
      </p:sp>
      <p:sp>
        <p:nvSpPr>
          <p:cNvPr id="4139" name="Line 43"/>
          <p:cNvSpPr>
            <a:spLocks noChangeShapeType="1"/>
          </p:cNvSpPr>
          <p:nvPr/>
        </p:nvSpPr>
        <p:spPr bwMode="auto">
          <a:xfrm>
            <a:off x="4876800" y="4038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40" name="AutoShape 44"/>
          <p:cNvSpPr>
            <a:spLocks noChangeArrowheads="1"/>
          </p:cNvSpPr>
          <p:nvPr/>
        </p:nvSpPr>
        <p:spPr bwMode="auto">
          <a:xfrm>
            <a:off x="4953000" y="4267200"/>
            <a:ext cx="6858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/>
              <a:t>A </a:t>
            </a:r>
            <a:r>
              <a:rPr lang="en-US" altLang="en-US" sz="1800" i="1"/>
              <a:t>op</a:t>
            </a:r>
            <a:r>
              <a:rPr lang="en-US" altLang="en-US" sz="1800"/>
              <a:t> 0</a:t>
            </a:r>
            <a:br>
              <a:rPr lang="en-US" altLang="en-US" sz="1800"/>
            </a:br>
            <a:r>
              <a:rPr lang="en-US" altLang="en-US" sz="1800"/>
              <a:t>?</a:t>
            </a:r>
          </a:p>
        </p:txBody>
      </p:sp>
      <p:sp>
        <p:nvSpPr>
          <p:cNvPr id="4141" name="AutoShape 45"/>
          <p:cNvSpPr>
            <a:spLocks noChangeArrowheads="1"/>
          </p:cNvSpPr>
          <p:nvPr/>
        </p:nvSpPr>
        <p:spPr bwMode="auto">
          <a:xfrm>
            <a:off x="4953000" y="4876800"/>
            <a:ext cx="685800" cy="457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0"/>
              <a:t>decode</a:t>
            </a:r>
          </a:p>
        </p:txBody>
      </p:sp>
      <p:sp>
        <p:nvSpPr>
          <p:cNvPr id="4142" name="Line 46"/>
          <p:cNvSpPr>
            <a:spLocks noChangeShapeType="1"/>
          </p:cNvSpPr>
          <p:nvPr/>
        </p:nvSpPr>
        <p:spPr bwMode="auto">
          <a:xfrm>
            <a:off x="5410200" y="3810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43" name="Line 47"/>
          <p:cNvSpPr>
            <a:spLocks noChangeShapeType="1"/>
          </p:cNvSpPr>
          <p:nvPr/>
        </p:nvSpPr>
        <p:spPr bwMode="auto">
          <a:xfrm>
            <a:off x="5638800" y="4495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44" name="Line 48"/>
          <p:cNvSpPr>
            <a:spLocks noChangeShapeType="1"/>
          </p:cNvSpPr>
          <p:nvPr/>
        </p:nvSpPr>
        <p:spPr bwMode="auto">
          <a:xfrm>
            <a:off x="5638800" y="510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45" name="Text Box 49"/>
          <p:cNvSpPr txBox="1">
            <a:spLocks noChangeArrowheads="1"/>
          </p:cNvSpPr>
          <p:nvPr/>
        </p:nvSpPr>
        <p:spPr bwMode="auto">
          <a:xfrm>
            <a:off x="6096000" y="3581400"/>
            <a:ext cx="1814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Taken Target</a:t>
            </a:r>
          </a:p>
        </p:txBody>
      </p:sp>
      <p:sp>
        <p:nvSpPr>
          <p:cNvPr id="4146" name="Text Box 50"/>
          <p:cNvSpPr txBox="1">
            <a:spLocks noChangeArrowheads="1"/>
          </p:cNvSpPr>
          <p:nvPr/>
        </p:nvSpPr>
        <p:spPr bwMode="auto">
          <a:xfrm>
            <a:off x="6080125" y="4232275"/>
            <a:ext cx="2170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 / NT direction</a:t>
            </a:r>
          </a:p>
        </p:txBody>
      </p:sp>
      <p:sp>
        <p:nvSpPr>
          <p:cNvPr id="4147" name="Text Box 51"/>
          <p:cNvSpPr txBox="1">
            <a:spLocks noChangeArrowheads="1"/>
          </p:cNvSpPr>
          <p:nvPr/>
        </p:nvSpPr>
        <p:spPr bwMode="auto">
          <a:xfrm>
            <a:off x="6156325" y="4841875"/>
            <a:ext cx="1503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is a branch</a:t>
            </a:r>
          </a:p>
        </p:txBody>
      </p:sp>
      <p:sp>
        <p:nvSpPr>
          <p:cNvPr id="4148" name="AutoShape 52"/>
          <p:cNvSpPr>
            <a:spLocks/>
          </p:cNvSpPr>
          <p:nvPr/>
        </p:nvSpPr>
        <p:spPr bwMode="auto">
          <a:xfrm>
            <a:off x="8153400" y="3505200"/>
            <a:ext cx="304800" cy="1905000"/>
          </a:xfrm>
          <a:prstGeom prst="rightBrace">
            <a:avLst>
              <a:gd name="adj1" fmla="val 520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49" name="Text Box 53"/>
          <p:cNvSpPr txBox="1">
            <a:spLocks noChangeArrowheads="1"/>
          </p:cNvSpPr>
          <p:nvPr/>
        </p:nvSpPr>
        <p:spPr bwMode="auto">
          <a:xfrm>
            <a:off x="2057400" y="5119688"/>
            <a:ext cx="1092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1"/>
              <a:t>write port</a:t>
            </a:r>
          </a:p>
        </p:txBody>
      </p:sp>
      <p:sp>
        <p:nvSpPr>
          <p:cNvPr id="4150" name="Text Box 54"/>
          <p:cNvSpPr txBox="1">
            <a:spLocks noChangeArrowheads="1"/>
          </p:cNvSpPr>
          <p:nvPr/>
        </p:nvSpPr>
        <p:spPr bwMode="auto">
          <a:xfrm>
            <a:off x="2082800" y="4114800"/>
            <a:ext cx="1041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 i="1"/>
              <a:t>read port</a:t>
            </a:r>
          </a:p>
        </p:txBody>
      </p:sp>
      <p:sp>
        <p:nvSpPr>
          <p:cNvPr id="4151" name="Text Box 55"/>
          <p:cNvSpPr txBox="1">
            <a:spLocks noChangeArrowheads="1"/>
          </p:cNvSpPr>
          <p:nvPr/>
        </p:nvSpPr>
        <p:spPr bwMode="auto">
          <a:xfrm>
            <a:off x="2193925" y="1905000"/>
            <a:ext cx="1157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IF stage</a:t>
            </a:r>
          </a:p>
        </p:txBody>
      </p:sp>
      <p:sp>
        <p:nvSpPr>
          <p:cNvPr id="4152" name="Text Box 56"/>
          <p:cNvSpPr txBox="1">
            <a:spLocks noChangeArrowheads="1"/>
          </p:cNvSpPr>
          <p:nvPr/>
        </p:nvSpPr>
        <p:spPr bwMode="auto">
          <a:xfrm>
            <a:off x="5334000" y="1905000"/>
            <a:ext cx="1208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ID stage</a:t>
            </a:r>
          </a:p>
        </p:txBody>
      </p:sp>
      <p:sp>
        <p:nvSpPr>
          <p:cNvPr id="4153" name="Line 57"/>
          <p:cNvSpPr>
            <a:spLocks noChangeShapeType="1"/>
          </p:cNvSpPr>
          <p:nvPr/>
        </p:nvSpPr>
        <p:spPr bwMode="auto">
          <a:xfrm>
            <a:off x="1143000" y="2362200"/>
            <a:ext cx="3048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54" name="Line 58"/>
          <p:cNvSpPr>
            <a:spLocks noChangeShapeType="1"/>
          </p:cNvSpPr>
          <p:nvPr/>
        </p:nvSpPr>
        <p:spPr bwMode="auto">
          <a:xfrm>
            <a:off x="4343400" y="2362200"/>
            <a:ext cx="297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61" name="Group 65"/>
          <p:cNvGrpSpPr>
            <a:grpSpLocks/>
          </p:cNvGrpSpPr>
          <p:nvPr/>
        </p:nvGrpSpPr>
        <p:grpSpPr bwMode="auto">
          <a:xfrm>
            <a:off x="1828800" y="5410200"/>
            <a:ext cx="6705600" cy="762000"/>
            <a:chOff x="1152" y="3408"/>
            <a:chExt cx="4224" cy="480"/>
          </a:xfrm>
        </p:grpSpPr>
        <p:sp>
          <p:nvSpPr>
            <p:cNvPr id="4155" name="Line 59"/>
            <p:cNvSpPr>
              <a:spLocks noChangeShapeType="1"/>
            </p:cNvSpPr>
            <p:nvPr/>
          </p:nvSpPr>
          <p:spPr bwMode="auto">
            <a:xfrm>
              <a:off x="2832" y="3600"/>
              <a:ext cx="254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56" name="Line 60"/>
            <p:cNvSpPr>
              <a:spLocks noChangeShapeType="1"/>
            </p:cNvSpPr>
            <p:nvPr/>
          </p:nvSpPr>
          <p:spPr bwMode="auto">
            <a:xfrm>
              <a:off x="5376" y="3600"/>
              <a:ext cx="0" cy="28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57" name="Line 61"/>
            <p:cNvSpPr>
              <a:spLocks noChangeShapeType="1"/>
            </p:cNvSpPr>
            <p:nvPr/>
          </p:nvSpPr>
          <p:spPr bwMode="auto">
            <a:xfrm flipH="1">
              <a:off x="1152" y="3888"/>
              <a:ext cx="422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58" name="Line 62"/>
            <p:cNvSpPr>
              <a:spLocks noChangeShapeType="1"/>
            </p:cNvSpPr>
            <p:nvPr/>
          </p:nvSpPr>
          <p:spPr bwMode="auto">
            <a:xfrm flipV="1">
              <a:off x="1152" y="3648"/>
              <a:ext cx="0" cy="24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59" name="Line 63"/>
            <p:cNvSpPr>
              <a:spLocks noChangeShapeType="1"/>
            </p:cNvSpPr>
            <p:nvPr/>
          </p:nvSpPr>
          <p:spPr bwMode="auto">
            <a:xfrm flipV="1">
              <a:off x="1152" y="3408"/>
              <a:ext cx="0" cy="14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60" name="Line 64"/>
            <p:cNvSpPr>
              <a:spLocks noChangeShapeType="1"/>
            </p:cNvSpPr>
            <p:nvPr/>
          </p:nvSpPr>
          <p:spPr bwMode="auto">
            <a:xfrm>
              <a:off x="1152" y="3408"/>
              <a:ext cx="192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68" name="Group 72"/>
          <p:cNvGrpSpPr>
            <a:grpSpLocks/>
          </p:cNvGrpSpPr>
          <p:nvPr/>
        </p:nvGrpSpPr>
        <p:grpSpPr bwMode="auto">
          <a:xfrm>
            <a:off x="1600200" y="4495800"/>
            <a:ext cx="7162800" cy="1828800"/>
            <a:chOff x="1008" y="2832"/>
            <a:chExt cx="4512" cy="1152"/>
          </a:xfrm>
        </p:grpSpPr>
        <p:sp>
          <p:nvSpPr>
            <p:cNvPr id="4162" name="Line 66"/>
            <p:cNvSpPr>
              <a:spLocks noChangeShapeType="1"/>
            </p:cNvSpPr>
            <p:nvPr/>
          </p:nvSpPr>
          <p:spPr bwMode="auto">
            <a:xfrm>
              <a:off x="5376" y="2832"/>
              <a:ext cx="14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63" name="Line 67"/>
            <p:cNvSpPr>
              <a:spLocks noChangeShapeType="1"/>
            </p:cNvSpPr>
            <p:nvPr/>
          </p:nvSpPr>
          <p:spPr bwMode="auto">
            <a:xfrm>
              <a:off x="5520" y="2832"/>
              <a:ext cx="0" cy="115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64" name="Line 68"/>
            <p:cNvSpPr>
              <a:spLocks noChangeShapeType="1"/>
            </p:cNvSpPr>
            <p:nvPr/>
          </p:nvSpPr>
          <p:spPr bwMode="auto">
            <a:xfrm flipH="1">
              <a:off x="1008" y="3984"/>
              <a:ext cx="4512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65" name="Line 69"/>
            <p:cNvSpPr>
              <a:spLocks noChangeShapeType="1"/>
            </p:cNvSpPr>
            <p:nvPr/>
          </p:nvSpPr>
          <p:spPr bwMode="auto">
            <a:xfrm flipV="1">
              <a:off x="1008" y="3648"/>
              <a:ext cx="0" cy="33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66" name="Line 70"/>
            <p:cNvSpPr>
              <a:spLocks noChangeShapeType="1"/>
            </p:cNvSpPr>
            <p:nvPr/>
          </p:nvSpPr>
          <p:spPr bwMode="auto">
            <a:xfrm flipV="1">
              <a:off x="1008" y="3312"/>
              <a:ext cx="0" cy="24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67" name="Line 71"/>
            <p:cNvSpPr>
              <a:spLocks noChangeShapeType="1"/>
            </p:cNvSpPr>
            <p:nvPr/>
          </p:nvSpPr>
          <p:spPr bwMode="auto">
            <a:xfrm>
              <a:off x="1008" y="3312"/>
              <a:ext cx="336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</TotalTime>
  <Words>449</Words>
  <Application>Microsoft Office PowerPoint</Application>
  <PresentationFormat>On-screen Show (4:3)</PresentationFormat>
  <Paragraphs>220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Backup Slides</vt:lpstr>
      <vt:lpstr>Training BTB</vt:lpstr>
      <vt:lpstr>Using BTB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Rotenberg</dc:creator>
  <cp:lastModifiedBy>Eric Rotenberg</cp:lastModifiedBy>
  <cp:revision>9</cp:revision>
  <dcterms:created xsi:type="dcterms:W3CDTF">1601-01-01T00:00:00Z</dcterms:created>
  <dcterms:modified xsi:type="dcterms:W3CDTF">2020-10-06T18:01:07Z</dcterms:modified>
</cp:coreProperties>
</file>