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5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862C2-5AF0-41F9-9EB2-E0AA338F258A}" type="slidenum">
              <a:rPr lang="en-US" altLang="en-US" sz="1000" b="0"/>
              <a:pPr/>
              <a:t>9</a:t>
            </a:fld>
            <a:endParaRPr lang="en-US" altLang="en-US" sz="10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7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98FE36-F343-433C-B444-D2016C65AC20}" type="slidenum">
              <a:rPr lang="en-US" altLang="en-US" sz="1000" b="0"/>
              <a:pPr/>
              <a:t>10</a:t>
            </a:fld>
            <a:endParaRPr lang="en-US" altLang="en-US" sz="10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78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1628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152747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Pipelining:</a:t>
            </a:r>
            <a:br>
              <a:rPr lang="en-US" dirty="0"/>
            </a:br>
            <a:r>
              <a:rPr lang="en-US" dirty="0"/>
              <a:t>critical path,</a:t>
            </a:r>
            <a:br>
              <a:rPr lang="en-US" dirty="0"/>
            </a:br>
            <a:r>
              <a:rPr lang="en-US" dirty="0"/>
              <a:t>pipeline hazards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 Hazards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hazard reduces the performance of the pipeline</a:t>
            </a:r>
          </a:p>
          <a:p>
            <a:r>
              <a:rPr lang="en-US" altLang="en-US" dirty="0"/>
              <a:t>Three kinds:</a:t>
            </a:r>
          </a:p>
          <a:p>
            <a:pPr lvl="1"/>
            <a:r>
              <a:rPr lang="en-US" altLang="en-US" i="1" dirty="0"/>
              <a:t>Structural hazards</a:t>
            </a:r>
            <a:r>
              <a:rPr lang="en-US" altLang="en-US" dirty="0"/>
              <a:t>: Not enough hardware resources for all combinations of concurrent instructions</a:t>
            </a:r>
          </a:p>
          <a:p>
            <a:pPr lvl="1"/>
            <a:r>
              <a:rPr lang="en-US" altLang="en-US" i="1" dirty="0"/>
              <a:t>Control hazards</a:t>
            </a:r>
            <a:r>
              <a:rPr lang="en-US" altLang="en-US" dirty="0"/>
              <a:t>: </a:t>
            </a:r>
            <a:r>
              <a:rPr lang="en-US" altLang="en-US" dirty="0" err="1"/>
              <a:t>Mispredicted</a:t>
            </a:r>
            <a:r>
              <a:rPr lang="en-US" altLang="en-US" dirty="0"/>
              <a:t> branches incur a </a:t>
            </a:r>
            <a:r>
              <a:rPr lang="en-US" altLang="en-US" dirty="0" err="1"/>
              <a:t>misprediction</a:t>
            </a:r>
            <a:r>
              <a:rPr lang="en-US" altLang="en-US" dirty="0"/>
              <a:t> penalty  </a:t>
            </a:r>
          </a:p>
          <a:p>
            <a:pPr lvl="1"/>
            <a:r>
              <a:rPr lang="en-US" altLang="en-US" i="1" dirty="0"/>
              <a:t>Data hazards</a:t>
            </a:r>
            <a:r>
              <a:rPr lang="en-US" altLang="en-US" dirty="0"/>
              <a:t>: Dependencies between instructions prevent their overlapped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3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Hazards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38263"/>
            <a:ext cx="8229600" cy="13287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Uncommon for our pipeline example</a:t>
            </a:r>
          </a:p>
          <a:p>
            <a:r>
              <a:rPr lang="en-US" altLang="en-US" dirty="0"/>
              <a:t>Consider a pipeline with a </a:t>
            </a:r>
            <a:br>
              <a:rPr lang="en-US" altLang="en-US" dirty="0"/>
            </a:br>
            <a:r>
              <a:rPr lang="en-US" altLang="en-US" i="1" dirty="0"/>
              <a:t>unified </a:t>
            </a:r>
            <a:r>
              <a:rPr lang="en-US" altLang="en-US" i="1" dirty="0" err="1"/>
              <a:t>data+instruction</a:t>
            </a:r>
            <a:r>
              <a:rPr lang="en-US" altLang="en-US" i="1" dirty="0"/>
              <a:t> cache</a:t>
            </a:r>
            <a:r>
              <a:rPr lang="en-US" altLang="en-US" dirty="0"/>
              <a:t>:</a:t>
            </a:r>
          </a:p>
        </p:txBody>
      </p:sp>
      <p:sp>
        <p:nvSpPr>
          <p:cNvPr id="1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25570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41951"/>
              </p:ext>
            </p:extLst>
          </p:nvPr>
        </p:nvGraphicFramePr>
        <p:xfrm>
          <a:off x="852488" y="3352800"/>
          <a:ext cx="6838950" cy="256063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(a load)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stall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07" name="Line 287"/>
          <p:cNvSpPr>
            <a:spLocks noChangeShapeType="1"/>
          </p:cNvSpPr>
          <p:nvPr/>
        </p:nvSpPr>
        <p:spPr bwMode="auto">
          <a:xfrm flipV="1">
            <a:off x="3586163" y="3049588"/>
            <a:ext cx="454025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8" name="Text Box 288"/>
          <p:cNvSpPr txBox="1">
            <a:spLocks noChangeArrowheads="1"/>
          </p:cNvSpPr>
          <p:nvPr/>
        </p:nvSpPr>
        <p:spPr bwMode="auto">
          <a:xfrm>
            <a:off x="3813175" y="2746375"/>
            <a:ext cx="1138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uses cache</a:t>
            </a:r>
          </a:p>
        </p:txBody>
      </p:sp>
      <p:sp>
        <p:nvSpPr>
          <p:cNvPr id="11409" name="Line 291"/>
          <p:cNvSpPr>
            <a:spLocks noChangeShapeType="1"/>
          </p:cNvSpPr>
          <p:nvPr/>
        </p:nvSpPr>
        <p:spPr bwMode="auto">
          <a:xfrm>
            <a:off x="3586163" y="5175250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0" name="Text Box 292"/>
          <p:cNvSpPr txBox="1">
            <a:spLocks noChangeArrowheads="1"/>
          </p:cNvSpPr>
          <p:nvPr/>
        </p:nvSpPr>
        <p:spPr bwMode="auto">
          <a:xfrm>
            <a:off x="3357563" y="6008688"/>
            <a:ext cx="362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make instr. D wait (cache resource busy)</a:t>
            </a:r>
          </a:p>
        </p:txBody>
      </p:sp>
    </p:spTree>
    <p:extLst>
      <p:ext uri="{BB962C8B-B14F-4D97-AF65-F5344CB8AC3E}">
        <p14:creationId xmlns:p14="http://schemas.microsoft.com/office/powerpoint/2010/main" val="171238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Hazards</a:t>
            </a:r>
          </a:p>
        </p:txBody>
      </p:sp>
      <p:sp>
        <p:nvSpPr>
          <p:cNvPr id="12430" name="Rectangle 282"/>
          <p:cNvSpPr>
            <a:spLocks noGrp="1" noChangeArrowheads="1"/>
          </p:cNvSpPr>
          <p:nvPr>
            <p:ph type="body" idx="1"/>
          </p:nvPr>
        </p:nvSpPr>
        <p:spPr>
          <a:xfrm>
            <a:off x="457200" y="4702175"/>
            <a:ext cx="8229600" cy="1423988"/>
          </a:xfrm>
        </p:spPr>
        <p:txBody>
          <a:bodyPr/>
          <a:lstStyle/>
          <a:p>
            <a:r>
              <a:rPr lang="en-US" altLang="en-US" dirty="0"/>
              <a:t>PC = PC+4 (sequential) not always correct</a:t>
            </a:r>
          </a:p>
          <a:p>
            <a:r>
              <a:rPr lang="en-US" altLang="en-US" dirty="0"/>
              <a:t>Taken branch incurs 3-cycle penalty</a:t>
            </a:r>
          </a:p>
        </p:txBody>
      </p:sp>
      <p:sp>
        <p:nvSpPr>
          <p:cNvPr id="1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24400" name="Group 144"/>
          <p:cNvGraphicFramePr>
            <a:graphicFrameLocks noGrp="1"/>
          </p:cNvGraphicFramePr>
          <p:nvPr/>
        </p:nvGraphicFramePr>
        <p:xfrm>
          <a:off x="549275" y="1682750"/>
          <a:ext cx="6003925" cy="256063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31" name="Text Box 283"/>
          <p:cNvSpPr txBox="1">
            <a:spLocks noChangeArrowheads="1"/>
          </p:cNvSpPr>
          <p:nvPr/>
        </p:nvSpPr>
        <p:spPr bwMode="auto">
          <a:xfrm>
            <a:off x="7304088" y="544513"/>
            <a:ext cx="1688283" cy="289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A: </a:t>
            </a:r>
            <a:r>
              <a:rPr lang="en-US" altLang="en-US" sz="1400" dirty="0" err="1">
                <a:latin typeface="Courier New" panose="02070309020205020404" pitchFamily="49" charset="0"/>
              </a:rPr>
              <a:t>bne</a:t>
            </a:r>
            <a:r>
              <a:rPr lang="en-US" altLang="en-US" sz="1400" dirty="0">
                <a:latin typeface="Courier New" panose="02070309020205020404" pitchFamily="49" charset="0"/>
              </a:rPr>
              <a:t> r1,r2,X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C: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D: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E: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X: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Y: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Suppose r1 != r2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(branch is </a:t>
            </a:r>
            <a:r>
              <a:rPr lang="en-US" altLang="en-US" sz="1400" i="1" dirty="0"/>
              <a:t>taken</a:t>
            </a:r>
            <a:r>
              <a:rPr lang="en-US" altLang="en-US" sz="1400" dirty="0"/>
              <a:t>)</a:t>
            </a:r>
          </a:p>
        </p:txBody>
      </p:sp>
      <p:sp>
        <p:nvSpPr>
          <p:cNvPr id="12432" name="Line 284"/>
          <p:cNvSpPr>
            <a:spLocks noChangeShapeType="1"/>
          </p:cNvSpPr>
          <p:nvPr/>
        </p:nvSpPr>
        <p:spPr bwMode="auto">
          <a:xfrm>
            <a:off x="2522538" y="2290763"/>
            <a:ext cx="152400" cy="1365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3" name="Line 296"/>
          <p:cNvSpPr>
            <a:spLocks noChangeShapeType="1"/>
          </p:cNvSpPr>
          <p:nvPr/>
        </p:nvSpPr>
        <p:spPr bwMode="auto">
          <a:xfrm>
            <a:off x="2295525" y="2290763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4" name="Text Box 297"/>
          <p:cNvSpPr txBox="1">
            <a:spLocks noChangeArrowheads="1"/>
          </p:cNvSpPr>
          <p:nvPr/>
        </p:nvSpPr>
        <p:spPr bwMode="auto">
          <a:xfrm>
            <a:off x="1971675" y="3336925"/>
            <a:ext cx="627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squash</a:t>
            </a:r>
          </a:p>
        </p:txBody>
      </p:sp>
      <p:sp>
        <p:nvSpPr>
          <p:cNvPr id="12435" name="Line 299"/>
          <p:cNvSpPr>
            <a:spLocks noChangeShapeType="1"/>
          </p:cNvSpPr>
          <p:nvPr/>
        </p:nvSpPr>
        <p:spPr bwMode="auto">
          <a:xfrm>
            <a:off x="2295525" y="2593975"/>
            <a:ext cx="0" cy="3794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6" name="Line 300"/>
          <p:cNvSpPr>
            <a:spLocks noChangeShapeType="1"/>
          </p:cNvSpPr>
          <p:nvPr/>
        </p:nvSpPr>
        <p:spPr bwMode="auto">
          <a:xfrm>
            <a:off x="2295525" y="29733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7" name="Text Box 301"/>
          <p:cNvSpPr txBox="1">
            <a:spLocks noChangeArrowheads="1"/>
          </p:cNvSpPr>
          <p:nvPr/>
        </p:nvSpPr>
        <p:spPr bwMode="auto">
          <a:xfrm>
            <a:off x="2219325" y="3640138"/>
            <a:ext cx="647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643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Path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Critical path</a:t>
            </a:r>
          </a:p>
          <a:p>
            <a:pPr lvl="1"/>
            <a:r>
              <a:rPr lang="en-US" altLang="en-US"/>
              <a:t>Longest delay (logic and wire delay) between any two flip-flops (Q output to D input)</a:t>
            </a:r>
          </a:p>
          <a:p>
            <a:pPr lvl="1"/>
            <a:r>
              <a:rPr lang="en-US" altLang="en-US"/>
              <a:t>Dictates the minimum cycle time (clock period), hence, maximum clock frequency</a:t>
            </a:r>
          </a:p>
          <a:p>
            <a:r>
              <a:rPr lang="en-US" altLang="en-US"/>
              <a:t>Going from unpipelined datapath to pipelined datapath reduces cycle time</a:t>
            </a:r>
          </a:p>
          <a:p>
            <a:r>
              <a:rPr lang="en-US" altLang="en-US"/>
              <a:t>Deeper pipelining reduces cycle time even further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3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grpSp>
        <p:nvGrpSpPr>
          <p:cNvPr id="209939" name="Group 19"/>
          <p:cNvGrpSpPr>
            <a:grpSpLocks/>
          </p:cNvGrpSpPr>
          <p:nvPr/>
        </p:nvGrpSpPr>
        <p:grpSpPr bwMode="auto">
          <a:xfrm>
            <a:off x="1460500" y="2971800"/>
            <a:ext cx="6299200" cy="2819400"/>
            <a:chOff x="912" y="1872"/>
            <a:chExt cx="3968" cy="1776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>
              <a:off x="912" y="2160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Line 7"/>
            <p:cNvSpPr>
              <a:spLocks noChangeShapeType="1"/>
            </p:cNvSpPr>
            <p:nvPr/>
          </p:nvSpPr>
          <p:spPr bwMode="auto">
            <a:xfrm flipV="1">
              <a:off x="1728" y="1872"/>
              <a:ext cx="96" cy="2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>
              <a:off x="1824" y="1872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9"/>
            <p:cNvSpPr>
              <a:spLocks noChangeShapeType="1"/>
            </p:cNvSpPr>
            <p:nvPr/>
          </p:nvSpPr>
          <p:spPr bwMode="auto">
            <a:xfrm flipV="1">
              <a:off x="2496" y="1872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>
              <a:off x="2496" y="196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 flipH="1" flipV="1">
              <a:off x="3168" y="1968"/>
              <a:ext cx="192" cy="19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134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3"/>
            <p:cNvSpPr>
              <a:spLocks noChangeShapeType="1"/>
            </p:cNvSpPr>
            <p:nvPr/>
          </p:nvSpPr>
          <p:spPr bwMode="auto">
            <a:xfrm flipH="1" flipV="1">
              <a:off x="4704" y="2160"/>
              <a:ext cx="176" cy="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4"/>
            <p:cNvSpPr>
              <a:spLocks noChangeShapeType="1"/>
            </p:cNvSpPr>
            <p:nvPr/>
          </p:nvSpPr>
          <p:spPr bwMode="auto">
            <a:xfrm flipV="1">
              <a:off x="4880" y="2208"/>
              <a:ext cx="0" cy="14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15"/>
            <p:cNvSpPr>
              <a:spLocks noChangeShapeType="1"/>
            </p:cNvSpPr>
            <p:nvPr/>
          </p:nvSpPr>
          <p:spPr bwMode="auto">
            <a:xfrm flipH="1" flipV="1">
              <a:off x="1920" y="3648"/>
              <a:ext cx="296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6"/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124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7"/>
            <p:cNvSpPr>
              <a:spLocks noChangeShapeType="1"/>
            </p:cNvSpPr>
            <p:nvPr/>
          </p:nvSpPr>
          <p:spPr bwMode="auto">
            <a:xfrm>
              <a:off x="1920" y="2400"/>
              <a:ext cx="24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2854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>
            <a:off x="1447800" y="3429000"/>
            <a:ext cx="1295400" cy="0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14"/>
          <p:cNvSpPr>
            <a:spLocks noChangeShapeType="1"/>
          </p:cNvSpPr>
          <p:nvPr/>
        </p:nvSpPr>
        <p:spPr bwMode="auto">
          <a:xfrm flipH="1" flipV="1">
            <a:off x="5791200" y="3429000"/>
            <a:ext cx="1371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" name="Group 23"/>
          <p:cNvGrpSpPr>
            <a:grpSpLocks/>
          </p:cNvGrpSpPr>
          <p:nvPr/>
        </p:nvGrpSpPr>
        <p:grpSpPr bwMode="auto">
          <a:xfrm>
            <a:off x="4267200" y="3124200"/>
            <a:ext cx="1524000" cy="304800"/>
            <a:chOff x="2688" y="1968"/>
            <a:chExt cx="960" cy="192"/>
          </a:xfrm>
        </p:grpSpPr>
        <p:sp>
          <p:nvSpPr>
            <p:cNvPr id="4115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48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3"/>
            <p:cNvSpPr>
              <a:spLocks noChangeShapeType="1"/>
            </p:cNvSpPr>
            <p:nvPr/>
          </p:nvSpPr>
          <p:spPr bwMode="auto">
            <a:xfrm flipH="1" flipV="1">
              <a:off x="3168" y="1968"/>
              <a:ext cx="192" cy="192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360" y="2160"/>
              <a:ext cx="28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3" name="Group 22"/>
          <p:cNvGrpSpPr>
            <a:grpSpLocks/>
          </p:cNvGrpSpPr>
          <p:nvPr/>
        </p:nvGrpSpPr>
        <p:grpSpPr bwMode="auto">
          <a:xfrm>
            <a:off x="2743200" y="2971800"/>
            <a:ext cx="1524000" cy="457200"/>
            <a:chOff x="1728" y="1872"/>
            <a:chExt cx="960" cy="288"/>
          </a:xfrm>
        </p:grpSpPr>
        <p:sp>
          <p:nvSpPr>
            <p:cNvPr id="4111" name="Line 9"/>
            <p:cNvSpPr>
              <a:spLocks noChangeShapeType="1"/>
            </p:cNvSpPr>
            <p:nvPr/>
          </p:nvSpPr>
          <p:spPr bwMode="auto">
            <a:xfrm flipV="1">
              <a:off x="1728" y="1872"/>
              <a:ext cx="96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0"/>
            <p:cNvSpPr>
              <a:spLocks noChangeShapeType="1"/>
            </p:cNvSpPr>
            <p:nvPr/>
          </p:nvSpPr>
          <p:spPr bwMode="auto">
            <a:xfrm>
              <a:off x="1824" y="1872"/>
              <a:ext cx="67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1"/>
            <p:cNvSpPr>
              <a:spLocks noChangeShapeType="1"/>
            </p:cNvSpPr>
            <p:nvPr/>
          </p:nvSpPr>
          <p:spPr bwMode="auto">
            <a:xfrm flipV="1">
              <a:off x="2496" y="1872"/>
              <a:ext cx="0" cy="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21"/>
            <p:cNvSpPr>
              <a:spLocks noChangeShapeType="1"/>
            </p:cNvSpPr>
            <p:nvPr/>
          </p:nvSpPr>
          <p:spPr bwMode="auto">
            <a:xfrm>
              <a:off x="2496" y="1968"/>
              <a:ext cx="1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4" name="Group 25"/>
          <p:cNvGrpSpPr>
            <a:grpSpLocks/>
          </p:cNvGrpSpPr>
          <p:nvPr/>
        </p:nvGrpSpPr>
        <p:grpSpPr bwMode="auto">
          <a:xfrm>
            <a:off x="3048000" y="3429000"/>
            <a:ext cx="4711700" cy="2362200"/>
            <a:chOff x="1920" y="2160"/>
            <a:chExt cx="2968" cy="1488"/>
          </a:xfrm>
        </p:grpSpPr>
        <p:sp>
          <p:nvSpPr>
            <p:cNvPr id="4105" name="Line 15"/>
            <p:cNvSpPr>
              <a:spLocks noChangeShapeType="1"/>
            </p:cNvSpPr>
            <p:nvPr/>
          </p:nvSpPr>
          <p:spPr bwMode="auto">
            <a:xfrm flipH="1" flipV="1">
              <a:off x="4704" y="2160"/>
              <a:ext cx="184" cy="4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6"/>
            <p:cNvSpPr>
              <a:spLocks noChangeShapeType="1"/>
            </p:cNvSpPr>
            <p:nvPr/>
          </p:nvSpPr>
          <p:spPr bwMode="auto">
            <a:xfrm flipV="1">
              <a:off x="4888" y="2208"/>
              <a:ext cx="0" cy="14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7"/>
            <p:cNvSpPr>
              <a:spLocks noChangeShapeType="1"/>
            </p:cNvSpPr>
            <p:nvPr/>
          </p:nvSpPr>
          <p:spPr bwMode="auto">
            <a:xfrm flipH="1" flipV="1">
              <a:off x="1920" y="3648"/>
              <a:ext cx="296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124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9"/>
            <p:cNvSpPr>
              <a:spLocks noChangeShapeType="1"/>
            </p:cNvSpPr>
            <p:nvPr/>
          </p:nvSpPr>
          <p:spPr bwMode="auto">
            <a:xfrm>
              <a:off x="1920" y="2400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24"/>
            <p:cNvSpPr>
              <a:spLocks noChangeShapeType="1"/>
            </p:cNvSpPr>
            <p:nvPr/>
          </p:nvSpPr>
          <p:spPr bwMode="auto">
            <a:xfrm>
              <a:off x="4512" y="2160"/>
              <a:ext cx="192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914400"/>
            <a:ext cx="72854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#1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err="1"/>
              <a:t>Unpipelined</a:t>
            </a:r>
            <a:r>
              <a:rPr lang="en-US" altLang="en-US" dirty="0"/>
              <a:t> </a:t>
            </a:r>
            <a:r>
              <a:rPr lang="en-US" altLang="en-US" dirty="0" err="1"/>
              <a:t>datapath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Critical path = 50 ns</a:t>
            </a:r>
          </a:p>
          <a:p>
            <a:pPr lvl="1"/>
            <a:r>
              <a:rPr lang="en-US" altLang="en-US" dirty="0"/>
              <a:t>THEREFORE: CT ≥ 50 ns  (</a:t>
            </a:r>
            <a:r>
              <a:rPr lang="en-US" altLang="en-US" dirty="0" err="1"/>
              <a:t>freq</a:t>
            </a:r>
            <a:r>
              <a:rPr lang="en-US" altLang="en-US" dirty="0"/>
              <a:t> ≤ 20 MHz)</a:t>
            </a:r>
          </a:p>
          <a:p>
            <a:r>
              <a:rPr lang="en-US" altLang="en-US" dirty="0"/>
              <a:t>Pipelined </a:t>
            </a:r>
            <a:r>
              <a:rPr lang="en-US" altLang="en-US" dirty="0" err="1"/>
              <a:t>datapath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“Local” critical path of IF stage: 10 ns</a:t>
            </a:r>
          </a:p>
          <a:p>
            <a:pPr lvl="1"/>
            <a:r>
              <a:rPr lang="en-US" altLang="en-US" dirty="0"/>
              <a:t>“Local” critical path of ID stage: 10 ns</a:t>
            </a:r>
          </a:p>
          <a:p>
            <a:pPr lvl="1"/>
            <a:r>
              <a:rPr lang="en-US" altLang="en-US" dirty="0"/>
              <a:t>“Local” critical path of EX stage: 10 ns</a:t>
            </a:r>
          </a:p>
          <a:p>
            <a:pPr lvl="1"/>
            <a:r>
              <a:rPr lang="en-US" altLang="en-US" dirty="0"/>
              <a:t>“Local” critical path of MEM stage: 10 ns</a:t>
            </a:r>
          </a:p>
          <a:p>
            <a:pPr lvl="1"/>
            <a:r>
              <a:rPr lang="en-US" altLang="en-US" dirty="0"/>
              <a:t>“Local” critical path of WB stage: 10 ns</a:t>
            </a:r>
          </a:p>
          <a:p>
            <a:pPr lvl="1"/>
            <a:r>
              <a:rPr lang="en-US" altLang="en-US" dirty="0"/>
              <a:t>(Notice 10+10+10+10+10 = 50)</a:t>
            </a:r>
          </a:p>
          <a:p>
            <a:pPr lvl="1"/>
            <a:r>
              <a:rPr lang="en-US" altLang="en-US" dirty="0"/>
              <a:t>THEREFORE: CT ≥ 10 ns  (</a:t>
            </a:r>
            <a:r>
              <a:rPr lang="en-US" altLang="en-US" dirty="0" err="1"/>
              <a:t>freq</a:t>
            </a:r>
            <a:r>
              <a:rPr lang="en-US" altLang="en-US" dirty="0"/>
              <a:t> ≤ 100 MHz)</a:t>
            </a:r>
          </a:p>
          <a:p>
            <a:r>
              <a:rPr lang="en-US" altLang="en-US" dirty="0"/>
              <a:t>Somewhat idealistic</a:t>
            </a:r>
          </a:p>
          <a:p>
            <a:pPr lvl="1"/>
            <a:r>
              <a:rPr lang="en-US" altLang="en-US" dirty="0"/>
              <a:t>Stages are perfectly </a:t>
            </a:r>
            <a:r>
              <a:rPr lang="en-US" altLang="en-US" i="1" dirty="0"/>
              <a:t>balanced</a:t>
            </a:r>
            <a:r>
              <a:rPr lang="en-US" altLang="en-US" dirty="0"/>
              <a:t> in this example!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#2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Unpipelined datapath:</a:t>
            </a:r>
          </a:p>
          <a:p>
            <a:pPr lvl="1"/>
            <a:r>
              <a:rPr lang="en-US" altLang="en-US"/>
              <a:t>Critical path = 50 ns</a:t>
            </a:r>
          </a:p>
          <a:p>
            <a:pPr lvl="1"/>
            <a:r>
              <a:rPr lang="en-US" altLang="en-US"/>
              <a:t>THEREFORE: CT ≥ 50 ns  (freq ≤ 20 MHz)</a:t>
            </a:r>
          </a:p>
          <a:p>
            <a:r>
              <a:rPr lang="en-US" altLang="en-US"/>
              <a:t>Pipelined datapath:</a:t>
            </a:r>
          </a:p>
          <a:p>
            <a:pPr lvl="1"/>
            <a:r>
              <a:rPr lang="en-US" altLang="en-US"/>
              <a:t>“Local” critical path of IF stage: 10 ns</a:t>
            </a:r>
          </a:p>
          <a:p>
            <a:pPr lvl="1"/>
            <a:r>
              <a:rPr lang="en-US" altLang="en-US"/>
              <a:t>“Local” critical path of ID stage: 12 ns</a:t>
            </a:r>
          </a:p>
          <a:p>
            <a:pPr lvl="1"/>
            <a:r>
              <a:rPr lang="en-US" altLang="en-US"/>
              <a:t>“Local” critical path of EX stage: 8 ns</a:t>
            </a:r>
          </a:p>
          <a:p>
            <a:pPr lvl="1"/>
            <a:r>
              <a:rPr lang="en-US" altLang="en-US"/>
              <a:t>“Local” critical path of MEM stage: 13 ns</a:t>
            </a:r>
          </a:p>
          <a:p>
            <a:pPr lvl="1"/>
            <a:r>
              <a:rPr lang="en-US" altLang="en-US"/>
              <a:t>“Local” critical path of WB stage: 7 ns</a:t>
            </a:r>
          </a:p>
          <a:p>
            <a:pPr lvl="1"/>
            <a:r>
              <a:rPr lang="en-US" altLang="en-US"/>
              <a:t>(Notice 10+12+8+13+7 = 50)</a:t>
            </a:r>
          </a:p>
          <a:p>
            <a:pPr lvl="1"/>
            <a:r>
              <a:rPr lang="en-US" altLang="en-US"/>
              <a:t>THEREFORE: CT ≥ 13 ns  (freq ≤ 77 MHz)</a:t>
            </a:r>
          </a:p>
          <a:p>
            <a:r>
              <a:rPr lang="en-US" altLang="en-US"/>
              <a:t>STILL somewhat idealistic</a:t>
            </a:r>
          </a:p>
          <a:p>
            <a:pPr lvl="1"/>
            <a:r>
              <a:rPr lang="en-US" altLang="en-US"/>
              <a:t>Ignores delay of intervening pipeline registers!</a:t>
            </a:r>
          </a:p>
          <a:p>
            <a:pPr lvl="1"/>
            <a:r>
              <a:rPr lang="en-US" altLang="en-US"/>
              <a:t>Latches/flip-flops have delay: overhead of pipelining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#3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Unpipelined datapath:</a:t>
            </a:r>
          </a:p>
          <a:p>
            <a:pPr lvl="1"/>
            <a:r>
              <a:rPr lang="en-US" altLang="en-US"/>
              <a:t>Critical path = 50 ns</a:t>
            </a:r>
          </a:p>
          <a:p>
            <a:pPr lvl="1"/>
            <a:r>
              <a:rPr lang="en-US" altLang="en-US"/>
              <a:t>THEREFORE: CT ≥ 50 ns  (freq ≤ 20 MHz)</a:t>
            </a:r>
          </a:p>
          <a:p>
            <a:r>
              <a:rPr lang="en-US" altLang="en-US"/>
              <a:t>Pipelined datapath:</a:t>
            </a:r>
          </a:p>
          <a:p>
            <a:pPr lvl="1"/>
            <a:r>
              <a:rPr lang="en-US" altLang="en-US"/>
              <a:t>Assume worst-case flip-flop delay is 1 ns</a:t>
            </a:r>
          </a:p>
          <a:p>
            <a:pPr lvl="1"/>
            <a:r>
              <a:rPr lang="en-US" altLang="en-US"/>
              <a:t>“Local” critical path of IF stage: 11 ns</a:t>
            </a:r>
          </a:p>
          <a:p>
            <a:pPr lvl="1"/>
            <a:r>
              <a:rPr lang="en-US" altLang="en-US"/>
              <a:t>“Local” critical path of ID stage: 13 ns</a:t>
            </a:r>
          </a:p>
          <a:p>
            <a:pPr lvl="1"/>
            <a:r>
              <a:rPr lang="en-US" altLang="en-US"/>
              <a:t>“Local” critical path of EX stage: 9 ns</a:t>
            </a:r>
          </a:p>
          <a:p>
            <a:pPr lvl="1"/>
            <a:r>
              <a:rPr lang="en-US" altLang="en-US"/>
              <a:t>“Local” critical path of MEM stage: 14 ns</a:t>
            </a:r>
          </a:p>
          <a:p>
            <a:pPr lvl="1"/>
            <a:r>
              <a:rPr lang="en-US" altLang="en-US"/>
              <a:t>“Local” critical path of WB stage: 8 ns</a:t>
            </a:r>
          </a:p>
          <a:p>
            <a:pPr lvl="1"/>
            <a:r>
              <a:rPr lang="en-US" altLang="en-US"/>
              <a:t>(Notice 11+13+9+14+8 = 55)</a:t>
            </a:r>
          </a:p>
          <a:p>
            <a:pPr lvl="1"/>
            <a:r>
              <a:rPr lang="en-US" altLang="en-US"/>
              <a:t>THEREFORE: CT ≥ 14 ns  (freq ≤ 71 MHz)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graphicFrame>
        <p:nvGraphicFramePr>
          <p:cNvPr id="217392" name="Group 304"/>
          <p:cNvGraphicFramePr>
            <a:graphicFrameLocks noGrp="1"/>
          </p:cNvGraphicFramePr>
          <p:nvPr>
            <p:ph/>
          </p:nvPr>
        </p:nvGraphicFramePr>
        <p:xfrm>
          <a:off x="781050" y="838200"/>
          <a:ext cx="6019800" cy="1463676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ID EX MEM WB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ID EX MEM WB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ID EX MEM WB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2" name="Line 38"/>
          <p:cNvSpPr>
            <a:spLocks noChangeShapeType="1"/>
          </p:cNvSpPr>
          <p:nvPr/>
        </p:nvSpPr>
        <p:spPr bwMode="auto">
          <a:xfrm>
            <a:off x="1924050" y="6096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9"/>
          <p:cNvSpPr>
            <a:spLocks noChangeShapeType="1"/>
          </p:cNvSpPr>
          <p:nvPr/>
        </p:nvSpPr>
        <p:spPr bwMode="auto">
          <a:xfrm>
            <a:off x="323850" y="14478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40"/>
          <p:cNvSpPr txBox="1">
            <a:spLocks noChangeArrowheads="1"/>
          </p:cNvSpPr>
          <p:nvPr/>
        </p:nvSpPr>
        <p:spPr bwMode="auto">
          <a:xfrm>
            <a:off x="4819650" y="3810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cycle</a:t>
            </a:r>
          </a:p>
        </p:txBody>
      </p:sp>
      <p:sp>
        <p:nvSpPr>
          <p:cNvPr id="8225" name="Text Box 42"/>
          <p:cNvSpPr txBox="1">
            <a:spLocks noChangeArrowheads="1"/>
          </p:cNvSpPr>
          <p:nvPr/>
        </p:nvSpPr>
        <p:spPr bwMode="auto">
          <a:xfrm>
            <a:off x="-57150" y="990600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instr.</a:t>
            </a:r>
          </a:p>
        </p:txBody>
      </p:sp>
      <p:graphicFrame>
        <p:nvGraphicFramePr>
          <p:cNvPr id="217402" name="Group 314"/>
          <p:cNvGraphicFramePr>
            <a:graphicFrameLocks noGrp="1"/>
          </p:cNvGraphicFramePr>
          <p:nvPr/>
        </p:nvGraphicFramePr>
        <p:xfrm>
          <a:off x="781050" y="2743200"/>
          <a:ext cx="6003925" cy="1463676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13" name="Text Box 315"/>
          <p:cNvSpPr txBox="1">
            <a:spLocks noChangeArrowheads="1"/>
          </p:cNvSpPr>
          <p:nvPr/>
        </p:nvSpPr>
        <p:spPr bwMode="auto">
          <a:xfrm>
            <a:off x="6791325" y="773113"/>
            <a:ext cx="20415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Unpipelined datapath: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Long cycle time (CT)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CPI = 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Example: CT=50ns</a:t>
            </a:r>
            <a:br>
              <a:rPr lang="en-US" altLang="en-US" sz="1400"/>
            </a:br>
            <a:r>
              <a:rPr lang="en-US" altLang="en-US" sz="1200">
                <a:latin typeface="Courier New" panose="02070309020205020404" pitchFamily="49" charset="0"/>
              </a:rPr>
              <a:t>TPI=CPI*CT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=1*50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=50ns/instr.</a:t>
            </a:r>
            <a:r>
              <a:rPr lang="en-US" altLang="en-US" sz="1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314" name="Text Box 316"/>
          <p:cNvSpPr txBox="1">
            <a:spLocks noChangeArrowheads="1"/>
          </p:cNvSpPr>
          <p:nvPr/>
        </p:nvSpPr>
        <p:spPr bwMode="auto">
          <a:xfrm>
            <a:off x="6865938" y="2746375"/>
            <a:ext cx="2068512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Pipelined datapath,</a:t>
            </a:r>
            <a:br>
              <a:rPr lang="en-US" altLang="en-US" sz="1400"/>
            </a:br>
            <a:r>
              <a:rPr lang="en-US" altLang="en-US" sz="1400"/>
              <a:t>but no instr. overlap: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Short cycle time (CT)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CPI = 5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Example: CT=10ns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TPI=CPI*CT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=5*10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=50ns/instr.</a:t>
            </a:r>
          </a:p>
        </p:txBody>
      </p:sp>
      <p:graphicFrame>
        <p:nvGraphicFramePr>
          <p:cNvPr id="217405" name="Group 317"/>
          <p:cNvGraphicFramePr>
            <a:graphicFrameLocks noGrp="1"/>
          </p:cNvGraphicFramePr>
          <p:nvPr/>
        </p:nvGraphicFramePr>
        <p:xfrm>
          <a:off x="781050" y="4643438"/>
          <a:ext cx="6003925" cy="1463676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02" name="Text Box 404"/>
          <p:cNvSpPr txBox="1">
            <a:spLocks noChangeArrowheads="1"/>
          </p:cNvSpPr>
          <p:nvPr/>
        </p:nvSpPr>
        <p:spPr bwMode="auto">
          <a:xfrm>
            <a:off x="6865938" y="4643438"/>
            <a:ext cx="2068512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Pipelined datapath,</a:t>
            </a:r>
            <a:br>
              <a:rPr lang="en-US" altLang="en-US" sz="1400"/>
            </a:br>
            <a:r>
              <a:rPr lang="en-US" altLang="en-US" sz="1400"/>
              <a:t>instr. overlap: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Short cycle time (CT)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CPI = 1 (</a:t>
            </a:r>
            <a:r>
              <a:rPr lang="en-US" altLang="en-US" sz="1400" i="1"/>
              <a:t>pipelining</a:t>
            </a:r>
            <a:r>
              <a:rPr lang="en-US" altLang="en-US" sz="140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/>
              <a:t> Example: CT=10ns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TPI=CPI*CT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=1*10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=10ns/instr.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9653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Pipelined RISC-V</a:t>
            </a:r>
            <a:endParaRPr lang="en-US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Isolate each of IF, ID, EX, MEM, WB with latches or flip-flops (“pipeline registers”)</a:t>
            </a:r>
          </a:p>
          <a:p>
            <a:r>
              <a:rPr lang="en-US" altLang="en-US" dirty="0"/>
              <a:t>When instruction </a:t>
            </a:r>
            <a:r>
              <a:rPr lang="en-US" altLang="en-US" dirty="0" err="1"/>
              <a:t>i</a:t>
            </a:r>
            <a:r>
              <a:rPr lang="en-US" altLang="en-US" dirty="0"/>
              <a:t> is in WB, i+1 is in MEM, </a:t>
            </a:r>
            <a:r>
              <a:rPr lang="en-US" altLang="en-US" i="1" dirty="0"/>
              <a:t>etc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Graphically:</a:t>
            </a:r>
          </a:p>
        </p:txBody>
      </p:sp>
      <p:sp>
        <p:nvSpPr>
          <p:cNvPr id="1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6760" name="Group 376"/>
          <p:cNvGraphicFramePr>
            <a:graphicFrameLocks noGrp="1"/>
          </p:cNvGraphicFramePr>
          <p:nvPr/>
        </p:nvGraphicFramePr>
        <p:xfrm>
          <a:off x="1157288" y="3505200"/>
          <a:ext cx="6003925" cy="256063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i+5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8555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1100</Words>
  <Application>Microsoft Office PowerPoint</Application>
  <PresentationFormat>On-screen Show (4:3)</PresentationFormat>
  <Paragraphs>357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ZapfDingbats</vt:lpstr>
      <vt:lpstr>Office Theme</vt:lpstr>
      <vt:lpstr>ECE 463/563 Microprocessor Architecture</vt:lpstr>
      <vt:lpstr>Critical Path</vt:lpstr>
      <vt:lpstr>PowerPoint Presentation</vt:lpstr>
      <vt:lpstr>PowerPoint Presentation</vt:lpstr>
      <vt:lpstr>Example #1</vt:lpstr>
      <vt:lpstr>Example #2</vt:lpstr>
      <vt:lpstr>Example #3</vt:lpstr>
      <vt:lpstr>PowerPoint Presentation</vt:lpstr>
      <vt:lpstr>Summary: Pipelined RISC-V</vt:lpstr>
      <vt:lpstr>Pipeline Hazards</vt:lpstr>
      <vt:lpstr>Structural Hazards</vt:lpstr>
      <vt:lpstr>Control Hazards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587</cp:revision>
  <dcterms:created xsi:type="dcterms:W3CDTF">2006-08-16T00:00:00Z</dcterms:created>
  <dcterms:modified xsi:type="dcterms:W3CDTF">2023-10-18T04:05:20Z</dcterms:modified>
</cp:coreProperties>
</file>