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395" r:id="rId2"/>
    <p:sldId id="503" r:id="rId3"/>
    <p:sldId id="504" r:id="rId4"/>
    <p:sldId id="512" r:id="rId5"/>
    <p:sldId id="514" r:id="rId6"/>
    <p:sldId id="513" r:id="rId7"/>
    <p:sldId id="515" r:id="rId8"/>
    <p:sldId id="516" r:id="rId9"/>
    <p:sldId id="506" r:id="rId10"/>
    <p:sldId id="507" r:id="rId11"/>
    <p:sldId id="508" r:id="rId12"/>
    <p:sldId id="509" r:id="rId13"/>
    <p:sldId id="510" r:id="rId14"/>
    <p:sldId id="511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96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764" y="96"/>
      </p:cViewPr>
      <p:guideLst>
        <p:guide orient="horz" pos="3696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9C6785-FDEE-4ACA-A3D9-B219307900F7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3F4B6B-E166-43EE-A6F4-9356172DC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9593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463/563, Microprocessor Architecture, Prof. Eric Rotenberg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463/563, Microprocessor Architecture, Prof. Eric Rotenberg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463/563, Microprocessor Architecture, Prof. Eric Rotenberg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2020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463/563, Microprocessor Architecture, Prof. Eric Rotenberg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463/563, Microprocessor Architecture, Prof. Eric Rotenberg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463/563, Microprocessor Architecture, Prof. Eric Rotenberg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2020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463/563, Microprocessor Architecture, Prof. Eric Rotenberg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2020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463/563, Microprocessor Architecture, Prof. Eric Rotenberg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2020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463/563, Microprocessor Architecture, Prof. Eric Rotenberg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463/563, Microprocessor Architecture, Prof. Eric Rotenberg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463/563, Microprocessor Architecture, Prof. Eric Rotenberg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Fall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ECE 463/563, Microprocessor Architecture, Prof. Eric Rotenberg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ECE 463/563</a:t>
            </a:r>
            <a:br>
              <a:rPr lang="en-US" dirty="0"/>
            </a:br>
            <a:r>
              <a:rPr lang="en-US" dirty="0"/>
              <a:t>Microprocessor Architecture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143000" y="3886200"/>
            <a:ext cx="6629400" cy="21336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pipelining:</a:t>
            </a:r>
            <a:br>
              <a:rPr lang="en-US" dirty="0"/>
            </a:br>
            <a:r>
              <a:rPr lang="en-US" dirty="0"/>
              <a:t>data hazards</a:t>
            </a:r>
          </a:p>
          <a:p>
            <a:endParaRPr lang="en-US" dirty="0"/>
          </a:p>
          <a:p>
            <a:r>
              <a:rPr lang="en-US" dirty="0"/>
              <a:t>Prof. Eric Rotenberg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463/563, Microprocessor Architecture, Prof. Eric Rotenberg</a:t>
            </a:r>
          </a:p>
        </p:txBody>
      </p:sp>
    </p:spTree>
    <p:extLst>
      <p:ext uri="{BB962C8B-B14F-4D97-AF65-F5344CB8AC3E}">
        <p14:creationId xmlns:p14="http://schemas.microsoft.com/office/powerpoint/2010/main" val="30152871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Stalls due to RAW hazards</a:t>
            </a:r>
            <a:endParaRPr lang="en-US" altLang="en-US" dirty="0"/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2039939"/>
          </a:xfrm>
        </p:spPr>
        <p:txBody>
          <a:bodyPr>
            <a:normAutofit fontScale="55000" lnSpcReduction="20000"/>
          </a:bodyPr>
          <a:lstStyle/>
          <a:p>
            <a:r>
              <a:rPr lang="en-US" altLang="en-US" dirty="0"/>
              <a:t>With bypasses</a:t>
            </a:r>
          </a:p>
          <a:p>
            <a:pPr lvl="1"/>
            <a:r>
              <a:rPr lang="en-US" altLang="en-US" dirty="0"/>
              <a:t>No stall due to RAW hazard if producer is ALU type instruction</a:t>
            </a:r>
          </a:p>
          <a:p>
            <a:pPr lvl="1"/>
            <a:r>
              <a:rPr lang="en-US" altLang="en-US" dirty="0"/>
              <a:t>Unavoidable 1-cycle stall if producer is a load instruction (cache hit) AND its dependent instruction is right behind it. This is because the dependent instruction must wait for BYPASS 2 for the load value.</a:t>
            </a:r>
          </a:p>
          <a:p>
            <a:pPr lvl="1"/>
            <a:r>
              <a:rPr lang="en-US" altLang="en-US" dirty="0"/>
              <a:t>Note: If an instruction takes multiple cycles in EX (</a:t>
            </a:r>
            <a:r>
              <a:rPr lang="en-US" altLang="en-US" i="1" dirty="0"/>
              <a:t>e.g.</a:t>
            </a:r>
            <a:r>
              <a:rPr lang="en-US" altLang="en-US" dirty="0"/>
              <a:t>, complex ALU operation) or multiple cycles in MEM (load/store cache miss), all instructions behind the long-latency instruction stall whether or not they depend on the data. The stall is attributable to a structural hazard caused by the current pipeline design (EX and MEM stages are “blocking” for multi-cycle instructions).</a:t>
            </a:r>
          </a:p>
        </p:txBody>
      </p:sp>
      <p:sp>
        <p:nvSpPr>
          <p:cNvPr id="5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ECE 463/563, Microprocessor Architecture, Prof. Eric Rotenberg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 dirty="0"/>
          </a:p>
        </p:txBody>
      </p:sp>
      <p:grpSp>
        <p:nvGrpSpPr>
          <p:cNvPr id="201732" name="Group 4"/>
          <p:cNvGrpSpPr>
            <a:grpSpLocks/>
          </p:cNvGrpSpPr>
          <p:nvPr/>
        </p:nvGrpSpPr>
        <p:grpSpPr bwMode="auto">
          <a:xfrm>
            <a:off x="576263" y="4114800"/>
            <a:ext cx="2574926" cy="400050"/>
            <a:chOff x="699" y="2208"/>
            <a:chExt cx="1622" cy="252"/>
          </a:xfrm>
        </p:grpSpPr>
        <p:sp>
          <p:nvSpPr>
            <p:cNvPr id="6193" name="Text Box 5"/>
            <p:cNvSpPr txBox="1">
              <a:spLocks noChangeArrowheads="1"/>
            </p:cNvSpPr>
            <p:nvPr/>
          </p:nvSpPr>
          <p:spPr bwMode="auto">
            <a:xfrm>
              <a:off x="1968" y="2208"/>
              <a:ext cx="353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600" b="0">
                  <a:latin typeface="Courier" pitchFamily="49" charset="0"/>
                </a:rPr>
                <a:t>IF </a:t>
              </a:r>
            </a:p>
          </p:txBody>
        </p:sp>
        <p:sp>
          <p:nvSpPr>
            <p:cNvPr id="6194" name="Text Box 6"/>
            <p:cNvSpPr txBox="1">
              <a:spLocks noChangeArrowheads="1"/>
            </p:cNvSpPr>
            <p:nvPr/>
          </p:nvSpPr>
          <p:spPr bwMode="auto">
            <a:xfrm>
              <a:off x="699" y="2208"/>
              <a:ext cx="128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 b="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lw</a:t>
              </a:r>
              <a:r>
                <a:rPr lang="en-US" altLang="en-US" sz="2000" b="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altLang="en-US" sz="2000" b="0" u="sng" dirty="0">
                  <a:latin typeface="Courier New" panose="02070309020205020404" pitchFamily="49" charset="0"/>
                  <a:cs typeface="Courier New" panose="02070309020205020404" pitchFamily="49" charset="0"/>
                </a:rPr>
                <a:t>r1</a:t>
              </a:r>
              <a:r>
                <a:rPr lang="en-US" altLang="en-US" sz="2000" b="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,#0(r2)</a:t>
              </a:r>
            </a:p>
          </p:txBody>
        </p:sp>
      </p:grpSp>
      <p:grpSp>
        <p:nvGrpSpPr>
          <p:cNvPr id="201735" name="Group 7"/>
          <p:cNvGrpSpPr>
            <a:grpSpLocks/>
          </p:cNvGrpSpPr>
          <p:nvPr/>
        </p:nvGrpSpPr>
        <p:grpSpPr bwMode="auto">
          <a:xfrm>
            <a:off x="569914" y="4114800"/>
            <a:ext cx="3190877" cy="857250"/>
            <a:chOff x="359" y="2208"/>
            <a:chExt cx="2010" cy="540"/>
          </a:xfrm>
        </p:grpSpPr>
        <p:grpSp>
          <p:nvGrpSpPr>
            <p:cNvPr id="6189" name="Group 8"/>
            <p:cNvGrpSpPr>
              <a:grpSpLocks/>
            </p:cNvGrpSpPr>
            <p:nvPr/>
          </p:nvGrpSpPr>
          <p:grpSpPr bwMode="auto">
            <a:xfrm>
              <a:off x="2016" y="2208"/>
              <a:ext cx="353" cy="506"/>
              <a:chOff x="1632" y="2448"/>
              <a:chExt cx="353" cy="506"/>
            </a:xfrm>
          </p:grpSpPr>
          <p:sp>
            <p:nvSpPr>
              <p:cNvPr id="6191" name="Text Box 9"/>
              <p:cNvSpPr txBox="1">
                <a:spLocks noChangeArrowheads="1"/>
              </p:cNvSpPr>
              <p:nvPr/>
            </p:nvSpPr>
            <p:spPr bwMode="auto">
              <a:xfrm>
                <a:off x="1632" y="2448"/>
                <a:ext cx="353" cy="21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600" b="0">
                    <a:latin typeface="Courier" pitchFamily="49" charset="0"/>
                  </a:rPr>
                  <a:t>ID </a:t>
                </a:r>
              </a:p>
            </p:txBody>
          </p:sp>
          <p:sp>
            <p:nvSpPr>
              <p:cNvPr id="6192" name="Text Box 10"/>
              <p:cNvSpPr txBox="1">
                <a:spLocks noChangeArrowheads="1"/>
              </p:cNvSpPr>
              <p:nvPr/>
            </p:nvSpPr>
            <p:spPr bwMode="auto">
              <a:xfrm>
                <a:off x="1632" y="2736"/>
                <a:ext cx="353" cy="21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600" b="0">
                    <a:latin typeface="Courier" pitchFamily="49" charset="0"/>
                  </a:rPr>
                  <a:t>IF </a:t>
                </a:r>
              </a:p>
            </p:txBody>
          </p:sp>
        </p:grpSp>
        <p:sp>
          <p:nvSpPr>
            <p:cNvPr id="6190" name="Text Box 11"/>
            <p:cNvSpPr txBox="1">
              <a:spLocks noChangeArrowheads="1"/>
            </p:cNvSpPr>
            <p:nvPr/>
          </p:nvSpPr>
          <p:spPr bwMode="auto">
            <a:xfrm>
              <a:off x="359" y="2496"/>
              <a:ext cx="128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 b="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add r4,</a:t>
              </a:r>
              <a:r>
                <a:rPr lang="en-US" altLang="en-US" sz="2000" b="0" u="sng" dirty="0">
                  <a:latin typeface="Courier New" panose="02070309020205020404" pitchFamily="49" charset="0"/>
                  <a:cs typeface="Courier New" panose="02070309020205020404" pitchFamily="49" charset="0"/>
                </a:rPr>
                <a:t>r1</a:t>
              </a:r>
              <a:r>
                <a:rPr lang="en-US" altLang="en-US" sz="2000" b="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,r5</a:t>
              </a:r>
            </a:p>
          </p:txBody>
        </p:sp>
      </p:grpSp>
      <p:grpSp>
        <p:nvGrpSpPr>
          <p:cNvPr id="6151" name="Group 12"/>
          <p:cNvGrpSpPr>
            <a:grpSpLocks/>
          </p:cNvGrpSpPr>
          <p:nvPr/>
        </p:nvGrpSpPr>
        <p:grpSpPr bwMode="auto">
          <a:xfrm>
            <a:off x="2590800" y="4038600"/>
            <a:ext cx="5486400" cy="2286000"/>
            <a:chOff x="1248" y="2400"/>
            <a:chExt cx="3456" cy="1440"/>
          </a:xfrm>
        </p:grpSpPr>
        <p:sp>
          <p:nvSpPr>
            <p:cNvPr id="6179" name="Line 13"/>
            <p:cNvSpPr>
              <a:spLocks noChangeShapeType="1"/>
            </p:cNvSpPr>
            <p:nvPr/>
          </p:nvSpPr>
          <p:spPr bwMode="auto">
            <a:xfrm>
              <a:off x="1632" y="2400"/>
              <a:ext cx="0" cy="144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6180" name="Line 14"/>
            <p:cNvSpPr>
              <a:spLocks noChangeShapeType="1"/>
            </p:cNvSpPr>
            <p:nvPr/>
          </p:nvSpPr>
          <p:spPr bwMode="auto">
            <a:xfrm>
              <a:off x="1248" y="2400"/>
              <a:ext cx="0" cy="144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6181" name="Line 15"/>
            <p:cNvSpPr>
              <a:spLocks noChangeShapeType="1"/>
            </p:cNvSpPr>
            <p:nvPr/>
          </p:nvSpPr>
          <p:spPr bwMode="auto">
            <a:xfrm>
              <a:off x="2400" y="2400"/>
              <a:ext cx="0" cy="144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6182" name="Line 16"/>
            <p:cNvSpPr>
              <a:spLocks noChangeShapeType="1"/>
            </p:cNvSpPr>
            <p:nvPr/>
          </p:nvSpPr>
          <p:spPr bwMode="auto">
            <a:xfrm>
              <a:off x="2016" y="2400"/>
              <a:ext cx="0" cy="144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6183" name="Line 17"/>
            <p:cNvSpPr>
              <a:spLocks noChangeShapeType="1"/>
            </p:cNvSpPr>
            <p:nvPr/>
          </p:nvSpPr>
          <p:spPr bwMode="auto">
            <a:xfrm>
              <a:off x="3168" y="2400"/>
              <a:ext cx="0" cy="144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6184" name="Line 18"/>
            <p:cNvSpPr>
              <a:spLocks noChangeShapeType="1"/>
            </p:cNvSpPr>
            <p:nvPr/>
          </p:nvSpPr>
          <p:spPr bwMode="auto">
            <a:xfrm>
              <a:off x="2784" y="2400"/>
              <a:ext cx="0" cy="144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6185" name="Line 19"/>
            <p:cNvSpPr>
              <a:spLocks noChangeShapeType="1"/>
            </p:cNvSpPr>
            <p:nvPr/>
          </p:nvSpPr>
          <p:spPr bwMode="auto">
            <a:xfrm>
              <a:off x="3936" y="2400"/>
              <a:ext cx="0" cy="144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6186" name="Line 20"/>
            <p:cNvSpPr>
              <a:spLocks noChangeShapeType="1"/>
            </p:cNvSpPr>
            <p:nvPr/>
          </p:nvSpPr>
          <p:spPr bwMode="auto">
            <a:xfrm>
              <a:off x="3552" y="2400"/>
              <a:ext cx="0" cy="144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6187" name="Line 21"/>
            <p:cNvSpPr>
              <a:spLocks noChangeShapeType="1"/>
            </p:cNvSpPr>
            <p:nvPr/>
          </p:nvSpPr>
          <p:spPr bwMode="auto">
            <a:xfrm>
              <a:off x="4704" y="2400"/>
              <a:ext cx="0" cy="144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6188" name="Line 22"/>
            <p:cNvSpPr>
              <a:spLocks noChangeShapeType="1"/>
            </p:cNvSpPr>
            <p:nvPr/>
          </p:nvSpPr>
          <p:spPr bwMode="auto">
            <a:xfrm>
              <a:off x="4320" y="2400"/>
              <a:ext cx="0" cy="144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</p:grpSp>
      <p:grpSp>
        <p:nvGrpSpPr>
          <p:cNvPr id="201759" name="Group 31"/>
          <p:cNvGrpSpPr>
            <a:grpSpLocks/>
          </p:cNvGrpSpPr>
          <p:nvPr/>
        </p:nvGrpSpPr>
        <p:grpSpPr bwMode="auto">
          <a:xfrm>
            <a:off x="6248400" y="4572000"/>
            <a:ext cx="560388" cy="803275"/>
            <a:chOff x="4704" y="2496"/>
            <a:chExt cx="353" cy="506"/>
          </a:xfrm>
        </p:grpSpPr>
        <p:sp>
          <p:nvSpPr>
            <p:cNvPr id="6171" name="Text Box 32"/>
            <p:cNvSpPr txBox="1">
              <a:spLocks noChangeArrowheads="1"/>
            </p:cNvSpPr>
            <p:nvPr/>
          </p:nvSpPr>
          <p:spPr bwMode="auto">
            <a:xfrm>
              <a:off x="4704" y="2496"/>
              <a:ext cx="353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600" b="0">
                  <a:latin typeface="Courier" pitchFamily="49" charset="0"/>
                </a:rPr>
                <a:t>WB </a:t>
              </a:r>
            </a:p>
          </p:txBody>
        </p:sp>
        <p:sp>
          <p:nvSpPr>
            <p:cNvPr id="6172" name="Text Box 33"/>
            <p:cNvSpPr txBox="1">
              <a:spLocks noChangeArrowheads="1"/>
            </p:cNvSpPr>
            <p:nvPr/>
          </p:nvSpPr>
          <p:spPr bwMode="auto">
            <a:xfrm>
              <a:off x="4704" y="2784"/>
              <a:ext cx="353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600" b="0">
                  <a:latin typeface="Courier" pitchFamily="49" charset="0"/>
                </a:rPr>
                <a:t>MEM</a:t>
              </a:r>
            </a:p>
          </p:txBody>
        </p:sp>
      </p:grpSp>
      <p:grpSp>
        <p:nvGrpSpPr>
          <p:cNvPr id="201762" name="Group 34"/>
          <p:cNvGrpSpPr>
            <a:grpSpLocks/>
          </p:cNvGrpSpPr>
          <p:nvPr/>
        </p:nvGrpSpPr>
        <p:grpSpPr bwMode="auto">
          <a:xfrm>
            <a:off x="5638800" y="4572000"/>
            <a:ext cx="560388" cy="803275"/>
            <a:chOff x="4320" y="2496"/>
            <a:chExt cx="353" cy="506"/>
          </a:xfrm>
        </p:grpSpPr>
        <p:sp>
          <p:nvSpPr>
            <p:cNvPr id="6169" name="Text Box 35"/>
            <p:cNvSpPr txBox="1">
              <a:spLocks noChangeArrowheads="1"/>
            </p:cNvSpPr>
            <p:nvPr/>
          </p:nvSpPr>
          <p:spPr bwMode="auto">
            <a:xfrm>
              <a:off x="4320" y="2496"/>
              <a:ext cx="353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600" b="0">
                  <a:latin typeface="Courier" pitchFamily="49" charset="0"/>
                </a:rPr>
                <a:t>MEM</a:t>
              </a:r>
            </a:p>
          </p:txBody>
        </p:sp>
        <p:sp>
          <p:nvSpPr>
            <p:cNvPr id="6170" name="Text Box 36"/>
            <p:cNvSpPr txBox="1">
              <a:spLocks noChangeArrowheads="1"/>
            </p:cNvSpPr>
            <p:nvPr/>
          </p:nvSpPr>
          <p:spPr bwMode="auto">
            <a:xfrm>
              <a:off x="4320" y="2784"/>
              <a:ext cx="353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600" b="0">
                  <a:latin typeface="Courier" pitchFamily="49" charset="0"/>
                </a:rPr>
                <a:t>EX 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260726" y="3200400"/>
            <a:ext cx="1620838" cy="2174875"/>
            <a:chOff x="3260726" y="3200400"/>
            <a:chExt cx="1620838" cy="2174875"/>
          </a:xfrm>
        </p:grpSpPr>
        <p:sp>
          <p:nvSpPr>
            <p:cNvPr id="6176" name="Text Box 24"/>
            <p:cNvSpPr txBox="1">
              <a:spLocks noChangeArrowheads="1"/>
            </p:cNvSpPr>
            <p:nvPr/>
          </p:nvSpPr>
          <p:spPr bwMode="auto">
            <a:xfrm>
              <a:off x="3810000" y="4114800"/>
              <a:ext cx="560388" cy="346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600" b="0">
                  <a:latin typeface="Courier" pitchFamily="49" charset="0"/>
                </a:rPr>
                <a:t>EX </a:t>
              </a:r>
            </a:p>
          </p:txBody>
        </p:sp>
        <p:sp>
          <p:nvSpPr>
            <p:cNvPr id="6177" name="Text Box 25"/>
            <p:cNvSpPr txBox="1">
              <a:spLocks noChangeArrowheads="1"/>
            </p:cNvSpPr>
            <p:nvPr/>
          </p:nvSpPr>
          <p:spPr bwMode="auto">
            <a:xfrm>
              <a:off x="3811588" y="4572000"/>
              <a:ext cx="555625" cy="34607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600" b="0" i="1" dirty="0">
                  <a:solidFill>
                    <a:schemeClr val="bg1"/>
                  </a:solidFill>
                  <a:latin typeface="Courier" pitchFamily="49" charset="0"/>
                </a:rPr>
                <a:t>ID</a:t>
              </a:r>
              <a:r>
                <a:rPr lang="en-US" altLang="en-US" sz="1600" b="0" dirty="0">
                  <a:solidFill>
                    <a:schemeClr val="bg1"/>
                  </a:solidFill>
                  <a:latin typeface="Courier" pitchFamily="49" charset="0"/>
                </a:rPr>
                <a:t> </a:t>
              </a:r>
            </a:p>
          </p:txBody>
        </p:sp>
        <p:sp>
          <p:nvSpPr>
            <p:cNvPr id="6178" name="Text Box 26"/>
            <p:cNvSpPr txBox="1">
              <a:spLocks noChangeArrowheads="1"/>
            </p:cNvSpPr>
            <p:nvPr/>
          </p:nvSpPr>
          <p:spPr bwMode="auto">
            <a:xfrm>
              <a:off x="3811588" y="5029200"/>
              <a:ext cx="555625" cy="34607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600" b="0" i="1">
                  <a:solidFill>
                    <a:schemeClr val="bg1"/>
                  </a:solidFill>
                  <a:latin typeface="Courier" pitchFamily="49" charset="0"/>
                </a:rPr>
                <a:t>IF</a:t>
              </a:r>
              <a:r>
                <a:rPr lang="en-US" altLang="en-US" sz="1600" b="0">
                  <a:solidFill>
                    <a:schemeClr val="bg1"/>
                  </a:solidFill>
                  <a:latin typeface="Courier" pitchFamily="49" charset="0"/>
                </a:rPr>
                <a:t> </a:t>
              </a:r>
            </a:p>
          </p:txBody>
        </p:sp>
        <p:sp>
          <p:nvSpPr>
            <p:cNvPr id="6165" name="Text Box 41"/>
            <p:cNvSpPr txBox="1">
              <a:spLocks noChangeArrowheads="1"/>
            </p:cNvSpPr>
            <p:nvPr/>
          </p:nvSpPr>
          <p:spPr bwMode="auto">
            <a:xfrm>
              <a:off x="3260726" y="3200400"/>
              <a:ext cx="1620838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 dirty="0">
                  <a:latin typeface="+mn-lt"/>
                </a:rPr>
                <a:t>value needed</a:t>
              </a:r>
            </a:p>
          </p:txBody>
        </p:sp>
        <p:sp>
          <p:nvSpPr>
            <p:cNvPr id="6166" name="Freeform 42"/>
            <p:cNvSpPr>
              <a:spLocks/>
            </p:cNvSpPr>
            <p:nvPr/>
          </p:nvSpPr>
          <p:spPr bwMode="auto">
            <a:xfrm>
              <a:off x="4267201" y="3467100"/>
              <a:ext cx="177800" cy="1104900"/>
            </a:xfrm>
            <a:custGeom>
              <a:avLst/>
              <a:gdLst>
                <a:gd name="T0" fmla="*/ 96 w 112"/>
                <a:gd name="T1" fmla="*/ 24 h 696"/>
                <a:gd name="T2" fmla="*/ 96 w 112"/>
                <a:gd name="T3" fmla="*/ 72 h 696"/>
                <a:gd name="T4" fmla="*/ 96 w 112"/>
                <a:gd name="T5" fmla="*/ 456 h 696"/>
                <a:gd name="T6" fmla="*/ 0 w 112"/>
                <a:gd name="T7" fmla="*/ 696 h 69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2" h="696">
                  <a:moveTo>
                    <a:pt x="96" y="24"/>
                  </a:moveTo>
                  <a:cubicBezTo>
                    <a:pt x="96" y="12"/>
                    <a:pt x="96" y="0"/>
                    <a:pt x="96" y="72"/>
                  </a:cubicBezTo>
                  <a:cubicBezTo>
                    <a:pt x="96" y="144"/>
                    <a:pt x="112" y="352"/>
                    <a:pt x="96" y="456"/>
                  </a:cubicBezTo>
                  <a:cubicBezTo>
                    <a:pt x="80" y="560"/>
                    <a:pt x="40" y="628"/>
                    <a:pt x="0" y="696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030788" y="4114800"/>
            <a:ext cx="555625" cy="1260475"/>
            <a:chOff x="5030788" y="4114800"/>
            <a:chExt cx="555625" cy="1260475"/>
          </a:xfrm>
        </p:grpSpPr>
        <p:sp>
          <p:nvSpPr>
            <p:cNvPr id="6159" name="Text Box 44"/>
            <p:cNvSpPr txBox="1">
              <a:spLocks noChangeArrowheads="1"/>
            </p:cNvSpPr>
            <p:nvPr/>
          </p:nvSpPr>
          <p:spPr bwMode="auto">
            <a:xfrm>
              <a:off x="5030788" y="4114800"/>
              <a:ext cx="555625" cy="346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600" b="0" dirty="0">
                  <a:latin typeface="Courier" pitchFamily="49" charset="0"/>
                </a:rPr>
                <a:t>WB </a:t>
              </a:r>
            </a:p>
          </p:txBody>
        </p:sp>
        <p:sp>
          <p:nvSpPr>
            <p:cNvPr id="6163" name="Text Box 46"/>
            <p:cNvSpPr txBox="1">
              <a:spLocks noChangeArrowheads="1"/>
            </p:cNvSpPr>
            <p:nvPr/>
          </p:nvSpPr>
          <p:spPr bwMode="auto">
            <a:xfrm>
              <a:off x="5030788" y="4572000"/>
              <a:ext cx="555625" cy="346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600" b="0">
                  <a:latin typeface="Courier" pitchFamily="49" charset="0"/>
                </a:rPr>
                <a:t>EX </a:t>
              </a:r>
            </a:p>
          </p:txBody>
        </p:sp>
        <p:sp>
          <p:nvSpPr>
            <p:cNvPr id="6164" name="Text Box 47"/>
            <p:cNvSpPr txBox="1">
              <a:spLocks noChangeArrowheads="1"/>
            </p:cNvSpPr>
            <p:nvPr/>
          </p:nvSpPr>
          <p:spPr bwMode="auto">
            <a:xfrm>
              <a:off x="5030788" y="5029200"/>
              <a:ext cx="555625" cy="346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600" b="0" dirty="0">
                  <a:latin typeface="Courier" pitchFamily="49" charset="0"/>
                </a:rPr>
                <a:t>ID 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419600" y="3276600"/>
            <a:ext cx="2851150" cy="2098675"/>
            <a:chOff x="4419600" y="3276600"/>
            <a:chExt cx="2851150" cy="2098675"/>
          </a:xfrm>
        </p:grpSpPr>
        <p:sp>
          <p:nvSpPr>
            <p:cNvPr id="6173" name="Text Box 28"/>
            <p:cNvSpPr txBox="1">
              <a:spLocks noChangeArrowheads="1"/>
            </p:cNvSpPr>
            <p:nvPr/>
          </p:nvSpPr>
          <p:spPr bwMode="auto">
            <a:xfrm>
              <a:off x="4421188" y="4114800"/>
              <a:ext cx="555625" cy="346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600" b="0">
                  <a:latin typeface="Courier" pitchFamily="49" charset="0"/>
                </a:rPr>
                <a:t>MEM</a:t>
              </a:r>
            </a:p>
          </p:txBody>
        </p:sp>
        <p:sp>
          <p:nvSpPr>
            <p:cNvPr id="6174" name="Text Box 29"/>
            <p:cNvSpPr txBox="1">
              <a:spLocks noChangeArrowheads="1"/>
            </p:cNvSpPr>
            <p:nvPr/>
          </p:nvSpPr>
          <p:spPr bwMode="auto">
            <a:xfrm>
              <a:off x="4419600" y="4572000"/>
              <a:ext cx="555625" cy="346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600" b="0">
                  <a:latin typeface="Courier" pitchFamily="49" charset="0"/>
                </a:rPr>
                <a:t>ID </a:t>
              </a:r>
            </a:p>
          </p:txBody>
        </p:sp>
        <p:sp>
          <p:nvSpPr>
            <p:cNvPr id="6175" name="Text Box 30"/>
            <p:cNvSpPr txBox="1">
              <a:spLocks noChangeArrowheads="1"/>
            </p:cNvSpPr>
            <p:nvPr/>
          </p:nvSpPr>
          <p:spPr bwMode="auto">
            <a:xfrm>
              <a:off x="4419600" y="5029200"/>
              <a:ext cx="555625" cy="346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600" b="0">
                  <a:latin typeface="Courier" pitchFamily="49" charset="0"/>
                </a:rPr>
                <a:t>IF </a:t>
              </a:r>
            </a:p>
          </p:txBody>
        </p:sp>
        <p:grpSp>
          <p:nvGrpSpPr>
            <p:cNvPr id="201765" name="Group 37"/>
            <p:cNvGrpSpPr>
              <a:grpSpLocks/>
            </p:cNvGrpSpPr>
            <p:nvPr/>
          </p:nvGrpSpPr>
          <p:grpSpPr bwMode="auto">
            <a:xfrm>
              <a:off x="4876800" y="3276600"/>
              <a:ext cx="2393950" cy="762000"/>
              <a:chOff x="3176" y="2064"/>
              <a:chExt cx="1508" cy="480"/>
            </a:xfrm>
          </p:grpSpPr>
          <p:sp>
            <p:nvSpPr>
              <p:cNvPr id="6167" name="Text Box 38"/>
              <p:cNvSpPr txBox="1">
                <a:spLocks noChangeArrowheads="1"/>
              </p:cNvSpPr>
              <p:nvPr/>
            </p:nvSpPr>
            <p:spPr bwMode="auto">
              <a:xfrm>
                <a:off x="3552" y="2064"/>
                <a:ext cx="113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2000" dirty="0">
                    <a:latin typeface="+mn-lt"/>
                  </a:rPr>
                  <a:t>value available</a:t>
                </a:r>
              </a:p>
            </p:txBody>
          </p:sp>
          <p:sp>
            <p:nvSpPr>
              <p:cNvPr id="6168" name="Freeform 39"/>
              <p:cNvSpPr>
                <a:spLocks/>
              </p:cNvSpPr>
              <p:nvPr/>
            </p:nvSpPr>
            <p:spPr bwMode="auto">
              <a:xfrm flipH="1">
                <a:off x="3176" y="2208"/>
                <a:ext cx="472" cy="336"/>
              </a:xfrm>
              <a:custGeom>
                <a:avLst/>
                <a:gdLst>
                  <a:gd name="T0" fmla="*/ 0 w 344"/>
                  <a:gd name="T1" fmla="*/ 0 h 336"/>
                  <a:gd name="T2" fmla="*/ 395 w 344"/>
                  <a:gd name="T3" fmla="*/ 96 h 336"/>
                  <a:gd name="T4" fmla="*/ 461 w 344"/>
                  <a:gd name="T5" fmla="*/ 336 h 336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44" h="336">
                    <a:moveTo>
                      <a:pt x="0" y="0"/>
                    </a:moveTo>
                    <a:cubicBezTo>
                      <a:pt x="116" y="20"/>
                      <a:pt x="232" y="40"/>
                      <a:pt x="288" y="96"/>
                    </a:cubicBezTo>
                    <a:cubicBezTo>
                      <a:pt x="344" y="152"/>
                      <a:pt x="340" y="244"/>
                      <a:pt x="336" y="336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6161" name="Line 48"/>
            <p:cNvSpPr>
              <a:spLocks noChangeShapeType="1"/>
            </p:cNvSpPr>
            <p:nvPr/>
          </p:nvSpPr>
          <p:spPr bwMode="auto">
            <a:xfrm>
              <a:off x="4953000" y="4267200"/>
              <a:ext cx="0" cy="457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162" name="Text Box 49"/>
            <p:cNvSpPr txBox="1">
              <a:spLocks noChangeArrowheads="1"/>
            </p:cNvSpPr>
            <p:nvPr/>
          </p:nvSpPr>
          <p:spPr bwMode="auto">
            <a:xfrm>
              <a:off x="4876800" y="3810000"/>
              <a:ext cx="5842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b="0" dirty="0" err="1">
                  <a:latin typeface="Times New Roman" panose="02020603050405020304" pitchFamily="18" charset="0"/>
                </a:rPr>
                <a:t>byp</a:t>
              </a:r>
              <a:r>
                <a:rPr lang="en-US" altLang="en-US" b="0" dirty="0">
                  <a:latin typeface="Times New Roman" panose="02020603050405020304" pitchFamily="18" charset="0"/>
                </a:rPr>
                <a:t>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2111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1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1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1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1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WAR and WAW Hazards</a:t>
            </a:r>
            <a:endParaRPr lang="en-US" dirty="0"/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en-US" dirty="0"/>
              <a:t>WAR hazard</a:t>
            </a:r>
          </a:p>
          <a:p>
            <a:pPr lvl="1"/>
            <a:r>
              <a:rPr lang="en-US" altLang="en-US" dirty="0"/>
              <a:t>A: ADD R1, </a:t>
            </a:r>
            <a:r>
              <a:rPr lang="en-US" altLang="en-US" u="sng" dirty="0"/>
              <a:t>R2</a:t>
            </a:r>
            <a:r>
              <a:rPr lang="en-US" altLang="en-US" dirty="0"/>
              <a:t>, R3</a:t>
            </a:r>
          </a:p>
          <a:p>
            <a:pPr lvl="1"/>
            <a:r>
              <a:rPr lang="en-US" altLang="en-US" dirty="0"/>
              <a:t>B: ADD </a:t>
            </a:r>
            <a:r>
              <a:rPr lang="en-US" altLang="en-US" u="sng" dirty="0"/>
              <a:t>R2</a:t>
            </a:r>
            <a:r>
              <a:rPr lang="en-US" altLang="en-US" dirty="0"/>
              <a:t>, R4, R5</a:t>
            </a:r>
          </a:p>
          <a:p>
            <a:pPr lvl="1"/>
            <a:r>
              <a:rPr lang="en-US" altLang="en-US" dirty="0"/>
              <a:t>Problem if B writes R2 before A reads R2</a:t>
            </a:r>
          </a:p>
          <a:p>
            <a:pPr lvl="2"/>
            <a:r>
              <a:rPr lang="en-US" altLang="en-US" dirty="0"/>
              <a:t>A will get the wrong value of R2 (that of B)</a:t>
            </a:r>
          </a:p>
          <a:p>
            <a:pPr lvl="2"/>
            <a:r>
              <a:rPr lang="en-US" altLang="en-US" dirty="0"/>
              <a:t>Doesn’t happen in most in-order pipelines (like ours)</a:t>
            </a:r>
          </a:p>
          <a:p>
            <a:pPr lvl="2"/>
            <a:r>
              <a:rPr lang="en-US" altLang="en-US" dirty="0"/>
              <a:t>Happens in out-of-order pipelines</a:t>
            </a:r>
          </a:p>
          <a:p>
            <a:pPr lvl="3"/>
            <a:r>
              <a:rPr lang="en-US" altLang="en-US" dirty="0"/>
              <a:t>A may be stalled and B may be ready to execute out-of-order and write R2</a:t>
            </a:r>
          </a:p>
          <a:p>
            <a:r>
              <a:rPr lang="en-US" altLang="en-US" dirty="0"/>
              <a:t>WAW hazard</a:t>
            </a:r>
          </a:p>
          <a:p>
            <a:pPr lvl="1"/>
            <a:r>
              <a:rPr lang="en-US" altLang="en-US" dirty="0"/>
              <a:t>A: ADD </a:t>
            </a:r>
            <a:r>
              <a:rPr lang="en-US" altLang="en-US" u="sng" dirty="0"/>
              <a:t>R1</a:t>
            </a:r>
            <a:r>
              <a:rPr lang="en-US" altLang="en-US" dirty="0"/>
              <a:t>, R2, R3</a:t>
            </a:r>
          </a:p>
          <a:p>
            <a:pPr lvl="1"/>
            <a:r>
              <a:rPr lang="en-US" altLang="en-US" dirty="0"/>
              <a:t>B: ADD </a:t>
            </a:r>
            <a:r>
              <a:rPr lang="en-US" altLang="en-US" u="sng" dirty="0"/>
              <a:t>R1</a:t>
            </a:r>
            <a:r>
              <a:rPr lang="en-US" altLang="en-US" dirty="0"/>
              <a:t>, R4, R5</a:t>
            </a:r>
          </a:p>
          <a:p>
            <a:pPr lvl="1"/>
            <a:r>
              <a:rPr lang="en-US" altLang="en-US" dirty="0"/>
              <a:t>Problem if B writes R1 before A writes R1</a:t>
            </a:r>
          </a:p>
          <a:p>
            <a:pPr lvl="2"/>
            <a:r>
              <a:rPr lang="en-US" altLang="en-US" dirty="0"/>
              <a:t>Later instructions will get the wrong value of R1 (that of A)</a:t>
            </a:r>
          </a:p>
          <a:p>
            <a:pPr lvl="2"/>
            <a:r>
              <a:rPr lang="en-US" altLang="en-US" dirty="0"/>
              <a:t>Doesn’t happen in most in-order pipelines (like ours)</a:t>
            </a:r>
          </a:p>
          <a:p>
            <a:pPr lvl="2"/>
            <a:r>
              <a:rPr lang="en-US" altLang="en-US" dirty="0"/>
              <a:t>Happens in out-of-order pipelines</a:t>
            </a:r>
          </a:p>
          <a:p>
            <a:pPr lvl="3"/>
            <a:r>
              <a:rPr lang="en-US" altLang="en-US" dirty="0"/>
              <a:t>A may be stalled and B may be ready to execute out-of-order and write R1 first</a:t>
            </a:r>
          </a:p>
          <a:p>
            <a:endParaRPr lang="en-US" altLang="en-US" dirty="0"/>
          </a:p>
          <a:p>
            <a:endParaRPr lang="en-US" altLang="en-US" dirty="0"/>
          </a:p>
          <a:p>
            <a:pPr lvl="1"/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ECE 463/563, Microprocessor Architecture, Prof. Eric Rotenberg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3400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WAR and WAW Hazards (cont.)</a:t>
            </a:r>
            <a:endParaRPr lang="en-US" altLang="en-US" dirty="0"/>
          </a:p>
        </p:txBody>
      </p:sp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dirty="0"/>
              <a:t>Options for handling WAR and WAW hazards</a:t>
            </a:r>
          </a:p>
          <a:p>
            <a:pPr lvl="1"/>
            <a:r>
              <a:rPr lang="en-US" altLang="en-US" dirty="0"/>
              <a:t>Stall the later instruction to defer its register write, OR</a:t>
            </a:r>
          </a:p>
          <a:p>
            <a:pPr lvl="1"/>
            <a:r>
              <a:rPr lang="en-US" altLang="en-US" dirty="0"/>
              <a:t>Register renaming (</a:t>
            </a:r>
            <a:r>
              <a:rPr lang="en-US" altLang="en-US" i="1" dirty="0"/>
              <a:t>see next major topic: ILP</a:t>
            </a:r>
            <a:r>
              <a:rPr lang="en-US" altLang="en-US" dirty="0"/>
              <a:t>)</a:t>
            </a:r>
          </a:p>
          <a:p>
            <a:endParaRPr lang="en-US" altLang="en-US" dirty="0"/>
          </a:p>
          <a:p>
            <a:r>
              <a:rPr lang="en-US" altLang="en-US" dirty="0"/>
              <a:t>Either way, compiler can limit the occurrence of WAR and WAW hazards by limiting the reuse of destination register specifiers among nearby instructions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ECE 463/563, Microprocessor Architecture, Prof. Eric Rotenberg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8022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Types of program dependencies</a:t>
            </a:r>
            <a:endParaRPr lang="en-US" dirty="0"/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en-US" dirty="0"/>
              <a:t>True dependence (pure dependence, flow dependence)</a:t>
            </a:r>
          </a:p>
          <a:p>
            <a:pPr lvl="1"/>
            <a:r>
              <a:rPr lang="en-US" altLang="en-US" dirty="0"/>
              <a:t>ADD </a:t>
            </a:r>
            <a:r>
              <a:rPr lang="en-US" altLang="en-US" u="sng" dirty="0"/>
              <a:t>R1</a:t>
            </a:r>
            <a:r>
              <a:rPr lang="en-US" altLang="en-US" dirty="0"/>
              <a:t>, R2, R3</a:t>
            </a:r>
          </a:p>
          <a:p>
            <a:pPr lvl="1"/>
            <a:r>
              <a:rPr lang="en-US" altLang="en-US" dirty="0"/>
              <a:t>ADD R4, </a:t>
            </a:r>
            <a:r>
              <a:rPr lang="en-US" altLang="en-US" u="sng" dirty="0"/>
              <a:t>R1</a:t>
            </a:r>
            <a:r>
              <a:rPr lang="en-US" altLang="en-US" dirty="0"/>
              <a:t>, R5</a:t>
            </a:r>
          </a:p>
          <a:p>
            <a:pPr lvl="1"/>
            <a:r>
              <a:rPr lang="en-US" altLang="en-US" dirty="0"/>
              <a:t>Causes RAW hazard if the two instructions are in the pipeline concurrently</a:t>
            </a:r>
          </a:p>
          <a:p>
            <a:r>
              <a:rPr lang="en-US" altLang="en-US" dirty="0"/>
              <a:t>Anti-dependence</a:t>
            </a:r>
          </a:p>
          <a:p>
            <a:pPr lvl="1"/>
            <a:r>
              <a:rPr lang="en-US" altLang="en-US" dirty="0"/>
              <a:t>ADD R1, </a:t>
            </a:r>
            <a:r>
              <a:rPr lang="en-US" altLang="en-US" u="sng" dirty="0"/>
              <a:t>R2</a:t>
            </a:r>
            <a:r>
              <a:rPr lang="en-US" altLang="en-US" dirty="0"/>
              <a:t>, R3</a:t>
            </a:r>
          </a:p>
          <a:p>
            <a:pPr lvl="1"/>
            <a:r>
              <a:rPr lang="en-US" altLang="en-US" dirty="0"/>
              <a:t>ADD </a:t>
            </a:r>
            <a:r>
              <a:rPr lang="en-US" altLang="en-US" u="sng" dirty="0"/>
              <a:t>R2</a:t>
            </a:r>
            <a:r>
              <a:rPr lang="en-US" altLang="en-US" dirty="0"/>
              <a:t>, R4, R5</a:t>
            </a:r>
          </a:p>
          <a:p>
            <a:pPr lvl="1"/>
            <a:r>
              <a:rPr lang="en-US" altLang="en-US" dirty="0"/>
              <a:t>Causes WAR hazard if the two instructions are in the pipeline concurrently</a:t>
            </a:r>
          </a:p>
          <a:p>
            <a:r>
              <a:rPr lang="en-US" altLang="en-US" dirty="0"/>
              <a:t>Output dependence</a:t>
            </a:r>
          </a:p>
          <a:p>
            <a:pPr lvl="1"/>
            <a:r>
              <a:rPr lang="en-US" altLang="en-US" dirty="0"/>
              <a:t>ADD </a:t>
            </a:r>
            <a:r>
              <a:rPr lang="en-US" altLang="en-US" u="sng" dirty="0"/>
              <a:t>R1</a:t>
            </a:r>
            <a:r>
              <a:rPr lang="en-US" altLang="en-US" dirty="0"/>
              <a:t>, R2, R3</a:t>
            </a:r>
          </a:p>
          <a:p>
            <a:pPr lvl="1"/>
            <a:r>
              <a:rPr lang="en-US" altLang="en-US" dirty="0"/>
              <a:t>ADD </a:t>
            </a:r>
            <a:r>
              <a:rPr lang="en-US" altLang="en-US" u="sng" dirty="0"/>
              <a:t>R1</a:t>
            </a:r>
            <a:r>
              <a:rPr lang="en-US" altLang="en-US" dirty="0"/>
              <a:t>, R4, R5</a:t>
            </a:r>
          </a:p>
          <a:p>
            <a:pPr lvl="1"/>
            <a:r>
              <a:rPr lang="en-US" altLang="en-US" dirty="0"/>
              <a:t>Causes WAW hazard if the two instructions are in the pipeline concurrently</a:t>
            </a:r>
          </a:p>
          <a:p>
            <a:endParaRPr lang="en-US" altLang="en-US" dirty="0"/>
          </a:p>
          <a:p>
            <a:endParaRPr lang="en-US" altLang="en-US" dirty="0"/>
          </a:p>
          <a:p>
            <a:pPr lvl="1"/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ECE 463/563, Microprocessor Architecture, Prof. Eric Rotenberg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5861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Program dependencies (cont.)</a:t>
            </a:r>
            <a:endParaRPr lang="en-US" dirty="0"/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dirty="0"/>
              <a:t>A </a:t>
            </a:r>
            <a:r>
              <a:rPr lang="en-US" altLang="en-US" i="1" dirty="0"/>
              <a:t>true dependence</a:t>
            </a:r>
            <a:r>
              <a:rPr lang="en-US" altLang="en-US" dirty="0"/>
              <a:t> is called that, because there is truly a data dependency between the two instructions</a:t>
            </a:r>
          </a:p>
          <a:p>
            <a:pPr lvl="1"/>
            <a:r>
              <a:rPr lang="en-US" altLang="en-US" dirty="0"/>
              <a:t>Producer-consumer relationship</a:t>
            </a:r>
          </a:p>
          <a:p>
            <a:pPr lvl="1"/>
            <a:r>
              <a:rPr lang="en-US" altLang="en-US" dirty="0"/>
              <a:t>Second instruction needs the data produced by the first</a:t>
            </a:r>
          </a:p>
          <a:p>
            <a:r>
              <a:rPr lang="en-US" altLang="en-US" dirty="0"/>
              <a:t>Anti-dependence and output dependence are sometimes clubbed together as </a:t>
            </a:r>
            <a:r>
              <a:rPr lang="en-US" altLang="en-US" i="1" dirty="0"/>
              <a:t>false dependence</a:t>
            </a:r>
            <a:r>
              <a:rPr lang="en-US" altLang="en-US" dirty="0"/>
              <a:t> because there isn’t actually a data dependency between the two instructions, just a register conflict</a:t>
            </a:r>
          </a:p>
          <a:p>
            <a:pPr lvl="1"/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ECE 463/563, Microprocessor Architecture, Prof. Eric Rotenberg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828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Hazards</a:t>
            </a:r>
            <a:endParaRPr lang="en-US" dirty="0"/>
          </a:p>
        </p:txBody>
      </p:sp>
      <p:sp>
        <p:nvSpPr>
          <p:cNvPr id="205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dirty="0"/>
              <a:t>read-after-write (RAW) hazard</a:t>
            </a:r>
          </a:p>
          <a:p>
            <a:pPr marL="457200" lvl="1" indent="0"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altLang="en-US" u="sng" dirty="0">
                <a:latin typeface="Courier New" panose="02070309020205020404" pitchFamily="49" charset="0"/>
                <a:cs typeface="Courier New" panose="02070309020205020404" pitchFamily="49" charset="0"/>
              </a:rPr>
              <a:t>r1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r2, r3</a:t>
            </a:r>
          </a:p>
          <a:p>
            <a:pPr marL="457200" lvl="1" indent="0"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add r4, </a:t>
            </a:r>
            <a:r>
              <a:rPr lang="en-US" altLang="en-US" u="sng" dirty="0">
                <a:latin typeface="Courier New" panose="02070309020205020404" pitchFamily="49" charset="0"/>
                <a:cs typeface="Courier New" panose="02070309020205020404" pitchFamily="49" charset="0"/>
              </a:rPr>
              <a:t>r1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r5</a:t>
            </a:r>
          </a:p>
          <a:p>
            <a:r>
              <a:rPr lang="en-US" altLang="en-US" dirty="0"/>
              <a:t>write-after-read (WAR) hazard</a:t>
            </a:r>
          </a:p>
          <a:p>
            <a:pPr marL="457200" lvl="1" indent="0"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add r1, </a:t>
            </a:r>
            <a:r>
              <a:rPr lang="en-US" altLang="en-US" u="sng" dirty="0">
                <a:latin typeface="Courier New" panose="02070309020205020404" pitchFamily="49" charset="0"/>
                <a:cs typeface="Courier New" panose="02070309020205020404" pitchFamily="49" charset="0"/>
              </a:rPr>
              <a:t>r2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r3</a:t>
            </a:r>
          </a:p>
          <a:p>
            <a:pPr marL="457200" lvl="1" indent="0"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altLang="en-US" u="sng" dirty="0">
                <a:latin typeface="Courier New" panose="02070309020205020404" pitchFamily="49" charset="0"/>
                <a:cs typeface="Courier New" panose="02070309020205020404" pitchFamily="49" charset="0"/>
              </a:rPr>
              <a:t>r2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r4, r5</a:t>
            </a:r>
          </a:p>
          <a:p>
            <a:r>
              <a:rPr lang="en-US" altLang="en-US" dirty="0"/>
              <a:t>write-after-write (WAW) hazard</a:t>
            </a:r>
          </a:p>
          <a:p>
            <a:pPr marL="457200" lvl="1" indent="0"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altLang="en-US" u="sng" dirty="0">
                <a:latin typeface="Courier New" panose="02070309020205020404" pitchFamily="49" charset="0"/>
                <a:cs typeface="Courier New" panose="02070309020205020404" pitchFamily="49" charset="0"/>
              </a:rPr>
              <a:t>r1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r2, r3</a:t>
            </a:r>
          </a:p>
          <a:p>
            <a:pPr marL="457200" lvl="1" indent="0"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altLang="en-US" u="sng" dirty="0">
                <a:latin typeface="Courier New" panose="02070309020205020404" pitchFamily="49" charset="0"/>
                <a:cs typeface="Courier New" panose="02070309020205020404" pitchFamily="49" charset="0"/>
              </a:rPr>
              <a:t>r1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r4, r5</a:t>
            </a:r>
          </a:p>
          <a:p>
            <a:endParaRPr lang="en-US" altLang="en-US" dirty="0"/>
          </a:p>
          <a:p>
            <a:endParaRPr lang="en-US" altLang="en-US" dirty="0"/>
          </a:p>
          <a:p>
            <a:pPr lvl="1"/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ECE 463/563, Microprocessor Architecture, Prof. Eric Rotenberg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178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RAW Hazard</a:t>
            </a:r>
            <a:endParaRPr lang="en-US" altLang="en-US" dirty="0"/>
          </a:p>
        </p:txBody>
      </p:sp>
      <p:sp>
        <p:nvSpPr>
          <p:cNvPr id="5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ECE 463/563, Microprocessor Architecture, Prof. Eric Rotenberg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  <p:grpSp>
        <p:nvGrpSpPr>
          <p:cNvPr id="198660" name="Group 4"/>
          <p:cNvGrpSpPr>
            <a:grpSpLocks/>
          </p:cNvGrpSpPr>
          <p:nvPr/>
        </p:nvGrpSpPr>
        <p:grpSpPr bwMode="auto">
          <a:xfrm>
            <a:off x="457200" y="3505200"/>
            <a:ext cx="2693989" cy="400050"/>
            <a:chOff x="624" y="2208"/>
            <a:chExt cx="1697" cy="252"/>
          </a:xfrm>
        </p:grpSpPr>
        <p:sp>
          <p:nvSpPr>
            <p:cNvPr id="3127" name="Text Box 5"/>
            <p:cNvSpPr txBox="1">
              <a:spLocks noChangeArrowheads="1"/>
            </p:cNvSpPr>
            <p:nvPr/>
          </p:nvSpPr>
          <p:spPr bwMode="auto">
            <a:xfrm>
              <a:off x="1968" y="2208"/>
              <a:ext cx="353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600" b="0">
                  <a:latin typeface="Courier" pitchFamily="49" charset="0"/>
                </a:rPr>
                <a:t>IF </a:t>
              </a:r>
            </a:p>
          </p:txBody>
        </p:sp>
        <p:sp>
          <p:nvSpPr>
            <p:cNvPr id="3128" name="Text Box 6"/>
            <p:cNvSpPr txBox="1">
              <a:spLocks noChangeArrowheads="1"/>
            </p:cNvSpPr>
            <p:nvPr/>
          </p:nvSpPr>
          <p:spPr bwMode="auto">
            <a:xfrm>
              <a:off x="624" y="2208"/>
              <a:ext cx="128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 b="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add </a:t>
              </a:r>
              <a:r>
                <a:rPr lang="en-US" altLang="en-US" sz="2000" b="0" u="sng" dirty="0">
                  <a:latin typeface="Courier New" panose="02070309020205020404" pitchFamily="49" charset="0"/>
                  <a:cs typeface="Courier New" panose="02070309020205020404" pitchFamily="49" charset="0"/>
                </a:rPr>
                <a:t>r1</a:t>
              </a:r>
              <a:r>
                <a:rPr lang="en-US" altLang="en-US" sz="2000" b="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,r2,r3</a:t>
              </a:r>
            </a:p>
          </p:txBody>
        </p:sp>
      </p:grpSp>
      <p:grpSp>
        <p:nvGrpSpPr>
          <p:cNvPr id="198663" name="Group 7"/>
          <p:cNvGrpSpPr>
            <a:grpSpLocks/>
          </p:cNvGrpSpPr>
          <p:nvPr/>
        </p:nvGrpSpPr>
        <p:grpSpPr bwMode="auto">
          <a:xfrm>
            <a:off x="457200" y="3505200"/>
            <a:ext cx="3303588" cy="857250"/>
            <a:chOff x="288" y="2208"/>
            <a:chExt cx="2081" cy="540"/>
          </a:xfrm>
        </p:grpSpPr>
        <p:grpSp>
          <p:nvGrpSpPr>
            <p:cNvPr id="3123" name="Group 8"/>
            <p:cNvGrpSpPr>
              <a:grpSpLocks/>
            </p:cNvGrpSpPr>
            <p:nvPr/>
          </p:nvGrpSpPr>
          <p:grpSpPr bwMode="auto">
            <a:xfrm>
              <a:off x="2016" y="2208"/>
              <a:ext cx="353" cy="506"/>
              <a:chOff x="1632" y="2448"/>
              <a:chExt cx="353" cy="506"/>
            </a:xfrm>
          </p:grpSpPr>
          <p:sp>
            <p:nvSpPr>
              <p:cNvPr id="3125" name="Text Box 9"/>
              <p:cNvSpPr txBox="1">
                <a:spLocks noChangeArrowheads="1"/>
              </p:cNvSpPr>
              <p:nvPr/>
            </p:nvSpPr>
            <p:spPr bwMode="auto">
              <a:xfrm>
                <a:off x="1632" y="2448"/>
                <a:ext cx="353" cy="21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600" b="0">
                    <a:latin typeface="Courier" pitchFamily="49" charset="0"/>
                  </a:rPr>
                  <a:t>ID </a:t>
                </a:r>
              </a:p>
            </p:txBody>
          </p:sp>
          <p:sp>
            <p:nvSpPr>
              <p:cNvPr id="3126" name="Text Box 10"/>
              <p:cNvSpPr txBox="1">
                <a:spLocks noChangeArrowheads="1"/>
              </p:cNvSpPr>
              <p:nvPr/>
            </p:nvSpPr>
            <p:spPr bwMode="auto">
              <a:xfrm>
                <a:off x="1632" y="2736"/>
                <a:ext cx="353" cy="21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600" b="0">
                    <a:latin typeface="Courier" pitchFamily="49" charset="0"/>
                  </a:rPr>
                  <a:t>IF </a:t>
                </a:r>
              </a:p>
            </p:txBody>
          </p:sp>
        </p:grpSp>
        <p:sp>
          <p:nvSpPr>
            <p:cNvPr id="3124" name="Text Box 11"/>
            <p:cNvSpPr txBox="1">
              <a:spLocks noChangeArrowheads="1"/>
            </p:cNvSpPr>
            <p:nvPr/>
          </p:nvSpPr>
          <p:spPr bwMode="auto">
            <a:xfrm>
              <a:off x="288" y="2496"/>
              <a:ext cx="128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 b="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add r4,</a:t>
              </a:r>
              <a:r>
                <a:rPr lang="en-US" altLang="en-US" sz="2000" b="0" u="sng" dirty="0">
                  <a:latin typeface="Courier New" panose="02070309020205020404" pitchFamily="49" charset="0"/>
                  <a:cs typeface="Courier New" panose="02070309020205020404" pitchFamily="49" charset="0"/>
                </a:rPr>
                <a:t>r1</a:t>
              </a:r>
              <a:r>
                <a:rPr lang="en-US" altLang="en-US" sz="2000" b="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,r5</a:t>
              </a:r>
            </a:p>
          </p:txBody>
        </p:sp>
      </p:grpSp>
      <p:grpSp>
        <p:nvGrpSpPr>
          <p:cNvPr id="3078" name="Group 12"/>
          <p:cNvGrpSpPr>
            <a:grpSpLocks/>
          </p:cNvGrpSpPr>
          <p:nvPr/>
        </p:nvGrpSpPr>
        <p:grpSpPr bwMode="auto">
          <a:xfrm>
            <a:off x="2590800" y="3429000"/>
            <a:ext cx="5486400" cy="2286000"/>
            <a:chOff x="1248" y="2400"/>
            <a:chExt cx="3456" cy="1440"/>
          </a:xfrm>
        </p:grpSpPr>
        <p:sp>
          <p:nvSpPr>
            <p:cNvPr id="3113" name="Line 13"/>
            <p:cNvSpPr>
              <a:spLocks noChangeShapeType="1"/>
            </p:cNvSpPr>
            <p:nvPr/>
          </p:nvSpPr>
          <p:spPr bwMode="auto">
            <a:xfrm>
              <a:off x="1632" y="2400"/>
              <a:ext cx="0" cy="144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3114" name="Line 14"/>
            <p:cNvSpPr>
              <a:spLocks noChangeShapeType="1"/>
            </p:cNvSpPr>
            <p:nvPr/>
          </p:nvSpPr>
          <p:spPr bwMode="auto">
            <a:xfrm>
              <a:off x="1248" y="2400"/>
              <a:ext cx="0" cy="144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3115" name="Line 15"/>
            <p:cNvSpPr>
              <a:spLocks noChangeShapeType="1"/>
            </p:cNvSpPr>
            <p:nvPr/>
          </p:nvSpPr>
          <p:spPr bwMode="auto">
            <a:xfrm>
              <a:off x="2400" y="2400"/>
              <a:ext cx="0" cy="144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3116" name="Line 16"/>
            <p:cNvSpPr>
              <a:spLocks noChangeShapeType="1"/>
            </p:cNvSpPr>
            <p:nvPr/>
          </p:nvSpPr>
          <p:spPr bwMode="auto">
            <a:xfrm>
              <a:off x="2016" y="2400"/>
              <a:ext cx="0" cy="144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3117" name="Line 17"/>
            <p:cNvSpPr>
              <a:spLocks noChangeShapeType="1"/>
            </p:cNvSpPr>
            <p:nvPr/>
          </p:nvSpPr>
          <p:spPr bwMode="auto">
            <a:xfrm>
              <a:off x="3168" y="2400"/>
              <a:ext cx="0" cy="144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3118" name="Line 18"/>
            <p:cNvSpPr>
              <a:spLocks noChangeShapeType="1"/>
            </p:cNvSpPr>
            <p:nvPr/>
          </p:nvSpPr>
          <p:spPr bwMode="auto">
            <a:xfrm>
              <a:off x="2784" y="2400"/>
              <a:ext cx="0" cy="144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3119" name="Line 19"/>
            <p:cNvSpPr>
              <a:spLocks noChangeShapeType="1"/>
            </p:cNvSpPr>
            <p:nvPr/>
          </p:nvSpPr>
          <p:spPr bwMode="auto">
            <a:xfrm>
              <a:off x="3936" y="2400"/>
              <a:ext cx="0" cy="144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3120" name="Line 20"/>
            <p:cNvSpPr>
              <a:spLocks noChangeShapeType="1"/>
            </p:cNvSpPr>
            <p:nvPr/>
          </p:nvSpPr>
          <p:spPr bwMode="auto">
            <a:xfrm>
              <a:off x="3552" y="2400"/>
              <a:ext cx="0" cy="144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3121" name="Line 21"/>
            <p:cNvSpPr>
              <a:spLocks noChangeShapeType="1"/>
            </p:cNvSpPr>
            <p:nvPr/>
          </p:nvSpPr>
          <p:spPr bwMode="auto">
            <a:xfrm>
              <a:off x="4704" y="2400"/>
              <a:ext cx="0" cy="144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3122" name="Line 22"/>
            <p:cNvSpPr>
              <a:spLocks noChangeShapeType="1"/>
            </p:cNvSpPr>
            <p:nvPr/>
          </p:nvSpPr>
          <p:spPr bwMode="auto">
            <a:xfrm>
              <a:off x="4320" y="2400"/>
              <a:ext cx="0" cy="144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</p:grpSp>
      <p:grpSp>
        <p:nvGrpSpPr>
          <p:cNvPr id="198679" name="Group 23"/>
          <p:cNvGrpSpPr>
            <a:grpSpLocks/>
          </p:cNvGrpSpPr>
          <p:nvPr/>
        </p:nvGrpSpPr>
        <p:grpSpPr bwMode="auto">
          <a:xfrm>
            <a:off x="3810000" y="3505200"/>
            <a:ext cx="560388" cy="1260475"/>
            <a:chOff x="2400" y="2208"/>
            <a:chExt cx="353" cy="794"/>
          </a:xfrm>
        </p:grpSpPr>
        <p:sp>
          <p:nvSpPr>
            <p:cNvPr id="3110" name="Text Box 24"/>
            <p:cNvSpPr txBox="1">
              <a:spLocks noChangeArrowheads="1"/>
            </p:cNvSpPr>
            <p:nvPr/>
          </p:nvSpPr>
          <p:spPr bwMode="auto">
            <a:xfrm>
              <a:off x="2400" y="2208"/>
              <a:ext cx="353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600" b="0">
                  <a:latin typeface="Courier" pitchFamily="49" charset="0"/>
                </a:rPr>
                <a:t>EX </a:t>
              </a:r>
            </a:p>
          </p:txBody>
        </p:sp>
        <p:sp>
          <p:nvSpPr>
            <p:cNvPr id="3111" name="Text Box 25"/>
            <p:cNvSpPr txBox="1">
              <a:spLocks noChangeArrowheads="1"/>
            </p:cNvSpPr>
            <p:nvPr/>
          </p:nvSpPr>
          <p:spPr bwMode="auto">
            <a:xfrm>
              <a:off x="2401" y="2496"/>
              <a:ext cx="350" cy="21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600" b="0" i="1">
                  <a:solidFill>
                    <a:schemeClr val="bg1"/>
                  </a:solidFill>
                  <a:latin typeface="Courier" pitchFamily="49" charset="0"/>
                </a:rPr>
                <a:t>ID</a:t>
              </a:r>
              <a:r>
                <a:rPr lang="en-US" altLang="en-US" sz="1600" b="0">
                  <a:solidFill>
                    <a:schemeClr val="bg1"/>
                  </a:solidFill>
                  <a:latin typeface="Courier" pitchFamily="49" charset="0"/>
                </a:rPr>
                <a:t> </a:t>
              </a:r>
            </a:p>
          </p:txBody>
        </p:sp>
        <p:sp>
          <p:nvSpPr>
            <p:cNvPr id="3112" name="Text Box 26"/>
            <p:cNvSpPr txBox="1">
              <a:spLocks noChangeArrowheads="1"/>
            </p:cNvSpPr>
            <p:nvPr/>
          </p:nvSpPr>
          <p:spPr bwMode="auto">
            <a:xfrm>
              <a:off x="2401" y="2784"/>
              <a:ext cx="350" cy="21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600" b="0" i="1">
                  <a:solidFill>
                    <a:schemeClr val="bg1"/>
                  </a:solidFill>
                  <a:latin typeface="Courier" pitchFamily="49" charset="0"/>
                </a:rPr>
                <a:t>IF</a:t>
              </a:r>
              <a:r>
                <a:rPr lang="en-US" altLang="en-US" sz="1600" b="0">
                  <a:solidFill>
                    <a:schemeClr val="bg1"/>
                  </a:solidFill>
                  <a:latin typeface="Courier" pitchFamily="49" charset="0"/>
                </a:rPr>
                <a:t> </a:t>
              </a:r>
            </a:p>
          </p:txBody>
        </p:sp>
      </p:grpSp>
      <p:grpSp>
        <p:nvGrpSpPr>
          <p:cNvPr id="198713" name="Group 57"/>
          <p:cNvGrpSpPr>
            <a:grpSpLocks/>
          </p:cNvGrpSpPr>
          <p:nvPr/>
        </p:nvGrpSpPr>
        <p:grpSpPr bwMode="auto">
          <a:xfrm>
            <a:off x="4419600" y="3505200"/>
            <a:ext cx="557213" cy="1260475"/>
            <a:chOff x="2784" y="2208"/>
            <a:chExt cx="351" cy="794"/>
          </a:xfrm>
        </p:grpSpPr>
        <p:sp>
          <p:nvSpPr>
            <p:cNvPr id="3107" name="Text Box 28"/>
            <p:cNvSpPr txBox="1">
              <a:spLocks noChangeArrowheads="1"/>
            </p:cNvSpPr>
            <p:nvPr/>
          </p:nvSpPr>
          <p:spPr bwMode="auto">
            <a:xfrm>
              <a:off x="2785" y="2208"/>
              <a:ext cx="350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600" b="0">
                  <a:latin typeface="Courier" pitchFamily="49" charset="0"/>
                </a:rPr>
                <a:t>MEM</a:t>
              </a:r>
            </a:p>
          </p:txBody>
        </p:sp>
        <p:sp>
          <p:nvSpPr>
            <p:cNvPr id="3108" name="Text Box 29"/>
            <p:cNvSpPr txBox="1">
              <a:spLocks noChangeArrowheads="1"/>
            </p:cNvSpPr>
            <p:nvPr/>
          </p:nvSpPr>
          <p:spPr bwMode="auto">
            <a:xfrm>
              <a:off x="2784" y="2496"/>
              <a:ext cx="350" cy="21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600" b="0" i="1">
                  <a:solidFill>
                    <a:schemeClr val="bg1"/>
                  </a:solidFill>
                  <a:latin typeface="Courier" pitchFamily="49" charset="0"/>
                </a:rPr>
                <a:t>ID </a:t>
              </a:r>
            </a:p>
          </p:txBody>
        </p:sp>
        <p:sp>
          <p:nvSpPr>
            <p:cNvPr id="3109" name="Text Box 30"/>
            <p:cNvSpPr txBox="1">
              <a:spLocks noChangeArrowheads="1"/>
            </p:cNvSpPr>
            <p:nvPr/>
          </p:nvSpPr>
          <p:spPr bwMode="auto">
            <a:xfrm>
              <a:off x="2784" y="2784"/>
              <a:ext cx="350" cy="21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600" b="0" i="1">
                  <a:solidFill>
                    <a:schemeClr val="bg1"/>
                  </a:solidFill>
                  <a:latin typeface="Courier" pitchFamily="49" charset="0"/>
                </a:rPr>
                <a:t>IF </a:t>
              </a:r>
            </a:p>
          </p:txBody>
        </p:sp>
      </p:grpSp>
      <p:sp>
        <p:nvSpPr>
          <p:cNvPr id="198689" name="Line 33"/>
          <p:cNvSpPr>
            <a:spLocks noChangeShapeType="1"/>
          </p:cNvSpPr>
          <p:nvPr/>
        </p:nvSpPr>
        <p:spPr bwMode="auto">
          <a:xfrm>
            <a:off x="5486400" y="36576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198714" name="Group 58"/>
          <p:cNvGrpSpPr>
            <a:grpSpLocks/>
          </p:cNvGrpSpPr>
          <p:nvPr/>
        </p:nvGrpSpPr>
        <p:grpSpPr bwMode="auto">
          <a:xfrm>
            <a:off x="5029200" y="3505200"/>
            <a:ext cx="557213" cy="1260475"/>
            <a:chOff x="3168" y="2208"/>
            <a:chExt cx="351" cy="794"/>
          </a:xfrm>
        </p:grpSpPr>
        <p:sp>
          <p:nvSpPr>
            <p:cNvPr id="3104" name="Text Box 32"/>
            <p:cNvSpPr txBox="1">
              <a:spLocks noChangeArrowheads="1"/>
            </p:cNvSpPr>
            <p:nvPr/>
          </p:nvSpPr>
          <p:spPr bwMode="auto">
            <a:xfrm>
              <a:off x="3169" y="2208"/>
              <a:ext cx="350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600" b="0">
                  <a:latin typeface="Courier" pitchFamily="49" charset="0"/>
                </a:rPr>
                <a:t>WB </a:t>
              </a:r>
            </a:p>
          </p:txBody>
        </p:sp>
        <p:sp>
          <p:nvSpPr>
            <p:cNvPr id="3105" name="Text Box 34"/>
            <p:cNvSpPr txBox="1">
              <a:spLocks noChangeArrowheads="1"/>
            </p:cNvSpPr>
            <p:nvPr/>
          </p:nvSpPr>
          <p:spPr bwMode="auto">
            <a:xfrm>
              <a:off x="3168" y="2496"/>
              <a:ext cx="350" cy="21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600" b="0" i="1" dirty="0">
                  <a:solidFill>
                    <a:schemeClr val="bg1"/>
                  </a:solidFill>
                  <a:latin typeface="Courier" pitchFamily="49" charset="0"/>
                </a:rPr>
                <a:t>ID </a:t>
              </a:r>
            </a:p>
          </p:txBody>
        </p:sp>
        <p:sp>
          <p:nvSpPr>
            <p:cNvPr id="3106" name="Text Box 35"/>
            <p:cNvSpPr txBox="1">
              <a:spLocks noChangeArrowheads="1"/>
            </p:cNvSpPr>
            <p:nvPr/>
          </p:nvSpPr>
          <p:spPr bwMode="auto">
            <a:xfrm>
              <a:off x="3168" y="2784"/>
              <a:ext cx="350" cy="218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600" b="0" i="1">
                  <a:solidFill>
                    <a:schemeClr val="bg1"/>
                  </a:solidFill>
                  <a:latin typeface="Courier" pitchFamily="49" charset="0"/>
                </a:rPr>
                <a:t>IF </a:t>
              </a:r>
            </a:p>
          </p:txBody>
        </p:sp>
      </p:grpSp>
      <p:grpSp>
        <p:nvGrpSpPr>
          <p:cNvPr id="198692" name="Group 36"/>
          <p:cNvGrpSpPr>
            <a:grpSpLocks/>
          </p:cNvGrpSpPr>
          <p:nvPr/>
        </p:nvGrpSpPr>
        <p:grpSpPr bwMode="auto">
          <a:xfrm>
            <a:off x="5638800" y="3962400"/>
            <a:ext cx="560388" cy="803275"/>
            <a:chOff x="3552" y="2496"/>
            <a:chExt cx="353" cy="506"/>
          </a:xfrm>
        </p:grpSpPr>
        <p:sp>
          <p:nvSpPr>
            <p:cNvPr id="3102" name="Text Box 37"/>
            <p:cNvSpPr txBox="1">
              <a:spLocks noChangeArrowheads="1"/>
            </p:cNvSpPr>
            <p:nvPr/>
          </p:nvSpPr>
          <p:spPr bwMode="auto">
            <a:xfrm>
              <a:off x="3552" y="2496"/>
              <a:ext cx="353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600" b="0">
                  <a:latin typeface="Courier" pitchFamily="49" charset="0"/>
                </a:rPr>
                <a:t>ID </a:t>
              </a:r>
            </a:p>
          </p:txBody>
        </p:sp>
        <p:sp>
          <p:nvSpPr>
            <p:cNvPr id="3103" name="Text Box 38"/>
            <p:cNvSpPr txBox="1">
              <a:spLocks noChangeArrowheads="1"/>
            </p:cNvSpPr>
            <p:nvPr/>
          </p:nvSpPr>
          <p:spPr bwMode="auto">
            <a:xfrm>
              <a:off x="3552" y="2784"/>
              <a:ext cx="353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600" b="0">
                  <a:latin typeface="Courier" pitchFamily="49" charset="0"/>
                </a:rPr>
                <a:t>IF </a:t>
              </a:r>
            </a:p>
          </p:txBody>
        </p:sp>
      </p:grpSp>
      <p:grpSp>
        <p:nvGrpSpPr>
          <p:cNvPr id="198695" name="Group 39"/>
          <p:cNvGrpSpPr>
            <a:grpSpLocks/>
          </p:cNvGrpSpPr>
          <p:nvPr/>
        </p:nvGrpSpPr>
        <p:grpSpPr bwMode="auto">
          <a:xfrm>
            <a:off x="6248400" y="3962400"/>
            <a:ext cx="560388" cy="803275"/>
            <a:chOff x="3936" y="2496"/>
            <a:chExt cx="353" cy="506"/>
          </a:xfrm>
        </p:grpSpPr>
        <p:sp>
          <p:nvSpPr>
            <p:cNvPr id="3100" name="Text Box 40"/>
            <p:cNvSpPr txBox="1">
              <a:spLocks noChangeArrowheads="1"/>
            </p:cNvSpPr>
            <p:nvPr/>
          </p:nvSpPr>
          <p:spPr bwMode="auto">
            <a:xfrm>
              <a:off x="3936" y="2496"/>
              <a:ext cx="353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600" b="0">
                  <a:latin typeface="Courier" pitchFamily="49" charset="0"/>
                </a:rPr>
                <a:t>EX </a:t>
              </a:r>
            </a:p>
          </p:txBody>
        </p:sp>
        <p:sp>
          <p:nvSpPr>
            <p:cNvPr id="3101" name="Text Box 41"/>
            <p:cNvSpPr txBox="1">
              <a:spLocks noChangeArrowheads="1"/>
            </p:cNvSpPr>
            <p:nvPr/>
          </p:nvSpPr>
          <p:spPr bwMode="auto">
            <a:xfrm>
              <a:off x="3936" y="2784"/>
              <a:ext cx="353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600" b="0">
                  <a:latin typeface="Courier" pitchFamily="49" charset="0"/>
                </a:rPr>
                <a:t>ID </a:t>
              </a:r>
            </a:p>
          </p:txBody>
        </p:sp>
      </p:grpSp>
      <p:grpSp>
        <p:nvGrpSpPr>
          <p:cNvPr id="198698" name="Group 42"/>
          <p:cNvGrpSpPr>
            <a:grpSpLocks/>
          </p:cNvGrpSpPr>
          <p:nvPr/>
        </p:nvGrpSpPr>
        <p:grpSpPr bwMode="auto">
          <a:xfrm>
            <a:off x="7467600" y="3962400"/>
            <a:ext cx="560388" cy="803275"/>
            <a:chOff x="4704" y="2496"/>
            <a:chExt cx="353" cy="506"/>
          </a:xfrm>
        </p:grpSpPr>
        <p:sp>
          <p:nvSpPr>
            <p:cNvPr id="3098" name="Text Box 43"/>
            <p:cNvSpPr txBox="1">
              <a:spLocks noChangeArrowheads="1"/>
            </p:cNvSpPr>
            <p:nvPr/>
          </p:nvSpPr>
          <p:spPr bwMode="auto">
            <a:xfrm>
              <a:off x="4704" y="2496"/>
              <a:ext cx="353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600" b="0">
                  <a:latin typeface="Courier" pitchFamily="49" charset="0"/>
                </a:rPr>
                <a:t>WB </a:t>
              </a:r>
            </a:p>
          </p:txBody>
        </p:sp>
        <p:sp>
          <p:nvSpPr>
            <p:cNvPr id="3099" name="Text Box 44"/>
            <p:cNvSpPr txBox="1">
              <a:spLocks noChangeArrowheads="1"/>
            </p:cNvSpPr>
            <p:nvPr/>
          </p:nvSpPr>
          <p:spPr bwMode="auto">
            <a:xfrm>
              <a:off x="4704" y="2784"/>
              <a:ext cx="353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600" b="0">
                  <a:latin typeface="Courier" pitchFamily="49" charset="0"/>
                </a:rPr>
                <a:t>MEM</a:t>
              </a:r>
            </a:p>
          </p:txBody>
        </p:sp>
      </p:grpSp>
      <p:grpSp>
        <p:nvGrpSpPr>
          <p:cNvPr id="198701" name="Group 45"/>
          <p:cNvGrpSpPr>
            <a:grpSpLocks/>
          </p:cNvGrpSpPr>
          <p:nvPr/>
        </p:nvGrpSpPr>
        <p:grpSpPr bwMode="auto">
          <a:xfrm>
            <a:off x="6858000" y="3962400"/>
            <a:ext cx="560388" cy="803275"/>
            <a:chOff x="4320" y="2496"/>
            <a:chExt cx="353" cy="506"/>
          </a:xfrm>
        </p:grpSpPr>
        <p:sp>
          <p:nvSpPr>
            <p:cNvPr id="3096" name="Text Box 46"/>
            <p:cNvSpPr txBox="1">
              <a:spLocks noChangeArrowheads="1"/>
            </p:cNvSpPr>
            <p:nvPr/>
          </p:nvSpPr>
          <p:spPr bwMode="auto">
            <a:xfrm>
              <a:off x="4320" y="2496"/>
              <a:ext cx="353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600" b="0">
                  <a:latin typeface="Courier" pitchFamily="49" charset="0"/>
                </a:rPr>
                <a:t>MEM</a:t>
              </a:r>
            </a:p>
          </p:txBody>
        </p:sp>
        <p:sp>
          <p:nvSpPr>
            <p:cNvPr id="3097" name="Text Box 47"/>
            <p:cNvSpPr txBox="1">
              <a:spLocks noChangeArrowheads="1"/>
            </p:cNvSpPr>
            <p:nvPr/>
          </p:nvSpPr>
          <p:spPr bwMode="auto">
            <a:xfrm>
              <a:off x="4320" y="2784"/>
              <a:ext cx="353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600" b="0">
                  <a:latin typeface="Courier" pitchFamily="49" charset="0"/>
                </a:rPr>
                <a:t>EX </a:t>
              </a:r>
            </a:p>
          </p:txBody>
        </p:sp>
      </p:grpSp>
      <p:grpSp>
        <p:nvGrpSpPr>
          <p:cNvPr id="198704" name="Group 48"/>
          <p:cNvGrpSpPr>
            <a:grpSpLocks/>
          </p:cNvGrpSpPr>
          <p:nvPr/>
        </p:nvGrpSpPr>
        <p:grpSpPr bwMode="auto">
          <a:xfrm>
            <a:off x="2057400" y="2667000"/>
            <a:ext cx="2298700" cy="762000"/>
            <a:chOff x="1296" y="1680"/>
            <a:chExt cx="1448" cy="480"/>
          </a:xfrm>
        </p:grpSpPr>
        <p:sp>
          <p:nvSpPr>
            <p:cNvPr id="3094" name="Text Box 49"/>
            <p:cNvSpPr txBox="1">
              <a:spLocks noChangeArrowheads="1"/>
            </p:cNvSpPr>
            <p:nvPr/>
          </p:nvSpPr>
          <p:spPr bwMode="auto">
            <a:xfrm>
              <a:off x="1296" y="1680"/>
              <a:ext cx="11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 dirty="0">
                  <a:latin typeface="+mn-lt"/>
                </a:rPr>
                <a:t>value available</a:t>
              </a:r>
            </a:p>
          </p:txBody>
        </p:sp>
        <p:sp>
          <p:nvSpPr>
            <p:cNvPr id="3095" name="Freeform 50"/>
            <p:cNvSpPr>
              <a:spLocks/>
            </p:cNvSpPr>
            <p:nvPr/>
          </p:nvSpPr>
          <p:spPr bwMode="auto">
            <a:xfrm>
              <a:off x="2400" y="1824"/>
              <a:ext cx="344" cy="336"/>
            </a:xfrm>
            <a:custGeom>
              <a:avLst/>
              <a:gdLst>
                <a:gd name="T0" fmla="*/ 0 w 344"/>
                <a:gd name="T1" fmla="*/ 0 h 336"/>
                <a:gd name="T2" fmla="*/ 288 w 344"/>
                <a:gd name="T3" fmla="*/ 96 h 336"/>
                <a:gd name="T4" fmla="*/ 336 w 344"/>
                <a:gd name="T5" fmla="*/ 336 h 33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44" h="336">
                  <a:moveTo>
                    <a:pt x="0" y="0"/>
                  </a:moveTo>
                  <a:cubicBezTo>
                    <a:pt x="116" y="20"/>
                    <a:pt x="232" y="40"/>
                    <a:pt x="288" y="96"/>
                  </a:cubicBezTo>
                  <a:cubicBezTo>
                    <a:pt x="344" y="152"/>
                    <a:pt x="340" y="244"/>
                    <a:pt x="336" y="336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98707" name="Group 51"/>
          <p:cNvGrpSpPr>
            <a:grpSpLocks/>
          </p:cNvGrpSpPr>
          <p:nvPr/>
        </p:nvGrpSpPr>
        <p:grpSpPr bwMode="auto">
          <a:xfrm>
            <a:off x="4479926" y="2590800"/>
            <a:ext cx="1620838" cy="1371600"/>
            <a:chOff x="2822" y="1632"/>
            <a:chExt cx="1021" cy="864"/>
          </a:xfrm>
        </p:grpSpPr>
        <p:sp>
          <p:nvSpPr>
            <p:cNvPr id="3092" name="Text Box 52"/>
            <p:cNvSpPr txBox="1">
              <a:spLocks noChangeArrowheads="1"/>
            </p:cNvSpPr>
            <p:nvPr/>
          </p:nvSpPr>
          <p:spPr bwMode="auto">
            <a:xfrm>
              <a:off x="2822" y="1632"/>
              <a:ext cx="102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 dirty="0">
                  <a:latin typeface="+mn-lt"/>
                </a:rPr>
                <a:t>value needed</a:t>
              </a:r>
            </a:p>
          </p:txBody>
        </p:sp>
        <p:sp>
          <p:nvSpPr>
            <p:cNvPr id="3093" name="Freeform 53"/>
            <p:cNvSpPr>
              <a:spLocks/>
            </p:cNvSpPr>
            <p:nvPr/>
          </p:nvSpPr>
          <p:spPr bwMode="auto">
            <a:xfrm>
              <a:off x="2832" y="1800"/>
              <a:ext cx="112" cy="696"/>
            </a:xfrm>
            <a:custGeom>
              <a:avLst/>
              <a:gdLst>
                <a:gd name="T0" fmla="*/ 96 w 112"/>
                <a:gd name="T1" fmla="*/ 24 h 696"/>
                <a:gd name="T2" fmla="*/ 96 w 112"/>
                <a:gd name="T3" fmla="*/ 72 h 696"/>
                <a:gd name="T4" fmla="*/ 96 w 112"/>
                <a:gd name="T5" fmla="*/ 456 h 696"/>
                <a:gd name="T6" fmla="*/ 0 w 112"/>
                <a:gd name="T7" fmla="*/ 696 h 69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2" h="696">
                  <a:moveTo>
                    <a:pt x="96" y="24"/>
                  </a:moveTo>
                  <a:cubicBezTo>
                    <a:pt x="96" y="12"/>
                    <a:pt x="96" y="0"/>
                    <a:pt x="96" y="72"/>
                  </a:cubicBezTo>
                  <a:cubicBezTo>
                    <a:pt x="96" y="144"/>
                    <a:pt x="112" y="352"/>
                    <a:pt x="96" y="456"/>
                  </a:cubicBezTo>
                  <a:cubicBezTo>
                    <a:pt x="80" y="560"/>
                    <a:pt x="40" y="628"/>
                    <a:pt x="0" y="696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98710" name="Group 54"/>
          <p:cNvGrpSpPr>
            <a:grpSpLocks/>
          </p:cNvGrpSpPr>
          <p:nvPr/>
        </p:nvGrpSpPr>
        <p:grpSpPr bwMode="auto">
          <a:xfrm>
            <a:off x="5562600" y="2667000"/>
            <a:ext cx="2595563" cy="762000"/>
            <a:chOff x="3504" y="1680"/>
            <a:chExt cx="1635" cy="480"/>
          </a:xfrm>
        </p:grpSpPr>
        <p:sp>
          <p:nvSpPr>
            <p:cNvPr id="3090" name="Freeform 55"/>
            <p:cNvSpPr>
              <a:spLocks/>
            </p:cNvSpPr>
            <p:nvPr/>
          </p:nvSpPr>
          <p:spPr bwMode="auto">
            <a:xfrm>
              <a:off x="3504" y="1824"/>
              <a:ext cx="624" cy="336"/>
            </a:xfrm>
            <a:custGeom>
              <a:avLst/>
              <a:gdLst>
                <a:gd name="T0" fmla="*/ 624 w 624"/>
                <a:gd name="T1" fmla="*/ 0 h 336"/>
                <a:gd name="T2" fmla="*/ 144 w 624"/>
                <a:gd name="T3" fmla="*/ 96 h 336"/>
                <a:gd name="T4" fmla="*/ 0 w 624"/>
                <a:gd name="T5" fmla="*/ 336 h 33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24" h="336">
                  <a:moveTo>
                    <a:pt x="624" y="0"/>
                  </a:moveTo>
                  <a:cubicBezTo>
                    <a:pt x="436" y="20"/>
                    <a:pt x="248" y="40"/>
                    <a:pt x="144" y="96"/>
                  </a:cubicBezTo>
                  <a:cubicBezTo>
                    <a:pt x="40" y="152"/>
                    <a:pt x="20" y="244"/>
                    <a:pt x="0" y="336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091" name="Text Box 56"/>
            <p:cNvSpPr txBox="1">
              <a:spLocks noChangeArrowheads="1"/>
            </p:cNvSpPr>
            <p:nvPr/>
          </p:nvSpPr>
          <p:spPr bwMode="auto">
            <a:xfrm>
              <a:off x="4122" y="1680"/>
              <a:ext cx="101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 dirty="0">
                  <a:latin typeface="+mn-lt"/>
                </a:rPr>
                <a:t>value written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3564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8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8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8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8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8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8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98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98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98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Data forwarding (bypasses)</a:t>
            </a:r>
          </a:p>
        </p:txBody>
      </p:sp>
      <p:sp>
        <p:nvSpPr>
          <p:cNvPr id="72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ECE 463/563, Microprocessor Architecture, Prof. Eric Rotenberg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100" name="AutoShape 3"/>
          <p:cNvSpPr>
            <a:spLocks noChangeAspect="1" noChangeArrowheads="1"/>
          </p:cNvSpPr>
          <p:nvPr/>
        </p:nvSpPr>
        <p:spPr bwMode="auto">
          <a:xfrm rot="5400000" flipH="1" flipV="1">
            <a:off x="4055150" y="4025900"/>
            <a:ext cx="1093788" cy="357188"/>
          </a:xfrm>
          <a:custGeom>
            <a:avLst/>
            <a:gdLst>
              <a:gd name="T0" fmla="*/ 957065 w 21600"/>
              <a:gd name="T1" fmla="*/ 178594 h 21600"/>
              <a:gd name="T2" fmla="*/ 546894 w 21600"/>
              <a:gd name="T3" fmla="*/ 357188 h 21600"/>
              <a:gd name="T4" fmla="*/ 136724 w 21600"/>
              <a:gd name="T5" fmla="*/ 178594 h 21600"/>
              <a:gd name="T6" fmla="*/ 546894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399" y="21600"/>
                </a:lnTo>
                <a:lnTo>
                  <a:pt x="16201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dirty="0">
                <a:latin typeface="+mn-lt"/>
              </a:rPr>
              <a:t>ALU</a:t>
            </a:r>
          </a:p>
        </p:txBody>
      </p:sp>
      <p:sp>
        <p:nvSpPr>
          <p:cNvPr id="4101" name="Rectangle 4"/>
          <p:cNvSpPr>
            <a:spLocks noChangeAspect="1" noChangeArrowheads="1"/>
          </p:cNvSpPr>
          <p:nvPr/>
        </p:nvSpPr>
        <p:spPr bwMode="auto">
          <a:xfrm>
            <a:off x="5947450" y="3657600"/>
            <a:ext cx="533399" cy="109378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dirty="0">
                <a:latin typeface="+mn-lt"/>
              </a:rPr>
              <a:t>D$</a:t>
            </a:r>
          </a:p>
        </p:txBody>
      </p:sp>
      <p:sp>
        <p:nvSpPr>
          <p:cNvPr id="4103" name="AutoShape 6"/>
          <p:cNvSpPr>
            <a:spLocks noChangeAspect="1" noChangeArrowheads="1"/>
          </p:cNvSpPr>
          <p:nvPr/>
        </p:nvSpPr>
        <p:spPr bwMode="auto">
          <a:xfrm rot="16200000">
            <a:off x="7592894" y="4298156"/>
            <a:ext cx="663575" cy="296863"/>
          </a:xfrm>
          <a:prstGeom prst="roundRect">
            <a:avLst>
              <a:gd name="adj" fmla="val 12495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200">
                <a:latin typeface="+mn-lt"/>
              </a:rPr>
              <a:t>MUX</a:t>
            </a:r>
          </a:p>
        </p:txBody>
      </p:sp>
      <p:sp>
        <p:nvSpPr>
          <p:cNvPr id="4104" name="Line 7"/>
          <p:cNvSpPr>
            <a:spLocks noChangeShapeType="1"/>
          </p:cNvSpPr>
          <p:nvPr/>
        </p:nvSpPr>
        <p:spPr bwMode="auto">
          <a:xfrm>
            <a:off x="5718850" y="41910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4105" name="Line 8"/>
          <p:cNvSpPr>
            <a:spLocks noChangeShapeType="1"/>
          </p:cNvSpPr>
          <p:nvPr/>
        </p:nvSpPr>
        <p:spPr bwMode="auto">
          <a:xfrm>
            <a:off x="5718850" y="50292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106" name="Line 9"/>
          <p:cNvSpPr>
            <a:spLocks noChangeShapeType="1"/>
          </p:cNvSpPr>
          <p:nvPr/>
        </p:nvSpPr>
        <p:spPr bwMode="auto">
          <a:xfrm>
            <a:off x="6709450" y="4572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4107" name="Line 10"/>
          <p:cNvSpPr>
            <a:spLocks noChangeShapeType="1"/>
          </p:cNvSpPr>
          <p:nvPr/>
        </p:nvSpPr>
        <p:spPr bwMode="auto">
          <a:xfrm>
            <a:off x="6709450" y="45720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4108" name="Rectangle 11"/>
          <p:cNvSpPr>
            <a:spLocks noChangeArrowheads="1"/>
          </p:cNvSpPr>
          <p:nvPr/>
        </p:nvSpPr>
        <p:spPr bwMode="auto">
          <a:xfrm>
            <a:off x="2926557" y="2514600"/>
            <a:ext cx="381000" cy="3505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4109" name="Text Box 12"/>
          <p:cNvSpPr txBox="1">
            <a:spLocks noChangeArrowheads="1"/>
          </p:cNvSpPr>
          <p:nvPr/>
        </p:nvSpPr>
        <p:spPr bwMode="auto">
          <a:xfrm>
            <a:off x="2943403" y="3790890"/>
            <a:ext cx="33374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0" dirty="0">
                <a:latin typeface="+mn-lt"/>
              </a:rPr>
              <a:t>A</a:t>
            </a:r>
          </a:p>
        </p:txBody>
      </p:sp>
      <p:sp>
        <p:nvSpPr>
          <p:cNvPr id="4110" name="Text Box 13"/>
          <p:cNvSpPr txBox="1">
            <a:spLocks noChangeArrowheads="1"/>
          </p:cNvSpPr>
          <p:nvPr/>
        </p:nvSpPr>
        <p:spPr bwMode="auto">
          <a:xfrm>
            <a:off x="2954974" y="4267200"/>
            <a:ext cx="32412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0" dirty="0">
                <a:latin typeface="+mn-lt"/>
              </a:rPr>
              <a:t>B</a:t>
            </a:r>
          </a:p>
        </p:txBody>
      </p:sp>
      <p:sp>
        <p:nvSpPr>
          <p:cNvPr id="4111" name="Text Box 14"/>
          <p:cNvSpPr txBox="1">
            <a:spLocks noChangeArrowheads="1"/>
          </p:cNvSpPr>
          <p:nvPr/>
        </p:nvSpPr>
        <p:spPr bwMode="auto">
          <a:xfrm>
            <a:off x="2743200" y="3502223"/>
            <a:ext cx="72866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0" dirty="0">
                <a:latin typeface="+mn-lt"/>
              </a:rPr>
              <a:t>NPC</a:t>
            </a:r>
          </a:p>
        </p:txBody>
      </p:sp>
      <p:sp>
        <p:nvSpPr>
          <p:cNvPr id="4112" name="Line 15"/>
          <p:cNvSpPr>
            <a:spLocks noChangeShapeType="1"/>
          </p:cNvSpPr>
          <p:nvPr/>
        </p:nvSpPr>
        <p:spPr bwMode="auto">
          <a:xfrm>
            <a:off x="3329348" y="3962400"/>
            <a:ext cx="40830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4114" name="AutoShape 17"/>
          <p:cNvSpPr>
            <a:spLocks noChangeAspect="1" noChangeArrowheads="1"/>
          </p:cNvSpPr>
          <p:nvPr/>
        </p:nvSpPr>
        <p:spPr bwMode="auto">
          <a:xfrm rot="16200000">
            <a:off x="3537982" y="4466868"/>
            <a:ext cx="704136" cy="304800"/>
          </a:xfrm>
          <a:prstGeom prst="roundRect">
            <a:avLst>
              <a:gd name="adj" fmla="val 12495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200">
                <a:latin typeface="+mn-lt"/>
              </a:rPr>
              <a:t>MUX</a:t>
            </a:r>
          </a:p>
        </p:txBody>
      </p:sp>
      <p:sp>
        <p:nvSpPr>
          <p:cNvPr id="4115" name="Line 18"/>
          <p:cNvSpPr>
            <a:spLocks noChangeShapeType="1"/>
          </p:cNvSpPr>
          <p:nvPr/>
        </p:nvSpPr>
        <p:spPr bwMode="auto">
          <a:xfrm>
            <a:off x="3308906" y="4501071"/>
            <a:ext cx="428743" cy="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4116" name="Line 19"/>
          <p:cNvSpPr>
            <a:spLocks noChangeShapeType="1"/>
          </p:cNvSpPr>
          <p:nvPr/>
        </p:nvSpPr>
        <p:spPr bwMode="auto">
          <a:xfrm>
            <a:off x="4042450" y="3810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117" name="Line 20"/>
          <p:cNvSpPr>
            <a:spLocks noChangeShapeType="1"/>
          </p:cNvSpPr>
          <p:nvPr/>
        </p:nvSpPr>
        <p:spPr bwMode="auto">
          <a:xfrm>
            <a:off x="4042450" y="4572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118" name="Rectangle 21"/>
          <p:cNvSpPr>
            <a:spLocks noChangeArrowheads="1"/>
          </p:cNvSpPr>
          <p:nvPr/>
        </p:nvSpPr>
        <p:spPr bwMode="auto">
          <a:xfrm>
            <a:off x="5185450" y="2514600"/>
            <a:ext cx="381000" cy="3505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4119" name="Line 22"/>
          <p:cNvSpPr>
            <a:spLocks noChangeShapeType="1"/>
          </p:cNvSpPr>
          <p:nvPr/>
        </p:nvSpPr>
        <p:spPr bwMode="auto">
          <a:xfrm>
            <a:off x="4804450" y="4191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120" name="Line 23"/>
          <p:cNvSpPr>
            <a:spLocks noChangeShapeType="1"/>
          </p:cNvSpPr>
          <p:nvPr/>
        </p:nvSpPr>
        <p:spPr bwMode="auto">
          <a:xfrm>
            <a:off x="5566450" y="4191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121" name="Line 24"/>
          <p:cNvSpPr>
            <a:spLocks noChangeShapeType="1"/>
          </p:cNvSpPr>
          <p:nvPr/>
        </p:nvSpPr>
        <p:spPr bwMode="auto">
          <a:xfrm>
            <a:off x="6480850" y="4191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122" name="Rectangle 25"/>
          <p:cNvSpPr>
            <a:spLocks noChangeArrowheads="1"/>
          </p:cNvSpPr>
          <p:nvPr/>
        </p:nvSpPr>
        <p:spPr bwMode="auto">
          <a:xfrm>
            <a:off x="7014250" y="2514600"/>
            <a:ext cx="381000" cy="3505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4123" name="Line 26"/>
          <p:cNvSpPr>
            <a:spLocks noChangeShapeType="1"/>
          </p:cNvSpPr>
          <p:nvPr/>
        </p:nvSpPr>
        <p:spPr bwMode="auto">
          <a:xfrm>
            <a:off x="7395250" y="4191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124" name="Line 27"/>
          <p:cNvSpPr>
            <a:spLocks noChangeShapeType="1"/>
          </p:cNvSpPr>
          <p:nvPr/>
        </p:nvSpPr>
        <p:spPr bwMode="auto">
          <a:xfrm>
            <a:off x="7395250" y="4572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125" name="Text Box 28"/>
          <p:cNvSpPr txBox="1">
            <a:spLocks noChangeArrowheads="1"/>
          </p:cNvSpPr>
          <p:nvPr/>
        </p:nvSpPr>
        <p:spPr bwMode="auto">
          <a:xfrm>
            <a:off x="2745701" y="2133600"/>
            <a:ext cx="76334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0" dirty="0">
                <a:latin typeface="+mn-lt"/>
              </a:rPr>
              <a:t>ID/EX</a:t>
            </a:r>
          </a:p>
        </p:txBody>
      </p:sp>
      <p:sp>
        <p:nvSpPr>
          <p:cNvPr id="4126" name="Text Box 29"/>
          <p:cNvSpPr txBox="1">
            <a:spLocks noChangeArrowheads="1"/>
          </p:cNvSpPr>
          <p:nvPr/>
        </p:nvSpPr>
        <p:spPr bwMode="auto">
          <a:xfrm>
            <a:off x="4851328" y="2133600"/>
            <a:ext cx="110639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0">
                <a:latin typeface="+mn-lt"/>
              </a:rPr>
              <a:t>EX/MEM</a:t>
            </a:r>
          </a:p>
        </p:txBody>
      </p:sp>
      <p:sp>
        <p:nvSpPr>
          <p:cNvPr id="4127" name="Text Box 30"/>
          <p:cNvSpPr txBox="1">
            <a:spLocks noChangeArrowheads="1"/>
          </p:cNvSpPr>
          <p:nvPr/>
        </p:nvSpPr>
        <p:spPr bwMode="auto">
          <a:xfrm>
            <a:off x="6660551" y="2133600"/>
            <a:ext cx="121539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0">
                <a:latin typeface="+mn-lt"/>
              </a:rPr>
              <a:t>MEM/WB</a:t>
            </a:r>
          </a:p>
        </p:txBody>
      </p:sp>
      <p:sp>
        <p:nvSpPr>
          <p:cNvPr id="82" name="Text Box 14"/>
          <p:cNvSpPr txBox="1">
            <a:spLocks noChangeArrowheads="1"/>
          </p:cNvSpPr>
          <p:nvPr/>
        </p:nvSpPr>
        <p:spPr bwMode="auto">
          <a:xfrm>
            <a:off x="2779038" y="4724400"/>
            <a:ext cx="6928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0" dirty="0">
                <a:latin typeface="+mn-lt"/>
              </a:rPr>
              <a:t>IMM</a:t>
            </a:r>
          </a:p>
        </p:txBody>
      </p:sp>
      <p:sp>
        <p:nvSpPr>
          <p:cNvPr id="86" name="AutoShape 17"/>
          <p:cNvSpPr>
            <a:spLocks noChangeAspect="1" noChangeArrowheads="1"/>
          </p:cNvSpPr>
          <p:nvPr/>
        </p:nvSpPr>
        <p:spPr bwMode="auto">
          <a:xfrm rot="16200000">
            <a:off x="3537982" y="3704868"/>
            <a:ext cx="704136" cy="304800"/>
          </a:xfrm>
          <a:prstGeom prst="roundRect">
            <a:avLst>
              <a:gd name="adj" fmla="val 12495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200">
                <a:latin typeface="+mn-lt"/>
              </a:rPr>
              <a:t>MUX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5566450" y="4558937"/>
            <a:ext cx="76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768923" y="4535306"/>
            <a:ext cx="162671" cy="130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reeform 17"/>
          <p:cNvSpPr/>
          <p:nvPr/>
        </p:nvSpPr>
        <p:spPr>
          <a:xfrm>
            <a:off x="5636119" y="4502143"/>
            <a:ext cx="147152" cy="56794"/>
          </a:xfrm>
          <a:custGeom>
            <a:avLst/>
            <a:gdLst>
              <a:gd name="connsiteX0" fmla="*/ 0 w 147152"/>
              <a:gd name="connsiteY0" fmla="*/ 56794 h 56794"/>
              <a:gd name="connsiteX1" fmla="*/ 143691 w 147152"/>
              <a:gd name="connsiteY1" fmla="*/ 17606 h 56794"/>
              <a:gd name="connsiteX2" fmla="*/ 143691 w 147152"/>
              <a:gd name="connsiteY2" fmla="*/ 43731 h 56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7152" h="56794">
                <a:moveTo>
                  <a:pt x="0" y="56794"/>
                </a:moveTo>
                <a:cubicBezTo>
                  <a:pt x="57419" y="10859"/>
                  <a:pt x="64960" y="-21759"/>
                  <a:pt x="143691" y="17606"/>
                </a:cubicBezTo>
                <a:cubicBezTo>
                  <a:pt x="151480" y="21500"/>
                  <a:pt x="143691" y="35023"/>
                  <a:pt x="143691" y="43731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Line 18"/>
          <p:cNvSpPr>
            <a:spLocks noChangeShapeType="1"/>
          </p:cNvSpPr>
          <p:nvPr/>
        </p:nvSpPr>
        <p:spPr bwMode="auto">
          <a:xfrm>
            <a:off x="3308907" y="4876799"/>
            <a:ext cx="428743" cy="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91" name="Line 15"/>
          <p:cNvSpPr>
            <a:spLocks noChangeShapeType="1"/>
          </p:cNvSpPr>
          <p:nvPr/>
        </p:nvSpPr>
        <p:spPr bwMode="auto">
          <a:xfrm>
            <a:off x="3329349" y="3657600"/>
            <a:ext cx="40830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92" name="Freeform 91"/>
          <p:cNvSpPr/>
          <p:nvPr/>
        </p:nvSpPr>
        <p:spPr>
          <a:xfrm rot="16200000">
            <a:off x="3438098" y="4851027"/>
            <a:ext cx="147152" cy="56794"/>
          </a:xfrm>
          <a:custGeom>
            <a:avLst/>
            <a:gdLst>
              <a:gd name="connsiteX0" fmla="*/ 0 w 147152"/>
              <a:gd name="connsiteY0" fmla="*/ 56794 h 56794"/>
              <a:gd name="connsiteX1" fmla="*/ 143691 w 147152"/>
              <a:gd name="connsiteY1" fmla="*/ 17606 h 56794"/>
              <a:gd name="connsiteX2" fmla="*/ 143691 w 147152"/>
              <a:gd name="connsiteY2" fmla="*/ 43731 h 56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7152" h="56794">
                <a:moveTo>
                  <a:pt x="0" y="56794"/>
                </a:moveTo>
                <a:cubicBezTo>
                  <a:pt x="57419" y="10859"/>
                  <a:pt x="64960" y="-21759"/>
                  <a:pt x="143691" y="17606"/>
                </a:cubicBezTo>
                <a:cubicBezTo>
                  <a:pt x="151480" y="21500"/>
                  <a:pt x="143691" y="35023"/>
                  <a:pt x="143691" y="43731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>
            <a:stCxn id="92" idx="2"/>
          </p:cNvCxnSpPr>
          <p:nvPr/>
        </p:nvCxnSpPr>
        <p:spPr>
          <a:xfrm flipV="1">
            <a:off x="3527008" y="4498189"/>
            <a:ext cx="6371" cy="3111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 6"/>
          <p:cNvSpPr/>
          <p:nvPr/>
        </p:nvSpPr>
        <p:spPr>
          <a:xfrm>
            <a:off x="3546061" y="4572000"/>
            <a:ext cx="1658983" cy="653143"/>
          </a:xfrm>
          <a:custGeom>
            <a:avLst/>
            <a:gdLst>
              <a:gd name="connsiteX0" fmla="*/ 0 w 1658983"/>
              <a:gd name="connsiteY0" fmla="*/ 391886 h 653143"/>
              <a:gd name="connsiteX1" fmla="*/ 0 w 1658983"/>
              <a:gd name="connsiteY1" fmla="*/ 653143 h 653143"/>
              <a:gd name="connsiteX2" fmla="*/ 1463040 w 1658983"/>
              <a:gd name="connsiteY2" fmla="*/ 653143 h 653143"/>
              <a:gd name="connsiteX3" fmla="*/ 1463040 w 1658983"/>
              <a:gd name="connsiteY3" fmla="*/ 0 h 653143"/>
              <a:gd name="connsiteX4" fmla="*/ 1658983 w 1658983"/>
              <a:gd name="connsiteY4" fmla="*/ 13063 h 653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58983" h="653143">
                <a:moveTo>
                  <a:pt x="0" y="391886"/>
                </a:moveTo>
                <a:lnTo>
                  <a:pt x="0" y="653143"/>
                </a:lnTo>
                <a:lnTo>
                  <a:pt x="1463040" y="653143"/>
                </a:lnTo>
                <a:lnTo>
                  <a:pt x="1463040" y="0"/>
                </a:lnTo>
                <a:lnTo>
                  <a:pt x="1658983" y="13063"/>
                </a:lnTo>
              </a:path>
            </a:pathLst>
          </a:custGeom>
          <a:noFill/>
          <a:ln w="952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11"/>
          <p:cNvSpPr>
            <a:spLocks noChangeArrowheads="1"/>
          </p:cNvSpPr>
          <p:nvPr/>
        </p:nvSpPr>
        <p:spPr bwMode="auto">
          <a:xfrm>
            <a:off x="104656" y="2514600"/>
            <a:ext cx="381000" cy="3505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98" name="Text Box 28"/>
          <p:cNvSpPr txBox="1">
            <a:spLocks noChangeArrowheads="1"/>
          </p:cNvSpPr>
          <p:nvPr/>
        </p:nvSpPr>
        <p:spPr bwMode="auto">
          <a:xfrm>
            <a:off x="-34459" y="2133600"/>
            <a:ext cx="67986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0" dirty="0">
                <a:latin typeface="+mn-lt"/>
              </a:rPr>
              <a:t>IF/ID</a:t>
            </a:r>
          </a:p>
        </p:txBody>
      </p:sp>
      <p:sp>
        <p:nvSpPr>
          <p:cNvPr id="9" name="Rectangle 8"/>
          <p:cNvSpPr/>
          <p:nvPr/>
        </p:nvSpPr>
        <p:spPr>
          <a:xfrm>
            <a:off x="762000" y="3200400"/>
            <a:ext cx="762000" cy="2133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RF</a:t>
            </a:r>
          </a:p>
        </p:txBody>
      </p:sp>
      <p:sp>
        <p:nvSpPr>
          <p:cNvPr id="100" name="Line 15"/>
          <p:cNvSpPr>
            <a:spLocks noChangeShapeType="1"/>
          </p:cNvSpPr>
          <p:nvPr/>
        </p:nvSpPr>
        <p:spPr bwMode="auto">
          <a:xfrm>
            <a:off x="1524000" y="3962400"/>
            <a:ext cx="1398901" cy="0"/>
          </a:xfrm>
          <a:prstGeom prst="line">
            <a:avLst/>
          </a:prstGeom>
          <a:noFill/>
          <a:ln w="28575">
            <a:solidFill>
              <a:srgbClr val="0070C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02" name="Line 15"/>
          <p:cNvSpPr>
            <a:spLocks noChangeShapeType="1"/>
          </p:cNvSpPr>
          <p:nvPr/>
        </p:nvSpPr>
        <p:spPr bwMode="auto">
          <a:xfrm flipV="1">
            <a:off x="1507174" y="4495799"/>
            <a:ext cx="1415728" cy="2"/>
          </a:xfrm>
          <a:prstGeom prst="line">
            <a:avLst/>
          </a:prstGeom>
          <a:noFill/>
          <a:ln w="28575">
            <a:solidFill>
              <a:srgbClr val="0070C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0" name="Freeform 9"/>
          <p:cNvSpPr/>
          <p:nvPr/>
        </p:nvSpPr>
        <p:spPr>
          <a:xfrm flipV="1">
            <a:off x="1149531" y="2079625"/>
            <a:ext cx="7615646" cy="2339975"/>
          </a:xfrm>
          <a:custGeom>
            <a:avLst/>
            <a:gdLst>
              <a:gd name="connsiteX0" fmla="*/ 6923315 w 7615646"/>
              <a:gd name="connsiteY0" fmla="*/ 0 h 1802674"/>
              <a:gd name="connsiteX1" fmla="*/ 7602583 w 7615646"/>
              <a:gd name="connsiteY1" fmla="*/ 13063 h 1802674"/>
              <a:gd name="connsiteX2" fmla="*/ 7615646 w 7615646"/>
              <a:gd name="connsiteY2" fmla="*/ 1789611 h 1802674"/>
              <a:gd name="connsiteX3" fmla="*/ 0 w 7615646"/>
              <a:gd name="connsiteY3" fmla="*/ 1802674 h 1802674"/>
              <a:gd name="connsiteX4" fmla="*/ 13063 w 7615646"/>
              <a:gd name="connsiteY4" fmla="*/ 927463 h 1802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15646" h="1802674">
                <a:moveTo>
                  <a:pt x="6923315" y="0"/>
                </a:moveTo>
                <a:lnTo>
                  <a:pt x="7602583" y="13063"/>
                </a:lnTo>
                <a:cubicBezTo>
                  <a:pt x="7606937" y="605246"/>
                  <a:pt x="7611292" y="1197428"/>
                  <a:pt x="7615646" y="1789611"/>
                </a:cubicBezTo>
                <a:lnTo>
                  <a:pt x="0" y="1802674"/>
                </a:lnTo>
                <a:lnTo>
                  <a:pt x="13063" y="927463"/>
                </a:lnTo>
              </a:path>
            </a:pathLst>
          </a:custGeom>
          <a:noFill/>
          <a:ln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808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Data forwarding (bypasses)</a:t>
            </a:r>
          </a:p>
        </p:txBody>
      </p:sp>
      <p:sp>
        <p:nvSpPr>
          <p:cNvPr id="72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ECE 463/563, Microprocessor Architecture, Prof. Eric Rotenberg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100" name="AutoShape 3"/>
          <p:cNvSpPr>
            <a:spLocks noChangeAspect="1" noChangeArrowheads="1"/>
          </p:cNvSpPr>
          <p:nvPr/>
        </p:nvSpPr>
        <p:spPr bwMode="auto">
          <a:xfrm rot="5400000" flipH="1" flipV="1">
            <a:off x="4055150" y="4025900"/>
            <a:ext cx="1093788" cy="357188"/>
          </a:xfrm>
          <a:custGeom>
            <a:avLst/>
            <a:gdLst>
              <a:gd name="T0" fmla="*/ 957065 w 21600"/>
              <a:gd name="T1" fmla="*/ 178594 h 21600"/>
              <a:gd name="T2" fmla="*/ 546894 w 21600"/>
              <a:gd name="T3" fmla="*/ 357188 h 21600"/>
              <a:gd name="T4" fmla="*/ 136724 w 21600"/>
              <a:gd name="T5" fmla="*/ 178594 h 21600"/>
              <a:gd name="T6" fmla="*/ 546894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399" y="21600"/>
                </a:lnTo>
                <a:lnTo>
                  <a:pt x="16201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dirty="0">
                <a:latin typeface="+mn-lt"/>
              </a:rPr>
              <a:t>ALU</a:t>
            </a:r>
          </a:p>
        </p:txBody>
      </p:sp>
      <p:sp>
        <p:nvSpPr>
          <p:cNvPr id="4101" name="Rectangle 4"/>
          <p:cNvSpPr>
            <a:spLocks noChangeAspect="1" noChangeArrowheads="1"/>
          </p:cNvSpPr>
          <p:nvPr/>
        </p:nvSpPr>
        <p:spPr bwMode="auto">
          <a:xfrm>
            <a:off x="5947450" y="3657600"/>
            <a:ext cx="533399" cy="109378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dirty="0">
                <a:latin typeface="+mn-lt"/>
              </a:rPr>
              <a:t>D$</a:t>
            </a:r>
          </a:p>
        </p:txBody>
      </p:sp>
      <p:sp>
        <p:nvSpPr>
          <p:cNvPr id="4104" name="Line 7"/>
          <p:cNvSpPr>
            <a:spLocks noChangeShapeType="1"/>
          </p:cNvSpPr>
          <p:nvPr/>
        </p:nvSpPr>
        <p:spPr bwMode="auto">
          <a:xfrm>
            <a:off x="5718850" y="41910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4105" name="Line 8"/>
          <p:cNvSpPr>
            <a:spLocks noChangeShapeType="1"/>
          </p:cNvSpPr>
          <p:nvPr/>
        </p:nvSpPr>
        <p:spPr bwMode="auto">
          <a:xfrm>
            <a:off x="5718850" y="50292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106" name="Line 9"/>
          <p:cNvSpPr>
            <a:spLocks noChangeShapeType="1"/>
          </p:cNvSpPr>
          <p:nvPr/>
        </p:nvSpPr>
        <p:spPr bwMode="auto">
          <a:xfrm>
            <a:off x="6709450" y="4572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4107" name="Line 10"/>
          <p:cNvSpPr>
            <a:spLocks noChangeShapeType="1"/>
          </p:cNvSpPr>
          <p:nvPr/>
        </p:nvSpPr>
        <p:spPr bwMode="auto">
          <a:xfrm>
            <a:off x="6709450" y="45720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4108" name="Rectangle 11"/>
          <p:cNvSpPr>
            <a:spLocks noChangeArrowheads="1"/>
          </p:cNvSpPr>
          <p:nvPr/>
        </p:nvSpPr>
        <p:spPr bwMode="auto">
          <a:xfrm>
            <a:off x="2926557" y="2514600"/>
            <a:ext cx="381000" cy="3505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4109" name="Text Box 12"/>
          <p:cNvSpPr txBox="1">
            <a:spLocks noChangeArrowheads="1"/>
          </p:cNvSpPr>
          <p:nvPr/>
        </p:nvSpPr>
        <p:spPr bwMode="auto">
          <a:xfrm>
            <a:off x="2943403" y="3790890"/>
            <a:ext cx="33374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0" dirty="0">
                <a:latin typeface="+mn-lt"/>
              </a:rPr>
              <a:t>A</a:t>
            </a:r>
          </a:p>
        </p:txBody>
      </p:sp>
      <p:sp>
        <p:nvSpPr>
          <p:cNvPr id="4110" name="Text Box 13"/>
          <p:cNvSpPr txBox="1">
            <a:spLocks noChangeArrowheads="1"/>
          </p:cNvSpPr>
          <p:nvPr/>
        </p:nvSpPr>
        <p:spPr bwMode="auto">
          <a:xfrm>
            <a:off x="2954974" y="4267200"/>
            <a:ext cx="32412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0" dirty="0">
                <a:latin typeface="+mn-lt"/>
              </a:rPr>
              <a:t>B</a:t>
            </a:r>
          </a:p>
        </p:txBody>
      </p:sp>
      <p:sp>
        <p:nvSpPr>
          <p:cNvPr id="4111" name="Text Box 14"/>
          <p:cNvSpPr txBox="1">
            <a:spLocks noChangeArrowheads="1"/>
          </p:cNvSpPr>
          <p:nvPr/>
        </p:nvSpPr>
        <p:spPr bwMode="auto">
          <a:xfrm>
            <a:off x="2743200" y="3502223"/>
            <a:ext cx="72866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0" dirty="0">
                <a:latin typeface="+mn-lt"/>
              </a:rPr>
              <a:t>NPC</a:t>
            </a:r>
          </a:p>
        </p:txBody>
      </p:sp>
      <p:sp>
        <p:nvSpPr>
          <p:cNvPr id="4112" name="Line 15"/>
          <p:cNvSpPr>
            <a:spLocks noChangeShapeType="1"/>
          </p:cNvSpPr>
          <p:nvPr/>
        </p:nvSpPr>
        <p:spPr bwMode="auto">
          <a:xfrm>
            <a:off x="3329348" y="3962400"/>
            <a:ext cx="40830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4114" name="AutoShape 17"/>
          <p:cNvSpPr>
            <a:spLocks noChangeAspect="1" noChangeArrowheads="1"/>
          </p:cNvSpPr>
          <p:nvPr/>
        </p:nvSpPr>
        <p:spPr bwMode="auto">
          <a:xfrm rot="16200000">
            <a:off x="3537982" y="4466868"/>
            <a:ext cx="704136" cy="304800"/>
          </a:xfrm>
          <a:prstGeom prst="roundRect">
            <a:avLst>
              <a:gd name="adj" fmla="val 12495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200">
                <a:latin typeface="+mn-lt"/>
              </a:rPr>
              <a:t>MUX</a:t>
            </a:r>
          </a:p>
        </p:txBody>
      </p:sp>
      <p:sp>
        <p:nvSpPr>
          <p:cNvPr id="4115" name="Line 18"/>
          <p:cNvSpPr>
            <a:spLocks noChangeShapeType="1"/>
          </p:cNvSpPr>
          <p:nvPr/>
        </p:nvSpPr>
        <p:spPr bwMode="auto">
          <a:xfrm>
            <a:off x="3308906" y="4501071"/>
            <a:ext cx="428743" cy="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4116" name="Line 19"/>
          <p:cNvSpPr>
            <a:spLocks noChangeShapeType="1"/>
          </p:cNvSpPr>
          <p:nvPr/>
        </p:nvSpPr>
        <p:spPr bwMode="auto">
          <a:xfrm>
            <a:off x="4042450" y="3810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117" name="Line 20"/>
          <p:cNvSpPr>
            <a:spLocks noChangeShapeType="1"/>
          </p:cNvSpPr>
          <p:nvPr/>
        </p:nvSpPr>
        <p:spPr bwMode="auto">
          <a:xfrm>
            <a:off x="4042450" y="4572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118" name="Rectangle 21"/>
          <p:cNvSpPr>
            <a:spLocks noChangeArrowheads="1"/>
          </p:cNvSpPr>
          <p:nvPr/>
        </p:nvSpPr>
        <p:spPr bwMode="auto">
          <a:xfrm>
            <a:off x="5185450" y="2514600"/>
            <a:ext cx="381000" cy="3505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4119" name="Line 22"/>
          <p:cNvSpPr>
            <a:spLocks noChangeShapeType="1"/>
          </p:cNvSpPr>
          <p:nvPr/>
        </p:nvSpPr>
        <p:spPr bwMode="auto">
          <a:xfrm>
            <a:off x="4804450" y="4191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120" name="Line 23"/>
          <p:cNvSpPr>
            <a:spLocks noChangeShapeType="1"/>
          </p:cNvSpPr>
          <p:nvPr/>
        </p:nvSpPr>
        <p:spPr bwMode="auto">
          <a:xfrm>
            <a:off x="5566450" y="4191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121" name="Line 24"/>
          <p:cNvSpPr>
            <a:spLocks noChangeShapeType="1"/>
          </p:cNvSpPr>
          <p:nvPr/>
        </p:nvSpPr>
        <p:spPr bwMode="auto">
          <a:xfrm>
            <a:off x="6480850" y="4191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125" name="Text Box 28"/>
          <p:cNvSpPr txBox="1">
            <a:spLocks noChangeArrowheads="1"/>
          </p:cNvSpPr>
          <p:nvPr/>
        </p:nvSpPr>
        <p:spPr bwMode="auto">
          <a:xfrm>
            <a:off x="2745701" y="2133600"/>
            <a:ext cx="76334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0" dirty="0">
                <a:latin typeface="+mn-lt"/>
              </a:rPr>
              <a:t>ID/EX</a:t>
            </a:r>
          </a:p>
        </p:txBody>
      </p:sp>
      <p:sp>
        <p:nvSpPr>
          <p:cNvPr id="4126" name="Text Box 29"/>
          <p:cNvSpPr txBox="1">
            <a:spLocks noChangeArrowheads="1"/>
          </p:cNvSpPr>
          <p:nvPr/>
        </p:nvSpPr>
        <p:spPr bwMode="auto">
          <a:xfrm>
            <a:off x="4851328" y="2133600"/>
            <a:ext cx="110639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0">
                <a:latin typeface="+mn-lt"/>
              </a:rPr>
              <a:t>EX/MEM</a:t>
            </a:r>
          </a:p>
        </p:txBody>
      </p:sp>
      <p:sp>
        <p:nvSpPr>
          <p:cNvPr id="82" name="Text Box 14"/>
          <p:cNvSpPr txBox="1">
            <a:spLocks noChangeArrowheads="1"/>
          </p:cNvSpPr>
          <p:nvPr/>
        </p:nvSpPr>
        <p:spPr bwMode="auto">
          <a:xfrm>
            <a:off x="2779038" y="4724400"/>
            <a:ext cx="6928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0" dirty="0">
                <a:latin typeface="+mn-lt"/>
              </a:rPr>
              <a:t>IMM</a:t>
            </a:r>
          </a:p>
        </p:txBody>
      </p:sp>
      <p:sp>
        <p:nvSpPr>
          <p:cNvPr id="86" name="AutoShape 17"/>
          <p:cNvSpPr>
            <a:spLocks noChangeAspect="1" noChangeArrowheads="1"/>
          </p:cNvSpPr>
          <p:nvPr/>
        </p:nvSpPr>
        <p:spPr bwMode="auto">
          <a:xfrm rot="16200000">
            <a:off x="3537982" y="3704868"/>
            <a:ext cx="704136" cy="304800"/>
          </a:xfrm>
          <a:prstGeom prst="roundRect">
            <a:avLst>
              <a:gd name="adj" fmla="val 12495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200">
                <a:latin typeface="+mn-lt"/>
              </a:rPr>
              <a:t>MUX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5566450" y="4558937"/>
            <a:ext cx="76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768923" y="4535306"/>
            <a:ext cx="162671" cy="130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reeform 17"/>
          <p:cNvSpPr/>
          <p:nvPr/>
        </p:nvSpPr>
        <p:spPr>
          <a:xfrm>
            <a:off x="5636119" y="4502143"/>
            <a:ext cx="147152" cy="56794"/>
          </a:xfrm>
          <a:custGeom>
            <a:avLst/>
            <a:gdLst>
              <a:gd name="connsiteX0" fmla="*/ 0 w 147152"/>
              <a:gd name="connsiteY0" fmla="*/ 56794 h 56794"/>
              <a:gd name="connsiteX1" fmla="*/ 143691 w 147152"/>
              <a:gd name="connsiteY1" fmla="*/ 17606 h 56794"/>
              <a:gd name="connsiteX2" fmla="*/ 143691 w 147152"/>
              <a:gd name="connsiteY2" fmla="*/ 43731 h 56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7152" h="56794">
                <a:moveTo>
                  <a:pt x="0" y="56794"/>
                </a:moveTo>
                <a:cubicBezTo>
                  <a:pt x="57419" y="10859"/>
                  <a:pt x="64960" y="-21759"/>
                  <a:pt x="143691" y="17606"/>
                </a:cubicBezTo>
                <a:cubicBezTo>
                  <a:pt x="151480" y="21500"/>
                  <a:pt x="143691" y="35023"/>
                  <a:pt x="143691" y="43731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Line 18"/>
          <p:cNvSpPr>
            <a:spLocks noChangeShapeType="1"/>
          </p:cNvSpPr>
          <p:nvPr/>
        </p:nvSpPr>
        <p:spPr bwMode="auto">
          <a:xfrm>
            <a:off x="3308907" y="4876799"/>
            <a:ext cx="428743" cy="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91" name="Line 15"/>
          <p:cNvSpPr>
            <a:spLocks noChangeShapeType="1"/>
          </p:cNvSpPr>
          <p:nvPr/>
        </p:nvSpPr>
        <p:spPr bwMode="auto">
          <a:xfrm>
            <a:off x="3329349" y="3657600"/>
            <a:ext cx="40830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92" name="Freeform 91"/>
          <p:cNvSpPr/>
          <p:nvPr/>
        </p:nvSpPr>
        <p:spPr>
          <a:xfrm rot="16200000">
            <a:off x="3438098" y="4851027"/>
            <a:ext cx="147152" cy="56794"/>
          </a:xfrm>
          <a:custGeom>
            <a:avLst/>
            <a:gdLst>
              <a:gd name="connsiteX0" fmla="*/ 0 w 147152"/>
              <a:gd name="connsiteY0" fmla="*/ 56794 h 56794"/>
              <a:gd name="connsiteX1" fmla="*/ 143691 w 147152"/>
              <a:gd name="connsiteY1" fmla="*/ 17606 h 56794"/>
              <a:gd name="connsiteX2" fmla="*/ 143691 w 147152"/>
              <a:gd name="connsiteY2" fmla="*/ 43731 h 56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7152" h="56794">
                <a:moveTo>
                  <a:pt x="0" y="56794"/>
                </a:moveTo>
                <a:cubicBezTo>
                  <a:pt x="57419" y="10859"/>
                  <a:pt x="64960" y="-21759"/>
                  <a:pt x="143691" y="17606"/>
                </a:cubicBezTo>
                <a:cubicBezTo>
                  <a:pt x="151480" y="21500"/>
                  <a:pt x="143691" y="35023"/>
                  <a:pt x="143691" y="43731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>
            <a:stCxn id="92" idx="2"/>
          </p:cNvCxnSpPr>
          <p:nvPr/>
        </p:nvCxnSpPr>
        <p:spPr>
          <a:xfrm flipV="1">
            <a:off x="3527008" y="4498189"/>
            <a:ext cx="6371" cy="3111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 6"/>
          <p:cNvSpPr/>
          <p:nvPr/>
        </p:nvSpPr>
        <p:spPr>
          <a:xfrm>
            <a:off x="3546061" y="4572000"/>
            <a:ext cx="1658983" cy="653143"/>
          </a:xfrm>
          <a:custGeom>
            <a:avLst/>
            <a:gdLst>
              <a:gd name="connsiteX0" fmla="*/ 0 w 1658983"/>
              <a:gd name="connsiteY0" fmla="*/ 391886 h 653143"/>
              <a:gd name="connsiteX1" fmla="*/ 0 w 1658983"/>
              <a:gd name="connsiteY1" fmla="*/ 653143 h 653143"/>
              <a:gd name="connsiteX2" fmla="*/ 1463040 w 1658983"/>
              <a:gd name="connsiteY2" fmla="*/ 653143 h 653143"/>
              <a:gd name="connsiteX3" fmla="*/ 1463040 w 1658983"/>
              <a:gd name="connsiteY3" fmla="*/ 0 h 653143"/>
              <a:gd name="connsiteX4" fmla="*/ 1658983 w 1658983"/>
              <a:gd name="connsiteY4" fmla="*/ 13063 h 653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58983" h="653143">
                <a:moveTo>
                  <a:pt x="0" y="391886"/>
                </a:moveTo>
                <a:lnTo>
                  <a:pt x="0" y="653143"/>
                </a:lnTo>
                <a:lnTo>
                  <a:pt x="1463040" y="653143"/>
                </a:lnTo>
                <a:lnTo>
                  <a:pt x="1463040" y="0"/>
                </a:lnTo>
                <a:lnTo>
                  <a:pt x="1658983" y="13063"/>
                </a:lnTo>
              </a:path>
            </a:pathLst>
          </a:custGeom>
          <a:noFill/>
          <a:ln w="952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11"/>
          <p:cNvSpPr>
            <a:spLocks noChangeArrowheads="1"/>
          </p:cNvSpPr>
          <p:nvPr/>
        </p:nvSpPr>
        <p:spPr bwMode="auto">
          <a:xfrm>
            <a:off x="104656" y="2514600"/>
            <a:ext cx="381000" cy="3505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98" name="Text Box 28"/>
          <p:cNvSpPr txBox="1">
            <a:spLocks noChangeArrowheads="1"/>
          </p:cNvSpPr>
          <p:nvPr/>
        </p:nvSpPr>
        <p:spPr bwMode="auto">
          <a:xfrm>
            <a:off x="-34459" y="2133600"/>
            <a:ext cx="67986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0" dirty="0">
                <a:latin typeface="+mn-lt"/>
              </a:rPr>
              <a:t>IF/ID</a:t>
            </a:r>
          </a:p>
        </p:txBody>
      </p:sp>
      <p:sp>
        <p:nvSpPr>
          <p:cNvPr id="9" name="Rectangle 8"/>
          <p:cNvSpPr/>
          <p:nvPr/>
        </p:nvSpPr>
        <p:spPr>
          <a:xfrm>
            <a:off x="762000" y="3200400"/>
            <a:ext cx="762000" cy="2133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RF</a:t>
            </a:r>
          </a:p>
        </p:txBody>
      </p:sp>
      <p:sp>
        <p:nvSpPr>
          <p:cNvPr id="100" name="Line 15"/>
          <p:cNvSpPr>
            <a:spLocks noChangeShapeType="1"/>
          </p:cNvSpPr>
          <p:nvPr/>
        </p:nvSpPr>
        <p:spPr bwMode="auto">
          <a:xfrm>
            <a:off x="1524000" y="3962400"/>
            <a:ext cx="1398901" cy="0"/>
          </a:xfrm>
          <a:prstGeom prst="line">
            <a:avLst/>
          </a:prstGeom>
          <a:noFill/>
          <a:ln w="28575">
            <a:solidFill>
              <a:srgbClr val="0070C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02" name="Line 15"/>
          <p:cNvSpPr>
            <a:spLocks noChangeShapeType="1"/>
          </p:cNvSpPr>
          <p:nvPr/>
        </p:nvSpPr>
        <p:spPr bwMode="auto">
          <a:xfrm flipV="1">
            <a:off x="1507174" y="4495799"/>
            <a:ext cx="1415728" cy="2"/>
          </a:xfrm>
          <a:prstGeom prst="line">
            <a:avLst/>
          </a:prstGeom>
          <a:noFill/>
          <a:ln w="28575">
            <a:solidFill>
              <a:srgbClr val="0070C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0" name="Freeform 9"/>
          <p:cNvSpPr/>
          <p:nvPr/>
        </p:nvSpPr>
        <p:spPr>
          <a:xfrm flipV="1">
            <a:off x="1149531" y="2079625"/>
            <a:ext cx="7615646" cy="2339975"/>
          </a:xfrm>
          <a:custGeom>
            <a:avLst/>
            <a:gdLst>
              <a:gd name="connsiteX0" fmla="*/ 6923315 w 7615646"/>
              <a:gd name="connsiteY0" fmla="*/ 0 h 1802674"/>
              <a:gd name="connsiteX1" fmla="*/ 7602583 w 7615646"/>
              <a:gd name="connsiteY1" fmla="*/ 13063 h 1802674"/>
              <a:gd name="connsiteX2" fmla="*/ 7615646 w 7615646"/>
              <a:gd name="connsiteY2" fmla="*/ 1789611 h 1802674"/>
              <a:gd name="connsiteX3" fmla="*/ 0 w 7615646"/>
              <a:gd name="connsiteY3" fmla="*/ 1802674 h 1802674"/>
              <a:gd name="connsiteX4" fmla="*/ 13063 w 7615646"/>
              <a:gd name="connsiteY4" fmla="*/ 927463 h 1802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15646" h="1802674">
                <a:moveTo>
                  <a:pt x="6923315" y="0"/>
                </a:moveTo>
                <a:lnTo>
                  <a:pt x="7602583" y="13063"/>
                </a:lnTo>
                <a:cubicBezTo>
                  <a:pt x="7606937" y="605246"/>
                  <a:pt x="7611292" y="1197428"/>
                  <a:pt x="7615646" y="1789611"/>
                </a:cubicBezTo>
                <a:lnTo>
                  <a:pt x="0" y="1802674"/>
                </a:lnTo>
                <a:lnTo>
                  <a:pt x="13063" y="927463"/>
                </a:lnTo>
              </a:path>
            </a:pathLst>
          </a:custGeom>
          <a:noFill/>
          <a:ln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AutoShape 6"/>
          <p:cNvSpPr>
            <a:spLocks noChangeAspect="1" noChangeArrowheads="1"/>
          </p:cNvSpPr>
          <p:nvPr/>
        </p:nvSpPr>
        <p:spPr bwMode="auto">
          <a:xfrm rot="16200000">
            <a:off x="6827044" y="4221957"/>
            <a:ext cx="663575" cy="296863"/>
          </a:xfrm>
          <a:prstGeom prst="roundRect">
            <a:avLst>
              <a:gd name="adj" fmla="val 12495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200">
                <a:latin typeface="+mn-lt"/>
              </a:rPr>
              <a:t>MUX</a:t>
            </a:r>
          </a:p>
        </p:txBody>
      </p:sp>
      <p:sp>
        <p:nvSpPr>
          <p:cNvPr id="49" name="Rectangle 25"/>
          <p:cNvSpPr>
            <a:spLocks noChangeArrowheads="1"/>
          </p:cNvSpPr>
          <p:nvPr/>
        </p:nvSpPr>
        <p:spPr bwMode="auto">
          <a:xfrm>
            <a:off x="7672702" y="2514600"/>
            <a:ext cx="381000" cy="3505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0" name="Text Box 30"/>
          <p:cNvSpPr txBox="1">
            <a:spLocks noChangeArrowheads="1"/>
          </p:cNvSpPr>
          <p:nvPr/>
        </p:nvSpPr>
        <p:spPr bwMode="auto">
          <a:xfrm>
            <a:off x="7319003" y="2133600"/>
            <a:ext cx="121539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0">
                <a:latin typeface="+mn-lt"/>
              </a:rPr>
              <a:t>MEM/WB</a:t>
            </a:r>
          </a:p>
        </p:txBody>
      </p:sp>
      <p:cxnSp>
        <p:nvCxnSpPr>
          <p:cNvPr id="51" name="Straight Arrow Connector 50"/>
          <p:cNvCxnSpPr>
            <a:stCxn id="48" idx="2"/>
          </p:cNvCxnSpPr>
          <p:nvPr/>
        </p:nvCxnSpPr>
        <p:spPr>
          <a:xfrm>
            <a:off x="7307263" y="4370388"/>
            <a:ext cx="365439" cy="308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ular Callout 5"/>
          <p:cNvSpPr/>
          <p:nvPr/>
        </p:nvSpPr>
        <p:spPr>
          <a:xfrm>
            <a:off x="6348043" y="5200590"/>
            <a:ext cx="914400" cy="685800"/>
          </a:xfrm>
          <a:prstGeom prst="wedgeRectCallout">
            <a:avLst>
              <a:gd name="adj1" fmla="val 36310"/>
              <a:gd name="adj2" fmla="val -101309"/>
            </a:avLst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preliminary:</a:t>
            </a:r>
            <a:br>
              <a:rPr lang="en-US" sz="1100" dirty="0">
                <a:solidFill>
                  <a:schemeClr val="bg1"/>
                </a:solidFill>
              </a:rPr>
            </a:br>
            <a:r>
              <a:rPr lang="en-US" sz="1100" dirty="0">
                <a:solidFill>
                  <a:schemeClr val="bg1"/>
                </a:solidFill>
              </a:rPr>
              <a:t>moved this  mux to prior stage</a:t>
            </a:r>
          </a:p>
        </p:txBody>
      </p:sp>
    </p:spTree>
    <p:extLst>
      <p:ext uri="{BB962C8B-B14F-4D97-AF65-F5344CB8AC3E}">
        <p14:creationId xmlns:p14="http://schemas.microsoft.com/office/powerpoint/2010/main" val="3039077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Data forwarding (bypasses)</a:t>
            </a:r>
          </a:p>
        </p:txBody>
      </p:sp>
      <p:sp>
        <p:nvSpPr>
          <p:cNvPr id="72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ECE 463/563, Microprocessor Architecture, Prof. Eric Rotenberg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100" name="AutoShape 3"/>
          <p:cNvSpPr>
            <a:spLocks noChangeAspect="1" noChangeArrowheads="1"/>
          </p:cNvSpPr>
          <p:nvPr/>
        </p:nvSpPr>
        <p:spPr bwMode="auto">
          <a:xfrm rot="5400000" flipH="1" flipV="1">
            <a:off x="4055150" y="4025900"/>
            <a:ext cx="1093788" cy="357188"/>
          </a:xfrm>
          <a:custGeom>
            <a:avLst/>
            <a:gdLst>
              <a:gd name="T0" fmla="*/ 957065 w 21600"/>
              <a:gd name="T1" fmla="*/ 178594 h 21600"/>
              <a:gd name="T2" fmla="*/ 546894 w 21600"/>
              <a:gd name="T3" fmla="*/ 357188 h 21600"/>
              <a:gd name="T4" fmla="*/ 136724 w 21600"/>
              <a:gd name="T5" fmla="*/ 178594 h 21600"/>
              <a:gd name="T6" fmla="*/ 546894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399" y="21600"/>
                </a:lnTo>
                <a:lnTo>
                  <a:pt x="16201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dirty="0">
                <a:latin typeface="+mn-lt"/>
              </a:rPr>
              <a:t>ALU</a:t>
            </a:r>
          </a:p>
        </p:txBody>
      </p:sp>
      <p:sp>
        <p:nvSpPr>
          <p:cNvPr id="4101" name="Rectangle 4"/>
          <p:cNvSpPr>
            <a:spLocks noChangeAspect="1" noChangeArrowheads="1"/>
          </p:cNvSpPr>
          <p:nvPr/>
        </p:nvSpPr>
        <p:spPr bwMode="auto">
          <a:xfrm>
            <a:off x="5947450" y="3657600"/>
            <a:ext cx="533399" cy="109378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dirty="0">
                <a:latin typeface="+mn-lt"/>
              </a:rPr>
              <a:t>D$</a:t>
            </a:r>
          </a:p>
        </p:txBody>
      </p:sp>
      <p:sp>
        <p:nvSpPr>
          <p:cNvPr id="4103" name="AutoShape 6"/>
          <p:cNvSpPr>
            <a:spLocks noChangeAspect="1" noChangeArrowheads="1"/>
          </p:cNvSpPr>
          <p:nvPr/>
        </p:nvSpPr>
        <p:spPr bwMode="auto">
          <a:xfrm rot="16200000">
            <a:off x="6827044" y="4221957"/>
            <a:ext cx="663575" cy="296863"/>
          </a:xfrm>
          <a:prstGeom prst="roundRect">
            <a:avLst>
              <a:gd name="adj" fmla="val 12495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200">
                <a:latin typeface="+mn-lt"/>
              </a:rPr>
              <a:t>MUX</a:t>
            </a:r>
          </a:p>
        </p:txBody>
      </p:sp>
      <p:sp>
        <p:nvSpPr>
          <p:cNvPr id="4104" name="Line 7"/>
          <p:cNvSpPr>
            <a:spLocks noChangeShapeType="1"/>
          </p:cNvSpPr>
          <p:nvPr/>
        </p:nvSpPr>
        <p:spPr bwMode="auto">
          <a:xfrm>
            <a:off x="5718850" y="41910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4105" name="Line 8"/>
          <p:cNvSpPr>
            <a:spLocks noChangeShapeType="1"/>
          </p:cNvSpPr>
          <p:nvPr/>
        </p:nvSpPr>
        <p:spPr bwMode="auto">
          <a:xfrm>
            <a:off x="5718850" y="50292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106" name="Line 9"/>
          <p:cNvSpPr>
            <a:spLocks noChangeShapeType="1"/>
          </p:cNvSpPr>
          <p:nvPr/>
        </p:nvSpPr>
        <p:spPr bwMode="auto">
          <a:xfrm>
            <a:off x="6709450" y="4572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4107" name="Line 10"/>
          <p:cNvSpPr>
            <a:spLocks noChangeShapeType="1"/>
          </p:cNvSpPr>
          <p:nvPr/>
        </p:nvSpPr>
        <p:spPr bwMode="auto">
          <a:xfrm>
            <a:off x="6709450" y="45720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4108" name="Rectangle 11"/>
          <p:cNvSpPr>
            <a:spLocks noChangeArrowheads="1"/>
          </p:cNvSpPr>
          <p:nvPr/>
        </p:nvSpPr>
        <p:spPr bwMode="auto">
          <a:xfrm>
            <a:off x="2926557" y="2514600"/>
            <a:ext cx="381000" cy="3505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4109" name="Text Box 12"/>
          <p:cNvSpPr txBox="1">
            <a:spLocks noChangeArrowheads="1"/>
          </p:cNvSpPr>
          <p:nvPr/>
        </p:nvSpPr>
        <p:spPr bwMode="auto">
          <a:xfrm>
            <a:off x="2943403" y="3790890"/>
            <a:ext cx="33374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0" dirty="0">
                <a:latin typeface="+mn-lt"/>
              </a:rPr>
              <a:t>A</a:t>
            </a:r>
          </a:p>
        </p:txBody>
      </p:sp>
      <p:sp>
        <p:nvSpPr>
          <p:cNvPr id="4110" name="Text Box 13"/>
          <p:cNvSpPr txBox="1">
            <a:spLocks noChangeArrowheads="1"/>
          </p:cNvSpPr>
          <p:nvPr/>
        </p:nvSpPr>
        <p:spPr bwMode="auto">
          <a:xfrm>
            <a:off x="2954974" y="4267200"/>
            <a:ext cx="32412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0" dirty="0">
                <a:latin typeface="+mn-lt"/>
              </a:rPr>
              <a:t>B</a:t>
            </a:r>
          </a:p>
        </p:txBody>
      </p:sp>
      <p:sp>
        <p:nvSpPr>
          <p:cNvPr id="4111" name="Text Box 14"/>
          <p:cNvSpPr txBox="1">
            <a:spLocks noChangeArrowheads="1"/>
          </p:cNvSpPr>
          <p:nvPr/>
        </p:nvSpPr>
        <p:spPr bwMode="auto">
          <a:xfrm>
            <a:off x="2743200" y="3502223"/>
            <a:ext cx="72866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0" dirty="0">
                <a:latin typeface="+mn-lt"/>
              </a:rPr>
              <a:t>NPC</a:t>
            </a:r>
          </a:p>
        </p:txBody>
      </p:sp>
      <p:sp>
        <p:nvSpPr>
          <p:cNvPr id="4112" name="Line 15"/>
          <p:cNvSpPr>
            <a:spLocks noChangeShapeType="1"/>
          </p:cNvSpPr>
          <p:nvPr/>
        </p:nvSpPr>
        <p:spPr bwMode="auto">
          <a:xfrm>
            <a:off x="3329348" y="3962400"/>
            <a:ext cx="40830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4114" name="AutoShape 17"/>
          <p:cNvSpPr>
            <a:spLocks noChangeAspect="1" noChangeArrowheads="1"/>
          </p:cNvSpPr>
          <p:nvPr/>
        </p:nvSpPr>
        <p:spPr bwMode="auto">
          <a:xfrm rot="16200000">
            <a:off x="3537982" y="4466868"/>
            <a:ext cx="704136" cy="304800"/>
          </a:xfrm>
          <a:prstGeom prst="roundRect">
            <a:avLst>
              <a:gd name="adj" fmla="val 12495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200">
                <a:latin typeface="+mn-lt"/>
              </a:rPr>
              <a:t>MUX</a:t>
            </a:r>
          </a:p>
        </p:txBody>
      </p:sp>
      <p:sp>
        <p:nvSpPr>
          <p:cNvPr id="4115" name="Line 18"/>
          <p:cNvSpPr>
            <a:spLocks noChangeShapeType="1"/>
          </p:cNvSpPr>
          <p:nvPr/>
        </p:nvSpPr>
        <p:spPr bwMode="auto">
          <a:xfrm>
            <a:off x="3308906" y="4501071"/>
            <a:ext cx="428743" cy="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4116" name="Line 19"/>
          <p:cNvSpPr>
            <a:spLocks noChangeShapeType="1"/>
          </p:cNvSpPr>
          <p:nvPr/>
        </p:nvSpPr>
        <p:spPr bwMode="auto">
          <a:xfrm>
            <a:off x="4042450" y="3810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117" name="Line 20"/>
          <p:cNvSpPr>
            <a:spLocks noChangeShapeType="1"/>
          </p:cNvSpPr>
          <p:nvPr/>
        </p:nvSpPr>
        <p:spPr bwMode="auto">
          <a:xfrm>
            <a:off x="4042450" y="4572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118" name="Rectangle 21"/>
          <p:cNvSpPr>
            <a:spLocks noChangeArrowheads="1"/>
          </p:cNvSpPr>
          <p:nvPr/>
        </p:nvSpPr>
        <p:spPr bwMode="auto">
          <a:xfrm>
            <a:off x="5185450" y="2514600"/>
            <a:ext cx="381000" cy="3505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4119" name="Line 22"/>
          <p:cNvSpPr>
            <a:spLocks noChangeShapeType="1"/>
          </p:cNvSpPr>
          <p:nvPr/>
        </p:nvSpPr>
        <p:spPr bwMode="auto">
          <a:xfrm>
            <a:off x="4804450" y="4191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120" name="Line 23"/>
          <p:cNvSpPr>
            <a:spLocks noChangeShapeType="1"/>
          </p:cNvSpPr>
          <p:nvPr/>
        </p:nvSpPr>
        <p:spPr bwMode="auto">
          <a:xfrm>
            <a:off x="5566450" y="4191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121" name="Line 24"/>
          <p:cNvSpPr>
            <a:spLocks noChangeShapeType="1"/>
          </p:cNvSpPr>
          <p:nvPr/>
        </p:nvSpPr>
        <p:spPr bwMode="auto">
          <a:xfrm>
            <a:off x="6480850" y="4191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122" name="Rectangle 25"/>
          <p:cNvSpPr>
            <a:spLocks noChangeArrowheads="1"/>
          </p:cNvSpPr>
          <p:nvPr/>
        </p:nvSpPr>
        <p:spPr bwMode="auto">
          <a:xfrm>
            <a:off x="7672702" y="2514600"/>
            <a:ext cx="381000" cy="3505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4125" name="Text Box 28"/>
          <p:cNvSpPr txBox="1">
            <a:spLocks noChangeArrowheads="1"/>
          </p:cNvSpPr>
          <p:nvPr/>
        </p:nvSpPr>
        <p:spPr bwMode="auto">
          <a:xfrm>
            <a:off x="2745701" y="2133600"/>
            <a:ext cx="76334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0" dirty="0">
                <a:latin typeface="+mn-lt"/>
              </a:rPr>
              <a:t>ID/EX</a:t>
            </a:r>
          </a:p>
        </p:txBody>
      </p:sp>
      <p:sp>
        <p:nvSpPr>
          <p:cNvPr id="4126" name="Text Box 29"/>
          <p:cNvSpPr txBox="1">
            <a:spLocks noChangeArrowheads="1"/>
          </p:cNvSpPr>
          <p:nvPr/>
        </p:nvSpPr>
        <p:spPr bwMode="auto">
          <a:xfrm>
            <a:off x="4851328" y="2133600"/>
            <a:ext cx="110639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0">
                <a:latin typeface="+mn-lt"/>
              </a:rPr>
              <a:t>EX/MEM</a:t>
            </a:r>
          </a:p>
        </p:txBody>
      </p:sp>
      <p:sp>
        <p:nvSpPr>
          <p:cNvPr id="4127" name="Text Box 30"/>
          <p:cNvSpPr txBox="1">
            <a:spLocks noChangeArrowheads="1"/>
          </p:cNvSpPr>
          <p:nvPr/>
        </p:nvSpPr>
        <p:spPr bwMode="auto">
          <a:xfrm>
            <a:off x="7319003" y="2133600"/>
            <a:ext cx="121539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0">
                <a:latin typeface="+mn-lt"/>
              </a:rPr>
              <a:t>MEM/WB</a:t>
            </a:r>
          </a:p>
        </p:txBody>
      </p:sp>
      <p:sp>
        <p:nvSpPr>
          <p:cNvPr id="82" name="Text Box 14"/>
          <p:cNvSpPr txBox="1">
            <a:spLocks noChangeArrowheads="1"/>
          </p:cNvSpPr>
          <p:nvPr/>
        </p:nvSpPr>
        <p:spPr bwMode="auto">
          <a:xfrm>
            <a:off x="2779038" y="4724400"/>
            <a:ext cx="6928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0" dirty="0">
                <a:latin typeface="+mn-lt"/>
              </a:rPr>
              <a:t>IMM</a:t>
            </a:r>
          </a:p>
        </p:txBody>
      </p:sp>
      <p:sp>
        <p:nvSpPr>
          <p:cNvPr id="86" name="AutoShape 17"/>
          <p:cNvSpPr>
            <a:spLocks noChangeAspect="1" noChangeArrowheads="1"/>
          </p:cNvSpPr>
          <p:nvPr/>
        </p:nvSpPr>
        <p:spPr bwMode="auto">
          <a:xfrm rot="16200000">
            <a:off x="3537982" y="3704868"/>
            <a:ext cx="704136" cy="304800"/>
          </a:xfrm>
          <a:prstGeom prst="roundRect">
            <a:avLst>
              <a:gd name="adj" fmla="val 12495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200">
                <a:latin typeface="+mn-lt"/>
              </a:rPr>
              <a:t>MUX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5566450" y="4558937"/>
            <a:ext cx="76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768923" y="4535306"/>
            <a:ext cx="162671" cy="130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reeform 17"/>
          <p:cNvSpPr/>
          <p:nvPr/>
        </p:nvSpPr>
        <p:spPr>
          <a:xfrm>
            <a:off x="5636119" y="4502143"/>
            <a:ext cx="147152" cy="56794"/>
          </a:xfrm>
          <a:custGeom>
            <a:avLst/>
            <a:gdLst>
              <a:gd name="connsiteX0" fmla="*/ 0 w 147152"/>
              <a:gd name="connsiteY0" fmla="*/ 56794 h 56794"/>
              <a:gd name="connsiteX1" fmla="*/ 143691 w 147152"/>
              <a:gd name="connsiteY1" fmla="*/ 17606 h 56794"/>
              <a:gd name="connsiteX2" fmla="*/ 143691 w 147152"/>
              <a:gd name="connsiteY2" fmla="*/ 43731 h 56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7152" h="56794">
                <a:moveTo>
                  <a:pt x="0" y="56794"/>
                </a:moveTo>
                <a:cubicBezTo>
                  <a:pt x="57419" y="10859"/>
                  <a:pt x="64960" y="-21759"/>
                  <a:pt x="143691" y="17606"/>
                </a:cubicBezTo>
                <a:cubicBezTo>
                  <a:pt x="151480" y="21500"/>
                  <a:pt x="143691" y="35023"/>
                  <a:pt x="143691" y="43731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Line 18"/>
          <p:cNvSpPr>
            <a:spLocks noChangeShapeType="1"/>
          </p:cNvSpPr>
          <p:nvPr/>
        </p:nvSpPr>
        <p:spPr bwMode="auto">
          <a:xfrm>
            <a:off x="3308907" y="4876799"/>
            <a:ext cx="428743" cy="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91" name="Line 15"/>
          <p:cNvSpPr>
            <a:spLocks noChangeShapeType="1"/>
          </p:cNvSpPr>
          <p:nvPr/>
        </p:nvSpPr>
        <p:spPr bwMode="auto">
          <a:xfrm>
            <a:off x="3329349" y="3657600"/>
            <a:ext cx="40830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92" name="Freeform 91"/>
          <p:cNvSpPr/>
          <p:nvPr/>
        </p:nvSpPr>
        <p:spPr>
          <a:xfrm rot="16200000">
            <a:off x="3438098" y="4851027"/>
            <a:ext cx="147152" cy="56794"/>
          </a:xfrm>
          <a:custGeom>
            <a:avLst/>
            <a:gdLst>
              <a:gd name="connsiteX0" fmla="*/ 0 w 147152"/>
              <a:gd name="connsiteY0" fmla="*/ 56794 h 56794"/>
              <a:gd name="connsiteX1" fmla="*/ 143691 w 147152"/>
              <a:gd name="connsiteY1" fmla="*/ 17606 h 56794"/>
              <a:gd name="connsiteX2" fmla="*/ 143691 w 147152"/>
              <a:gd name="connsiteY2" fmla="*/ 43731 h 56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7152" h="56794">
                <a:moveTo>
                  <a:pt x="0" y="56794"/>
                </a:moveTo>
                <a:cubicBezTo>
                  <a:pt x="57419" y="10859"/>
                  <a:pt x="64960" y="-21759"/>
                  <a:pt x="143691" y="17606"/>
                </a:cubicBezTo>
                <a:cubicBezTo>
                  <a:pt x="151480" y="21500"/>
                  <a:pt x="143691" y="35023"/>
                  <a:pt x="143691" y="43731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>
            <a:stCxn id="92" idx="2"/>
          </p:cNvCxnSpPr>
          <p:nvPr/>
        </p:nvCxnSpPr>
        <p:spPr>
          <a:xfrm flipV="1">
            <a:off x="3527008" y="4498189"/>
            <a:ext cx="6371" cy="3111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 6"/>
          <p:cNvSpPr/>
          <p:nvPr/>
        </p:nvSpPr>
        <p:spPr>
          <a:xfrm>
            <a:off x="3546061" y="4572000"/>
            <a:ext cx="1658983" cy="653143"/>
          </a:xfrm>
          <a:custGeom>
            <a:avLst/>
            <a:gdLst>
              <a:gd name="connsiteX0" fmla="*/ 0 w 1658983"/>
              <a:gd name="connsiteY0" fmla="*/ 391886 h 653143"/>
              <a:gd name="connsiteX1" fmla="*/ 0 w 1658983"/>
              <a:gd name="connsiteY1" fmla="*/ 653143 h 653143"/>
              <a:gd name="connsiteX2" fmla="*/ 1463040 w 1658983"/>
              <a:gd name="connsiteY2" fmla="*/ 653143 h 653143"/>
              <a:gd name="connsiteX3" fmla="*/ 1463040 w 1658983"/>
              <a:gd name="connsiteY3" fmla="*/ 0 h 653143"/>
              <a:gd name="connsiteX4" fmla="*/ 1658983 w 1658983"/>
              <a:gd name="connsiteY4" fmla="*/ 13063 h 653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58983" h="653143">
                <a:moveTo>
                  <a:pt x="0" y="391886"/>
                </a:moveTo>
                <a:lnTo>
                  <a:pt x="0" y="653143"/>
                </a:lnTo>
                <a:lnTo>
                  <a:pt x="1463040" y="653143"/>
                </a:lnTo>
                <a:lnTo>
                  <a:pt x="1463040" y="0"/>
                </a:lnTo>
                <a:lnTo>
                  <a:pt x="1658983" y="13063"/>
                </a:lnTo>
              </a:path>
            </a:pathLst>
          </a:custGeom>
          <a:noFill/>
          <a:ln w="952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11"/>
          <p:cNvSpPr>
            <a:spLocks noChangeArrowheads="1"/>
          </p:cNvSpPr>
          <p:nvPr/>
        </p:nvSpPr>
        <p:spPr bwMode="auto">
          <a:xfrm>
            <a:off x="104656" y="2514600"/>
            <a:ext cx="381000" cy="3505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98" name="Text Box 28"/>
          <p:cNvSpPr txBox="1">
            <a:spLocks noChangeArrowheads="1"/>
          </p:cNvSpPr>
          <p:nvPr/>
        </p:nvSpPr>
        <p:spPr bwMode="auto">
          <a:xfrm>
            <a:off x="-34459" y="2133600"/>
            <a:ext cx="67986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0" dirty="0">
                <a:latin typeface="+mn-lt"/>
              </a:rPr>
              <a:t>IF/ID</a:t>
            </a:r>
          </a:p>
        </p:txBody>
      </p:sp>
      <p:sp>
        <p:nvSpPr>
          <p:cNvPr id="9" name="Rectangle 8"/>
          <p:cNvSpPr/>
          <p:nvPr/>
        </p:nvSpPr>
        <p:spPr>
          <a:xfrm>
            <a:off x="762000" y="3200400"/>
            <a:ext cx="762000" cy="2133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RF</a:t>
            </a:r>
          </a:p>
        </p:txBody>
      </p:sp>
      <p:sp>
        <p:nvSpPr>
          <p:cNvPr id="100" name="Line 15"/>
          <p:cNvSpPr>
            <a:spLocks noChangeShapeType="1"/>
          </p:cNvSpPr>
          <p:nvPr/>
        </p:nvSpPr>
        <p:spPr bwMode="auto">
          <a:xfrm>
            <a:off x="2590800" y="3962400"/>
            <a:ext cx="332101" cy="0"/>
          </a:xfrm>
          <a:prstGeom prst="line">
            <a:avLst/>
          </a:prstGeom>
          <a:noFill/>
          <a:ln w="28575">
            <a:solidFill>
              <a:srgbClr val="0070C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02" name="Line 15"/>
          <p:cNvSpPr>
            <a:spLocks noChangeShapeType="1"/>
          </p:cNvSpPr>
          <p:nvPr/>
        </p:nvSpPr>
        <p:spPr bwMode="auto">
          <a:xfrm flipV="1">
            <a:off x="2590800" y="4495799"/>
            <a:ext cx="332102" cy="2390"/>
          </a:xfrm>
          <a:prstGeom prst="line">
            <a:avLst/>
          </a:prstGeom>
          <a:noFill/>
          <a:ln w="28575">
            <a:solidFill>
              <a:srgbClr val="0070C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48" name="AutoShape 17"/>
          <p:cNvSpPr>
            <a:spLocks noChangeAspect="1" noChangeArrowheads="1"/>
          </p:cNvSpPr>
          <p:nvPr/>
        </p:nvSpPr>
        <p:spPr bwMode="auto">
          <a:xfrm rot="16200000">
            <a:off x="2086332" y="3628668"/>
            <a:ext cx="704136" cy="304800"/>
          </a:xfrm>
          <a:prstGeom prst="roundRect">
            <a:avLst>
              <a:gd name="adj" fmla="val 12495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200">
                <a:latin typeface="+mn-lt"/>
              </a:rPr>
              <a:t>MUX</a:t>
            </a:r>
          </a:p>
        </p:txBody>
      </p:sp>
      <p:sp>
        <p:nvSpPr>
          <p:cNvPr id="49" name="AutoShape 17"/>
          <p:cNvSpPr>
            <a:spLocks noChangeAspect="1" noChangeArrowheads="1"/>
          </p:cNvSpPr>
          <p:nvPr/>
        </p:nvSpPr>
        <p:spPr bwMode="auto">
          <a:xfrm rot="16200000">
            <a:off x="2086332" y="4600932"/>
            <a:ext cx="704136" cy="304800"/>
          </a:xfrm>
          <a:prstGeom prst="roundRect">
            <a:avLst>
              <a:gd name="adj" fmla="val 12495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200">
                <a:latin typeface="+mn-lt"/>
              </a:rPr>
              <a:t>MUX</a:t>
            </a:r>
          </a:p>
        </p:txBody>
      </p:sp>
      <p:sp>
        <p:nvSpPr>
          <p:cNvPr id="50" name="Line 15"/>
          <p:cNvSpPr>
            <a:spLocks noChangeShapeType="1"/>
          </p:cNvSpPr>
          <p:nvPr/>
        </p:nvSpPr>
        <p:spPr bwMode="auto">
          <a:xfrm>
            <a:off x="1524000" y="3962400"/>
            <a:ext cx="761999" cy="0"/>
          </a:xfrm>
          <a:prstGeom prst="line">
            <a:avLst/>
          </a:prstGeom>
          <a:noFill/>
          <a:ln w="28575">
            <a:solidFill>
              <a:srgbClr val="0070C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51" name="Line 15"/>
          <p:cNvSpPr>
            <a:spLocks noChangeShapeType="1"/>
          </p:cNvSpPr>
          <p:nvPr/>
        </p:nvSpPr>
        <p:spPr bwMode="auto">
          <a:xfrm>
            <a:off x="1524000" y="4953000"/>
            <a:ext cx="761999" cy="0"/>
          </a:xfrm>
          <a:prstGeom prst="line">
            <a:avLst/>
          </a:prstGeom>
          <a:noFill/>
          <a:ln w="28575">
            <a:solidFill>
              <a:srgbClr val="0070C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US"/>
          </a:p>
        </p:txBody>
      </p:sp>
      <p:cxnSp>
        <p:nvCxnSpPr>
          <p:cNvPr id="14" name="Straight Arrow Connector 13"/>
          <p:cNvCxnSpPr>
            <a:stCxn id="4103" idx="2"/>
          </p:cNvCxnSpPr>
          <p:nvPr/>
        </p:nvCxnSpPr>
        <p:spPr>
          <a:xfrm>
            <a:off x="7307263" y="4370388"/>
            <a:ext cx="365439" cy="308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Freeform 68"/>
          <p:cNvSpPr/>
          <p:nvPr/>
        </p:nvSpPr>
        <p:spPr>
          <a:xfrm flipV="1">
            <a:off x="1149531" y="2079625"/>
            <a:ext cx="7615646" cy="2339975"/>
          </a:xfrm>
          <a:custGeom>
            <a:avLst/>
            <a:gdLst>
              <a:gd name="connsiteX0" fmla="*/ 6923315 w 7615646"/>
              <a:gd name="connsiteY0" fmla="*/ 0 h 1802674"/>
              <a:gd name="connsiteX1" fmla="*/ 7602583 w 7615646"/>
              <a:gd name="connsiteY1" fmla="*/ 13063 h 1802674"/>
              <a:gd name="connsiteX2" fmla="*/ 7615646 w 7615646"/>
              <a:gd name="connsiteY2" fmla="*/ 1789611 h 1802674"/>
              <a:gd name="connsiteX3" fmla="*/ 0 w 7615646"/>
              <a:gd name="connsiteY3" fmla="*/ 1802674 h 1802674"/>
              <a:gd name="connsiteX4" fmla="*/ 13063 w 7615646"/>
              <a:gd name="connsiteY4" fmla="*/ 927463 h 1802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15646" h="1802674">
                <a:moveTo>
                  <a:pt x="6923315" y="0"/>
                </a:moveTo>
                <a:lnTo>
                  <a:pt x="7602583" y="13063"/>
                </a:lnTo>
                <a:cubicBezTo>
                  <a:pt x="7606937" y="605246"/>
                  <a:pt x="7611292" y="1197428"/>
                  <a:pt x="7615646" y="1789611"/>
                </a:cubicBezTo>
                <a:lnTo>
                  <a:pt x="0" y="1802674"/>
                </a:lnTo>
                <a:lnTo>
                  <a:pt x="13063" y="927463"/>
                </a:lnTo>
              </a:path>
            </a:pathLst>
          </a:custGeom>
          <a:noFill/>
          <a:ln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/>
          <p:cNvGrpSpPr/>
          <p:nvPr/>
        </p:nvGrpSpPr>
        <p:grpSpPr>
          <a:xfrm>
            <a:off x="2129246" y="3262670"/>
            <a:ext cx="2862942" cy="1230953"/>
            <a:chOff x="2129246" y="3262670"/>
            <a:chExt cx="2862942" cy="1230953"/>
          </a:xfrm>
        </p:grpSpPr>
        <p:grpSp>
          <p:nvGrpSpPr>
            <p:cNvPr id="30" name="Group 29"/>
            <p:cNvGrpSpPr/>
            <p:nvPr/>
          </p:nvGrpSpPr>
          <p:grpSpPr>
            <a:xfrm>
              <a:off x="2129246" y="3317966"/>
              <a:ext cx="2847703" cy="1175657"/>
              <a:chOff x="2129246" y="3317966"/>
              <a:chExt cx="2847703" cy="1175657"/>
            </a:xfrm>
          </p:grpSpPr>
          <p:sp>
            <p:nvSpPr>
              <p:cNvPr id="23" name="Freeform 22"/>
              <p:cNvSpPr/>
              <p:nvPr/>
            </p:nvSpPr>
            <p:spPr>
              <a:xfrm>
                <a:off x="2129246" y="3317966"/>
                <a:ext cx="2847703" cy="1175657"/>
              </a:xfrm>
              <a:custGeom>
                <a:avLst/>
                <a:gdLst>
                  <a:gd name="connsiteX0" fmla="*/ 2847703 w 2847703"/>
                  <a:gd name="connsiteY0" fmla="*/ 875211 h 1175657"/>
                  <a:gd name="connsiteX1" fmla="*/ 2795451 w 2847703"/>
                  <a:gd name="connsiteY1" fmla="*/ 0 h 1175657"/>
                  <a:gd name="connsiteX2" fmla="*/ 0 w 2847703"/>
                  <a:gd name="connsiteY2" fmla="*/ 0 h 1175657"/>
                  <a:gd name="connsiteX3" fmla="*/ 0 w 2847703"/>
                  <a:gd name="connsiteY3" fmla="*/ 1175657 h 1175657"/>
                  <a:gd name="connsiteX4" fmla="*/ 156754 w 2847703"/>
                  <a:gd name="connsiteY4" fmla="*/ 1175657 h 11756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47703" h="1175657">
                    <a:moveTo>
                      <a:pt x="2847703" y="875211"/>
                    </a:moveTo>
                    <a:lnTo>
                      <a:pt x="2795451" y="0"/>
                    </a:lnTo>
                    <a:lnTo>
                      <a:pt x="0" y="0"/>
                    </a:lnTo>
                    <a:lnTo>
                      <a:pt x="0" y="1175657"/>
                    </a:lnTo>
                    <a:lnTo>
                      <a:pt x="156754" y="1175657"/>
                    </a:lnTo>
                  </a:path>
                </a:pathLst>
              </a:custGeom>
              <a:noFill/>
              <a:ln>
                <a:solidFill>
                  <a:srgbClr val="FF0000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5" name="Straight Arrow Connector 24"/>
              <p:cNvCxnSpPr/>
              <p:nvPr/>
            </p:nvCxnSpPr>
            <p:spPr>
              <a:xfrm flipV="1">
                <a:off x="2129246" y="3502223"/>
                <a:ext cx="156753" cy="2977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7" name="Text Box 46"/>
            <p:cNvSpPr txBox="1">
              <a:spLocks noChangeArrowheads="1"/>
            </p:cNvSpPr>
            <p:nvPr/>
          </p:nvSpPr>
          <p:spPr bwMode="auto">
            <a:xfrm>
              <a:off x="4000763" y="3262670"/>
              <a:ext cx="991425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800" b="0" dirty="0">
                  <a:solidFill>
                    <a:srgbClr val="FF0000"/>
                  </a:solidFill>
                  <a:latin typeface="+mn-lt"/>
                </a:rPr>
                <a:t>bypass 1</a:t>
              </a: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3680504" y="5841033"/>
            <a:ext cx="1342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 r1, …, …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270712" y="5842407"/>
            <a:ext cx="1366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 …, r1, r2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0CCB2F2-45FE-5F9C-9CE7-EEE61790060A}"/>
              </a:ext>
            </a:extLst>
          </p:cNvPr>
          <p:cNvSpPr txBox="1"/>
          <p:nvPr/>
        </p:nvSpPr>
        <p:spPr>
          <a:xfrm>
            <a:off x="145650" y="1206137"/>
            <a:ext cx="62629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Scenario #1: </a:t>
            </a:r>
            <a:br>
              <a:rPr lang="en-US" i="1" dirty="0"/>
            </a:br>
            <a:r>
              <a:rPr lang="en-US" i="1" dirty="0"/>
              <a:t>No other instruction between producer of r1 and consumer of r1.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04649EA-2F53-DC8D-5728-722328DEB274}"/>
              </a:ext>
            </a:extLst>
          </p:cNvPr>
          <p:cNvSpPr/>
          <p:nvPr/>
        </p:nvSpPr>
        <p:spPr>
          <a:xfrm>
            <a:off x="4114800" y="5841033"/>
            <a:ext cx="335757" cy="38990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C67C1A2-6313-4E59-3527-CEA23CDFB270}"/>
              </a:ext>
            </a:extLst>
          </p:cNvPr>
          <p:cNvSpPr/>
          <p:nvPr/>
        </p:nvSpPr>
        <p:spPr>
          <a:xfrm>
            <a:off x="1987710" y="5845176"/>
            <a:ext cx="335757" cy="38990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tar: 5 Points 5">
            <a:extLst>
              <a:ext uri="{FF2B5EF4-FFF2-40B4-BE49-F238E27FC236}">
                <a16:creationId xmlns:a16="http://schemas.microsoft.com/office/drawing/2014/main" id="{7AFECECC-8376-91C7-A96B-D798AF3AF4C5}"/>
              </a:ext>
            </a:extLst>
          </p:cNvPr>
          <p:cNvSpPr/>
          <p:nvPr/>
        </p:nvSpPr>
        <p:spPr>
          <a:xfrm>
            <a:off x="2297377" y="3433716"/>
            <a:ext cx="152400" cy="152400"/>
          </a:xfrm>
          <a:prstGeom prst="star5">
            <a:avLst/>
          </a:prstGeom>
          <a:solidFill>
            <a:srgbClr val="FF0000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5 Points 7">
            <a:extLst>
              <a:ext uri="{FF2B5EF4-FFF2-40B4-BE49-F238E27FC236}">
                <a16:creationId xmlns:a16="http://schemas.microsoft.com/office/drawing/2014/main" id="{F3042854-A9B3-A3FB-3D2D-BCA85150E9CB}"/>
              </a:ext>
            </a:extLst>
          </p:cNvPr>
          <p:cNvSpPr/>
          <p:nvPr/>
        </p:nvSpPr>
        <p:spPr>
          <a:xfrm>
            <a:off x="2296259" y="4888471"/>
            <a:ext cx="152400" cy="152400"/>
          </a:xfrm>
          <a:prstGeom prst="star5">
            <a:avLst/>
          </a:prstGeom>
          <a:solidFill>
            <a:srgbClr val="0070C0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875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Data forwarding (bypasses)</a:t>
            </a:r>
          </a:p>
        </p:txBody>
      </p:sp>
      <p:sp>
        <p:nvSpPr>
          <p:cNvPr id="72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ECE 463/563, Microprocessor Architecture, Prof. Eric Rotenberg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100" name="AutoShape 3"/>
          <p:cNvSpPr>
            <a:spLocks noChangeAspect="1" noChangeArrowheads="1"/>
          </p:cNvSpPr>
          <p:nvPr/>
        </p:nvSpPr>
        <p:spPr bwMode="auto">
          <a:xfrm rot="5400000" flipH="1" flipV="1">
            <a:off x="4055150" y="4025900"/>
            <a:ext cx="1093788" cy="357188"/>
          </a:xfrm>
          <a:custGeom>
            <a:avLst/>
            <a:gdLst>
              <a:gd name="T0" fmla="*/ 957065 w 21600"/>
              <a:gd name="T1" fmla="*/ 178594 h 21600"/>
              <a:gd name="T2" fmla="*/ 546894 w 21600"/>
              <a:gd name="T3" fmla="*/ 357188 h 21600"/>
              <a:gd name="T4" fmla="*/ 136724 w 21600"/>
              <a:gd name="T5" fmla="*/ 178594 h 21600"/>
              <a:gd name="T6" fmla="*/ 546894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399" y="21600"/>
                </a:lnTo>
                <a:lnTo>
                  <a:pt x="16201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dirty="0">
                <a:latin typeface="+mn-lt"/>
              </a:rPr>
              <a:t>ALU</a:t>
            </a:r>
          </a:p>
        </p:txBody>
      </p:sp>
      <p:sp>
        <p:nvSpPr>
          <p:cNvPr id="4101" name="Rectangle 4"/>
          <p:cNvSpPr>
            <a:spLocks noChangeAspect="1" noChangeArrowheads="1"/>
          </p:cNvSpPr>
          <p:nvPr/>
        </p:nvSpPr>
        <p:spPr bwMode="auto">
          <a:xfrm>
            <a:off x="5947450" y="3657600"/>
            <a:ext cx="533399" cy="109378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dirty="0">
                <a:latin typeface="+mn-lt"/>
              </a:rPr>
              <a:t>D$</a:t>
            </a:r>
          </a:p>
        </p:txBody>
      </p:sp>
      <p:sp>
        <p:nvSpPr>
          <p:cNvPr id="4103" name="AutoShape 6"/>
          <p:cNvSpPr>
            <a:spLocks noChangeAspect="1" noChangeArrowheads="1"/>
          </p:cNvSpPr>
          <p:nvPr/>
        </p:nvSpPr>
        <p:spPr bwMode="auto">
          <a:xfrm rot="16200000">
            <a:off x="6827044" y="4221957"/>
            <a:ext cx="663575" cy="296863"/>
          </a:xfrm>
          <a:prstGeom prst="roundRect">
            <a:avLst>
              <a:gd name="adj" fmla="val 12495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200">
                <a:latin typeface="+mn-lt"/>
              </a:rPr>
              <a:t>MUX</a:t>
            </a:r>
          </a:p>
        </p:txBody>
      </p:sp>
      <p:sp>
        <p:nvSpPr>
          <p:cNvPr id="4104" name="Line 7"/>
          <p:cNvSpPr>
            <a:spLocks noChangeShapeType="1"/>
          </p:cNvSpPr>
          <p:nvPr/>
        </p:nvSpPr>
        <p:spPr bwMode="auto">
          <a:xfrm>
            <a:off x="5718850" y="41910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4105" name="Line 8"/>
          <p:cNvSpPr>
            <a:spLocks noChangeShapeType="1"/>
          </p:cNvSpPr>
          <p:nvPr/>
        </p:nvSpPr>
        <p:spPr bwMode="auto">
          <a:xfrm>
            <a:off x="5718850" y="50292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106" name="Line 9"/>
          <p:cNvSpPr>
            <a:spLocks noChangeShapeType="1"/>
          </p:cNvSpPr>
          <p:nvPr/>
        </p:nvSpPr>
        <p:spPr bwMode="auto">
          <a:xfrm>
            <a:off x="6709450" y="4572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4107" name="Line 10"/>
          <p:cNvSpPr>
            <a:spLocks noChangeShapeType="1"/>
          </p:cNvSpPr>
          <p:nvPr/>
        </p:nvSpPr>
        <p:spPr bwMode="auto">
          <a:xfrm>
            <a:off x="6709450" y="45720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4108" name="Rectangle 11"/>
          <p:cNvSpPr>
            <a:spLocks noChangeArrowheads="1"/>
          </p:cNvSpPr>
          <p:nvPr/>
        </p:nvSpPr>
        <p:spPr bwMode="auto">
          <a:xfrm>
            <a:off x="2926557" y="2514600"/>
            <a:ext cx="381000" cy="3505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4109" name="Text Box 12"/>
          <p:cNvSpPr txBox="1">
            <a:spLocks noChangeArrowheads="1"/>
          </p:cNvSpPr>
          <p:nvPr/>
        </p:nvSpPr>
        <p:spPr bwMode="auto">
          <a:xfrm>
            <a:off x="2943403" y="3790890"/>
            <a:ext cx="33374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0" dirty="0">
                <a:latin typeface="+mn-lt"/>
              </a:rPr>
              <a:t>A</a:t>
            </a:r>
          </a:p>
        </p:txBody>
      </p:sp>
      <p:sp>
        <p:nvSpPr>
          <p:cNvPr id="4110" name="Text Box 13"/>
          <p:cNvSpPr txBox="1">
            <a:spLocks noChangeArrowheads="1"/>
          </p:cNvSpPr>
          <p:nvPr/>
        </p:nvSpPr>
        <p:spPr bwMode="auto">
          <a:xfrm>
            <a:off x="2954974" y="4267200"/>
            <a:ext cx="32412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0" dirty="0">
                <a:latin typeface="+mn-lt"/>
              </a:rPr>
              <a:t>B</a:t>
            </a:r>
          </a:p>
        </p:txBody>
      </p:sp>
      <p:sp>
        <p:nvSpPr>
          <p:cNvPr id="4111" name="Text Box 14"/>
          <p:cNvSpPr txBox="1">
            <a:spLocks noChangeArrowheads="1"/>
          </p:cNvSpPr>
          <p:nvPr/>
        </p:nvSpPr>
        <p:spPr bwMode="auto">
          <a:xfrm>
            <a:off x="2743200" y="3502223"/>
            <a:ext cx="72866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0" dirty="0">
                <a:latin typeface="+mn-lt"/>
              </a:rPr>
              <a:t>NPC</a:t>
            </a:r>
          </a:p>
        </p:txBody>
      </p:sp>
      <p:sp>
        <p:nvSpPr>
          <p:cNvPr id="4112" name="Line 15"/>
          <p:cNvSpPr>
            <a:spLocks noChangeShapeType="1"/>
          </p:cNvSpPr>
          <p:nvPr/>
        </p:nvSpPr>
        <p:spPr bwMode="auto">
          <a:xfrm>
            <a:off x="3329348" y="3962400"/>
            <a:ext cx="40830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4114" name="AutoShape 17"/>
          <p:cNvSpPr>
            <a:spLocks noChangeAspect="1" noChangeArrowheads="1"/>
          </p:cNvSpPr>
          <p:nvPr/>
        </p:nvSpPr>
        <p:spPr bwMode="auto">
          <a:xfrm rot="16200000">
            <a:off x="3537982" y="4466868"/>
            <a:ext cx="704136" cy="304800"/>
          </a:xfrm>
          <a:prstGeom prst="roundRect">
            <a:avLst>
              <a:gd name="adj" fmla="val 12495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200">
                <a:latin typeface="+mn-lt"/>
              </a:rPr>
              <a:t>MUX</a:t>
            </a:r>
          </a:p>
        </p:txBody>
      </p:sp>
      <p:sp>
        <p:nvSpPr>
          <p:cNvPr id="4115" name="Line 18"/>
          <p:cNvSpPr>
            <a:spLocks noChangeShapeType="1"/>
          </p:cNvSpPr>
          <p:nvPr/>
        </p:nvSpPr>
        <p:spPr bwMode="auto">
          <a:xfrm>
            <a:off x="3308906" y="4501071"/>
            <a:ext cx="428743" cy="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4116" name="Line 19"/>
          <p:cNvSpPr>
            <a:spLocks noChangeShapeType="1"/>
          </p:cNvSpPr>
          <p:nvPr/>
        </p:nvSpPr>
        <p:spPr bwMode="auto">
          <a:xfrm>
            <a:off x="4042450" y="3810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117" name="Line 20"/>
          <p:cNvSpPr>
            <a:spLocks noChangeShapeType="1"/>
          </p:cNvSpPr>
          <p:nvPr/>
        </p:nvSpPr>
        <p:spPr bwMode="auto">
          <a:xfrm>
            <a:off x="4042450" y="4572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118" name="Rectangle 21"/>
          <p:cNvSpPr>
            <a:spLocks noChangeArrowheads="1"/>
          </p:cNvSpPr>
          <p:nvPr/>
        </p:nvSpPr>
        <p:spPr bwMode="auto">
          <a:xfrm>
            <a:off x="5185450" y="2514600"/>
            <a:ext cx="381000" cy="3505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4119" name="Line 22"/>
          <p:cNvSpPr>
            <a:spLocks noChangeShapeType="1"/>
          </p:cNvSpPr>
          <p:nvPr/>
        </p:nvSpPr>
        <p:spPr bwMode="auto">
          <a:xfrm>
            <a:off x="4804450" y="4191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120" name="Line 23"/>
          <p:cNvSpPr>
            <a:spLocks noChangeShapeType="1"/>
          </p:cNvSpPr>
          <p:nvPr/>
        </p:nvSpPr>
        <p:spPr bwMode="auto">
          <a:xfrm>
            <a:off x="5566450" y="4191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121" name="Line 24"/>
          <p:cNvSpPr>
            <a:spLocks noChangeShapeType="1"/>
          </p:cNvSpPr>
          <p:nvPr/>
        </p:nvSpPr>
        <p:spPr bwMode="auto">
          <a:xfrm>
            <a:off x="6480850" y="4191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122" name="Rectangle 25"/>
          <p:cNvSpPr>
            <a:spLocks noChangeArrowheads="1"/>
          </p:cNvSpPr>
          <p:nvPr/>
        </p:nvSpPr>
        <p:spPr bwMode="auto">
          <a:xfrm>
            <a:off x="7672702" y="2514600"/>
            <a:ext cx="381000" cy="3505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4125" name="Text Box 28"/>
          <p:cNvSpPr txBox="1">
            <a:spLocks noChangeArrowheads="1"/>
          </p:cNvSpPr>
          <p:nvPr/>
        </p:nvSpPr>
        <p:spPr bwMode="auto">
          <a:xfrm>
            <a:off x="2745701" y="2133600"/>
            <a:ext cx="76334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0" dirty="0">
                <a:latin typeface="+mn-lt"/>
              </a:rPr>
              <a:t>ID/EX</a:t>
            </a:r>
          </a:p>
        </p:txBody>
      </p:sp>
      <p:sp>
        <p:nvSpPr>
          <p:cNvPr id="4126" name="Text Box 29"/>
          <p:cNvSpPr txBox="1">
            <a:spLocks noChangeArrowheads="1"/>
          </p:cNvSpPr>
          <p:nvPr/>
        </p:nvSpPr>
        <p:spPr bwMode="auto">
          <a:xfrm>
            <a:off x="4851328" y="2133600"/>
            <a:ext cx="110639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0">
                <a:latin typeface="+mn-lt"/>
              </a:rPr>
              <a:t>EX/MEM</a:t>
            </a:r>
          </a:p>
        </p:txBody>
      </p:sp>
      <p:sp>
        <p:nvSpPr>
          <p:cNvPr id="4127" name="Text Box 30"/>
          <p:cNvSpPr txBox="1">
            <a:spLocks noChangeArrowheads="1"/>
          </p:cNvSpPr>
          <p:nvPr/>
        </p:nvSpPr>
        <p:spPr bwMode="auto">
          <a:xfrm>
            <a:off x="7319003" y="2133600"/>
            <a:ext cx="121539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0">
                <a:latin typeface="+mn-lt"/>
              </a:rPr>
              <a:t>MEM/WB</a:t>
            </a:r>
          </a:p>
        </p:txBody>
      </p:sp>
      <p:sp>
        <p:nvSpPr>
          <p:cNvPr id="82" name="Text Box 14"/>
          <p:cNvSpPr txBox="1">
            <a:spLocks noChangeArrowheads="1"/>
          </p:cNvSpPr>
          <p:nvPr/>
        </p:nvSpPr>
        <p:spPr bwMode="auto">
          <a:xfrm>
            <a:off x="2779038" y="4724400"/>
            <a:ext cx="6928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0" dirty="0">
                <a:latin typeface="+mn-lt"/>
              </a:rPr>
              <a:t>IMM</a:t>
            </a:r>
          </a:p>
        </p:txBody>
      </p:sp>
      <p:sp>
        <p:nvSpPr>
          <p:cNvPr id="86" name="AutoShape 17"/>
          <p:cNvSpPr>
            <a:spLocks noChangeAspect="1" noChangeArrowheads="1"/>
          </p:cNvSpPr>
          <p:nvPr/>
        </p:nvSpPr>
        <p:spPr bwMode="auto">
          <a:xfrm rot="16200000">
            <a:off x="3537982" y="3704868"/>
            <a:ext cx="704136" cy="304800"/>
          </a:xfrm>
          <a:prstGeom prst="roundRect">
            <a:avLst>
              <a:gd name="adj" fmla="val 12495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200">
                <a:latin typeface="+mn-lt"/>
              </a:rPr>
              <a:t>MUX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5566450" y="4558937"/>
            <a:ext cx="76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768923" y="4535306"/>
            <a:ext cx="162671" cy="130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reeform 17"/>
          <p:cNvSpPr/>
          <p:nvPr/>
        </p:nvSpPr>
        <p:spPr>
          <a:xfrm>
            <a:off x="5636119" y="4502143"/>
            <a:ext cx="147152" cy="56794"/>
          </a:xfrm>
          <a:custGeom>
            <a:avLst/>
            <a:gdLst>
              <a:gd name="connsiteX0" fmla="*/ 0 w 147152"/>
              <a:gd name="connsiteY0" fmla="*/ 56794 h 56794"/>
              <a:gd name="connsiteX1" fmla="*/ 143691 w 147152"/>
              <a:gd name="connsiteY1" fmla="*/ 17606 h 56794"/>
              <a:gd name="connsiteX2" fmla="*/ 143691 w 147152"/>
              <a:gd name="connsiteY2" fmla="*/ 43731 h 56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7152" h="56794">
                <a:moveTo>
                  <a:pt x="0" y="56794"/>
                </a:moveTo>
                <a:cubicBezTo>
                  <a:pt x="57419" y="10859"/>
                  <a:pt x="64960" y="-21759"/>
                  <a:pt x="143691" y="17606"/>
                </a:cubicBezTo>
                <a:cubicBezTo>
                  <a:pt x="151480" y="21500"/>
                  <a:pt x="143691" y="35023"/>
                  <a:pt x="143691" y="43731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Line 18"/>
          <p:cNvSpPr>
            <a:spLocks noChangeShapeType="1"/>
          </p:cNvSpPr>
          <p:nvPr/>
        </p:nvSpPr>
        <p:spPr bwMode="auto">
          <a:xfrm>
            <a:off x="3308907" y="4876799"/>
            <a:ext cx="428743" cy="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91" name="Line 15"/>
          <p:cNvSpPr>
            <a:spLocks noChangeShapeType="1"/>
          </p:cNvSpPr>
          <p:nvPr/>
        </p:nvSpPr>
        <p:spPr bwMode="auto">
          <a:xfrm>
            <a:off x="3329349" y="3657600"/>
            <a:ext cx="40830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92" name="Freeform 91"/>
          <p:cNvSpPr/>
          <p:nvPr/>
        </p:nvSpPr>
        <p:spPr>
          <a:xfrm rot="16200000">
            <a:off x="3438098" y="4851027"/>
            <a:ext cx="147152" cy="56794"/>
          </a:xfrm>
          <a:custGeom>
            <a:avLst/>
            <a:gdLst>
              <a:gd name="connsiteX0" fmla="*/ 0 w 147152"/>
              <a:gd name="connsiteY0" fmla="*/ 56794 h 56794"/>
              <a:gd name="connsiteX1" fmla="*/ 143691 w 147152"/>
              <a:gd name="connsiteY1" fmla="*/ 17606 h 56794"/>
              <a:gd name="connsiteX2" fmla="*/ 143691 w 147152"/>
              <a:gd name="connsiteY2" fmla="*/ 43731 h 56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7152" h="56794">
                <a:moveTo>
                  <a:pt x="0" y="56794"/>
                </a:moveTo>
                <a:cubicBezTo>
                  <a:pt x="57419" y="10859"/>
                  <a:pt x="64960" y="-21759"/>
                  <a:pt x="143691" y="17606"/>
                </a:cubicBezTo>
                <a:cubicBezTo>
                  <a:pt x="151480" y="21500"/>
                  <a:pt x="143691" y="35023"/>
                  <a:pt x="143691" y="43731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>
            <a:stCxn id="92" idx="2"/>
          </p:cNvCxnSpPr>
          <p:nvPr/>
        </p:nvCxnSpPr>
        <p:spPr>
          <a:xfrm flipV="1">
            <a:off x="3527008" y="4498189"/>
            <a:ext cx="6371" cy="3111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 6"/>
          <p:cNvSpPr/>
          <p:nvPr/>
        </p:nvSpPr>
        <p:spPr>
          <a:xfrm>
            <a:off x="3546061" y="4572000"/>
            <a:ext cx="1658983" cy="653143"/>
          </a:xfrm>
          <a:custGeom>
            <a:avLst/>
            <a:gdLst>
              <a:gd name="connsiteX0" fmla="*/ 0 w 1658983"/>
              <a:gd name="connsiteY0" fmla="*/ 391886 h 653143"/>
              <a:gd name="connsiteX1" fmla="*/ 0 w 1658983"/>
              <a:gd name="connsiteY1" fmla="*/ 653143 h 653143"/>
              <a:gd name="connsiteX2" fmla="*/ 1463040 w 1658983"/>
              <a:gd name="connsiteY2" fmla="*/ 653143 h 653143"/>
              <a:gd name="connsiteX3" fmla="*/ 1463040 w 1658983"/>
              <a:gd name="connsiteY3" fmla="*/ 0 h 653143"/>
              <a:gd name="connsiteX4" fmla="*/ 1658983 w 1658983"/>
              <a:gd name="connsiteY4" fmla="*/ 13063 h 653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58983" h="653143">
                <a:moveTo>
                  <a:pt x="0" y="391886"/>
                </a:moveTo>
                <a:lnTo>
                  <a:pt x="0" y="653143"/>
                </a:lnTo>
                <a:lnTo>
                  <a:pt x="1463040" y="653143"/>
                </a:lnTo>
                <a:lnTo>
                  <a:pt x="1463040" y="0"/>
                </a:lnTo>
                <a:lnTo>
                  <a:pt x="1658983" y="13063"/>
                </a:lnTo>
              </a:path>
            </a:pathLst>
          </a:custGeom>
          <a:noFill/>
          <a:ln w="952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11"/>
          <p:cNvSpPr>
            <a:spLocks noChangeArrowheads="1"/>
          </p:cNvSpPr>
          <p:nvPr/>
        </p:nvSpPr>
        <p:spPr bwMode="auto">
          <a:xfrm>
            <a:off x="104656" y="2514600"/>
            <a:ext cx="381000" cy="3505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98" name="Text Box 28"/>
          <p:cNvSpPr txBox="1">
            <a:spLocks noChangeArrowheads="1"/>
          </p:cNvSpPr>
          <p:nvPr/>
        </p:nvSpPr>
        <p:spPr bwMode="auto">
          <a:xfrm>
            <a:off x="-34459" y="2133600"/>
            <a:ext cx="67986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0" dirty="0">
                <a:latin typeface="+mn-lt"/>
              </a:rPr>
              <a:t>IF/ID</a:t>
            </a:r>
          </a:p>
        </p:txBody>
      </p:sp>
      <p:sp>
        <p:nvSpPr>
          <p:cNvPr id="9" name="Rectangle 8"/>
          <p:cNvSpPr/>
          <p:nvPr/>
        </p:nvSpPr>
        <p:spPr>
          <a:xfrm>
            <a:off x="762000" y="3200400"/>
            <a:ext cx="762000" cy="2133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RF</a:t>
            </a:r>
          </a:p>
        </p:txBody>
      </p:sp>
      <p:sp>
        <p:nvSpPr>
          <p:cNvPr id="100" name="Line 15"/>
          <p:cNvSpPr>
            <a:spLocks noChangeShapeType="1"/>
          </p:cNvSpPr>
          <p:nvPr/>
        </p:nvSpPr>
        <p:spPr bwMode="auto">
          <a:xfrm>
            <a:off x="2590800" y="3962400"/>
            <a:ext cx="332101" cy="0"/>
          </a:xfrm>
          <a:prstGeom prst="line">
            <a:avLst/>
          </a:prstGeom>
          <a:noFill/>
          <a:ln w="28575">
            <a:solidFill>
              <a:srgbClr val="0070C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02" name="Line 15"/>
          <p:cNvSpPr>
            <a:spLocks noChangeShapeType="1"/>
          </p:cNvSpPr>
          <p:nvPr/>
        </p:nvSpPr>
        <p:spPr bwMode="auto">
          <a:xfrm flipV="1">
            <a:off x="2590800" y="4495799"/>
            <a:ext cx="332102" cy="2390"/>
          </a:xfrm>
          <a:prstGeom prst="line">
            <a:avLst/>
          </a:prstGeom>
          <a:noFill/>
          <a:ln w="28575">
            <a:solidFill>
              <a:srgbClr val="0070C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48" name="AutoShape 17"/>
          <p:cNvSpPr>
            <a:spLocks noChangeAspect="1" noChangeArrowheads="1"/>
          </p:cNvSpPr>
          <p:nvPr/>
        </p:nvSpPr>
        <p:spPr bwMode="auto">
          <a:xfrm rot="16200000">
            <a:off x="2086332" y="3628668"/>
            <a:ext cx="704136" cy="304800"/>
          </a:xfrm>
          <a:prstGeom prst="roundRect">
            <a:avLst>
              <a:gd name="adj" fmla="val 12495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200">
                <a:latin typeface="+mn-lt"/>
              </a:rPr>
              <a:t>MUX</a:t>
            </a:r>
          </a:p>
        </p:txBody>
      </p:sp>
      <p:sp>
        <p:nvSpPr>
          <p:cNvPr id="49" name="AutoShape 17"/>
          <p:cNvSpPr>
            <a:spLocks noChangeAspect="1" noChangeArrowheads="1"/>
          </p:cNvSpPr>
          <p:nvPr/>
        </p:nvSpPr>
        <p:spPr bwMode="auto">
          <a:xfrm rot="16200000">
            <a:off x="2086332" y="4600932"/>
            <a:ext cx="704136" cy="304800"/>
          </a:xfrm>
          <a:prstGeom prst="roundRect">
            <a:avLst>
              <a:gd name="adj" fmla="val 12495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200">
                <a:latin typeface="+mn-lt"/>
              </a:rPr>
              <a:t>MUX</a:t>
            </a:r>
          </a:p>
        </p:txBody>
      </p:sp>
      <p:sp>
        <p:nvSpPr>
          <p:cNvPr id="50" name="Line 15"/>
          <p:cNvSpPr>
            <a:spLocks noChangeShapeType="1"/>
          </p:cNvSpPr>
          <p:nvPr/>
        </p:nvSpPr>
        <p:spPr bwMode="auto">
          <a:xfrm>
            <a:off x="1524000" y="3962400"/>
            <a:ext cx="761999" cy="0"/>
          </a:xfrm>
          <a:prstGeom prst="line">
            <a:avLst/>
          </a:prstGeom>
          <a:noFill/>
          <a:ln w="28575">
            <a:solidFill>
              <a:srgbClr val="0070C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51" name="Line 15"/>
          <p:cNvSpPr>
            <a:spLocks noChangeShapeType="1"/>
          </p:cNvSpPr>
          <p:nvPr/>
        </p:nvSpPr>
        <p:spPr bwMode="auto">
          <a:xfrm>
            <a:off x="1524000" y="4953000"/>
            <a:ext cx="761999" cy="0"/>
          </a:xfrm>
          <a:prstGeom prst="line">
            <a:avLst/>
          </a:prstGeom>
          <a:noFill/>
          <a:ln w="28575">
            <a:solidFill>
              <a:srgbClr val="0070C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US"/>
          </a:p>
        </p:txBody>
      </p:sp>
      <p:cxnSp>
        <p:nvCxnSpPr>
          <p:cNvPr id="14" name="Straight Arrow Connector 13"/>
          <p:cNvCxnSpPr>
            <a:stCxn id="4103" idx="2"/>
          </p:cNvCxnSpPr>
          <p:nvPr/>
        </p:nvCxnSpPr>
        <p:spPr>
          <a:xfrm>
            <a:off x="7307263" y="4370388"/>
            <a:ext cx="365439" cy="308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Freeform 68"/>
          <p:cNvSpPr/>
          <p:nvPr/>
        </p:nvSpPr>
        <p:spPr>
          <a:xfrm flipV="1">
            <a:off x="1149531" y="2079625"/>
            <a:ext cx="7615646" cy="2339975"/>
          </a:xfrm>
          <a:custGeom>
            <a:avLst/>
            <a:gdLst>
              <a:gd name="connsiteX0" fmla="*/ 6923315 w 7615646"/>
              <a:gd name="connsiteY0" fmla="*/ 0 h 1802674"/>
              <a:gd name="connsiteX1" fmla="*/ 7602583 w 7615646"/>
              <a:gd name="connsiteY1" fmla="*/ 13063 h 1802674"/>
              <a:gd name="connsiteX2" fmla="*/ 7615646 w 7615646"/>
              <a:gd name="connsiteY2" fmla="*/ 1789611 h 1802674"/>
              <a:gd name="connsiteX3" fmla="*/ 0 w 7615646"/>
              <a:gd name="connsiteY3" fmla="*/ 1802674 h 1802674"/>
              <a:gd name="connsiteX4" fmla="*/ 13063 w 7615646"/>
              <a:gd name="connsiteY4" fmla="*/ 927463 h 1802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15646" h="1802674">
                <a:moveTo>
                  <a:pt x="6923315" y="0"/>
                </a:moveTo>
                <a:lnTo>
                  <a:pt x="7602583" y="13063"/>
                </a:lnTo>
                <a:cubicBezTo>
                  <a:pt x="7606937" y="605246"/>
                  <a:pt x="7611292" y="1197428"/>
                  <a:pt x="7615646" y="1789611"/>
                </a:cubicBezTo>
                <a:lnTo>
                  <a:pt x="0" y="1802674"/>
                </a:lnTo>
                <a:lnTo>
                  <a:pt x="13063" y="927463"/>
                </a:lnTo>
              </a:path>
            </a:pathLst>
          </a:custGeom>
          <a:noFill/>
          <a:ln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/>
          <p:cNvGrpSpPr/>
          <p:nvPr/>
        </p:nvGrpSpPr>
        <p:grpSpPr>
          <a:xfrm>
            <a:off x="2129246" y="3262670"/>
            <a:ext cx="2862942" cy="1230953"/>
            <a:chOff x="2129246" y="3262670"/>
            <a:chExt cx="2862942" cy="1230953"/>
          </a:xfrm>
        </p:grpSpPr>
        <p:grpSp>
          <p:nvGrpSpPr>
            <p:cNvPr id="30" name="Group 29"/>
            <p:cNvGrpSpPr/>
            <p:nvPr/>
          </p:nvGrpSpPr>
          <p:grpSpPr>
            <a:xfrm>
              <a:off x="2129246" y="3317966"/>
              <a:ext cx="2847703" cy="1175657"/>
              <a:chOff x="2129246" y="3317966"/>
              <a:chExt cx="2847703" cy="1175657"/>
            </a:xfrm>
          </p:grpSpPr>
          <p:sp>
            <p:nvSpPr>
              <p:cNvPr id="23" name="Freeform 22"/>
              <p:cNvSpPr/>
              <p:nvPr/>
            </p:nvSpPr>
            <p:spPr>
              <a:xfrm>
                <a:off x="2129246" y="3317966"/>
                <a:ext cx="2847703" cy="1175657"/>
              </a:xfrm>
              <a:custGeom>
                <a:avLst/>
                <a:gdLst>
                  <a:gd name="connsiteX0" fmla="*/ 2847703 w 2847703"/>
                  <a:gd name="connsiteY0" fmla="*/ 875211 h 1175657"/>
                  <a:gd name="connsiteX1" fmla="*/ 2795451 w 2847703"/>
                  <a:gd name="connsiteY1" fmla="*/ 0 h 1175657"/>
                  <a:gd name="connsiteX2" fmla="*/ 0 w 2847703"/>
                  <a:gd name="connsiteY2" fmla="*/ 0 h 1175657"/>
                  <a:gd name="connsiteX3" fmla="*/ 0 w 2847703"/>
                  <a:gd name="connsiteY3" fmla="*/ 1175657 h 1175657"/>
                  <a:gd name="connsiteX4" fmla="*/ 156754 w 2847703"/>
                  <a:gd name="connsiteY4" fmla="*/ 1175657 h 11756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47703" h="1175657">
                    <a:moveTo>
                      <a:pt x="2847703" y="875211"/>
                    </a:moveTo>
                    <a:lnTo>
                      <a:pt x="2795451" y="0"/>
                    </a:lnTo>
                    <a:lnTo>
                      <a:pt x="0" y="0"/>
                    </a:lnTo>
                    <a:lnTo>
                      <a:pt x="0" y="1175657"/>
                    </a:lnTo>
                    <a:lnTo>
                      <a:pt x="156754" y="1175657"/>
                    </a:lnTo>
                  </a:path>
                </a:pathLst>
              </a:custGeom>
              <a:noFill/>
              <a:ln>
                <a:solidFill>
                  <a:srgbClr val="FF0000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5" name="Straight Arrow Connector 24"/>
              <p:cNvCxnSpPr/>
              <p:nvPr/>
            </p:nvCxnSpPr>
            <p:spPr>
              <a:xfrm flipV="1">
                <a:off x="2129246" y="3502223"/>
                <a:ext cx="156753" cy="2977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7" name="Text Box 46"/>
            <p:cNvSpPr txBox="1">
              <a:spLocks noChangeArrowheads="1"/>
            </p:cNvSpPr>
            <p:nvPr/>
          </p:nvSpPr>
          <p:spPr bwMode="auto">
            <a:xfrm>
              <a:off x="4000763" y="3262670"/>
              <a:ext cx="991425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800" b="0" dirty="0">
                  <a:solidFill>
                    <a:srgbClr val="FF0000"/>
                  </a:solidFill>
                  <a:latin typeface="+mn-lt"/>
                </a:rPr>
                <a:t>bypass 1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959429" y="2808012"/>
            <a:ext cx="5499462" cy="1816239"/>
            <a:chOff x="1959429" y="2808012"/>
            <a:chExt cx="5499462" cy="1816239"/>
          </a:xfrm>
        </p:grpSpPr>
        <p:grpSp>
          <p:nvGrpSpPr>
            <p:cNvPr id="31" name="Group 30"/>
            <p:cNvGrpSpPr/>
            <p:nvPr/>
          </p:nvGrpSpPr>
          <p:grpSpPr>
            <a:xfrm>
              <a:off x="1959429" y="3174274"/>
              <a:ext cx="5499462" cy="1449977"/>
              <a:chOff x="1959429" y="3174274"/>
              <a:chExt cx="5499462" cy="1449977"/>
            </a:xfrm>
          </p:grpSpPr>
          <p:sp>
            <p:nvSpPr>
              <p:cNvPr id="20" name="Freeform 19"/>
              <p:cNvSpPr/>
              <p:nvPr/>
            </p:nvSpPr>
            <p:spPr>
              <a:xfrm>
                <a:off x="1959429" y="3174274"/>
                <a:ext cx="5499462" cy="1449977"/>
              </a:xfrm>
              <a:custGeom>
                <a:avLst/>
                <a:gdLst>
                  <a:gd name="connsiteX0" fmla="*/ 5499462 w 5499462"/>
                  <a:gd name="connsiteY0" fmla="*/ 1201783 h 1449977"/>
                  <a:gd name="connsiteX1" fmla="*/ 5368834 w 5499462"/>
                  <a:gd name="connsiteY1" fmla="*/ 0 h 1449977"/>
                  <a:gd name="connsiteX2" fmla="*/ 0 w 5499462"/>
                  <a:gd name="connsiteY2" fmla="*/ 13063 h 1449977"/>
                  <a:gd name="connsiteX3" fmla="*/ 13062 w 5499462"/>
                  <a:gd name="connsiteY3" fmla="*/ 1449977 h 1449977"/>
                  <a:gd name="connsiteX4" fmla="*/ 352697 w 5499462"/>
                  <a:gd name="connsiteY4" fmla="*/ 1449977 h 14499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499462" h="1449977">
                    <a:moveTo>
                      <a:pt x="5499462" y="1201783"/>
                    </a:moveTo>
                    <a:lnTo>
                      <a:pt x="5368834" y="0"/>
                    </a:lnTo>
                    <a:lnTo>
                      <a:pt x="0" y="13063"/>
                    </a:lnTo>
                    <a:lnTo>
                      <a:pt x="13062" y="1449977"/>
                    </a:lnTo>
                    <a:lnTo>
                      <a:pt x="352697" y="1449977"/>
                    </a:lnTo>
                  </a:path>
                </a:pathLst>
              </a:custGeom>
              <a:noFill/>
              <a:ln>
                <a:solidFill>
                  <a:srgbClr val="92D050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" name="Straight Arrow Connector 21"/>
              <p:cNvCxnSpPr/>
              <p:nvPr/>
            </p:nvCxnSpPr>
            <p:spPr>
              <a:xfrm flipV="1">
                <a:off x="1959429" y="3657600"/>
                <a:ext cx="326571" cy="9822"/>
              </a:xfrm>
              <a:prstGeom prst="straightConnector1">
                <a:avLst/>
              </a:prstGeom>
              <a:ln w="28575">
                <a:solidFill>
                  <a:srgbClr val="92D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9" name="Text Box 46"/>
            <p:cNvSpPr txBox="1">
              <a:spLocks noChangeArrowheads="1"/>
            </p:cNvSpPr>
            <p:nvPr/>
          </p:nvSpPr>
          <p:spPr bwMode="auto">
            <a:xfrm>
              <a:off x="5966644" y="2808012"/>
              <a:ext cx="991425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800" b="0" dirty="0">
                  <a:solidFill>
                    <a:srgbClr val="92D050"/>
                  </a:solidFill>
                  <a:latin typeface="+mn-lt"/>
                </a:rPr>
                <a:t>bypass 2</a:t>
              </a: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5969252" y="5842407"/>
            <a:ext cx="1342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 r1, …, …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270712" y="5842407"/>
            <a:ext cx="1366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 …, r1, r2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C1E25D-8571-5F03-8458-075D84249280}"/>
              </a:ext>
            </a:extLst>
          </p:cNvPr>
          <p:cNvSpPr txBox="1"/>
          <p:nvPr/>
        </p:nvSpPr>
        <p:spPr>
          <a:xfrm>
            <a:off x="145650" y="1206137"/>
            <a:ext cx="70024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Scenario #2: </a:t>
            </a:r>
            <a:br>
              <a:rPr lang="en-US" i="1" dirty="0"/>
            </a:br>
            <a:r>
              <a:rPr lang="en-US" i="1" dirty="0"/>
              <a:t>One independent instruction between producer of r1 and consumer of r1.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C7ADF8-6413-0910-A781-73E94CDCDC18}"/>
              </a:ext>
            </a:extLst>
          </p:cNvPr>
          <p:cNvSpPr txBox="1"/>
          <p:nvPr/>
        </p:nvSpPr>
        <p:spPr>
          <a:xfrm>
            <a:off x="3505200" y="5791200"/>
            <a:ext cx="1468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(add r5, …, …)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12BFC24-470B-837F-7FD2-D46540566934}"/>
              </a:ext>
            </a:extLst>
          </p:cNvPr>
          <p:cNvSpPr/>
          <p:nvPr/>
        </p:nvSpPr>
        <p:spPr>
          <a:xfrm>
            <a:off x="6400800" y="5841033"/>
            <a:ext cx="335757" cy="389905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B79173C-0603-0498-66FC-0A6D10412477}"/>
              </a:ext>
            </a:extLst>
          </p:cNvPr>
          <p:cNvSpPr/>
          <p:nvPr/>
        </p:nvSpPr>
        <p:spPr>
          <a:xfrm>
            <a:off x="1987710" y="5845176"/>
            <a:ext cx="335757" cy="389905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tar: 5 Points 5">
            <a:extLst>
              <a:ext uri="{FF2B5EF4-FFF2-40B4-BE49-F238E27FC236}">
                <a16:creationId xmlns:a16="http://schemas.microsoft.com/office/drawing/2014/main" id="{2A097236-BD24-573D-CEFA-A2368E61772B}"/>
              </a:ext>
            </a:extLst>
          </p:cNvPr>
          <p:cNvSpPr/>
          <p:nvPr/>
        </p:nvSpPr>
        <p:spPr>
          <a:xfrm>
            <a:off x="2297377" y="3568571"/>
            <a:ext cx="152400" cy="152400"/>
          </a:xfrm>
          <a:prstGeom prst="star5">
            <a:avLst/>
          </a:prstGeom>
          <a:solidFill>
            <a:srgbClr val="92D050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tar: 5 Points 15">
            <a:extLst>
              <a:ext uri="{FF2B5EF4-FFF2-40B4-BE49-F238E27FC236}">
                <a16:creationId xmlns:a16="http://schemas.microsoft.com/office/drawing/2014/main" id="{E84472F7-DBE0-8BDC-A51B-994786D237B2}"/>
              </a:ext>
            </a:extLst>
          </p:cNvPr>
          <p:cNvSpPr/>
          <p:nvPr/>
        </p:nvSpPr>
        <p:spPr>
          <a:xfrm>
            <a:off x="2296259" y="4888471"/>
            <a:ext cx="152400" cy="152400"/>
          </a:xfrm>
          <a:prstGeom prst="star5">
            <a:avLst/>
          </a:prstGeom>
          <a:solidFill>
            <a:srgbClr val="0070C0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4971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Data forwarding (bypasses)</a:t>
            </a:r>
          </a:p>
        </p:txBody>
      </p:sp>
      <p:sp>
        <p:nvSpPr>
          <p:cNvPr id="72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ECE 463/563, Microprocessor Architecture, Prof. Eric Rotenberg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100" name="AutoShape 3"/>
          <p:cNvSpPr>
            <a:spLocks noChangeAspect="1" noChangeArrowheads="1"/>
          </p:cNvSpPr>
          <p:nvPr/>
        </p:nvSpPr>
        <p:spPr bwMode="auto">
          <a:xfrm rot="5400000" flipH="1" flipV="1">
            <a:off x="4055150" y="4025900"/>
            <a:ext cx="1093788" cy="357188"/>
          </a:xfrm>
          <a:custGeom>
            <a:avLst/>
            <a:gdLst>
              <a:gd name="T0" fmla="*/ 957065 w 21600"/>
              <a:gd name="T1" fmla="*/ 178594 h 21600"/>
              <a:gd name="T2" fmla="*/ 546894 w 21600"/>
              <a:gd name="T3" fmla="*/ 357188 h 21600"/>
              <a:gd name="T4" fmla="*/ 136724 w 21600"/>
              <a:gd name="T5" fmla="*/ 178594 h 21600"/>
              <a:gd name="T6" fmla="*/ 546894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399" y="21600"/>
                </a:lnTo>
                <a:lnTo>
                  <a:pt x="16201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dirty="0">
                <a:latin typeface="+mn-lt"/>
              </a:rPr>
              <a:t>ALU</a:t>
            </a:r>
          </a:p>
        </p:txBody>
      </p:sp>
      <p:sp>
        <p:nvSpPr>
          <p:cNvPr id="4101" name="Rectangle 4"/>
          <p:cNvSpPr>
            <a:spLocks noChangeAspect="1" noChangeArrowheads="1"/>
          </p:cNvSpPr>
          <p:nvPr/>
        </p:nvSpPr>
        <p:spPr bwMode="auto">
          <a:xfrm>
            <a:off x="5947450" y="3657600"/>
            <a:ext cx="533399" cy="109378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dirty="0">
                <a:latin typeface="+mn-lt"/>
              </a:rPr>
              <a:t>D$</a:t>
            </a:r>
          </a:p>
        </p:txBody>
      </p:sp>
      <p:sp>
        <p:nvSpPr>
          <p:cNvPr id="4103" name="AutoShape 6"/>
          <p:cNvSpPr>
            <a:spLocks noChangeAspect="1" noChangeArrowheads="1"/>
          </p:cNvSpPr>
          <p:nvPr/>
        </p:nvSpPr>
        <p:spPr bwMode="auto">
          <a:xfrm rot="16200000">
            <a:off x="6827044" y="4221957"/>
            <a:ext cx="663575" cy="296863"/>
          </a:xfrm>
          <a:prstGeom prst="roundRect">
            <a:avLst>
              <a:gd name="adj" fmla="val 12495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200">
                <a:latin typeface="+mn-lt"/>
              </a:rPr>
              <a:t>MUX</a:t>
            </a:r>
          </a:p>
        </p:txBody>
      </p:sp>
      <p:sp>
        <p:nvSpPr>
          <p:cNvPr id="4104" name="Line 7"/>
          <p:cNvSpPr>
            <a:spLocks noChangeShapeType="1"/>
          </p:cNvSpPr>
          <p:nvPr/>
        </p:nvSpPr>
        <p:spPr bwMode="auto">
          <a:xfrm>
            <a:off x="5718850" y="41910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4105" name="Line 8"/>
          <p:cNvSpPr>
            <a:spLocks noChangeShapeType="1"/>
          </p:cNvSpPr>
          <p:nvPr/>
        </p:nvSpPr>
        <p:spPr bwMode="auto">
          <a:xfrm>
            <a:off x="5718850" y="50292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106" name="Line 9"/>
          <p:cNvSpPr>
            <a:spLocks noChangeShapeType="1"/>
          </p:cNvSpPr>
          <p:nvPr/>
        </p:nvSpPr>
        <p:spPr bwMode="auto">
          <a:xfrm>
            <a:off x="6709450" y="4572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4107" name="Line 10"/>
          <p:cNvSpPr>
            <a:spLocks noChangeShapeType="1"/>
          </p:cNvSpPr>
          <p:nvPr/>
        </p:nvSpPr>
        <p:spPr bwMode="auto">
          <a:xfrm>
            <a:off x="6709450" y="45720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4108" name="Rectangle 11"/>
          <p:cNvSpPr>
            <a:spLocks noChangeArrowheads="1"/>
          </p:cNvSpPr>
          <p:nvPr/>
        </p:nvSpPr>
        <p:spPr bwMode="auto">
          <a:xfrm>
            <a:off x="2926557" y="2514600"/>
            <a:ext cx="381000" cy="3505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4109" name="Text Box 12"/>
          <p:cNvSpPr txBox="1">
            <a:spLocks noChangeArrowheads="1"/>
          </p:cNvSpPr>
          <p:nvPr/>
        </p:nvSpPr>
        <p:spPr bwMode="auto">
          <a:xfrm>
            <a:off x="2943403" y="3790890"/>
            <a:ext cx="33374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0" dirty="0">
                <a:latin typeface="+mn-lt"/>
              </a:rPr>
              <a:t>A</a:t>
            </a:r>
          </a:p>
        </p:txBody>
      </p:sp>
      <p:sp>
        <p:nvSpPr>
          <p:cNvPr id="4110" name="Text Box 13"/>
          <p:cNvSpPr txBox="1">
            <a:spLocks noChangeArrowheads="1"/>
          </p:cNvSpPr>
          <p:nvPr/>
        </p:nvSpPr>
        <p:spPr bwMode="auto">
          <a:xfrm>
            <a:off x="2954974" y="4267200"/>
            <a:ext cx="32412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0" dirty="0">
                <a:latin typeface="+mn-lt"/>
              </a:rPr>
              <a:t>B</a:t>
            </a:r>
          </a:p>
        </p:txBody>
      </p:sp>
      <p:sp>
        <p:nvSpPr>
          <p:cNvPr id="4111" name="Text Box 14"/>
          <p:cNvSpPr txBox="1">
            <a:spLocks noChangeArrowheads="1"/>
          </p:cNvSpPr>
          <p:nvPr/>
        </p:nvSpPr>
        <p:spPr bwMode="auto">
          <a:xfrm>
            <a:off x="2743200" y="3502223"/>
            <a:ext cx="72866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0" dirty="0">
                <a:latin typeface="+mn-lt"/>
              </a:rPr>
              <a:t>NPC</a:t>
            </a:r>
          </a:p>
        </p:txBody>
      </p:sp>
      <p:sp>
        <p:nvSpPr>
          <p:cNvPr id="4112" name="Line 15"/>
          <p:cNvSpPr>
            <a:spLocks noChangeShapeType="1"/>
          </p:cNvSpPr>
          <p:nvPr/>
        </p:nvSpPr>
        <p:spPr bwMode="auto">
          <a:xfrm>
            <a:off x="3329348" y="3962400"/>
            <a:ext cx="40830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4114" name="AutoShape 17"/>
          <p:cNvSpPr>
            <a:spLocks noChangeAspect="1" noChangeArrowheads="1"/>
          </p:cNvSpPr>
          <p:nvPr/>
        </p:nvSpPr>
        <p:spPr bwMode="auto">
          <a:xfrm rot="16200000">
            <a:off x="3537982" y="4466868"/>
            <a:ext cx="704136" cy="304800"/>
          </a:xfrm>
          <a:prstGeom prst="roundRect">
            <a:avLst>
              <a:gd name="adj" fmla="val 12495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200">
                <a:latin typeface="+mn-lt"/>
              </a:rPr>
              <a:t>MUX</a:t>
            </a:r>
          </a:p>
        </p:txBody>
      </p:sp>
      <p:sp>
        <p:nvSpPr>
          <p:cNvPr id="4115" name="Line 18"/>
          <p:cNvSpPr>
            <a:spLocks noChangeShapeType="1"/>
          </p:cNvSpPr>
          <p:nvPr/>
        </p:nvSpPr>
        <p:spPr bwMode="auto">
          <a:xfrm>
            <a:off x="3308906" y="4501071"/>
            <a:ext cx="428743" cy="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4116" name="Line 19"/>
          <p:cNvSpPr>
            <a:spLocks noChangeShapeType="1"/>
          </p:cNvSpPr>
          <p:nvPr/>
        </p:nvSpPr>
        <p:spPr bwMode="auto">
          <a:xfrm>
            <a:off x="4042450" y="3810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117" name="Line 20"/>
          <p:cNvSpPr>
            <a:spLocks noChangeShapeType="1"/>
          </p:cNvSpPr>
          <p:nvPr/>
        </p:nvSpPr>
        <p:spPr bwMode="auto">
          <a:xfrm>
            <a:off x="4042450" y="4572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118" name="Rectangle 21"/>
          <p:cNvSpPr>
            <a:spLocks noChangeArrowheads="1"/>
          </p:cNvSpPr>
          <p:nvPr/>
        </p:nvSpPr>
        <p:spPr bwMode="auto">
          <a:xfrm>
            <a:off x="5185450" y="2514600"/>
            <a:ext cx="381000" cy="3505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4119" name="Line 22"/>
          <p:cNvSpPr>
            <a:spLocks noChangeShapeType="1"/>
          </p:cNvSpPr>
          <p:nvPr/>
        </p:nvSpPr>
        <p:spPr bwMode="auto">
          <a:xfrm>
            <a:off x="4804450" y="4191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120" name="Line 23"/>
          <p:cNvSpPr>
            <a:spLocks noChangeShapeType="1"/>
          </p:cNvSpPr>
          <p:nvPr/>
        </p:nvSpPr>
        <p:spPr bwMode="auto">
          <a:xfrm>
            <a:off x="5566450" y="4191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121" name="Line 24"/>
          <p:cNvSpPr>
            <a:spLocks noChangeShapeType="1"/>
          </p:cNvSpPr>
          <p:nvPr/>
        </p:nvSpPr>
        <p:spPr bwMode="auto">
          <a:xfrm>
            <a:off x="6480850" y="4191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122" name="Rectangle 25"/>
          <p:cNvSpPr>
            <a:spLocks noChangeArrowheads="1"/>
          </p:cNvSpPr>
          <p:nvPr/>
        </p:nvSpPr>
        <p:spPr bwMode="auto">
          <a:xfrm>
            <a:off x="7672702" y="2514600"/>
            <a:ext cx="381000" cy="3505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4125" name="Text Box 28"/>
          <p:cNvSpPr txBox="1">
            <a:spLocks noChangeArrowheads="1"/>
          </p:cNvSpPr>
          <p:nvPr/>
        </p:nvSpPr>
        <p:spPr bwMode="auto">
          <a:xfrm>
            <a:off x="2745701" y="2133600"/>
            <a:ext cx="76334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0" dirty="0">
                <a:latin typeface="+mn-lt"/>
              </a:rPr>
              <a:t>ID/EX</a:t>
            </a:r>
          </a:p>
        </p:txBody>
      </p:sp>
      <p:sp>
        <p:nvSpPr>
          <p:cNvPr id="4126" name="Text Box 29"/>
          <p:cNvSpPr txBox="1">
            <a:spLocks noChangeArrowheads="1"/>
          </p:cNvSpPr>
          <p:nvPr/>
        </p:nvSpPr>
        <p:spPr bwMode="auto">
          <a:xfrm>
            <a:off x="4851328" y="2133600"/>
            <a:ext cx="110639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0">
                <a:latin typeface="+mn-lt"/>
              </a:rPr>
              <a:t>EX/MEM</a:t>
            </a:r>
          </a:p>
        </p:txBody>
      </p:sp>
      <p:sp>
        <p:nvSpPr>
          <p:cNvPr id="4127" name="Text Box 30"/>
          <p:cNvSpPr txBox="1">
            <a:spLocks noChangeArrowheads="1"/>
          </p:cNvSpPr>
          <p:nvPr/>
        </p:nvSpPr>
        <p:spPr bwMode="auto">
          <a:xfrm>
            <a:off x="7319003" y="2133600"/>
            <a:ext cx="121539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0">
                <a:latin typeface="+mn-lt"/>
              </a:rPr>
              <a:t>MEM/WB</a:t>
            </a:r>
          </a:p>
        </p:txBody>
      </p:sp>
      <p:sp>
        <p:nvSpPr>
          <p:cNvPr id="82" name="Text Box 14"/>
          <p:cNvSpPr txBox="1">
            <a:spLocks noChangeArrowheads="1"/>
          </p:cNvSpPr>
          <p:nvPr/>
        </p:nvSpPr>
        <p:spPr bwMode="auto">
          <a:xfrm>
            <a:off x="2779038" y="4724400"/>
            <a:ext cx="6928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0" dirty="0">
                <a:latin typeface="+mn-lt"/>
              </a:rPr>
              <a:t>IMM</a:t>
            </a:r>
          </a:p>
        </p:txBody>
      </p:sp>
      <p:sp>
        <p:nvSpPr>
          <p:cNvPr id="86" name="AutoShape 17"/>
          <p:cNvSpPr>
            <a:spLocks noChangeAspect="1" noChangeArrowheads="1"/>
          </p:cNvSpPr>
          <p:nvPr/>
        </p:nvSpPr>
        <p:spPr bwMode="auto">
          <a:xfrm rot="16200000">
            <a:off x="3537982" y="3704868"/>
            <a:ext cx="704136" cy="304800"/>
          </a:xfrm>
          <a:prstGeom prst="roundRect">
            <a:avLst>
              <a:gd name="adj" fmla="val 12495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200">
                <a:latin typeface="+mn-lt"/>
              </a:rPr>
              <a:t>MUX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5566450" y="4558937"/>
            <a:ext cx="76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768923" y="4535306"/>
            <a:ext cx="162671" cy="130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reeform 17"/>
          <p:cNvSpPr/>
          <p:nvPr/>
        </p:nvSpPr>
        <p:spPr>
          <a:xfrm>
            <a:off x="5636119" y="4502143"/>
            <a:ext cx="147152" cy="56794"/>
          </a:xfrm>
          <a:custGeom>
            <a:avLst/>
            <a:gdLst>
              <a:gd name="connsiteX0" fmla="*/ 0 w 147152"/>
              <a:gd name="connsiteY0" fmla="*/ 56794 h 56794"/>
              <a:gd name="connsiteX1" fmla="*/ 143691 w 147152"/>
              <a:gd name="connsiteY1" fmla="*/ 17606 h 56794"/>
              <a:gd name="connsiteX2" fmla="*/ 143691 w 147152"/>
              <a:gd name="connsiteY2" fmla="*/ 43731 h 56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7152" h="56794">
                <a:moveTo>
                  <a:pt x="0" y="56794"/>
                </a:moveTo>
                <a:cubicBezTo>
                  <a:pt x="57419" y="10859"/>
                  <a:pt x="64960" y="-21759"/>
                  <a:pt x="143691" y="17606"/>
                </a:cubicBezTo>
                <a:cubicBezTo>
                  <a:pt x="151480" y="21500"/>
                  <a:pt x="143691" y="35023"/>
                  <a:pt x="143691" y="43731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Line 18"/>
          <p:cNvSpPr>
            <a:spLocks noChangeShapeType="1"/>
          </p:cNvSpPr>
          <p:nvPr/>
        </p:nvSpPr>
        <p:spPr bwMode="auto">
          <a:xfrm>
            <a:off x="3308907" y="4876799"/>
            <a:ext cx="428743" cy="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91" name="Line 15"/>
          <p:cNvSpPr>
            <a:spLocks noChangeShapeType="1"/>
          </p:cNvSpPr>
          <p:nvPr/>
        </p:nvSpPr>
        <p:spPr bwMode="auto">
          <a:xfrm>
            <a:off x="3329349" y="3657600"/>
            <a:ext cx="40830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92" name="Freeform 91"/>
          <p:cNvSpPr/>
          <p:nvPr/>
        </p:nvSpPr>
        <p:spPr>
          <a:xfrm rot="16200000">
            <a:off x="3438098" y="4851027"/>
            <a:ext cx="147152" cy="56794"/>
          </a:xfrm>
          <a:custGeom>
            <a:avLst/>
            <a:gdLst>
              <a:gd name="connsiteX0" fmla="*/ 0 w 147152"/>
              <a:gd name="connsiteY0" fmla="*/ 56794 h 56794"/>
              <a:gd name="connsiteX1" fmla="*/ 143691 w 147152"/>
              <a:gd name="connsiteY1" fmla="*/ 17606 h 56794"/>
              <a:gd name="connsiteX2" fmla="*/ 143691 w 147152"/>
              <a:gd name="connsiteY2" fmla="*/ 43731 h 56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7152" h="56794">
                <a:moveTo>
                  <a:pt x="0" y="56794"/>
                </a:moveTo>
                <a:cubicBezTo>
                  <a:pt x="57419" y="10859"/>
                  <a:pt x="64960" y="-21759"/>
                  <a:pt x="143691" y="17606"/>
                </a:cubicBezTo>
                <a:cubicBezTo>
                  <a:pt x="151480" y="21500"/>
                  <a:pt x="143691" y="35023"/>
                  <a:pt x="143691" y="43731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>
            <a:stCxn id="92" idx="2"/>
          </p:cNvCxnSpPr>
          <p:nvPr/>
        </p:nvCxnSpPr>
        <p:spPr>
          <a:xfrm flipV="1">
            <a:off x="3527008" y="4498189"/>
            <a:ext cx="6371" cy="3111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 6"/>
          <p:cNvSpPr/>
          <p:nvPr/>
        </p:nvSpPr>
        <p:spPr>
          <a:xfrm>
            <a:off x="3546061" y="4572000"/>
            <a:ext cx="1658983" cy="653143"/>
          </a:xfrm>
          <a:custGeom>
            <a:avLst/>
            <a:gdLst>
              <a:gd name="connsiteX0" fmla="*/ 0 w 1658983"/>
              <a:gd name="connsiteY0" fmla="*/ 391886 h 653143"/>
              <a:gd name="connsiteX1" fmla="*/ 0 w 1658983"/>
              <a:gd name="connsiteY1" fmla="*/ 653143 h 653143"/>
              <a:gd name="connsiteX2" fmla="*/ 1463040 w 1658983"/>
              <a:gd name="connsiteY2" fmla="*/ 653143 h 653143"/>
              <a:gd name="connsiteX3" fmla="*/ 1463040 w 1658983"/>
              <a:gd name="connsiteY3" fmla="*/ 0 h 653143"/>
              <a:gd name="connsiteX4" fmla="*/ 1658983 w 1658983"/>
              <a:gd name="connsiteY4" fmla="*/ 13063 h 653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58983" h="653143">
                <a:moveTo>
                  <a:pt x="0" y="391886"/>
                </a:moveTo>
                <a:lnTo>
                  <a:pt x="0" y="653143"/>
                </a:lnTo>
                <a:lnTo>
                  <a:pt x="1463040" y="653143"/>
                </a:lnTo>
                <a:lnTo>
                  <a:pt x="1463040" y="0"/>
                </a:lnTo>
                <a:lnTo>
                  <a:pt x="1658983" y="13063"/>
                </a:lnTo>
              </a:path>
            </a:pathLst>
          </a:custGeom>
          <a:noFill/>
          <a:ln w="952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11"/>
          <p:cNvSpPr>
            <a:spLocks noChangeArrowheads="1"/>
          </p:cNvSpPr>
          <p:nvPr/>
        </p:nvSpPr>
        <p:spPr bwMode="auto">
          <a:xfrm>
            <a:off x="104656" y="2514600"/>
            <a:ext cx="381000" cy="3505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98" name="Text Box 28"/>
          <p:cNvSpPr txBox="1">
            <a:spLocks noChangeArrowheads="1"/>
          </p:cNvSpPr>
          <p:nvPr/>
        </p:nvSpPr>
        <p:spPr bwMode="auto">
          <a:xfrm>
            <a:off x="-34459" y="2133600"/>
            <a:ext cx="67986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0" dirty="0">
                <a:latin typeface="+mn-lt"/>
              </a:rPr>
              <a:t>IF/ID</a:t>
            </a:r>
          </a:p>
        </p:txBody>
      </p:sp>
      <p:sp>
        <p:nvSpPr>
          <p:cNvPr id="9" name="Rectangle 8"/>
          <p:cNvSpPr/>
          <p:nvPr/>
        </p:nvSpPr>
        <p:spPr>
          <a:xfrm>
            <a:off x="762000" y="3200400"/>
            <a:ext cx="762000" cy="2133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RF</a:t>
            </a:r>
          </a:p>
        </p:txBody>
      </p:sp>
      <p:sp>
        <p:nvSpPr>
          <p:cNvPr id="100" name="Line 15"/>
          <p:cNvSpPr>
            <a:spLocks noChangeShapeType="1"/>
          </p:cNvSpPr>
          <p:nvPr/>
        </p:nvSpPr>
        <p:spPr bwMode="auto">
          <a:xfrm>
            <a:off x="2590800" y="3962400"/>
            <a:ext cx="332101" cy="0"/>
          </a:xfrm>
          <a:prstGeom prst="line">
            <a:avLst/>
          </a:prstGeom>
          <a:noFill/>
          <a:ln w="28575">
            <a:solidFill>
              <a:srgbClr val="0070C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02" name="Line 15"/>
          <p:cNvSpPr>
            <a:spLocks noChangeShapeType="1"/>
          </p:cNvSpPr>
          <p:nvPr/>
        </p:nvSpPr>
        <p:spPr bwMode="auto">
          <a:xfrm flipV="1">
            <a:off x="2590800" y="4495799"/>
            <a:ext cx="332102" cy="2390"/>
          </a:xfrm>
          <a:prstGeom prst="line">
            <a:avLst/>
          </a:prstGeom>
          <a:noFill/>
          <a:ln w="28575">
            <a:solidFill>
              <a:srgbClr val="0070C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48" name="AutoShape 17"/>
          <p:cNvSpPr>
            <a:spLocks noChangeAspect="1" noChangeArrowheads="1"/>
          </p:cNvSpPr>
          <p:nvPr/>
        </p:nvSpPr>
        <p:spPr bwMode="auto">
          <a:xfrm rot="16200000">
            <a:off x="2086332" y="3628668"/>
            <a:ext cx="704136" cy="304800"/>
          </a:xfrm>
          <a:prstGeom prst="roundRect">
            <a:avLst>
              <a:gd name="adj" fmla="val 12495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200">
                <a:latin typeface="+mn-lt"/>
              </a:rPr>
              <a:t>MUX</a:t>
            </a:r>
          </a:p>
        </p:txBody>
      </p:sp>
      <p:sp>
        <p:nvSpPr>
          <p:cNvPr id="49" name="AutoShape 17"/>
          <p:cNvSpPr>
            <a:spLocks noChangeAspect="1" noChangeArrowheads="1"/>
          </p:cNvSpPr>
          <p:nvPr/>
        </p:nvSpPr>
        <p:spPr bwMode="auto">
          <a:xfrm rot="16200000">
            <a:off x="2086332" y="4600932"/>
            <a:ext cx="704136" cy="304800"/>
          </a:xfrm>
          <a:prstGeom prst="roundRect">
            <a:avLst>
              <a:gd name="adj" fmla="val 12495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1200">
                <a:latin typeface="+mn-lt"/>
              </a:rPr>
              <a:t>MUX</a:t>
            </a:r>
          </a:p>
        </p:txBody>
      </p:sp>
      <p:sp>
        <p:nvSpPr>
          <p:cNvPr id="50" name="Line 15"/>
          <p:cNvSpPr>
            <a:spLocks noChangeShapeType="1"/>
          </p:cNvSpPr>
          <p:nvPr/>
        </p:nvSpPr>
        <p:spPr bwMode="auto">
          <a:xfrm>
            <a:off x="1524000" y="3962400"/>
            <a:ext cx="761999" cy="0"/>
          </a:xfrm>
          <a:prstGeom prst="line">
            <a:avLst/>
          </a:prstGeom>
          <a:noFill/>
          <a:ln w="28575">
            <a:solidFill>
              <a:srgbClr val="0070C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51" name="Line 15"/>
          <p:cNvSpPr>
            <a:spLocks noChangeShapeType="1"/>
          </p:cNvSpPr>
          <p:nvPr/>
        </p:nvSpPr>
        <p:spPr bwMode="auto">
          <a:xfrm>
            <a:off x="1524000" y="4953000"/>
            <a:ext cx="761999" cy="0"/>
          </a:xfrm>
          <a:prstGeom prst="line">
            <a:avLst/>
          </a:prstGeom>
          <a:noFill/>
          <a:ln w="28575">
            <a:solidFill>
              <a:srgbClr val="0070C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US"/>
          </a:p>
        </p:txBody>
      </p:sp>
      <p:cxnSp>
        <p:nvCxnSpPr>
          <p:cNvPr id="14" name="Straight Arrow Connector 13"/>
          <p:cNvCxnSpPr>
            <a:stCxn id="4103" idx="2"/>
          </p:cNvCxnSpPr>
          <p:nvPr/>
        </p:nvCxnSpPr>
        <p:spPr>
          <a:xfrm>
            <a:off x="7307263" y="4370388"/>
            <a:ext cx="365439" cy="308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Freeform 68"/>
          <p:cNvSpPr/>
          <p:nvPr/>
        </p:nvSpPr>
        <p:spPr>
          <a:xfrm flipV="1">
            <a:off x="1149531" y="2079625"/>
            <a:ext cx="7615646" cy="2339975"/>
          </a:xfrm>
          <a:custGeom>
            <a:avLst/>
            <a:gdLst>
              <a:gd name="connsiteX0" fmla="*/ 6923315 w 7615646"/>
              <a:gd name="connsiteY0" fmla="*/ 0 h 1802674"/>
              <a:gd name="connsiteX1" fmla="*/ 7602583 w 7615646"/>
              <a:gd name="connsiteY1" fmla="*/ 13063 h 1802674"/>
              <a:gd name="connsiteX2" fmla="*/ 7615646 w 7615646"/>
              <a:gd name="connsiteY2" fmla="*/ 1789611 h 1802674"/>
              <a:gd name="connsiteX3" fmla="*/ 0 w 7615646"/>
              <a:gd name="connsiteY3" fmla="*/ 1802674 h 1802674"/>
              <a:gd name="connsiteX4" fmla="*/ 13063 w 7615646"/>
              <a:gd name="connsiteY4" fmla="*/ 927463 h 1802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15646" h="1802674">
                <a:moveTo>
                  <a:pt x="6923315" y="0"/>
                </a:moveTo>
                <a:lnTo>
                  <a:pt x="7602583" y="13063"/>
                </a:lnTo>
                <a:cubicBezTo>
                  <a:pt x="7606937" y="605246"/>
                  <a:pt x="7611292" y="1197428"/>
                  <a:pt x="7615646" y="1789611"/>
                </a:cubicBezTo>
                <a:lnTo>
                  <a:pt x="0" y="1802674"/>
                </a:lnTo>
                <a:lnTo>
                  <a:pt x="13063" y="927463"/>
                </a:lnTo>
              </a:path>
            </a:pathLst>
          </a:custGeom>
          <a:noFill/>
          <a:ln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/>
          <p:cNvGrpSpPr/>
          <p:nvPr/>
        </p:nvGrpSpPr>
        <p:grpSpPr>
          <a:xfrm>
            <a:off x="2129246" y="3262670"/>
            <a:ext cx="2862942" cy="1230953"/>
            <a:chOff x="2129246" y="3262670"/>
            <a:chExt cx="2862942" cy="1230953"/>
          </a:xfrm>
        </p:grpSpPr>
        <p:grpSp>
          <p:nvGrpSpPr>
            <p:cNvPr id="30" name="Group 29"/>
            <p:cNvGrpSpPr/>
            <p:nvPr/>
          </p:nvGrpSpPr>
          <p:grpSpPr>
            <a:xfrm>
              <a:off x="2129246" y="3317966"/>
              <a:ext cx="2847703" cy="1175657"/>
              <a:chOff x="2129246" y="3317966"/>
              <a:chExt cx="2847703" cy="1175657"/>
            </a:xfrm>
          </p:grpSpPr>
          <p:sp>
            <p:nvSpPr>
              <p:cNvPr id="23" name="Freeform 22"/>
              <p:cNvSpPr/>
              <p:nvPr/>
            </p:nvSpPr>
            <p:spPr>
              <a:xfrm>
                <a:off x="2129246" y="3317966"/>
                <a:ext cx="2847703" cy="1175657"/>
              </a:xfrm>
              <a:custGeom>
                <a:avLst/>
                <a:gdLst>
                  <a:gd name="connsiteX0" fmla="*/ 2847703 w 2847703"/>
                  <a:gd name="connsiteY0" fmla="*/ 875211 h 1175657"/>
                  <a:gd name="connsiteX1" fmla="*/ 2795451 w 2847703"/>
                  <a:gd name="connsiteY1" fmla="*/ 0 h 1175657"/>
                  <a:gd name="connsiteX2" fmla="*/ 0 w 2847703"/>
                  <a:gd name="connsiteY2" fmla="*/ 0 h 1175657"/>
                  <a:gd name="connsiteX3" fmla="*/ 0 w 2847703"/>
                  <a:gd name="connsiteY3" fmla="*/ 1175657 h 1175657"/>
                  <a:gd name="connsiteX4" fmla="*/ 156754 w 2847703"/>
                  <a:gd name="connsiteY4" fmla="*/ 1175657 h 11756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47703" h="1175657">
                    <a:moveTo>
                      <a:pt x="2847703" y="875211"/>
                    </a:moveTo>
                    <a:lnTo>
                      <a:pt x="2795451" y="0"/>
                    </a:lnTo>
                    <a:lnTo>
                      <a:pt x="0" y="0"/>
                    </a:lnTo>
                    <a:lnTo>
                      <a:pt x="0" y="1175657"/>
                    </a:lnTo>
                    <a:lnTo>
                      <a:pt x="156754" y="1175657"/>
                    </a:lnTo>
                  </a:path>
                </a:pathLst>
              </a:custGeom>
              <a:noFill/>
              <a:ln>
                <a:solidFill>
                  <a:srgbClr val="FF0000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5" name="Straight Arrow Connector 24"/>
              <p:cNvCxnSpPr/>
              <p:nvPr/>
            </p:nvCxnSpPr>
            <p:spPr>
              <a:xfrm flipV="1">
                <a:off x="2129246" y="3502223"/>
                <a:ext cx="156753" cy="2977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7" name="Text Box 46"/>
            <p:cNvSpPr txBox="1">
              <a:spLocks noChangeArrowheads="1"/>
            </p:cNvSpPr>
            <p:nvPr/>
          </p:nvSpPr>
          <p:spPr bwMode="auto">
            <a:xfrm>
              <a:off x="4000763" y="3262670"/>
              <a:ext cx="991425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800" b="0" dirty="0">
                  <a:solidFill>
                    <a:srgbClr val="FF0000"/>
                  </a:solidFill>
                  <a:latin typeface="+mn-lt"/>
                </a:rPr>
                <a:t>bypass 1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959429" y="2808012"/>
            <a:ext cx="5499462" cy="1816239"/>
            <a:chOff x="1959429" y="2808012"/>
            <a:chExt cx="5499462" cy="1816239"/>
          </a:xfrm>
        </p:grpSpPr>
        <p:grpSp>
          <p:nvGrpSpPr>
            <p:cNvPr id="31" name="Group 30"/>
            <p:cNvGrpSpPr/>
            <p:nvPr/>
          </p:nvGrpSpPr>
          <p:grpSpPr>
            <a:xfrm>
              <a:off x="1959429" y="3174274"/>
              <a:ext cx="5499462" cy="1449977"/>
              <a:chOff x="1959429" y="3174274"/>
              <a:chExt cx="5499462" cy="1449977"/>
            </a:xfrm>
          </p:grpSpPr>
          <p:sp>
            <p:nvSpPr>
              <p:cNvPr id="20" name="Freeform 19"/>
              <p:cNvSpPr/>
              <p:nvPr/>
            </p:nvSpPr>
            <p:spPr>
              <a:xfrm>
                <a:off x="1959429" y="3174274"/>
                <a:ext cx="5499462" cy="1449977"/>
              </a:xfrm>
              <a:custGeom>
                <a:avLst/>
                <a:gdLst>
                  <a:gd name="connsiteX0" fmla="*/ 5499462 w 5499462"/>
                  <a:gd name="connsiteY0" fmla="*/ 1201783 h 1449977"/>
                  <a:gd name="connsiteX1" fmla="*/ 5368834 w 5499462"/>
                  <a:gd name="connsiteY1" fmla="*/ 0 h 1449977"/>
                  <a:gd name="connsiteX2" fmla="*/ 0 w 5499462"/>
                  <a:gd name="connsiteY2" fmla="*/ 13063 h 1449977"/>
                  <a:gd name="connsiteX3" fmla="*/ 13062 w 5499462"/>
                  <a:gd name="connsiteY3" fmla="*/ 1449977 h 1449977"/>
                  <a:gd name="connsiteX4" fmla="*/ 352697 w 5499462"/>
                  <a:gd name="connsiteY4" fmla="*/ 1449977 h 14499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499462" h="1449977">
                    <a:moveTo>
                      <a:pt x="5499462" y="1201783"/>
                    </a:moveTo>
                    <a:lnTo>
                      <a:pt x="5368834" y="0"/>
                    </a:lnTo>
                    <a:lnTo>
                      <a:pt x="0" y="13063"/>
                    </a:lnTo>
                    <a:lnTo>
                      <a:pt x="13062" y="1449977"/>
                    </a:lnTo>
                    <a:lnTo>
                      <a:pt x="352697" y="1449977"/>
                    </a:lnTo>
                  </a:path>
                </a:pathLst>
              </a:custGeom>
              <a:noFill/>
              <a:ln>
                <a:solidFill>
                  <a:srgbClr val="92D050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" name="Straight Arrow Connector 21"/>
              <p:cNvCxnSpPr/>
              <p:nvPr/>
            </p:nvCxnSpPr>
            <p:spPr>
              <a:xfrm flipV="1">
                <a:off x="1959429" y="3657600"/>
                <a:ext cx="326571" cy="9822"/>
              </a:xfrm>
              <a:prstGeom prst="straightConnector1">
                <a:avLst/>
              </a:prstGeom>
              <a:ln w="28575">
                <a:solidFill>
                  <a:srgbClr val="92D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9" name="Text Box 46"/>
            <p:cNvSpPr txBox="1">
              <a:spLocks noChangeArrowheads="1"/>
            </p:cNvSpPr>
            <p:nvPr/>
          </p:nvSpPr>
          <p:spPr bwMode="auto">
            <a:xfrm>
              <a:off x="5966644" y="2808012"/>
              <a:ext cx="991425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800" b="0" dirty="0">
                  <a:solidFill>
                    <a:srgbClr val="92D050"/>
                  </a:solidFill>
                  <a:latin typeface="+mn-lt"/>
                </a:rPr>
                <a:t>bypass 2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1724297" y="1686680"/>
            <a:ext cx="7305815" cy="3094326"/>
            <a:chOff x="1724297" y="1686680"/>
            <a:chExt cx="7305815" cy="3094326"/>
          </a:xfrm>
        </p:grpSpPr>
        <p:grpSp>
          <p:nvGrpSpPr>
            <p:cNvPr id="32" name="Group 31"/>
            <p:cNvGrpSpPr/>
            <p:nvPr/>
          </p:nvGrpSpPr>
          <p:grpSpPr>
            <a:xfrm>
              <a:off x="1724297" y="2076994"/>
              <a:ext cx="587829" cy="2704012"/>
              <a:chOff x="1724297" y="2076994"/>
              <a:chExt cx="587829" cy="2704012"/>
            </a:xfrm>
          </p:grpSpPr>
          <p:sp>
            <p:nvSpPr>
              <p:cNvPr id="28" name="Freeform 27"/>
              <p:cNvSpPr/>
              <p:nvPr/>
            </p:nvSpPr>
            <p:spPr>
              <a:xfrm>
                <a:off x="1724297" y="2076994"/>
                <a:ext cx="587829" cy="2704012"/>
              </a:xfrm>
              <a:custGeom>
                <a:avLst/>
                <a:gdLst>
                  <a:gd name="connsiteX0" fmla="*/ 0 w 587829"/>
                  <a:gd name="connsiteY0" fmla="*/ 0 h 2704012"/>
                  <a:gd name="connsiteX1" fmla="*/ 0 w 587829"/>
                  <a:gd name="connsiteY1" fmla="*/ 2704012 h 2704012"/>
                  <a:gd name="connsiteX2" fmla="*/ 587829 w 587829"/>
                  <a:gd name="connsiteY2" fmla="*/ 2704012 h 2704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87829" h="2704012">
                    <a:moveTo>
                      <a:pt x="0" y="0"/>
                    </a:moveTo>
                    <a:lnTo>
                      <a:pt x="0" y="2704012"/>
                    </a:lnTo>
                    <a:lnTo>
                      <a:pt x="587829" y="2704012"/>
                    </a:lnTo>
                  </a:path>
                </a:pathLst>
              </a:custGeom>
              <a:noFill/>
              <a:ln>
                <a:solidFill>
                  <a:srgbClr val="FFC000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1" name="Straight Arrow Connector 70"/>
              <p:cNvCxnSpPr/>
              <p:nvPr/>
            </p:nvCxnSpPr>
            <p:spPr>
              <a:xfrm>
                <a:off x="1724297" y="3810000"/>
                <a:ext cx="561703" cy="0"/>
              </a:xfrm>
              <a:prstGeom prst="straightConnector1">
                <a:avLst/>
              </a:prstGeom>
              <a:ln w="28575"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1" name="Text Box 46"/>
            <p:cNvSpPr txBox="1">
              <a:spLocks noChangeArrowheads="1"/>
            </p:cNvSpPr>
            <p:nvPr/>
          </p:nvSpPr>
          <p:spPr bwMode="auto">
            <a:xfrm>
              <a:off x="8038687" y="1686680"/>
              <a:ext cx="991425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800" b="0" dirty="0">
                  <a:solidFill>
                    <a:srgbClr val="FFC000"/>
                  </a:solidFill>
                  <a:latin typeface="+mn-lt"/>
                </a:rPr>
                <a:t>bypass 3</a:t>
              </a: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8060629" y="5847310"/>
            <a:ext cx="1342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 r1, …, …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270712" y="5842407"/>
            <a:ext cx="1366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 …, r1, r2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B05840A-3785-5831-DCE5-4BB09622010F}"/>
              </a:ext>
            </a:extLst>
          </p:cNvPr>
          <p:cNvSpPr/>
          <p:nvPr/>
        </p:nvSpPr>
        <p:spPr>
          <a:xfrm>
            <a:off x="8503443" y="5841033"/>
            <a:ext cx="335757" cy="389905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16D0F34-071C-3121-047F-A345B307611D}"/>
              </a:ext>
            </a:extLst>
          </p:cNvPr>
          <p:cNvSpPr/>
          <p:nvPr/>
        </p:nvSpPr>
        <p:spPr>
          <a:xfrm>
            <a:off x="1987710" y="5845176"/>
            <a:ext cx="335757" cy="389905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557863-0407-38C5-A9E0-447CC38BE30B}"/>
              </a:ext>
            </a:extLst>
          </p:cNvPr>
          <p:cNvSpPr txBox="1"/>
          <p:nvPr/>
        </p:nvSpPr>
        <p:spPr>
          <a:xfrm>
            <a:off x="145650" y="1206137"/>
            <a:ext cx="70979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Scenario #3: </a:t>
            </a:r>
            <a:br>
              <a:rPr lang="en-US" i="1" dirty="0"/>
            </a:br>
            <a:r>
              <a:rPr lang="en-US" i="1" dirty="0"/>
              <a:t>Two independent instructions between producer of r1 and consumer of r1.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4DF1907-00CB-1740-0D28-D598AA298661}"/>
              </a:ext>
            </a:extLst>
          </p:cNvPr>
          <p:cNvSpPr txBox="1"/>
          <p:nvPr/>
        </p:nvSpPr>
        <p:spPr>
          <a:xfrm>
            <a:off x="3505200" y="5791200"/>
            <a:ext cx="1468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(add r5, …, …)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868E1F5-5DCB-4024-F023-C925E65A65D7}"/>
              </a:ext>
            </a:extLst>
          </p:cNvPr>
          <p:cNvSpPr txBox="1"/>
          <p:nvPr/>
        </p:nvSpPr>
        <p:spPr>
          <a:xfrm>
            <a:off x="5866326" y="5790685"/>
            <a:ext cx="1468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(add r6, …, …)</a:t>
            </a:r>
          </a:p>
        </p:txBody>
      </p:sp>
      <p:sp>
        <p:nvSpPr>
          <p:cNvPr id="2" name="Star: 5 Points 1">
            <a:extLst>
              <a:ext uri="{FF2B5EF4-FFF2-40B4-BE49-F238E27FC236}">
                <a16:creationId xmlns:a16="http://schemas.microsoft.com/office/drawing/2014/main" id="{E98D23DA-4809-77BA-4BC0-CBF1901B6755}"/>
              </a:ext>
            </a:extLst>
          </p:cNvPr>
          <p:cNvSpPr/>
          <p:nvPr/>
        </p:nvSpPr>
        <p:spPr>
          <a:xfrm>
            <a:off x="2297377" y="3724747"/>
            <a:ext cx="152400" cy="152400"/>
          </a:xfrm>
          <a:prstGeom prst="star5">
            <a:avLst/>
          </a:prstGeom>
          <a:solidFill>
            <a:srgbClr val="FFC000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tar: 5 Points 16">
            <a:extLst>
              <a:ext uri="{FF2B5EF4-FFF2-40B4-BE49-F238E27FC236}">
                <a16:creationId xmlns:a16="http://schemas.microsoft.com/office/drawing/2014/main" id="{51DC7980-8A38-5452-8128-CD20250323AD}"/>
              </a:ext>
            </a:extLst>
          </p:cNvPr>
          <p:cNvSpPr/>
          <p:nvPr/>
        </p:nvSpPr>
        <p:spPr>
          <a:xfrm>
            <a:off x="2296259" y="4888471"/>
            <a:ext cx="152400" cy="152400"/>
          </a:xfrm>
          <a:prstGeom prst="star5">
            <a:avLst/>
          </a:prstGeom>
          <a:solidFill>
            <a:srgbClr val="0070C0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938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Data forwarding (cont.)</a:t>
            </a:r>
          </a:p>
        </p:txBody>
      </p:sp>
      <p:sp>
        <p:nvSpPr>
          <p:cNvPr id="5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ECE 463/563, Microprocessor Architecture, Prof. Eric Rotenberg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47700" y="2895600"/>
            <a:ext cx="2503488" cy="400050"/>
            <a:chOff x="647700" y="2895600"/>
            <a:chExt cx="2503488" cy="400050"/>
          </a:xfrm>
        </p:grpSpPr>
        <p:sp>
          <p:nvSpPr>
            <p:cNvPr id="5176" name="Text Box 4"/>
            <p:cNvSpPr txBox="1">
              <a:spLocks noChangeArrowheads="1"/>
            </p:cNvSpPr>
            <p:nvPr/>
          </p:nvSpPr>
          <p:spPr bwMode="auto">
            <a:xfrm>
              <a:off x="2590800" y="2895600"/>
              <a:ext cx="560388" cy="346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600" b="0">
                  <a:latin typeface="Courier" pitchFamily="49" charset="0"/>
                </a:rPr>
                <a:t>IF </a:t>
              </a:r>
            </a:p>
          </p:txBody>
        </p:sp>
        <p:sp>
          <p:nvSpPr>
            <p:cNvPr id="5177" name="Text Box 5"/>
            <p:cNvSpPr txBox="1">
              <a:spLocks noChangeArrowheads="1"/>
            </p:cNvSpPr>
            <p:nvPr/>
          </p:nvSpPr>
          <p:spPr bwMode="auto">
            <a:xfrm>
              <a:off x="647700" y="2895600"/>
              <a:ext cx="2032000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 b="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add </a:t>
              </a:r>
              <a:r>
                <a:rPr lang="en-US" altLang="en-US" sz="2000" b="0" u="sng" dirty="0">
                  <a:latin typeface="Courier New" panose="02070309020205020404" pitchFamily="49" charset="0"/>
                  <a:cs typeface="Courier New" panose="02070309020205020404" pitchFamily="49" charset="0"/>
                </a:rPr>
                <a:t>r1</a:t>
              </a:r>
              <a:r>
                <a:rPr lang="en-US" altLang="en-US" sz="2000" b="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,r2,r3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647700" y="2895600"/>
            <a:ext cx="3113088" cy="857250"/>
            <a:chOff x="647700" y="2895600"/>
            <a:chExt cx="3113088" cy="857250"/>
          </a:xfrm>
        </p:grpSpPr>
        <p:sp>
          <p:nvSpPr>
            <p:cNvPr id="5173" name="Text Box 7"/>
            <p:cNvSpPr txBox="1">
              <a:spLocks noChangeArrowheads="1"/>
            </p:cNvSpPr>
            <p:nvPr/>
          </p:nvSpPr>
          <p:spPr bwMode="auto">
            <a:xfrm>
              <a:off x="3200400" y="2895600"/>
              <a:ext cx="560388" cy="346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600" b="0" dirty="0">
                  <a:latin typeface="Courier" pitchFamily="49" charset="0"/>
                </a:rPr>
                <a:t>ID </a:t>
              </a:r>
            </a:p>
          </p:txBody>
        </p:sp>
        <p:sp>
          <p:nvSpPr>
            <p:cNvPr id="5174" name="Text Box 8"/>
            <p:cNvSpPr txBox="1">
              <a:spLocks noChangeArrowheads="1"/>
            </p:cNvSpPr>
            <p:nvPr/>
          </p:nvSpPr>
          <p:spPr bwMode="auto">
            <a:xfrm>
              <a:off x="3200400" y="3352800"/>
              <a:ext cx="560388" cy="346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600" b="0">
                  <a:latin typeface="Courier" pitchFamily="49" charset="0"/>
                </a:rPr>
                <a:t>IF </a:t>
              </a:r>
            </a:p>
          </p:txBody>
        </p:sp>
        <p:sp>
          <p:nvSpPr>
            <p:cNvPr id="5175" name="Text Box 9"/>
            <p:cNvSpPr txBox="1">
              <a:spLocks noChangeArrowheads="1"/>
            </p:cNvSpPr>
            <p:nvPr/>
          </p:nvSpPr>
          <p:spPr bwMode="auto">
            <a:xfrm>
              <a:off x="647700" y="3352800"/>
              <a:ext cx="2032000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 b="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add r4,</a:t>
              </a:r>
              <a:r>
                <a:rPr lang="en-US" altLang="en-US" sz="2000" b="0" u="sng" dirty="0">
                  <a:latin typeface="Courier New" panose="02070309020205020404" pitchFamily="49" charset="0"/>
                  <a:cs typeface="Courier New" panose="02070309020205020404" pitchFamily="49" charset="0"/>
                </a:rPr>
                <a:t>r1</a:t>
              </a:r>
              <a:r>
                <a:rPr lang="en-US" altLang="en-US" sz="2000" b="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,r5</a:t>
              </a:r>
            </a:p>
          </p:txBody>
        </p:sp>
      </p:grpSp>
      <p:sp>
        <p:nvSpPr>
          <p:cNvPr id="5126" name="Line 10"/>
          <p:cNvSpPr>
            <a:spLocks noChangeShapeType="1"/>
          </p:cNvSpPr>
          <p:nvPr/>
        </p:nvSpPr>
        <p:spPr bwMode="auto">
          <a:xfrm>
            <a:off x="3200400" y="2819400"/>
            <a:ext cx="0" cy="22860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127" name="Line 11"/>
          <p:cNvSpPr>
            <a:spLocks noChangeShapeType="1"/>
          </p:cNvSpPr>
          <p:nvPr/>
        </p:nvSpPr>
        <p:spPr bwMode="auto">
          <a:xfrm>
            <a:off x="2590800" y="2819400"/>
            <a:ext cx="0" cy="22860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128" name="Line 12"/>
          <p:cNvSpPr>
            <a:spLocks noChangeShapeType="1"/>
          </p:cNvSpPr>
          <p:nvPr/>
        </p:nvSpPr>
        <p:spPr bwMode="auto">
          <a:xfrm>
            <a:off x="4419600" y="2819400"/>
            <a:ext cx="0" cy="22860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129" name="Line 13"/>
          <p:cNvSpPr>
            <a:spLocks noChangeShapeType="1"/>
          </p:cNvSpPr>
          <p:nvPr/>
        </p:nvSpPr>
        <p:spPr bwMode="auto">
          <a:xfrm>
            <a:off x="3810000" y="2819400"/>
            <a:ext cx="0" cy="22860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131" name="Line 15"/>
          <p:cNvSpPr>
            <a:spLocks noChangeShapeType="1"/>
          </p:cNvSpPr>
          <p:nvPr/>
        </p:nvSpPr>
        <p:spPr bwMode="auto">
          <a:xfrm>
            <a:off x="8077200" y="2819400"/>
            <a:ext cx="0" cy="22860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132" name="Line 16"/>
          <p:cNvSpPr>
            <a:spLocks noChangeShapeType="1"/>
          </p:cNvSpPr>
          <p:nvPr/>
        </p:nvSpPr>
        <p:spPr bwMode="auto">
          <a:xfrm>
            <a:off x="7467600" y="2819400"/>
            <a:ext cx="0" cy="22860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6858000" y="4267200"/>
            <a:ext cx="560388" cy="803275"/>
            <a:chOff x="6858000" y="4267200"/>
            <a:chExt cx="560388" cy="803275"/>
          </a:xfrm>
        </p:grpSpPr>
        <p:sp>
          <p:nvSpPr>
            <p:cNvPr id="5171" name="Text Box 18"/>
            <p:cNvSpPr txBox="1">
              <a:spLocks noChangeArrowheads="1"/>
            </p:cNvSpPr>
            <p:nvPr/>
          </p:nvSpPr>
          <p:spPr bwMode="auto">
            <a:xfrm>
              <a:off x="6858000" y="4267200"/>
              <a:ext cx="560388" cy="346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600" b="0" dirty="0">
                  <a:latin typeface="Courier" pitchFamily="49" charset="0"/>
                </a:rPr>
                <a:t>WB </a:t>
              </a:r>
            </a:p>
          </p:txBody>
        </p:sp>
        <p:sp>
          <p:nvSpPr>
            <p:cNvPr id="5172" name="Text Box 19"/>
            <p:cNvSpPr txBox="1">
              <a:spLocks noChangeArrowheads="1"/>
            </p:cNvSpPr>
            <p:nvPr/>
          </p:nvSpPr>
          <p:spPr bwMode="auto">
            <a:xfrm>
              <a:off x="6858000" y="4724400"/>
              <a:ext cx="560388" cy="346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600" b="0">
                  <a:latin typeface="Courier" pitchFamily="49" charset="0"/>
                </a:rPr>
                <a:t>MEM</a:t>
              </a:r>
            </a:p>
          </p:txBody>
        </p:sp>
      </p:grpSp>
      <p:sp>
        <p:nvSpPr>
          <p:cNvPr id="5130" name="Line 14"/>
          <p:cNvSpPr>
            <a:spLocks noChangeShapeType="1"/>
          </p:cNvSpPr>
          <p:nvPr/>
        </p:nvSpPr>
        <p:spPr bwMode="auto">
          <a:xfrm>
            <a:off x="6858000" y="2819400"/>
            <a:ext cx="0" cy="22860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6248400" y="3810000"/>
            <a:ext cx="560388" cy="1260475"/>
            <a:chOff x="6248400" y="3810000"/>
            <a:chExt cx="560388" cy="1260475"/>
          </a:xfrm>
        </p:grpSpPr>
        <p:sp>
          <p:nvSpPr>
            <p:cNvPr id="5168" name="Text Box 21"/>
            <p:cNvSpPr txBox="1">
              <a:spLocks noChangeArrowheads="1"/>
            </p:cNvSpPr>
            <p:nvPr/>
          </p:nvSpPr>
          <p:spPr bwMode="auto">
            <a:xfrm>
              <a:off x="6248400" y="3810000"/>
              <a:ext cx="560388" cy="346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600" b="0">
                  <a:latin typeface="Courier" pitchFamily="49" charset="0"/>
                </a:rPr>
                <a:t>WB </a:t>
              </a:r>
            </a:p>
          </p:txBody>
        </p:sp>
        <p:sp>
          <p:nvSpPr>
            <p:cNvPr id="5169" name="Text Box 22"/>
            <p:cNvSpPr txBox="1">
              <a:spLocks noChangeArrowheads="1"/>
            </p:cNvSpPr>
            <p:nvPr/>
          </p:nvSpPr>
          <p:spPr bwMode="auto">
            <a:xfrm>
              <a:off x="6248400" y="4267200"/>
              <a:ext cx="560388" cy="346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600" b="0">
                  <a:latin typeface="Courier" pitchFamily="49" charset="0"/>
                </a:rPr>
                <a:t>MEM</a:t>
              </a:r>
            </a:p>
          </p:txBody>
        </p:sp>
        <p:sp>
          <p:nvSpPr>
            <p:cNvPr id="5170" name="Text Box 23"/>
            <p:cNvSpPr txBox="1">
              <a:spLocks noChangeArrowheads="1"/>
            </p:cNvSpPr>
            <p:nvPr/>
          </p:nvSpPr>
          <p:spPr bwMode="auto">
            <a:xfrm>
              <a:off x="6248400" y="4724400"/>
              <a:ext cx="560388" cy="346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600" b="0">
                  <a:latin typeface="Courier" pitchFamily="49" charset="0"/>
                </a:rPr>
                <a:t>EX </a:t>
              </a:r>
            </a:p>
          </p:txBody>
        </p:sp>
      </p:grpSp>
      <p:sp>
        <p:nvSpPr>
          <p:cNvPr id="200728" name="Text Box 24"/>
          <p:cNvSpPr txBox="1">
            <a:spLocks noChangeArrowheads="1"/>
          </p:cNvSpPr>
          <p:nvPr/>
        </p:nvSpPr>
        <p:spPr bwMode="auto">
          <a:xfrm>
            <a:off x="7467600" y="4724400"/>
            <a:ext cx="560388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600" b="0">
                <a:latin typeface="Courier" pitchFamily="49" charset="0"/>
              </a:rPr>
              <a:t>WB 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47700" y="2590800"/>
            <a:ext cx="4051300" cy="1619250"/>
            <a:chOff x="647700" y="2590800"/>
            <a:chExt cx="4051300" cy="1619250"/>
          </a:xfrm>
        </p:grpSpPr>
        <p:sp>
          <p:nvSpPr>
            <p:cNvPr id="5164" name="Text Box 26"/>
            <p:cNvSpPr txBox="1">
              <a:spLocks noChangeArrowheads="1"/>
            </p:cNvSpPr>
            <p:nvPr/>
          </p:nvSpPr>
          <p:spPr bwMode="auto">
            <a:xfrm>
              <a:off x="3810000" y="2895600"/>
              <a:ext cx="560388" cy="346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600" b="0" dirty="0">
                  <a:latin typeface="Courier" pitchFamily="49" charset="0"/>
                </a:rPr>
                <a:t>EX </a:t>
              </a:r>
            </a:p>
          </p:txBody>
        </p:sp>
        <p:sp>
          <p:nvSpPr>
            <p:cNvPr id="5165" name="Text Box 27"/>
            <p:cNvSpPr txBox="1">
              <a:spLocks noChangeArrowheads="1"/>
            </p:cNvSpPr>
            <p:nvPr/>
          </p:nvSpPr>
          <p:spPr bwMode="auto">
            <a:xfrm>
              <a:off x="3810000" y="3352800"/>
              <a:ext cx="560388" cy="346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600" b="0">
                  <a:latin typeface="Courier" pitchFamily="49" charset="0"/>
                </a:rPr>
                <a:t>ID </a:t>
              </a:r>
            </a:p>
          </p:txBody>
        </p:sp>
        <p:sp>
          <p:nvSpPr>
            <p:cNvPr id="5166" name="Text Box 28"/>
            <p:cNvSpPr txBox="1">
              <a:spLocks noChangeArrowheads="1"/>
            </p:cNvSpPr>
            <p:nvPr/>
          </p:nvSpPr>
          <p:spPr bwMode="auto">
            <a:xfrm>
              <a:off x="3810000" y="3810000"/>
              <a:ext cx="560388" cy="346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600" b="0">
                  <a:latin typeface="Courier" pitchFamily="49" charset="0"/>
                </a:rPr>
                <a:t>IF </a:t>
              </a:r>
            </a:p>
          </p:txBody>
        </p:sp>
        <p:sp>
          <p:nvSpPr>
            <p:cNvPr id="5167" name="Text Box 29"/>
            <p:cNvSpPr txBox="1">
              <a:spLocks noChangeArrowheads="1"/>
            </p:cNvSpPr>
            <p:nvPr/>
          </p:nvSpPr>
          <p:spPr bwMode="auto">
            <a:xfrm>
              <a:off x="647700" y="3810000"/>
              <a:ext cx="2032000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 b="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add r6,</a:t>
              </a:r>
              <a:r>
                <a:rPr lang="en-US" altLang="en-US" sz="2000" b="0" u="sng" dirty="0">
                  <a:latin typeface="Courier New" panose="02070309020205020404" pitchFamily="49" charset="0"/>
                  <a:cs typeface="Courier New" panose="02070309020205020404" pitchFamily="49" charset="0"/>
                </a:rPr>
                <a:t>r1</a:t>
              </a:r>
              <a:r>
                <a:rPr lang="en-US" altLang="en-US" sz="2000" b="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,r5</a:t>
              </a:r>
            </a:p>
          </p:txBody>
        </p:sp>
        <p:sp>
          <p:nvSpPr>
            <p:cNvPr id="5162" name="Line 36"/>
            <p:cNvSpPr>
              <a:spLocks noChangeShapeType="1"/>
            </p:cNvSpPr>
            <p:nvPr/>
          </p:nvSpPr>
          <p:spPr bwMode="auto">
            <a:xfrm>
              <a:off x="4343400" y="3048000"/>
              <a:ext cx="0" cy="457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163" name="Text Box 37"/>
            <p:cNvSpPr txBox="1">
              <a:spLocks noChangeArrowheads="1"/>
            </p:cNvSpPr>
            <p:nvPr/>
          </p:nvSpPr>
          <p:spPr bwMode="auto">
            <a:xfrm>
              <a:off x="4114800" y="2590800"/>
              <a:ext cx="5842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b="0" dirty="0" err="1">
                  <a:latin typeface="Times New Roman" panose="02020603050405020304" pitchFamily="18" charset="0"/>
                </a:rPr>
                <a:t>byp</a:t>
              </a:r>
              <a:r>
                <a:rPr lang="en-US" altLang="en-US" b="0" dirty="0">
                  <a:latin typeface="Times New Roman" panose="02020603050405020304" pitchFamily="18" charset="0"/>
                </a:rPr>
                <a:t> 1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47700" y="2590800"/>
            <a:ext cx="4660900" cy="2076450"/>
            <a:chOff x="647700" y="2590800"/>
            <a:chExt cx="4660900" cy="2076450"/>
          </a:xfrm>
        </p:grpSpPr>
        <p:sp>
          <p:nvSpPr>
            <p:cNvPr id="5157" name="Text Box 31"/>
            <p:cNvSpPr txBox="1">
              <a:spLocks noChangeArrowheads="1"/>
            </p:cNvSpPr>
            <p:nvPr/>
          </p:nvSpPr>
          <p:spPr bwMode="auto">
            <a:xfrm>
              <a:off x="4421188" y="2895600"/>
              <a:ext cx="555625" cy="346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600" b="0">
                  <a:latin typeface="Courier" pitchFamily="49" charset="0"/>
                </a:rPr>
                <a:t>MEM</a:t>
              </a:r>
            </a:p>
          </p:txBody>
        </p:sp>
        <p:sp>
          <p:nvSpPr>
            <p:cNvPr id="5158" name="Text Box 32"/>
            <p:cNvSpPr txBox="1">
              <a:spLocks noChangeArrowheads="1"/>
            </p:cNvSpPr>
            <p:nvPr/>
          </p:nvSpPr>
          <p:spPr bwMode="auto">
            <a:xfrm>
              <a:off x="4421188" y="3352800"/>
              <a:ext cx="555625" cy="346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600" b="0">
                  <a:latin typeface="Courier" pitchFamily="49" charset="0"/>
                </a:rPr>
                <a:t>EX </a:t>
              </a:r>
            </a:p>
          </p:txBody>
        </p:sp>
        <p:sp>
          <p:nvSpPr>
            <p:cNvPr id="5159" name="Text Box 33"/>
            <p:cNvSpPr txBox="1">
              <a:spLocks noChangeArrowheads="1"/>
            </p:cNvSpPr>
            <p:nvPr/>
          </p:nvSpPr>
          <p:spPr bwMode="auto">
            <a:xfrm>
              <a:off x="4421188" y="3810000"/>
              <a:ext cx="555625" cy="346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600" b="0">
                  <a:latin typeface="Courier" pitchFamily="49" charset="0"/>
                </a:rPr>
                <a:t>ID </a:t>
              </a:r>
            </a:p>
          </p:txBody>
        </p:sp>
        <p:sp>
          <p:nvSpPr>
            <p:cNvPr id="5160" name="Text Box 34"/>
            <p:cNvSpPr txBox="1">
              <a:spLocks noChangeArrowheads="1"/>
            </p:cNvSpPr>
            <p:nvPr/>
          </p:nvSpPr>
          <p:spPr bwMode="auto">
            <a:xfrm>
              <a:off x="4421188" y="4267200"/>
              <a:ext cx="555625" cy="346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600" b="0">
                  <a:latin typeface="Courier" pitchFamily="49" charset="0"/>
                </a:rPr>
                <a:t>IF </a:t>
              </a:r>
            </a:p>
          </p:txBody>
        </p:sp>
        <p:sp>
          <p:nvSpPr>
            <p:cNvPr id="5161" name="Text Box 35"/>
            <p:cNvSpPr txBox="1">
              <a:spLocks noChangeArrowheads="1"/>
            </p:cNvSpPr>
            <p:nvPr/>
          </p:nvSpPr>
          <p:spPr bwMode="auto">
            <a:xfrm>
              <a:off x="647700" y="4267200"/>
              <a:ext cx="2032000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 b="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add r7,</a:t>
              </a:r>
              <a:r>
                <a:rPr lang="en-US" altLang="en-US" sz="2000" b="0" u="sng" dirty="0">
                  <a:latin typeface="Courier New" panose="02070309020205020404" pitchFamily="49" charset="0"/>
                  <a:cs typeface="Courier New" panose="02070309020205020404" pitchFamily="49" charset="0"/>
                </a:rPr>
                <a:t>r1</a:t>
              </a:r>
              <a:r>
                <a:rPr lang="en-US" altLang="en-US" sz="2000" b="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,r5</a:t>
              </a:r>
            </a:p>
          </p:txBody>
        </p:sp>
        <p:sp>
          <p:nvSpPr>
            <p:cNvPr id="5155" name="Line 47"/>
            <p:cNvSpPr>
              <a:spLocks noChangeShapeType="1"/>
            </p:cNvSpPr>
            <p:nvPr/>
          </p:nvSpPr>
          <p:spPr bwMode="auto">
            <a:xfrm>
              <a:off x="4953000" y="3048000"/>
              <a:ext cx="0" cy="9144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156" name="Text Box 48"/>
            <p:cNvSpPr txBox="1">
              <a:spLocks noChangeArrowheads="1"/>
            </p:cNvSpPr>
            <p:nvPr/>
          </p:nvSpPr>
          <p:spPr bwMode="auto">
            <a:xfrm>
              <a:off x="4724400" y="2590800"/>
              <a:ext cx="5842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b="0">
                  <a:latin typeface="Times New Roman" panose="02020603050405020304" pitchFamily="18" charset="0"/>
                </a:rPr>
                <a:t>byp 2</a:t>
              </a:r>
            </a:p>
          </p:txBody>
        </p:sp>
      </p:grpSp>
      <p:sp>
        <p:nvSpPr>
          <p:cNvPr id="5141" name="Line 49"/>
          <p:cNvSpPr>
            <a:spLocks noChangeShapeType="1"/>
          </p:cNvSpPr>
          <p:nvPr/>
        </p:nvSpPr>
        <p:spPr bwMode="auto">
          <a:xfrm>
            <a:off x="6248400" y="2819400"/>
            <a:ext cx="0" cy="22860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5640388" y="3352800"/>
            <a:ext cx="555625" cy="1717675"/>
            <a:chOff x="5640388" y="3352800"/>
            <a:chExt cx="555625" cy="1717675"/>
          </a:xfrm>
        </p:grpSpPr>
        <p:sp>
          <p:nvSpPr>
            <p:cNvPr id="5143" name="Text Box 51"/>
            <p:cNvSpPr txBox="1">
              <a:spLocks noChangeArrowheads="1"/>
            </p:cNvSpPr>
            <p:nvPr/>
          </p:nvSpPr>
          <p:spPr bwMode="auto">
            <a:xfrm>
              <a:off x="5640388" y="3352800"/>
              <a:ext cx="555625" cy="346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600" b="0" dirty="0">
                  <a:latin typeface="Courier" pitchFamily="49" charset="0"/>
                </a:rPr>
                <a:t>WB </a:t>
              </a:r>
            </a:p>
          </p:txBody>
        </p:sp>
        <p:sp>
          <p:nvSpPr>
            <p:cNvPr id="5144" name="Text Box 52"/>
            <p:cNvSpPr txBox="1">
              <a:spLocks noChangeArrowheads="1"/>
            </p:cNvSpPr>
            <p:nvPr/>
          </p:nvSpPr>
          <p:spPr bwMode="auto">
            <a:xfrm>
              <a:off x="5640388" y="3810000"/>
              <a:ext cx="555625" cy="346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600" b="0">
                  <a:latin typeface="Courier" pitchFamily="49" charset="0"/>
                </a:rPr>
                <a:t>MEM</a:t>
              </a:r>
            </a:p>
          </p:txBody>
        </p:sp>
        <p:sp>
          <p:nvSpPr>
            <p:cNvPr id="5145" name="Text Box 53"/>
            <p:cNvSpPr txBox="1">
              <a:spLocks noChangeArrowheads="1"/>
            </p:cNvSpPr>
            <p:nvPr/>
          </p:nvSpPr>
          <p:spPr bwMode="auto">
            <a:xfrm>
              <a:off x="5640388" y="4267200"/>
              <a:ext cx="555625" cy="346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600" b="0">
                  <a:latin typeface="Courier" pitchFamily="49" charset="0"/>
                </a:rPr>
                <a:t>EX </a:t>
              </a:r>
            </a:p>
          </p:txBody>
        </p:sp>
        <p:sp>
          <p:nvSpPr>
            <p:cNvPr id="5146" name="Text Box 54"/>
            <p:cNvSpPr txBox="1">
              <a:spLocks noChangeArrowheads="1"/>
            </p:cNvSpPr>
            <p:nvPr/>
          </p:nvSpPr>
          <p:spPr bwMode="auto">
            <a:xfrm>
              <a:off x="5640388" y="4724400"/>
              <a:ext cx="555625" cy="346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600" b="0">
                  <a:latin typeface="Courier" pitchFamily="49" charset="0"/>
                </a:rPr>
                <a:t>ID </a:t>
              </a:r>
            </a:p>
          </p:txBody>
        </p:sp>
      </p:grpSp>
      <p:sp>
        <p:nvSpPr>
          <p:cNvPr id="5138" name="Line 38"/>
          <p:cNvSpPr>
            <a:spLocks noChangeShapeType="1"/>
          </p:cNvSpPr>
          <p:nvPr/>
        </p:nvSpPr>
        <p:spPr bwMode="auto">
          <a:xfrm>
            <a:off x="5638800" y="2819400"/>
            <a:ext cx="0" cy="22860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139" name="Line 39"/>
          <p:cNvSpPr>
            <a:spLocks noChangeShapeType="1"/>
          </p:cNvSpPr>
          <p:nvPr/>
        </p:nvSpPr>
        <p:spPr bwMode="auto">
          <a:xfrm>
            <a:off x="5029200" y="2819400"/>
            <a:ext cx="0" cy="22860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647700" y="2590800"/>
            <a:ext cx="5270500" cy="2533650"/>
            <a:chOff x="647700" y="2590800"/>
            <a:chExt cx="5270500" cy="2533650"/>
          </a:xfrm>
        </p:grpSpPr>
        <p:sp>
          <p:nvSpPr>
            <p:cNvPr id="5149" name="Text Box 41"/>
            <p:cNvSpPr txBox="1">
              <a:spLocks noChangeArrowheads="1"/>
            </p:cNvSpPr>
            <p:nvPr/>
          </p:nvSpPr>
          <p:spPr bwMode="auto">
            <a:xfrm>
              <a:off x="5030788" y="2895600"/>
              <a:ext cx="555625" cy="346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600" b="0" dirty="0">
                  <a:latin typeface="Courier" pitchFamily="49" charset="0"/>
                </a:rPr>
                <a:t>WB </a:t>
              </a:r>
            </a:p>
          </p:txBody>
        </p:sp>
        <p:sp>
          <p:nvSpPr>
            <p:cNvPr id="5150" name="Text Box 42"/>
            <p:cNvSpPr txBox="1">
              <a:spLocks noChangeArrowheads="1"/>
            </p:cNvSpPr>
            <p:nvPr/>
          </p:nvSpPr>
          <p:spPr bwMode="auto">
            <a:xfrm>
              <a:off x="5030788" y="3352800"/>
              <a:ext cx="555625" cy="346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600" b="0">
                  <a:latin typeface="Courier" pitchFamily="49" charset="0"/>
                </a:rPr>
                <a:t>MEM</a:t>
              </a:r>
            </a:p>
          </p:txBody>
        </p:sp>
        <p:sp>
          <p:nvSpPr>
            <p:cNvPr id="5151" name="Text Box 43"/>
            <p:cNvSpPr txBox="1">
              <a:spLocks noChangeArrowheads="1"/>
            </p:cNvSpPr>
            <p:nvPr/>
          </p:nvSpPr>
          <p:spPr bwMode="auto">
            <a:xfrm>
              <a:off x="5030788" y="3810000"/>
              <a:ext cx="555625" cy="346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600" b="0">
                  <a:latin typeface="Courier" pitchFamily="49" charset="0"/>
                </a:rPr>
                <a:t>EX </a:t>
              </a:r>
            </a:p>
          </p:txBody>
        </p:sp>
        <p:sp>
          <p:nvSpPr>
            <p:cNvPr id="5152" name="Text Box 44"/>
            <p:cNvSpPr txBox="1">
              <a:spLocks noChangeArrowheads="1"/>
            </p:cNvSpPr>
            <p:nvPr/>
          </p:nvSpPr>
          <p:spPr bwMode="auto">
            <a:xfrm>
              <a:off x="5030788" y="4267200"/>
              <a:ext cx="555625" cy="346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600" b="0">
                  <a:latin typeface="Courier" pitchFamily="49" charset="0"/>
                </a:rPr>
                <a:t>ID </a:t>
              </a:r>
            </a:p>
          </p:txBody>
        </p:sp>
        <p:sp>
          <p:nvSpPr>
            <p:cNvPr id="5153" name="Text Box 45"/>
            <p:cNvSpPr txBox="1">
              <a:spLocks noChangeArrowheads="1"/>
            </p:cNvSpPr>
            <p:nvPr/>
          </p:nvSpPr>
          <p:spPr bwMode="auto">
            <a:xfrm>
              <a:off x="5030788" y="4724400"/>
              <a:ext cx="555625" cy="3460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600" b="0">
                  <a:latin typeface="Courier" pitchFamily="49" charset="0"/>
                </a:rPr>
                <a:t>IF </a:t>
              </a:r>
            </a:p>
          </p:txBody>
        </p:sp>
        <p:sp>
          <p:nvSpPr>
            <p:cNvPr id="5154" name="Text Box 46"/>
            <p:cNvSpPr txBox="1">
              <a:spLocks noChangeArrowheads="1"/>
            </p:cNvSpPr>
            <p:nvPr/>
          </p:nvSpPr>
          <p:spPr bwMode="auto">
            <a:xfrm>
              <a:off x="647700" y="4724400"/>
              <a:ext cx="2032000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 b="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add r8,</a:t>
              </a:r>
              <a:r>
                <a:rPr lang="en-US" altLang="en-US" sz="2000" b="0" u="sng" dirty="0">
                  <a:latin typeface="Courier New" panose="02070309020205020404" pitchFamily="49" charset="0"/>
                  <a:cs typeface="Courier New" panose="02070309020205020404" pitchFamily="49" charset="0"/>
                </a:rPr>
                <a:t>r1</a:t>
              </a:r>
              <a:r>
                <a:rPr lang="en-US" altLang="en-US" sz="2000" b="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,r5</a:t>
              </a:r>
            </a:p>
          </p:txBody>
        </p:sp>
        <p:sp>
          <p:nvSpPr>
            <p:cNvPr id="5147" name="Line 55"/>
            <p:cNvSpPr>
              <a:spLocks noChangeShapeType="1"/>
            </p:cNvSpPr>
            <p:nvPr/>
          </p:nvSpPr>
          <p:spPr bwMode="auto">
            <a:xfrm>
              <a:off x="5562600" y="3048000"/>
              <a:ext cx="0" cy="13716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148" name="Text Box 56"/>
            <p:cNvSpPr txBox="1">
              <a:spLocks noChangeArrowheads="1"/>
            </p:cNvSpPr>
            <p:nvPr/>
          </p:nvSpPr>
          <p:spPr bwMode="auto">
            <a:xfrm>
              <a:off x="5334000" y="2590800"/>
              <a:ext cx="5842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b="0" dirty="0" err="1">
                  <a:latin typeface="Times New Roman" panose="02020603050405020304" pitchFamily="18" charset="0"/>
                </a:rPr>
                <a:t>byp</a:t>
              </a:r>
              <a:r>
                <a:rPr lang="en-US" altLang="en-US" b="0" dirty="0">
                  <a:latin typeface="Times New Roman" panose="02020603050405020304" pitchFamily="18" charset="0"/>
                </a:rPr>
                <a:t> 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85241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728" grpId="0" animBg="1" autoUpdateAnimBg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4386</TotalTime>
  <Words>1111</Words>
  <Application>Microsoft Office PowerPoint</Application>
  <PresentationFormat>On-screen Show (4:3)</PresentationFormat>
  <Paragraphs>272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Courier</vt:lpstr>
      <vt:lpstr>Courier New</vt:lpstr>
      <vt:lpstr>Times New Roman</vt:lpstr>
      <vt:lpstr>Office Theme</vt:lpstr>
      <vt:lpstr>ECE 463/563 Microprocessor Architecture</vt:lpstr>
      <vt:lpstr>Data Hazards</vt:lpstr>
      <vt:lpstr>RAW Hazard</vt:lpstr>
      <vt:lpstr>Data forwarding (bypasses)</vt:lpstr>
      <vt:lpstr>Data forwarding (bypasses)</vt:lpstr>
      <vt:lpstr>Data forwarding (bypasses)</vt:lpstr>
      <vt:lpstr>Data forwarding (bypasses)</vt:lpstr>
      <vt:lpstr>Data forwarding (bypasses)</vt:lpstr>
      <vt:lpstr>Data forwarding (cont.)</vt:lpstr>
      <vt:lpstr>Stalls due to RAW hazards</vt:lpstr>
      <vt:lpstr>WAR and WAW Hazards</vt:lpstr>
      <vt:lpstr>WAR and WAW Hazards (cont.)</vt:lpstr>
      <vt:lpstr>Types of program dependencies</vt:lpstr>
      <vt:lpstr>Program dependencies (cont.)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Rotenberg</dc:creator>
  <cp:lastModifiedBy>Eric Rotenberg</cp:lastModifiedBy>
  <cp:revision>577</cp:revision>
  <dcterms:created xsi:type="dcterms:W3CDTF">2006-08-16T00:00:00Z</dcterms:created>
  <dcterms:modified xsi:type="dcterms:W3CDTF">2024-10-30T13:46:28Z</dcterms:modified>
</cp:coreProperties>
</file>