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95" r:id="rId2"/>
    <p:sldId id="514" r:id="rId3"/>
    <p:sldId id="515" r:id="rId4"/>
    <p:sldId id="516" r:id="rId5"/>
    <p:sldId id="517" r:id="rId6"/>
    <p:sldId id="518" r:id="rId7"/>
    <p:sldId id="550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30" r:id="rId20"/>
    <p:sldId id="531" r:id="rId21"/>
    <p:sldId id="548" r:id="rId22"/>
    <p:sldId id="549" r:id="rId23"/>
    <p:sldId id="532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D50336-9119-4599-81C6-3B26B92D0AB3}" type="slidenum">
              <a:rPr lang="en-US" altLang="en-US" sz="1000" b="0"/>
              <a:pPr/>
              <a:t>2</a:t>
            </a:fld>
            <a:endParaRPr lang="en-US" altLang="en-US" sz="1000" b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15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994E99-F883-4698-A9DA-38D08685883C}" type="slidenum">
              <a:rPr lang="en-US" altLang="en-US" sz="1000" b="0"/>
              <a:pPr/>
              <a:t>8</a:t>
            </a:fld>
            <a:endParaRPr lang="en-US" altLang="en-US" sz="1000" b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25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79CF6-AFCD-4D63-9FEB-9878E4CAEFBD}" type="slidenum">
              <a:rPr lang="en-US" altLang="en-US" sz="1000" b="0"/>
              <a:pPr/>
              <a:t>9</a:t>
            </a:fld>
            <a:endParaRPr lang="en-US" altLang="en-US" sz="10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47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50949-CD10-4F06-A611-84E9FDA4715C}" type="slidenum">
              <a:rPr lang="en-US" altLang="en-US" sz="1000" b="0"/>
              <a:pPr/>
              <a:t>11</a:t>
            </a:fld>
            <a:endParaRPr lang="en-US" altLang="en-US" sz="10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0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954EA6-E553-4FBC-83CE-9AF5DF53D802}" type="slidenum">
              <a:rPr lang="en-US" altLang="en-US" sz="1000" b="0"/>
              <a:pPr/>
              <a:t>14</a:t>
            </a:fld>
            <a:endParaRPr lang="en-US" altLang="en-US" sz="10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44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C4E01E-D1F2-45BB-B445-2901E634D685}" type="slidenum">
              <a:rPr lang="en-US" altLang="en-US" sz="1000" b="0"/>
              <a:pPr/>
              <a:t>20</a:t>
            </a:fld>
            <a:endParaRPr lang="en-US" altLang="en-US" sz="10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11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945458-B27A-4619-94F4-8EF2AF97B8C6}" type="slidenum">
              <a:rPr lang="en-US" altLang="en-US" sz="1000" b="0"/>
              <a:pPr/>
              <a:t>23</a:t>
            </a:fld>
            <a:endParaRPr lang="en-US" altLang="en-US" sz="1000" b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9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C391BF-514D-405A-9AA7-4913DD82DD6B}" type="slidenum">
              <a:rPr lang="en-US" altLang="en-US" sz="1000" b="0"/>
              <a:pPr/>
              <a:t>35</a:t>
            </a:fld>
            <a:endParaRPr lang="en-US" altLang="en-US" sz="1000" b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234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90588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E3C51D-007F-4CD8-94DB-9CE5EEDEED9A}" type="slidenum">
              <a:rPr lang="en-US" altLang="en-US" sz="1000" b="0"/>
              <a:pPr/>
              <a:t>36</a:t>
            </a:fld>
            <a:endParaRPr lang="en-US" altLang="en-US" sz="1000" b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8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219200"/>
            <a:ext cx="71628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Pipelining:</a:t>
            </a:r>
            <a:br>
              <a:rPr lang="en-US" dirty="0"/>
            </a:br>
            <a:r>
              <a:rPr lang="en-US" dirty="0"/>
              <a:t>dynamic branch prediction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Combined vs. Separate BTB / BHT </a:t>
            </a:r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12"/>
          <p:cNvSpPr>
            <a:spLocks noChangeArrowheads="1"/>
          </p:cNvSpPr>
          <p:nvPr/>
        </p:nvSpPr>
        <p:spPr bwMode="auto">
          <a:xfrm>
            <a:off x="4572000" y="2898775"/>
            <a:ext cx="227013" cy="9096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4572000" y="2897188"/>
            <a:ext cx="227013" cy="9096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9863" y="3125788"/>
            <a:ext cx="190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combined BTB/BHT:</a:t>
            </a:r>
          </a:p>
        </p:txBody>
      </p:sp>
      <p:grpSp>
        <p:nvGrpSpPr>
          <p:cNvPr id="22535" name="Group 25"/>
          <p:cNvGrpSpPr>
            <a:grpSpLocks/>
          </p:cNvGrpSpPr>
          <p:nvPr/>
        </p:nvGrpSpPr>
        <p:grpSpPr bwMode="auto">
          <a:xfrm>
            <a:off x="2219325" y="3201988"/>
            <a:ext cx="835025" cy="304800"/>
            <a:chOff x="1398" y="2017"/>
            <a:chExt cx="526" cy="192"/>
          </a:xfrm>
        </p:grpSpPr>
        <p:sp>
          <p:nvSpPr>
            <p:cNvPr id="22578" name="Text Box 6"/>
            <p:cNvSpPr txBox="1">
              <a:spLocks noChangeArrowheads="1"/>
            </p:cNvSpPr>
            <p:nvPr/>
          </p:nvSpPr>
          <p:spPr bwMode="auto">
            <a:xfrm>
              <a:off x="1398" y="2017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PC</a:t>
              </a:r>
            </a:p>
          </p:txBody>
        </p:sp>
        <p:sp>
          <p:nvSpPr>
            <p:cNvPr id="22579" name="Line 7"/>
            <p:cNvSpPr>
              <a:spLocks noChangeShapeType="1"/>
            </p:cNvSpPr>
            <p:nvPr/>
          </p:nvSpPr>
          <p:spPr bwMode="auto">
            <a:xfrm>
              <a:off x="1685" y="2113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6" name="Group 24"/>
          <p:cNvGrpSpPr>
            <a:grpSpLocks/>
          </p:cNvGrpSpPr>
          <p:nvPr/>
        </p:nvGrpSpPr>
        <p:grpSpPr bwMode="auto">
          <a:xfrm>
            <a:off x="3054350" y="2898775"/>
            <a:ext cx="1517650" cy="909638"/>
            <a:chOff x="1924" y="1826"/>
            <a:chExt cx="956" cy="573"/>
          </a:xfrm>
        </p:grpSpPr>
        <p:sp>
          <p:nvSpPr>
            <p:cNvPr id="22574" name="Rectangle 5"/>
            <p:cNvSpPr>
              <a:spLocks noChangeArrowheads="1"/>
            </p:cNvSpPr>
            <p:nvPr/>
          </p:nvSpPr>
          <p:spPr bwMode="auto">
            <a:xfrm>
              <a:off x="1924" y="1826"/>
              <a:ext cx="143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75" name="Rectangle 8"/>
            <p:cNvSpPr>
              <a:spLocks noChangeArrowheads="1"/>
            </p:cNvSpPr>
            <p:nvPr/>
          </p:nvSpPr>
          <p:spPr bwMode="auto">
            <a:xfrm>
              <a:off x="2067" y="1826"/>
              <a:ext cx="335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76" name="Rectangle 9"/>
            <p:cNvSpPr>
              <a:spLocks noChangeArrowheads="1"/>
            </p:cNvSpPr>
            <p:nvPr/>
          </p:nvSpPr>
          <p:spPr bwMode="auto">
            <a:xfrm>
              <a:off x="2402" y="1826"/>
              <a:ext cx="143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77" name="Rectangle 11"/>
            <p:cNvSpPr>
              <a:spLocks noChangeArrowheads="1"/>
            </p:cNvSpPr>
            <p:nvPr/>
          </p:nvSpPr>
          <p:spPr bwMode="auto">
            <a:xfrm>
              <a:off x="2545" y="1826"/>
              <a:ext cx="335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22537" name="Group 43"/>
          <p:cNvGrpSpPr>
            <a:grpSpLocks/>
          </p:cNvGrpSpPr>
          <p:nvPr/>
        </p:nvGrpSpPr>
        <p:grpSpPr bwMode="auto">
          <a:xfrm>
            <a:off x="2978150" y="1000125"/>
            <a:ext cx="2174875" cy="1897063"/>
            <a:chOff x="1876" y="630"/>
            <a:chExt cx="1370" cy="1195"/>
          </a:xfrm>
        </p:grpSpPr>
        <p:sp>
          <p:nvSpPr>
            <p:cNvPr id="22566" name="Text Box 13"/>
            <p:cNvSpPr txBox="1">
              <a:spLocks noChangeArrowheads="1"/>
            </p:cNvSpPr>
            <p:nvPr/>
          </p:nvSpPr>
          <p:spPr bwMode="auto">
            <a:xfrm>
              <a:off x="1876" y="630"/>
              <a:ext cx="5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valid bit</a:t>
              </a:r>
            </a:p>
          </p:txBody>
        </p:sp>
        <p:sp>
          <p:nvSpPr>
            <p:cNvPr id="22567" name="Text Box 15"/>
            <p:cNvSpPr txBox="1">
              <a:spLocks noChangeArrowheads="1"/>
            </p:cNvSpPr>
            <p:nvPr/>
          </p:nvSpPr>
          <p:spPr bwMode="auto">
            <a:xfrm>
              <a:off x="2306" y="917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type</a:t>
              </a:r>
            </a:p>
          </p:txBody>
        </p:sp>
        <p:sp>
          <p:nvSpPr>
            <p:cNvPr id="22568" name="Text Box 16"/>
            <p:cNvSpPr txBox="1">
              <a:spLocks noChangeArrowheads="1"/>
            </p:cNvSpPr>
            <p:nvPr/>
          </p:nvSpPr>
          <p:spPr bwMode="auto">
            <a:xfrm>
              <a:off x="2498" y="1060"/>
              <a:ext cx="7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taken target</a:t>
              </a:r>
            </a:p>
          </p:txBody>
        </p:sp>
        <p:sp>
          <p:nvSpPr>
            <p:cNvPr id="22569" name="Text Box 17"/>
            <p:cNvSpPr txBox="1">
              <a:spLocks noChangeArrowheads="1"/>
            </p:cNvSpPr>
            <p:nvPr/>
          </p:nvSpPr>
          <p:spPr bwMode="auto">
            <a:xfrm>
              <a:off x="2119" y="773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tag</a:t>
              </a:r>
            </a:p>
          </p:txBody>
        </p:sp>
        <p:sp>
          <p:nvSpPr>
            <p:cNvPr id="22570" name="Line 18"/>
            <p:cNvSpPr>
              <a:spLocks noChangeShapeType="1"/>
            </p:cNvSpPr>
            <p:nvPr/>
          </p:nvSpPr>
          <p:spPr bwMode="auto">
            <a:xfrm>
              <a:off x="1972" y="821"/>
              <a:ext cx="0" cy="10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19"/>
            <p:cNvSpPr>
              <a:spLocks noChangeShapeType="1"/>
            </p:cNvSpPr>
            <p:nvPr/>
          </p:nvSpPr>
          <p:spPr bwMode="auto">
            <a:xfrm>
              <a:off x="2259" y="965"/>
              <a:ext cx="0" cy="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20"/>
            <p:cNvSpPr>
              <a:spLocks noChangeShapeType="1"/>
            </p:cNvSpPr>
            <p:nvPr/>
          </p:nvSpPr>
          <p:spPr bwMode="auto">
            <a:xfrm>
              <a:off x="2450" y="1108"/>
              <a:ext cx="0" cy="7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21"/>
            <p:cNvSpPr>
              <a:spLocks noChangeShapeType="1"/>
            </p:cNvSpPr>
            <p:nvPr/>
          </p:nvSpPr>
          <p:spPr bwMode="auto">
            <a:xfrm>
              <a:off x="2737" y="1252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38" name="Group 55"/>
          <p:cNvGrpSpPr>
            <a:grpSpLocks/>
          </p:cNvGrpSpPr>
          <p:nvPr/>
        </p:nvGrpSpPr>
        <p:grpSpPr bwMode="auto">
          <a:xfrm>
            <a:off x="4540250" y="1987550"/>
            <a:ext cx="4065588" cy="909638"/>
            <a:chOff x="2860" y="1252"/>
            <a:chExt cx="2561" cy="573"/>
          </a:xfrm>
        </p:grpSpPr>
        <p:sp>
          <p:nvSpPr>
            <p:cNvPr id="22564" name="Text Box 14"/>
            <p:cNvSpPr txBox="1">
              <a:spLocks noChangeArrowheads="1"/>
            </p:cNvSpPr>
            <p:nvPr/>
          </p:nvSpPr>
          <p:spPr bwMode="auto">
            <a:xfrm>
              <a:off x="2860" y="1252"/>
              <a:ext cx="2561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/>
                <a:t>branch history</a:t>
              </a:r>
              <a:r>
                <a:rPr lang="en-US" altLang="en-US" sz="1400"/>
                <a:t>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previous outcome = “saturating 1-bit counter”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or generalize to “saturating n-bit counter”</a:t>
              </a:r>
            </a:p>
          </p:txBody>
        </p:sp>
        <p:sp>
          <p:nvSpPr>
            <p:cNvPr id="22565" name="Line 22"/>
            <p:cNvSpPr>
              <a:spLocks noChangeShapeType="1"/>
            </p:cNvSpPr>
            <p:nvPr/>
          </p:nvSpPr>
          <p:spPr bwMode="auto">
            <a:xfrm>
              <a:off x="2976" y="1682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9" name="Text Box 23"/>
          <p:cNvSpPr txBox="1">
            <a:spLocks noChangeArrowheads="1"/>
          </p:cNvSpPr>
          <p:nvPr/>
        </p:nvSpPr>
        <p:spPr bwMode="auto">
          <a:xfrm>
            <a:off x="169863" y="4945063"/>
            <a:ext cx="180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separate BTB/BHT:</a:t>
            </a:r>
          </a:p>
        </p:txBody>
      </p:sp>
      <p:grpSp>
        <p:nvGrpSpPr>
          <p:cNvPr id="260122" name="Group 26"/>
          <p:cNvGrpSpPr>
            <a:grpSpLocks/>
          </p:cNvGrpSpPr>
          <p:nvPr/>
        </p:nvGrpSpPr>
        <p:grpSpPr bwMode="auto">
          <a:xfrm>
            <a:off x="3054350" y="2897188"/>
            <a:ext cx="1517650" cy="909637"/>
            <a:chOff x="1924" y="1826"/>
            <a:chExt cx="956" cy="573"/>
          </a:xfrm>
        </p:grpSpPr>
        <p:sp>
          <p:nvSpPr>
            <p:cNvPr id="22560" name="Rectangle 27"/>
            <p:cNvSpPr>
              <a:spLocks noChangeArrowheads="1"/>
            </p:cNvSpPr>
            <p:nvPr/>
          </p:nvSpPr>
          <p:spPr bwMode="auto">
            <a:xfrm>
              <a:off x="1924" y="1826"/>
              <a:ext cx="143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61" name="Rectangle 28"/>
            <p:cNvSpPr>
              <a:spLocks noChangeArrowheads="1"/>
            </p:cNvSpPr>
            <p:nvPr/>
          </p:nvSpPr>
          <p:spPr bwMode="auto">
            <a:xfrm>
              <a:off x="2067" y="1826"/>
              <a:ext cx="335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62" name="Rectangle 29"/>
            <p:cNvSpPr>
              <a:spLocks noChangeArrowheads="1"/>
            </p:cNvSpPr>
            <p:nvPr/>
          </p:nvSpPr>
          <p:spPr bwMode="auto">
            <a:xfrm>
              <a:off x="2402" y="1826"/>
              <a:ext cx="143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2563" name="Rectangle 30"/>
            <p:cNvSpPr>
              <a:spLocks noChangeArrowheads="1"/>
            </p:cNvSpPr>
            <p:nvPr/>
          </p:nvSpPr>
          <p:spPr bwMode="auto">
            <a:xfrm>
              <a:off x="2545" y="1826"/>
              <a:ext cx="335" cy="5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grpSp>
        <p:nvGrpSpPr>
          <p:cNvPr id="260131" name="Group 35"/>
          <p:cNvGrpSpPr>
            <a:grpSpLocks/>
          </p:cNvGrpSpPr>
          <p:nvPr/>
        </p:nvGrpSpPr>
        <p:grpSpPr bwMode="auto">
          <a:xfrm>
            <a:off x="2219325" y="5476875"/>
            <a:ext cx="835025" cy="304800"/>
            <a:chOff x="1398" y="2017"/>
            <a:chExt cx="526" cy="192"/>
          </a:xfrm>
        </p:grpSpPr>
        <p:sp>
          <p:nvSpPr>
            <p:cNvPr id="22558" name="Text Box 36"/>
            <p:cNvSpPr txBox="1">
              <a:spLocks noChangeArrowheads="1"/>
            </p:cNvSpPr>
            <p:nvPr/>
          </p:nvSpPr>
          <p:spPr bwMode="auto">
            <a:xfrm>
              <a:off x="1398" y="2017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PC</a:t>
              </a:r>
            </a:p>
          </p:txBody>
        </p:sp>
        <p:sp>
          <p:nvSpPr>
            <p:cNvPr id="22559" name="Line 37"/>
            <p:cNvSpPr>
              <a:spLocks noChangeShapeType="1"/>
            </p:cNvSpPr>
            <p:nvPr/>
          </p:nvSpPr>
          <p:spPr bwMode="auto">
            <a:xfrm>
              <a:off x="1685" y="2113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134" name="Group 38"/>
          <p:cNvGrpSpPr>
            <a:grpSpLocks/>
          </p:cNvGrpSpPr>
          <p:nvPr/>
        </p:nvGrpSpPr>
        <p:grpSpPr bwMode="auto">
          <a:xfrm>
            <a:off x="6013450" y="5475288"/>
            <a:ext cx="835025" cy="304800"/>
            <a:chOff x="1398" y="2017"/>
            <a:chExt cx="526" cy="192"/>
          </a:xfrm>
        </p:grpSpPr>
        <p:sp>
          <p:nvSpPr>
            <p:cNvPr id="22556" name="Text Box 39"/>
            <p:cNvSpPr txBox="1">
              <a:spLocks noChangeArrowheads="1"/>
            </p:cNvSpPr>
            <p:nvPr/>
          </p:nvSpPr>
          <p:spPr bwMode="auto">
            <a:xfrm>
              <a:off x="1398" y="2017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PC</a:t>
              </a:r>
            </a:p>
          </p:txBody>
        </p:sp>
        <p:sp>
          <p:nvSpPr>
            <p:cNvPr id="22557" name="Line 40"/>
            <p:cNvSpPr>
              <a:spLocks noChangeShapeType="1"/>
            </p:cNvSpPr>
            <p:nvPr/>
          </p:nvSpPr>
          <p:spPr bwMode="auto">
            <a:xfrm>
              <a:off x="1685" y="2113"/>
              <a:ext cx="2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0137" name="Text Box 41"/>
          <p:cNvSpPr txBox="1">
            <a:spLocks noChangeArrowheads="1"/>
          </p:cNvSpPr>
          <p:nvPr/>
        </p:nvSpPr>
        <p:spPr bwMode="auto">
          <a:xfrm>
            <a:off x="3509963" y="6084888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BTB</a:t>
            </a:r>
          </a:p>
        </p:txBody>
      </p:sp>
      <p:sp>
        <p:nvSpPr>
          <p:cNvPr id="260138" name="Text Box 42"/>
          <p:cNvSpPr txBox="1">
            <a:spLocks noChangeArrowheads="1"/>
          </p:cNvSpPr>
          <p:nvPr/>
        </p:nvSpPr>
        <p:spPr bwMode="auto">
          <a:xfrm>
            <a:off x="6697663" y="6083300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BHT</a:t>
            </a:r>
          </a:p>
        </p:txBody>
      </p:sp>
      <p:grpSp>
        <p:nvGrpSpPr>
          <p:cNvPr id="260149" name="Group 53"/>
          <p:cNvGrpSpPr>
            <a:grpSpLocks/>
          </p:cNvGrpSpPr>
          <p:nvPr/>
        </p:nvGrpSpPr>
        <p:grpSpPr bwMode="auto">
          <a:xfrm>
            <a:off x="3054350" y="4340225"/>
            <a:ext cx="2174875" cy="835025"/>
            <a:chOff x="1924" y="2734"/>
            <a:chExt cx="1370" cy="526"/>
          </a:xfrm>
        </p:grpSpPr>
        <p:sp>
          <p:nvSpPr>
            <p:cNvPr id="22548" name="Text Box 45"/>
            <p:cNvSpPr txBox="1">
              <a:spLocks noChangeArrowheads="1"/>
            </p:cNvSpPr>
            <p:nvPr/>
          </p:nvSpPr>
          <p:spPr bwMode="auto">
            <a:xfrm>
              <a:off x="1924" y="2734"/>
              <a:ext cx="5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valid bit</a:t>
              </a:r>
            </a:p>
          </p:txBody>
        </p:sp>
        <p:sp>
          <p:nvSpPr>
            <p:cNvPr id="22549" name="Text Box 46"/>
            <p:cNvSpPr txBox="1">
              <a:spLocks noChangeArrowheads="1"/>
            </p:cNvSpPr>
            <p:nvPr/>
          </p:nvSpPr>
          <p:spPr bwMode="auto">
            <a:xfrm>
              <a:off x="2354" y="2925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type</a:t>
              </a:r>
            </a:p>
          </p:txBody>
        </p:sp>
        <p:sp>
          <p:nvSpPr>
            <p:cNvPr id="22550" name="Text Box 47"/>
            <p:cNvSpPr txBox="1">
              <a:spLocks noChangeArrowheads="1"/>
            </p:cNvSpPr>
            <p:nvPr/>
          </p:nvSpPr>
          <p:spPr bwMode="auto">
            <a:xfrm>
              <a:off x="2546" y="3021"/>
              <a:ext cx="7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taken target</a:t>
              </a:r>
            </a:p>
          </p:txBody>
        </p:sp>
        <p:sp>
          <p:nvSpPr>
            <p:cNvPr id="22551" name="Text Box 48"/>
            <p:cNvSpPr txBox="1">
              <a:spLocks noChangeArrowheads="1"/>
            </p:cNvSpPr>
            <p:nvPr/>
          </p:nvSpPr>
          <p:spPr bwMode="auto">
            <a:xfrm>
              <a:off x="2167" y="2830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tag</a:t>
              </a:r>
            </a:p>
          </p:txBody>
        </p:sp>
        <p:sp>
          <p:nvSpPr>
            <p:cNvPr id="22552" name="Line 49"/>
            <p:cNvSpPr>
              <a:spLocks noChangeShapeType="1"/>
            </p:cNvSpPr>
            <p:nvPr/>
          </p:nvSpPr>
          <p:spPr bwMode="auto">
            <a:xfrm flipH="1">
              <a:off x="2019" y="2925"/>
              <a:ext cx="1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50"/>
            <p:cNvSpPr>
              <a:spLocks noChangeShapeType="1"/>
            </p:cNvSpPr>
            <p:nvPr/>
          </p:nvSpPr>
          <p:spPr bwMode="auto">
            <a:xfrm flipH="1">
              <a:off x="2306" y="3021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51"/>
            <p:cNvSpPr>
              <a:spLocks noChangeShapeType="1"/>
            </p:cNvSpPr>
            <p:nvPr/>
          </p:nvSpPr>
          <p:spPr bwMode="auto">
            <a:xfrm>
              <a:off x="2498" y="3117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52"/>
            <p:cNvSpPr>
              <a:spLocks noChangeShapeType="1"/>
            </p:cNvSpPr>
            <p:nvPr/>
          </p:nvSpPr>
          <p:spPr bwMode="auto">
            <a:xfrm flipH="1">
              <a:off x="2784" y="3212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0155" name="Line 59"/>
          <p:cNvSpPr>
            <a:spLocks noChangeShapeType="1"/>
          </p:cNvSpPr>
          <p:nvPr/>
        </p:nvSpPr>
        <p:spPr bwMode="auto">
          <a:xfrm>
            <a:off x="6924675" y="2746375"/>
            <a:ext cx="0" cy="242887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0157" name="AutoShape 61"/>
          <p:cNvSpPr>
            <a:spLocks noChangeArrowheads="1"/>
          </p:cNvSpPr>
          <p:nvPr/>
        </p:nvSpPr>
        <p:spPr bwMode="auto">
          <a:xfrm>
            <a:off x="7380288" y="4340225"/>
            <a:ext cx="1593850" cy="985838"/>
          </a:xfrm>
          <a:prstGeom prst="wedgeRoundRectCallout">
            <a:avLst>
              <a:gd name="adj1" fmla="val -56574"/>
              <a:gd name="adj2" fmla="val 87037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Now let’s innovate on this: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more context for indexing</a:t>
            </a:r>
          </a:p>
        </p:txBody>
      </p:sp>
    </p:spTree>
    <p:extLst>
      <p:ext uri="{BB962C8B-B14F-4D97-AF65-F5344CB8AC3E}">
        <p14:creationId xmlns:p14="http://schemas.microsoft.com/office/powerpoint/2010/main" val="80215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30" grpId="0" animBg="1"/>
      <p:bldP spid="260130" grpId="1" animBg="1"/>
      <p:bldP spid="260137" grpId="0"/>
      <p:bldP spid="260138" grpId="0"/>
      <p:bldP spid="2601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1-bit counter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How 1-bit counter works</a:t>
            </a:r>
          </a:p>
          <a:p>
            <a:pPr lvl="1"/>
            <a:r>
              <a:rPr lang="en-US" altLang="en-US" dirty="0"/>
              <a:t>Set counter = 1 if branch was </a:t>
            </a:r>
            <a:r>
              <a:rPr lang="en-US" altLang="en-US" i="1" dirty="0"/>
              <a:t>taken</a:t>
            </a:r>
            <a:r>
              <a:rPr lang="en-US" altLang="en-US" dirty="0"/>
              <a:t>, 0 if branch was </a:t>
            </a:r>
            <a:r>
              <a:rPr lang="en-US" altLang="en-US" i="1" dirty="0"/>
              <a:t>not-taken</a:t>
            </a:r>
          </a:p>
          <a:p>
            <a:pPr lvl="1"/>
            <a:r>
              <a:rPr lang="en-US" altLang="en-US" dirty="0"/>
              <a:t>At IF stage, check the 1-bit counter of the branch:</a:t>
            </a:r>
          </a:p>
          <a:p>
            <a:pPr lvl="2"/>
            <a:r>
              <a:rPr lang="en-US" altLang="en-US" dirty="0"/>
              <a:t>if counter = 1 then predict </a:t>
            </a:r>
            <a:r>
              <a:rPr lang="en-US" altLang="en-US" i="1" dirty="0"/>
              <a:t>taken</a:t>
            </a:r>
          </a:p>
          <a:p>
            <a:pPr lvl="2"/>
            <a:r>
              <a:rPr lang="en-US" altLang="en-US" dirty="0"/>
              <a:t>else predict </a:t>
            </a:r>
            <a:r>
              <a:rPr lang="en-US" altLang="en-US" i="1" dirty="0"/>
              <a:t>not-taken</a:t>
            </a:r>
          </a:p>
          <a:p>
            <a:pPr lvl="1"/>
            <a:r>
              <a:rPr lang="en-US" altLang="en-US" dirty="0"/>
              <a:t>Essentially predicts the branch will do the same thing it did the last time</a:t>
            </a:r>
          </a:p>
          <a:p>
            <a:pPr lvl="1"/>
            <a:r>
              <a:rPr lang="en-US" altLang="en-US" dirty="0"/>
              <a:t>Problems:</a:t>
            </a:r>
          </a:p>
          <a:p>
            <a:pPr lvl="2"/>
            <a:r>
              <a:rPr lang="en-US" altLang="en-US" dirty="0"/>
              <a:t>Some branches don’t do what they did the last time!</a:t>
            </a:r>
          </a:p>
          <a:p>
            <a:pPr lvl="2"/>
            <a:r>
              <a:rPr lang="en-US" altLang="en-US" dirty="0"/>
              <a:t>Need more sophisticated predictor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45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CDA5CF-CFF3-9766-2402-69FBA0328395}"/>
              </a:ext>
            </a:extLst>
          </p:cNvPr>
          <p:cNvSpPr txBox="1"/>
          <p:nvPr/>
        </p:nvSpPr>
        <p:spPr>
          <a:xfrm>
            <a:off x="6570545" y="2999819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4-&gt;5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5!=10</a:t>
            </a:r>
          </a:p>
        </p:txBody>
      </p:sp>
      <p:sp>
        <p:nvSpPr>
          <p:cNvPr id="28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5213" y="1271588"/>
            <a:ext cx="3659187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void some_function()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for (i = 0; i &lt; 10; i++)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while (1)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some_function();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03813" y="1271588"/>
            <a:ext cx="30511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r1 = 0, r2 = 10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LOOP: ...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addi</a:t>
            </a:r>
            <a:r>
              <a:rPr lang="en-US" altLang="en-US" sz="1400" dirty="0">
                <a:latin typeface="Courier New" panose="02070309020205020404" pitchFamily="49" charset="0"/>
              </a:rPr>
              <a:t> r1, r1, #1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bne</a:t>
            </a:r>
            <a:r>
              <a:rPr lang="en-US" altLang="en-US" sz="1400" dirty="0">
                <a:latin typeface="Courier New" panose="02070309020205020404" pitchFamily="49" charset="0"/>
              </a:rPr>
              <a:t>  r1, r2, LOOP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3960813"/>
            <a:ext cx="15985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bne</a:t>
            </a:r>
            <a:r>
              <a:rPr lang="en-US" altLang="en-US" sz="1400" dirty="0"/>
              <a:t> r1, r2, LOOP</a:t>
            </a: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1004888" y="3732213"/>
            <a:ext cx="721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572000" y="1835150"/>
            <a:ext cx="303213" cy="3032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238201" name="Group 6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926063"/>
              </p:ext>
            </p:extLst>
          </p:nvPr>
        </p:nvGraphicFramePr>
        <p:xfrm>
          <a:off x="31750" y="4327525"/>
          <a:ext cx="9093200" cy="1301751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Outcome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1-bit counter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Prediction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771" name="Group 605"/>
          <p:cNvGrpSpPr>
            <a:grpSpLocks/>
          </p:cNvGrpSpPr>
          <p:nvPr/>
        </p:nvGrpSpPr>
        <p:grpSpPr bwMode="auto">
          <a:xfrm>
            <a:off x="777875" y="4643438"/>
            <a:ext cx="7967663" cy="190500"/>
            <a:chOff x="490" y="2925"/>
            <a:chExt cx="5019" cy="120"/>
          </a:xfrm>
        </p:grpSpPr>
        <p:grpSp>
          <p:nvGrpSpPr>
            <p:cNvPr id="24797" name="Group 538"/>
            <p:cNvGrpSpPr>
              <a:grpSpLocks/>
            </p:cNvGrpSpPr>
            <p:nvPr/>
          </p:nvGrpSpPr>
          <p:grpSpPr bwMode="auto">
            <a:xfrm>
              <a:off x="490" y="2925"/>
              <a:ext cx="239" cy="120"/>
              <a:chOff x="729" y="3738"/>
              <a:chExt cx="287" cy="120"/>
            </a:xfrm>
          </p:grpSpPr>
          <p:sp>
            <p:nvSpPr>
              <p:cNvPr id="24855" name="Arc 53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6" name="Arc 53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98" name="Group 545"/>
            <p:cNvGrpSpPr>
              <a:grpSpLocks/>
            </p:cNvGrpSpPr>
            <p:nvPr/>
          </p:nvGrpSpPr>
          <p:grpSpPr bwMode="auto">
            <a:xfrm>
              <a:off x="729" y="2925"/>
              <a:ext cx="239" cy="120"/>
              <a:chOff x="729" y="3738"/>
              <a:chExt cx="287" cy="120"/>
            </a:xfrm>
          </p:grpSpPr>
          <p:sp>
            <p:nvSpPr>
              <p:cNvPr id="24853" name="Arc 54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4" name="Arc 54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799" name="Group 548"/>
            <p:cNvGrpSpPr>
              <a:grpSpLocks/>
            </p:cNvGrpSpPr>
            <p:nvPr/>
          </p:nvGrpSpPr>
          <p:grpSpPr bwMode="auto">
            <a:xfrm>
              <a:off x="968" y="2925"/>
              <a:ext cx="239" cy="120"/>
              <a:chOff x="729" y="3738"/>
              <a:chExt cx="287" cy="120"/>
            </a:xfrm>
          </p:grpSpPr>
          <p:sp>
            <p:nvSpPr>
              <p:cNvPr id="24851" name="Arc 54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2" name="Arc 55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0" name="Group 551"/>
            <p:cNvGrpSpPr>
              <a:grpSpLocks/>
            </p:cNvGrpSpPr>
            <p:nvPr/>
          </p:nvGrpSpPr>
          <p:grpSpPr bwMode="auto">
            <a:xfrm>
              <a:off x="1255" y="2925"/>
              <a:ext cx="239" cy="120"/>
              <a:chOff x="729" y="3738"/>
              <a:chExt cx="287" cy="120"/>
            </a:xfrm>
          </p:grpSpPr>
          <p:sp>
            <p:nvSpPr>
              <p:cNvPr id="24849" name="Arc 55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50" name="Arc 55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1" name="Group 554"/>
            <p:cNvGrpSpPr>
              <a:grpSpLocks/>
            </p:cNvGrpSpPr>
            <p:nvPr/>
          </p:nvGrpSpPr>
          <p:grpSpPr bwMode="auto">
            <a:xfrm>
              <a:off x="1494" y="2925"/>
              <a:ext cx="239" cy="120"/>
              <a:chOff x="729" y="3738"/>
              <a:chExt cx="287" cy="120"/>
            </a:xfrm>
          </p:grpSpPr>
          <p:sp>
            <p:nvSpPr>
              <p:cNvPr id="24847" name="Arc 55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8" name="Arc 55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2" name="Group 557"/>
            <p:cNvGrpSpPr>
              <a:grpSpLocks/>
            </p:cNvGrpSpPr>
            <p:nvPr/>
          </p:nvGrpSpPr>
          <p:grpSpPr bwMode="auto">
            <a:xfrm>
              <a:off x="1733" y="2925"/>
              <a:ext cx="239" cy="120"/>
              <a:chOff x="729" y="3738"/>
              <a:chExt cx="287" cy="120"/>
            </a:xfrm>
          </p:grpSpPr>
          <p:sp>
            <p:nvSpPr>
              <p:cNvPr id="24845" name="Arc 55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6" name="Arc 55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3" name="Group 560"/>
            <p:cNvGrpSpPr>
              <a:grpSpLocks/>
            </p:cNvGrpSpPr>
            <p:nvPr/>
          </p:nvGrpSpPr>
          <p:grpSpPr bwMode="auto">
            <a:xfrm>
              <a:off x="1972" y="2925"/>
              <a:ext cx="239" cy="120"/>
              <a:chOff x="729" y="3738"/>
              <a:chExt cx="287" cy="120"/>
            </a:xfrm>
          </p:grpSpPr>
          <p:sp>
            <p:nvSpPr>
              <p:cNvPr id="24843" name="Arc 56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4" name="Arc 56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4" name="Group 563"/>
            <p:cNvGrpSpPr>
              <a:grpSpLocks/>
            </p:cNvGrpSpPr>
            <p:nvPr/>
          </p:nvGrpSpPr>
          <p:grpSpPr bwMode="auto">
            <a:xfrm>
              <a:off x="2259" y="2925"/>
              <a:ext cx="239" cy="120"/>
              <a:chOff x="729" y="3738"/>
              <a:chExt cx="287" cy="120"/>
            </a:xfrm>
          </p:grpSpPr>
          <p:sp>
            <p:nvSpPr>
              <p:cNvPr id="24841" name="Arc 56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2" name="Arc 56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5" name="Group 566"/>
            <p:cNvGrpSpPr>
              <a:grpSpLocks/>
            </p:cNvGrpSpPr>
            <p:nvPr/>
          </p:nvGrpSpPr>
          <p:grpSpPr bwMode="auto">
            <a:xfrm>
              <a:off x="2497" y="2925"/>
              <a:ext cx="239" cy="120"/>
              <a:chOff x="729" y="3738"/>
              <a:chExt cx="287" cy="120"/>
            </a:xfrm>
          </p:grpSpPr>
          <p:sp>
            <p:nvSpPr>
              <p:cNvPr id="24839" name="Arc 56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40" name="Arc 56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6" name="Group 569"/>
            <p:cNvGrpSpPr>
              <a:grpSpLocks/>
            </p:cNvGrpSpPr>
            <p:nvPr/>
          </p:nvGrpSpPr>
          <p:grpSpPr bwMode="auto">
            <a:xfrm>
              <a:off x="2736" y="2925"/>
              <a:ext cx="239" cy="120"/>
              <a:chOff x="729" y="3738"/>
              <a:chExt cx="287" cy="120"/>
            </a:xfrm>
          </p:grpSpPr>
          <p:sp>
            <p:nvSpPr>
              <p:cNvPr id="24837" name="Arc 57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8" name="Arc 57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7" name="Group 572"/>
            <p:cNvGrpSpPr>
              <a:grpSpLocks/>
            </p:cNvGrpSpPr>
            <p:nvPr/>
          </p:nvGrpSpPr>
          <p:grpSpPr bwMode="auto">
            <a:xfrm>
              <a:off x="2975" y="2925"/>
              <a:ext cx="239" cy="120"/>
              <a:chOff x="729" y="3738"/>
              <a:chExt cx="287" cy="120"/>
            </a:xfrm>
          </p:grpSpPr>
          <p:sp>
            <p:nvSpPr>
              <p:cNvPr id="24835" name="Arc 573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6" name="Arc 574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8" name="Group 575"/>
            <p:cNvGrpSpPr>
              <a:grpSpLocks/>
            </p:cNvGrpSpPr>
            <p:nvPr/>
          </p:nvGrpSpPr>
          <p:grpSpPr bwMode="auto">
            <a:xfrm>
              <a:off x="3262" y="2925"/>
              <a:ext cx="239" cy="120"/>
              <a:chOff x="729" y="3738"/>
              <a:chExt cx="287" cy="120"/>
            </a:xfrm>
          </p:grpSpPr>
          <p:sp>
            <p:nvSpPr>
              <p:cNvPr id="24833" name="Arc 57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4" name="Arc 57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09" name="Group 578"/>
            <p:cNvGrpSpPr>
              <a:grpSpLocks/>
            </p:cNvGrpSpPr>
            <p:nvPr/>
          </p:nvGrpSpPr>
          <p:grpSpPr bwMode="auto">
            <a:xfrm>
              <a:off x="3501" y="2925"/>
              <a:ext cx="239" cy="120"/>
              <a:chOff x="729" y="3738"/>
              <a:chExt cx="287" cy="120"/>
            </a:xfrm>
          </p:grpSpPr>
          <p:sp>
            <p:nvSpPr>
              <p:cNvPr id="24831" name="Arc 57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2" name="Arc 58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0" name="Group 581"/>
            <p:cNvGrpSpPr>
              <a:grpSpLocks/>
            </p:cNvGrpSpPr>
            <p:nvPr/>
          </p:nvGrpSpPr>
          <p:grpSpPr bwMode="auto">
            <a:xfrm>
              <a:off x="3740" y="2925"/>
              <a:ext cx="239" cy="120"/>
              <a:chOff x="729" y="3738"/>
              <a:chExt cx="287" cy="120"/>
            </a:xfrm>
          </p:grpSpPr>
          <p:sp>
            <p:nvSpPr>
              <p:cNvPr id="24829" name="Arc 58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30" name="Arc 58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1" name="Group 584"/>
            <p:cNvGrpSpPr>
              <a:grpSpLocks/>
            </p:cNvGrpSpPr>
            <p:nvPr/>
          </p:nvGrpSpPr>
          <p:grpSpPr bwMode="auto">
            <a:xfrm>
              <a:off x="3979" y="2925"/>
              <a:ext cx="239" cy="120"/>
              <a:chOff x="729" y="3738"/>
              <a:chExt cx="287" cy="120"/>
            </a:xfrm>
          </p:grpSpPr>
          <p:sp>
            <p:nvSpPr>
              <p:cNvPr id="24827" name="Arc 58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8" name="Arc 58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2" name="Group 587"/>
            <p:cNvGrpSpPr>
              <a:grpSpLocks/>
            </p:cNvGrpSpPr>
            <p:nvPr/>
          </p:nvGrpSpPr>
          <p:grpSpPr bwMode="auto">
            <a:xfrm>
              <a:off x="4266" y="2925"/>
              <a:ext cx="239" cy="120"/>
              <a:chOff x="729" y="3738"/>
              <a:chExt cx="287" cy="120"/>
            </a:xfrm>
          </p:grpSpPr>
          <p:sp>
            <p:nvSpPr>
              <p:cNvPr id="24825" name="Arc 58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6" name="Arc 58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3" name="Group 590"/>
            <p:cNvGrpSpPr>
              <a:grpSpLocks/>
            </p:cNvGrpSpPr>
            <p:nvPr/>
          </p:nvGrpSpPr>
          <p:grpSpPr bwMode="auto">
            <a:xfrm>
              <a:off x="4505" y="2925"/>
              <a:ext cx="239" cy="120"/>
              <a:chOff x="729" y="3738"/>
              <a:chExt cx="287" cy="120"/>
            </a:xfrm>
          </p:grpSpPr>
          <p:sp>
            <p:nvSpPr>
              <p:cNvPr id="24823" name="Arc 59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4" name="Arc 59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4" name="Group 593"/>
            <p:cNvGrpSpPr>
              <a:grpSpLocks/>
            </p:cNvGrpSpPr>
            <p:nvPr/>
          </p:nvGrpSpPr>
          <p:grpSpPr bwMode="auto">
            <a:xfrm>
              <a:off x="4744" y="2925"/>
              <a:ext cx="239" cy="120"/>
              <a:chOff x="729" y="3738"/>
              <a:chExt cx="287" cy="120"/>
            </a:xfrm>
          </p:grpSpPr>
          <p:sp>
            <p:nvSpPr>
              <p:cNvPr id="24821" name="Arc 59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2" name="Arc 59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5" name="Group 596"/>
            <p:cNvGrpSpPr>
              <a:grpSpLocks/>
            </p:cNvGrpSpPr>
            <p:nvPr/>
          </p:nvGrpSpPr>
          <p:grpSpPr bwMode="auto">
            <a:xfrm>
              <a:off x="4983" y="2925"/>
              <a:ext cx="239" cy="120"/>
              <a:chOff x="729" y="3738"/>
              <a:chExt cx="287" cy="120"/>
            </a:xfrm>
          </p:grpSpPr>
          <p:sp>
            <p:nvSpPr>
              <p:cNvPr id="24819" name="Arc 59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20" name="Arc 59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816" name="Group 599"/>
            <p:cNvGrpSpPr>
              <a:grpSpLocks/>
            </p:cNvGrpSpPr>
            <p:nvPr/>
          </p:nvGrpSpPr>
          <p:grpSpPr bwMode="auto">
            <a:xfrm>
              <a:off x="5270" y="2925"/>
              <a:ext cx="239" cy="120"/>
              <a:chOff x="729" y="3738"/>
              <a:chExt cx="287" cy="120"/>
            </a:xfrm>
          </p:grpSpPr>
          <p:sp>
            <p:nvSpPr>
              <p:cNvPr id="24817" name="Arc 60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18" name="Arc 60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772" name="Line 606"/>
          <p:cNvSpPr>
            <a:spLocks noChangeShapeType="1"/>
          </p:cNvSpPr>
          <p:nvPr/>
        </p:nvSpPr>
        <p:spPr bwMode="auto">
          <a:xfrm>
            <a:off x="7778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3" name="Line 607"/>
          <p:cNvSpPr>
            <a:spLocks noChangeShapeType="1"/>
          </p:cNvSpPr>
          <p:nvPr/>
        </p:nvSpPr>
        <p:spPr bwMode="auto">
          <a:xfrm>
            <a:off x="11572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4" name="Line 608"/>
          <p:cNvSpPr>
            <a:spLocks noChangeShapeType="1"/>
          </p:cNvSpPr>
          <p:nvPr/>
        </p:nvSpPr>
        <p:spPr bwMode="auto">
          <a:xfrm>
            <a:off x="161290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5" name="Line 609"/>
          <p:cNvSpPr>
            <a:spLocks noChangeShapeType="1"/>
          </p:cNvSpPr>
          <p:nvPr/>
        </p:nvSpPr>
        <p:spPr bwMode="auto">
          <a:xfrm>
            <a:off x="19923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6" name="Line 610"/>
          <p:cNvSpPr>
            <a:spLocks noChangeShapeType="1"/>
          </p:cNvSpPr>
          <p:nvPr/>
        </p:nvSpPr>
        <p:spPr bwMode="auto">
          <a:xfrm>
            <a:off x="23717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7" name="Line 611"/>
          <p:cNvSpPr>
            <a:spLocks noChangeShapeType="1"/>
          </p:cNvSpPr>
          <p:nvPr/>
        </p:nvSpPr>
        <p:spPr bwMode="auto">
          <a:xfrm>
            <a:off x="275113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8" name="Line 612"/>
          <p:cNvSpPr>
            <a:spLocks noChangeShapeType="1"/>
          </p:cNvSpPr>
          <p:nvPr/>
        </p:nvSpPr>
        <p:spPr bwMode="auto">
          <a:xfrm>
            <a:off x="320675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79" name="Line 614"/>
          <p:cNvSpPr>
            <a:spLocks noChangeShapeType="1"/>
          </p:cNvSpPr>
          <p:nvPr/>
        </p:nvSpPr>
        <p:spPr bwMode="auto">
          <a:xfrm>
            <a:off x="358616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0" name="Line 615"/>
          <p:cNvSpPr>
            <a:spLocks noChangeShapeType="1"/>
          </p:cNvSpPr>
          <p:nvPr/>
        </p:nvSpPr>
        <p:spPr bwMode="auto">
          <a:xfrm>
            <a:off x="39655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1" name="Line 616"/>
          <p:cNvSpPr>
            <a:spLocks noChangeShapeType="1"/>
          </p:cNvSpPr>
          <p:nvPr/>
        </p:nvSpPr>
        <p:spPr bwMode="auto">
          <a:xfrm>
            <a:off x="44211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2" name="Line 617"/>
          <p:cNvSpPr>
            <a:spLocks noChangeShapeType="1"/>
          </p:cNvSpPr>
          <p:nvPr/>
        </p:nvSpPr>
        <p:spPr bwMode="auto">
          <a:xfrm>
            <a:off x="47990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3" name="Line 618"/>
          <p:cNvSpPr>
            <a:spLocks noChangeShapeType="1"/>
          </p:cNvSpPr>
          <p:nvPr/>
        </p:nvSpPr>
        <p:spPr bwMode="auto">
          <a:xfrm>
            <a:off x="51784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4" name="Line 619"/>
          <p:cNvSpPr>
            <a:spLocks noChangeShapeType="1"/>
          </p:cNvSpPr>
          <p:nvPr/>
        </p:nvSpPr>
        <p:spPr bwMode="auto">
          <a:xfrm>
            <a:off x="56356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5" name="Line 620"/>
          <p:cNvSpPr>
            <a:spLocks noChangeShapeType="1"/>
          </p:cNvSpPr>
          <p:nvPr/>
        </p:nvSpPr>
        <p:spPr bwMode="auto">
          <a:xfrm>
            <a:off x="601503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6" name="Line 621"/>
          <p:cNvSpPr>
            <a:spLocks noChangeShapeType="1"/>
          </p:cNvSpPr>
          <p:nvPr/>
        </p:nvSpPr>
        <p:spPr bwMode="auto">
          <a:xfrm>
            <a:off x="639445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7" name="Line 622"/>
          <p:cNvSpPr>
            <a:spLocks noChangeShapeType="1"/>
          </p:cNvSpPr>
          <p:nvPr/>
        </p:nvSpPr>
        <p:spPr bwMode="auto">
          <a:xfrm>
            <a:off x="685006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8" name="Line 623"/>
          <p:cNvSpPr>
            <a:spLocks noChangeShapeType="1"/>
          </p:cNvSpPr>
          <p:nvPr/>
        </p:nvSpPr>
        <p:spPr bwMode="auto">
          <a:xfrm>
            <a:off x="72294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89" name="Line 624"/>
          <p:cNvSpPr>
            <a:spLocks noChangeShapeType="1"/>
          </p:cNvSpPr>
          <p:nvPr/>
        </p:nvSpPr>
        <p:spPr bwMode="auto">
          <a:xfrm>
            <a:off x="76088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0" name="Line 625"/>
          <p:cNvSpPr>
            <a:spLocks noChangeShapeType="1"/>
          </p:cNvSpPr>
          <p:nvPr/>
        </p:nvSpPr>
        <p:spPr bwMode="auto">
          <a:xfrm>
            <a:off x="798830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1" name="Line 626"/>
          <p:cNvSpPr>
            <a:spLocks noChangeShapeType="1"/>
          </p:cNvSpPr>
          <p:nvPr/>
        </p:nvSpPr>
        <p:spPr bwMode="auto">
          <a:xfrm>
            <a:off x="84439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2" name="Line 627"/>
          <p:cNvSpPr>
            <a:spLocks noChangeShapeType="1"/>
          </p:cNvSpPr>
          <p:nvPr/>
        </p:nvSpPr>
        <p:spPr bwMode="auto">
          <a:xfrm>
            <a:off x="88233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3" name="Text Box 634"/>
          <p:cNvSpPr txBox="1">
            <a:spLocks noChangeArrowheads="1"/>
          </p:cNvSpPr>
          <p:nvPr/>
        </p:nvSpPr>
        <p:spPr bwMode="auto">
          <a:xfrm>
            <a:off x="836613" y="5716588"/>
            <a:ext cx="42116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 mispredicted branches for every 10 branches: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20% misprediction rate (80% accuracy)</a:t>
            </a:r>
          </a:p>
        </p:txBody>
      </p:sp>
      <p:sp>
        <p:nvSpPr>
          <p:cNvPr id="24794" name="Line 636"/>
          <p:cNvSpPr>
            <a:spLocks noChangeShapeType="1"/>
          </p:cNvSpPr>
          <p:nvPr/>
        </p:nvSpPr>
        <p:spPr bwMode="auto">
          <a:xfrm>
            <a:off x="4572000" y="40354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5" name="Line 637"/>
          <p:cNvSpPr>
            <a:spLocks noChangeShapeType="1"/>
          </p:cNvSpPr>
          <p:nvPr/>
        </p:nvSpPr>
        <p:spPr bwMode="auto">
          <a:xfrm>
            <a:off x="4951413" y="40354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96" name="Text Box 638"/>
          <p:cNvSpPr txBox="1">
            <a:spLocks noChangeArrowheads="1"/>
          </p:cNvSpPr>
          <p:nvPr/>
        </p:nvSpPr>
        <p:spPr bwMode="auto">
          <a:xfrm>
            <a:off x="4403725" y="3743325"/>
            <a:ext cx="4424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Mispredicts fall-through of loop AND first instance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CF66A-7792-09E9-06FF-02685C1FB093}"/>
              </a:ext>
            </a:extLst>
          </p:cNvPr>
          <p:cNvSpPr txBox="1"/>
          <p:nvPr/>
        </p:nvSpPr>
        <p:spPr>
          <a:xfrm>
            <a:off x="8461090" y="2723814"/>
            <a:ext cx="370358" cy="375487"/>
          </a:xfrm>
          <a:prstGeom prst="rect">
            <a:avLst/>
          </a:prstGeom>
          <a:solidFill>
            <a:schemeClr val="accent2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0-&gt;1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1!=10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9DBF1-F0A2-118D-85E8-D9646ECEC761}"/>
              </a:ext>
            </a:extLst>
          </p:cNvPr>
          <p:cNvSpPr txBox="1"/>
          <p:nvPr/>
        </p:nvSpPr>
        <p:spPr>
          <a:xfrm>
            <a:off x="7679458" y="2972601"/>
            <a:ext cx="46653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9-&gt;10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10==10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7511F-BF9C-A692-CDCF-BA8340BF490C}"/>
              </a:ext>
            </a:extLst>
          </p:cNvPr>
          <p:cNvSpPr txBox="1"/>
          <p:nvPr/>
        </p:nvSpPr>
        <p:spPr>
          <a:xfrm>
            <a:off x="7608888" y="2929152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8-&gt;9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9!=10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0EEA1-BE1F-F206-E461-49658250C029}"/>
              </a:ext>
            </a:extLst>
          </p:cNvPr>
          <p:cNvSpPr txBox="1"/>
          <p:nvPr/>
        </p:nvSpPr>
        <p:spPr>
          <a:xfrm>
            <a:off x="6384491" y="2891869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3-&gt;4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4!=10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18E43-82D2-2F8B-7D9F-EC509CF34032}"/>
              </a:ext>
            </a:extLst>
          </p:cNvPr>
          <p:cNvSpPr txBox="1"/>
          <p:nvPr/>
        </p:nvSpPr>
        <p:spPr>
          <a:xfrm>
            <a:off x="6205089" y="2763285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2-&gt;3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3!=10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8CB3B-CD73-B18B-2790-4573A9432A3A}"/>
              </a:ext>
            </a:extLst>
          </p:cNvPr>
          <p:cNvSpPr txBox="1"/>
          <p:nvPr/>
        </p:nvSpPr>
        <p:spPr>
          <a:xfrm>
            <a:off x="5996053" y="2654914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1-&gt;2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2!=10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82968-898E-37D5-1BC1-79BCD84C9215}"/>
              </a:ext>
            </a:extLst>
          </p:cNvPr>
          <p:cNvSpPr txBox="1"/>
          <p:nvPr/>
        </p:nvSpPr>
        <p:spPr>
          <a:xfrm>
            <a:off x="7500654" y="2845040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7-&gt;8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8!=10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3CA4D8-11C5-E660-0B7D-CD932C0AEB57}"/>
              </a:ext>
            </a:extLst>
          </p:cNvPr>
          <p:cNvSpPr txBox="1"/>
          <p:nvPr/>
        </p:nvSpPr>
        <p:spPr>
          <a:xfrm>
            <a:off x="7313400" y="2731372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6-&gt;7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7!=10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21157-22F7-4805-145C-3D48271F04AB}"/>
              </a:ext>
            </a:extLst>
          </p:cNvPr>
          <p:cNvSpPr txBox="1"/>
          <p:nvPr/>
        </p:nvSpPr>
        <p:spPr>
          <a:xfrm>
            <a:off x="7161367" y="2635152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5-&gt;6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6!=10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3261E-A03D-AE75-8C71-28FD54F47B77}"/>
              </a:ext>
            </a:extLst>
          </p:cNvPr>
          <p:cNvSpPr txBox="1"/>
          <p:nvPr/>
        </p:nvSpPr>
        <p:spPr>
          <a:xfrm>
            <a:off x="7721472" y="1984154"/>
            <a:ext cx="370358" cy="375487"/>
          </a:xfrm>
          <a:prstGeom prst="rect">
            <a:avLst/>
          </a:prstGeom>
          <a:solidFill>
            <a:schemeClr val="accent1"/>
          </a:solidFill>
        </p:spPr>
        <p:txBody>
          <a:bodyPr wrap="none" lIns="18288" tIns="18288" rIns="18288" bIns="18288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0-&gt;1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1!=10</a:t>
            </a:r>
          </a:p>
        </p:txBody>
      </p:sp>
    </p:spTree>
    <p:extLst>
      <p:ext uri="{BB962C8B-B14F-4D97-AF65-F5344CB8AC3E}">
        <p14:creationId xmlns:p14="http://schemas.microsoft.com/office/powerpoint/2010/main" val="414274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1-bit counter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Changes mind too quickly</a:t>
            </a:r>
          </a:p>
          <a:p>
            <a:pPr lvl="1"/>
            <a:r>
              <a:rPr lang="en-US" altLang="en-US"/>
              <a:t>Some branches are highly biased taken or not-taken, with a few isolated changes</a:t>
            </a:r>
          </a:p>
          <a:p>
            <a:pPr lvl="1"/>
            <a:r>
              <a:rPr lang="en-US" altLang="en-US"/>
              <a:t>Perhaps shouldn’t change prediction after a single change</a:t>
            </a:r>
          </a:p>
          <a:p>
            <a:r>
              <a:rPr lang="en-US" altLang="en-US"/>
              <a:t>Consider the previous loop example</a:t>
            </a:r>
          </a:p>
          <a:p>
            <a:pPr lvl="1"/>
            <a:r>
              <a:rPr lang="en-US" altLang="en-US"/>
              <a:t>After mispredicting the not-taken branch that exits the loop, the 1-bit counter again mispredicts the first instance of the branch the next time the loop is visited</a:t>
            </a:r>
          </a:p>
          <a:p>
            <a:pPr lvl="2"/>
            <a:r>
              <a:rPr lang="en-US" altLang="en-US"/>
              <a:t>Exiting the loop causes two mispredictions instead of just one</a:t>
            </a:r>
          </a:p>
          <a:p>
            <a:pPr lvl="1"/>
            <a:r>
              <a:rPr lang="en-US" altLang="en-US"/>
              <a:t>Exiting the loop (single not-taken instance) is not the norm, so should predict taken for the first instance of the branch the next time the loop is visited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8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82637"/>
          </a:xfrm>
        </p:spPr>
        <p:txBody>
          <a:bodyPr/>
          <a:lstStyle/>
          <a:p>
            <a:r>
              <a:rPr lang="en-US" altLang="en-US" dirty="0"/>
              <a:t>Smith 2-bit counter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5397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Replace prediction bit with 2-bit counter: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740150" y="2216150"/>
            <a:ext cx="5969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11</a:t>
            </a: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740150" y="3054350"/>
            <a:ext cx="5969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</a:t>
            </a:r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3740150" y="3892550"/>
            <a:ext cx="5969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01</a:t>
            </a:r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740150" y="4730750"/>
            <a:ext cx="596900" cy="5207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</a:t>
            </a:r>
          </a:p>
        </p:txBody>
      </p:sp>
      <p:grpSp>
        <p:nvGrpSpPr>
          <p:cNvPr id="26633" name="Group 8"/>
          <p:cNvGrpSpPr>
            <a:grpSpLocks/>
          </p:cNvGrpSpPr>
          <p:nvPr/>
        </p:nvGrpSpPr>
        <p:grpSpPr bwMode="auto">
          <a:xfrm>
            <a:off x="4343400" y="2438400"/>
            <a:ext cx="230188" cy="2667000"/>
            <a:chOff x="2736" y="1536"/>
            <a:chExt cx="145" cy="1680"/>
          </a:xfrm>
        </p:grpSpPr>
        <p:grpSp>
          <p:nvGrpSpPr>
            <p:cNvPr id="26655" name="Group 9"/>
            <p:cNvGrpSpPr>
              <a:grpSpLocks/>
            </p:cNvGrpSpPr>
            <p:nvPr/>
          </p:nvGrpSpPr>
          <p:grpSpPr bwMode="auto">
            <a:xfrm>
              <a:off x="2736" y="1536"/>
              <a:ext cx="145" cy="528"/>
              <a:chOff x="2736" y="1536"/>
              <a:chExt cx="145" cy="528"/>
            </a:xfrm>
          </p:grpSpPr>
          <p:sp>
            <p:nvSpPr>
              <p:cNvPr id="26662" name="Arc 10"/>
              <p:cNvSpPr>
                <a:spLocks/>
              </p:cNvSpPr>
              <p:nvPr/>
            </p:nvSpPr>
            <p:spPr bwMode="auto">
              <a:xfrm>
                <a:off x="2736" y="1756"/>
                <a:ext cx="144" cy="3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3" name="Arc 11"/>
              <p:cNvSpPr>
                <a:spLocks/>
              </p:cNvSpPr>
              <p:nvPr/>
            </p:nvSpPr>
            <p:spPr bwMode="auto">
              <a:xfrm rot="10800000">
                <a:off x="2737" y="1536"/>
                <a:ext cx="144" cy="265"/>
              </a:xfrm>
              <a:custGeom>
                <a:avLst/>
                <a:gdLst>
                  <a:gd name="T0" fmla="*/ 0 w 21600"/>
                  <a:gd name="T1" fmla="*/ 0 h 22099"/>
                  <a:gd name="T2" fmla="*/ 0 w 21600"/>
                  <a:gd name="T3" fmla="*/ 0 h 22099"/>
                  <a:gd name="T4" fmla="*/ 0 w 21600"/>
                  <a:gd name="T5" fmla="*/ 0 h 220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99" fill="none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</a:path>
                  <a:path w="21600" h="22099" stroke="0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  <a:lnTo>
                      <a:pt x="21600" y="499"/>
                    </a:lnTo>
                    <a:lnTo>
                      <a:pt x="21600" y="220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6" name="Group 12"/>
            <p:cNvGrpSpPr>
              <a:grpSpLocks/>
            </p:cNvGrpSpPr>
            <p:nvPr/>
          </p:nvGrpSpPr>
          <p:grpSpPr bwMode="auto">
            <a:xfrm>
              <a:off x="2736" y="2112"/>
              <a:ext cx="145" cy="528"/>
              <a:chOff x="2736" y="2112"/>
              <a:chExt cx="145" cy="528"/>
            </a:xfrm>
          </p:grpSpPr>
          <p:sp>
            <p:nvSpPr>
              <p:cNvPr id="26660" name="Arc 13"/>
              <p:cNvSpPr>
                <a:spLocks/>
              </p:cNvSpPr>
              <p:nvPr/>
            </p:nvSpPr>
            <p:spPr bwMode="auto">
              <a:xfrm>
                <a:off x="2736" y="2332"/>
                <a:ext cx="144" cy="3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1" name="Arc 14"/>
              <p:cNvSpPr>
                <a:spLocks/>
              </p:cNvSpPr>
              <p:nvPr/>
            </p:nvSpPr>
            <p:spPr bwMode="auto">
              <a:xfrm rot="10800000">
                <a:off x="2737" y="2112"/>
                <a:ext cx="144" cy="265"/>
              </a:xfrm>
              <a:custGeom>
                <a:avLst/>
                <a:gdLst>
                  <a:gd name="T0" fmla="*/ 0 w 21600"/>
                  <a:gd name="T1" fmla="*/ 0 h 22099"/>
                  <a:gd name="T2" fmla="*/ 0 w 21600"/>
                  <a:gd name="T3" fmla="*/ 0 h 22099"/>
                  <a:gd name="T4" fmla="*/ 0 w 21600"/>
                  <a:gd name="T5" fmla="*/ 0 h 220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99" fill="none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</a:path>
                  <a:path w="21600" h="22099" stroke="0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  <a:lnTo>
                      <a:pt x="21600" y="499"/>
                    </a:lnTo>
                    <a:lnTo>
                      <a:pt x="21600" y="220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7" name="Group 15"/>
            <p:cNvGrpSpPr>
              <a:grpSpLocks/>
            </p:cNvGrpSpPr>
            <p:nvPr/>
          </p:nvGrpSpPr>
          <p:grpSpPr bwMode="auto">
            <a:xfrm>
              <a:off x="2736" y="2688"/>
              <a:ext cx="145" cy="528"/>
              <a:chOff x="2736" y="2688"/>
              <a:chExt cx="145" cy="528"/>
            </a:xfrm>
          </p:grpSpPr>
          <p:sp>
            <p:nvSpPr>
              <p:cNvPr id="26658" name="Arc 16"/>
              <p:cNvSpPr>
                <a:spLocks/>
              </p:cNvSpPr>
              <p:nvPr/>
            </p:nvSpPr>
            <p:spPr bwMode="auto">
              <a:xfrm>
                <a:off x="2736" y="2908"/>
                <a:ext cx="144" cy="30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59" name="Arc 17"/>
              <p:cNvSpPr>
                <a:spLocks/>
              </p:cNvSpPr>
              <p:nvPr/>
            </p:nvSpPr>
            <p:spPr bwMode="auto">
              <a:xfrm rot="10800000">
                <a:off x="2737" y="2688"/>
                <a:ext cx="144" cy="265"/>
              </a:xfrm>
              <a:custGeom>
                <a:avLst/>
                <a:gdLst>
                  <a:gd name="T0" fmla="*/ 0 w 21600"/>
                  <a:gd name="T1" fmla="*/ 0 h 22099"/>
                  <a:gd name="T2" fmla="*/ 0 w 21600"/>
                  <a:gd name="T3" fmla="*/ 0 h 22099"/>
                  <a:gd name="T4" fmla="*/ 0 w 21600"/>
                  <a:gd name="T5" fmla="*/ 0 h 2209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2099" fill="none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</a:path>
                  <a:path w="21600" h="22099" stroke="0" extrusionOk="0">
                    <a:moveTo>
                      <a:pt x="21600" y="22099"/>
                    </a:moveTo>
                    <a:cubicBezTo>
                      <a:pt x="9670" y="22099"/>
                      <a:pt x="0" y="12428"/>
                      <a:pt x="0" y="499"/>
                    </a:cubicBezTo>
                    <a:cubicBezTo>
                      <a:pt x="-1" y="332"/>
                      <a:pt x="1" y="166"/>
                      <a:pt x="5" y="-1"/>
                    </a:cubicBezTo>
                    <a:lnTo>
                      <a:pt x="21600" y="499"/>
                    </a:lnTo>
                    <a:lnTo>
                      <a:pt x="21600" y="220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stealth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6634" name="Arc 18"/>
          <p:cNvSpPr>
            <a:spLocks/>
          </p:cNvSpPr>
          <p:nvPr/>
        </p:nvSpPr>
        <p:spPr bwMode="auto">
          <a:xfrm>
            <a:off x="3506788" y="2787650"/>
            <a:ext cx="228600" cy="488950"/>
          </a:xfrm>
          <a:custGeom>
            <a:avLst/>
            <a:gdLst>
              <a:gd name="T0" fmla="*/ 25604788 w 21600"/>
              <a:gd name="T1" fmla="*/ 250545065 h 21600"/>
              <a:gd name="T2" fmla="*/ 0 w 21600"/>
              <a:gd name="T3" fmla="*/ 0 h 21600"/>
              <a:gd name="T4" fmla="*/ 2560478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Arc 19"/>
          <p:cNvSpPr>
            <a:spLocks/>
          </p:cNvSpPr>
          <p:nvPr/>
        </p:nvSpPr>
        <p:spPr bwMode="auto">
          <a:xfrm rot="10800000">
            <a:off x="3505200" y="2436813"/>
            <a:ext cx="228600" cy="422275"/>
          </a:xfrm>
          <a:custGeom>
            <a:avLst/>
            <a:gdLst>
              <a:gd name="T0" fmla="*/ 25597728 w 21600"/>
              <a:gd name="T1" fmla="*/ 0 h 22103"/>
              <a:gd name="T2" fmla="*/ 0 w 21600"/>
              <a:gd name="T3" fmla="*/ 154128751 h 22103"/>
              <a:gd name="T4" fmla="*/ 0 w 21600"/>
              <a:gd name="T5" fmla="*/ 3507616 h 22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103" fill="none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</a:path>
              <a:path w="21600" h="22103" stroke="0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  <a:lnTo>
                  <a:pt x="0" y="503"/>
                </a:lnTo>
                <a:lnTo>
                  <a:pt x="21594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rc 20"/>
          <p:cNvSpPr>
            <a:spLocks/>
          </p:cNvSpPr>
          <p:nvPr/>
        </p:nvSpPr>
        <p:spPr bwMode="auto">
          <a:xfrm>
            <a:off x="3506788" y="3702050"/>
            <a:ext cx="228600" cy="488950"/>
          </a:xfrm>
          <a:custGeom>
            <a:avLst/>
            <a:gdLst>
              <a:gd name="T0" fmla="*/ 25604788 w 21600"/>
              <a:gd name="T1" fmla="*/ 250545065 h 21600"/>
              <a:gd name="T2" fmla="*/ 0 w 21600"/>
              <a:gd name="T3" fmla="*/ 0 h 21600"/>
              <a:gd name="T4" fmla="*/ 2560478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Arc 21"/>
          <p:cNvSpPr>
            <a:spLocks/>
          </p:cNvSpPr>
          <p:nvPr/>
        </p:nvSpPr>
        <p:spPr bwMode="auto">
          <a:xfrm rot="10800000">
            <a:off x="3505200" y="3351213"/>
            <a:ext cx="228600" cy="422275"/>
          </a:xfrm>
          <a:custGeom>
            <a:avLst/>
            <a:gdLst>
              <a:gd name="T0" fmla="*/ 25597728 w 21600"/>
              <a:gd name="T1" fmla="*/ 0 h 22103"/>
              <a:gd name="T2" fmla="*/ 0 w 21600"/>
              <a:gd name="T3" fmla="*/ 154128751 h 22103"/>
              <a:gd name="T4" fmla="*/ 0 w 21600"/>
              <a:gd name="T5" fmla="*/ 3507616 h 22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103" fill="none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</a:path>
              <a:path w="21600" h="22103" stroke="0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  <a:lnTo>
                  <a:pt x="0" y="503"/>
                </a:lnTo>
                <a:lnTo>
                  <a:pt x="21594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Arc 22"/>
          <p:cNvSpPr>
            <a:spLocks/>
          </p:cNvSpPr>
          <p:nvPr/>
        </p:nvSpPr>
        <p:spPr bwMode="auto">
          <a:xfrm>
            <a:off x="3506788" y="4616450"/>
            <a:ext cx="228600" cy="488950"/>
          </a:xfrm>
          <a:custGeom>
            <a:avLst/>
            <a:gdLst>
              <a:gd name="T0" fmla="*/ 25604788 w 21600"/>
              <a:gd name="T1" fmla="*/ 250545065 h 21600"/>
              <a:gd name="T2" fmla="*/ 0 w 21600"/>
              <a:gd name="T3" fmla="*/ 0 h 21600"/>
              <a:gd name="T4" fmla="*/ 25604788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Arc 23"/>
          <p:cNvSpPr>
            <a:spLocks/>
          </p:cNvSpPr>
          <p:nvPr/>
        </p:nvSpPr>
        <p:spPr bwMode="auto">
          <a:xfrm rot="10800000">
            <a:off x="3505200" y="4265613"/>
            <a:ext cx="228600" cy="422275"/>
          </a:xfrm>
          <a:custGeom>
            <a:avLst/>
            <a:gdLst>
              <a:gd name="T0" fmla="*/ 25597728 w 21600"/>
              <a:gd name="T1" fmla="*/ 0 h 22103"/>
              <a:gd name="T2" fmla="*/ 0 w 21600"/>
              <a:gd name="T3" fmla="*/ 154128751 h 22103"/>
              <a:gd name="T4" fmla="*/ 0 w 21600"/>
              <a:gd name="T5" fmla="*/ 3507616 h 22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2103" fill="none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</a:path>
              <a:path w="21600" h="22103" stroke="0" extrusionOk="0">
                <a:moveTo>
                  <a:pt x="21594" y="-1"/>
                </a:moveTo>
                <a:cubicBezTo>
                  <a:pt x="21598" y="167"/>
                  <a:pt x="21600" y="335"/>
                  <a:pt x="21600" y="503"/>
                </a:cubicBezTo>
                <a:cubicBezTo>
                  <a:pt x="21600" y="12432"/>
                  <a:pt x="11929" y="22102"/>
                  <a:pt x="0" y="22103"/>
                </a:cubicBezTo>
                <a:lnTo>
                  <a:pt x="0" y="503"/>
                </a:lnTo>
                <a:lnTo>
                  <a:pt x="21594" y="-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Arc 24"/>
          <p:cNvSpPr>
            <a:spLocks/>
          </p:cNvSpPr>
          <p:nvPr/>
        </p:nvSpPr>
        <p:spPr bwMode="auto">
          <a:xfrm>
            <a:off x="3811588" y="5214938"/>
            <a:ext cx="381000" cy="423862"/>
          </a:xfrm>
          <a:custGeom>
            <a:avLst/>
            <a:gdLst>
              <a:gd name="T0" fmla="*/ 24348211 w 43200"/>
              <a:gd name="T1" fmla="*/ 2338013 h 40122"/>
              <a:gd name="T2" fmla="*/ 7194109 w 43200"/>
              <a:gd name="T3" fmla="*/ 0 h 40122"/>
              <a:gd name="T4" fmla="*/ 14817584 w 43200"/>
              <a:gd name="T5" fmla="*/ 21837978 h 401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0122" fill="none" extrusionOk="0">
                <a:moveTo>
                  <a:pt x="35493" y="1982"/>
                </a:moveTo>
                <a:cubicBezTo>
                  <a:pt x="40378" y="6086"/>
                  <a:pt x="43200" y="12141"/>
                  <a:pt x="43200" y="18522"/>
                </a:cubicBezTo>
                <a:cubicBezTo>
                  <a:pt x="43200" y="30451"/>
                  <a:pt x="33529" y="40122"/>
                  <a:pt x="21600" y="40122"/>
                </a:cubicBezTo>
                <a:cubicBezTo>
                  <a:pt x="9670" y="40122"/>
                  <a:pt x="0" y="30451"/>
                  <a:pt x="0" y="18522"/>
                </a:cubicBezTo>
                <a:cubicBezTo>
                  <a:pt x="-1" y="10934"/>
                  <a:pt x="3980" y="3903"/>
                  <a:pt x="10487" y="0"/>
                </a:cubicBezTo>
              </a:path>
              <a:path w="43200" h="40122" stroke="0" extrusionOk="0">
                <a:moveTo>
                  <a:pt x="35493" y="1982"/>
                </a:moveTo>
                <a:cubicBezTo>
                  <a:pt x="40378" y="6086"/>
                  <a:pt x="43200" y="12141"/>
                  <a:pt x="43200" y="18522"/>
                </a:cubicBezTo>
                <a:cubicBezTo>
                  <a:pt x="43200" y="30451"/>
                  <a:pt x="33529" y="40122"/>
                  <a:pt x="21600" y="40122"/>
                </a:cubicBezTo>
                <a:cubicBezTo>
                  <a:pt x="9670" y="40122"/>
                  <a:pt x="0" y="30451"/>
                  <a:pt x="0" y="18522"/>
                </a:cubicBezTo>
                <a:cubicBezTo>
                  <a:pt x="-1" y="10934"/>
                  <a:pt x="3980" y="3903"/>
                  <a:pt x="10487" y="0"/>
                </a:cubicBezTo>
                <a:lnTo>
                  <a:pt x="21600" y="18522"/>
                </a:lnTo>
                <a:lnTo>
                  <a:pt x="35493" y="1982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Arc 25"/>
          <p:cNvSpPr>
            <a:spLocks/>
          </p:cNvSpPr>
          <p:nvPr/>
        </p:nvSpPr>
        <p:spPr bwMode="auto">
          <a:xfrm rot="10800000">
            <a:off x="3887788" y="1785938"/>
            <a:ext cx="381000" cy="434975"/>
          </a:xfrm>
          <a:custGeom>
            <a:avLst/>
            <a:gdLst>
              <a:gd name="T0" fmla="*/ 22349901 w 43200"/>
              <a:gd name="T1" fmla="*/ 1035741 h 41073"/>
              <a:gd name="T2" fmla="*/ 8405574 w 43200"/>
              <a:gd name="T3" fmla="*/ 0 h 41073"/>
              <a:gd name="T4" fmla="*/ 14817584 w 43200"/>
              <a:gd name="T5" fmla="*/ 23129014 h 410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1073" fill="none" extrusionOk="0">
                <a:moveTo>
                  <a:pt x="32580" y="871"/>
                </a:moveTo>
                <a:cubicBezTo>
                  <a:pt x="39161" y="4756"/>
                  <a:pt x="43200" y="11830"/>
                  <a:pt x="43200" y="19473"/>
                </a:cubicBezTo>
                <a:cubicBezTo>
                  <a:pt x="43200" y="31402"/>
                  <a:pt x="33529" y="41073"/>
                  <a:pt x="21600" y="41073"/>
                </a:cubicBezTo>
                <a:cubicBezTo>
                  <a:pt x="9670" y="41073"/>
                  <a:pt x="0" y="31402"/>
                  <a:pt x="0" y="19473"/>
                </a:cubicBezTo>
                <a:cubicBezTo>
                  <a:pt x="-1" y="11165"/>
                  <a:pt x="4763" y="3594"/>
                  <a:pt x="12253" y="0"/>
                </a:cubicBezTo>
              </a:path>
              <a:path w="43200" h="41073" stroke="0" extrusionOk="0">
                <a:moveTo>
                  <a:pt x="32580" y="871"/>
                </a:moveTo>
                <a:cubicBezTo>
                  <a:pt x="39161" y="4756"/>
                  <a:pt x="43200" y="11830"/>
                  <a:pt x="43200" y="19473"/>
                </a:cubicBezTo>
                <a:cubicBezTo>
                  <a:pt x="43200" y="31402"/>
                  <a:pt x="33529" y="41073"/>
                  <a:pt x="21600" y="41073"/>
                </a:cubicBezTo>
                <a:cubicBezTo>
                  <a:pt x="9670" y="41073"/>
                  <a:pt x="0" y="31402"/>
                  <a:pt x="0" y="19473"/>
                </a:cubicBezTo>
                <a:cubicBezTo>
                  <a:pt x="-1" y="11165"/>
                  <a:pt x="4763" y="3594"/>
                  <a:pt x="12253" y="0"/>
                </a:cubicBezTo>
                <a:lnTo>
                  <a:pt x="21600" y="19473"/>
                </a:lnTo>
                <a:lnTo>
                  <a:pt x="32580" y="871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26"/>
          <p:cNvSpPr>
            <a:spLocks noChangeArrowheads="1"/>
          </p:cNvSpPr>
          <p:nvPr/>
        </p:nvSpPr>
        <p:spPr bwMode="auto">
          <a:xfrm>
            <a:off x="4175125" y="16224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</a:t>
            </a:r>
          </a:p>
        </p:txBody>
      </p:sp>
      <p:sp>
        <p:nvSpPr>
          <p:cNvPr id="26643" name="Rectangle 27"/>
          <p:cNvSpPr>
            <a:spLocks noChangeArrowheads="1"/>
          </p:cNvSpPr>
          <p:nvPr/>
        </p:nvSpPr>
        <p:spPr bwMode="auto">
          <a:xfrm>
            <a:off x="4556125" y="26892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</a:t>
            </a:r>
          </a:p>
        </p:txBody>
      </p:sp>
      <p:sp>
        <p:nvSpPr>
          <p:cNvPr id="26644" name="Rectangle 28"/>
          <p:cNvSpPr>
            <a:spLocks noChangeArrowheads="1"/>
          </p:cNvSpPr>
          <p:nvPr/>
        </p:nvSpPr>
        <p:spPr bwMode="auto">
          <a:xfrm>
            <a:off x="4556125" y="36798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</a:t>
            </a:r>
          </a:p>
        </p:txBody>
      </p:sp>
      <p:sp>
        <p:nvSpPr>
          <p:cNvPr id="26645" name="Rectangle 29"/>
          <p:cNvSpPr>
            <a:spLocks noChangeArrowheads="1"/>
          </p:cNvSpPr>
          <p:nvPr/>
        </p:nvSpPr>
        <p:spPr bwMode="auto">
          <a:xfrm>
            <a:off x="4556125" y="4670425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</a:t>
            </a:r>
          </a:p>
        </p:txBody>
      </p:sp>
      <p:sp>
        <p:nvSpPr>
          <p:cNvPr id="26646" name="Rectangle 30"/>
          <p:cNvSpPr>
            <a:spLocks noChangeArrowheads="1"/>
          </p:cNvSpPr>
          <p:nvPr/>
        </p:nvSpPr>
        <p:spPr bwMode="auto">
          <a:xfrm>
            <a:off x="3870325" y="56610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</a:t>
            </a:r>
          </a:p>
        </p:txBody>
      </p:sp>
      <p:sp>
        <p:nvSpPr>
          <p:cNvPr id="26647" name="Rectangle 31"/>
          <p:cNvSpPr>
            <a:spLocks noChangeArrowheads="1"/>
          </p:cNvSpPr>
          <p:nvPr/>
        </p:nvSpPr>
        <p:spPr bwMode="auto">
          <a:xfrm>
            <a:off x="3184525" y="45180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</a:t>
            </a:r>
          </a:p>
        </p:txBody>
      </p:sp>
      <p:sp>
        <p:nvSpPr>
          <p:cNvPr id="26648" name="Rectangle 32"/>
          <p:cNvSpPr>
            <a:spLocks noChangeArrowheads="1"/>
          </p:cNvSpPr>
          <p:nvPr/>
        </p:nvSpPr>
        <p:spPr bwMode="auto">
          <a:xfrm>
            <a:off x="3184525" y="34512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</a:t>
            </a:r>
          </a:p>
        </p:txBody>
      </p:sp>
      <p:sp>
        <p:nvSpPr>
          <p:cNvPr id="26649" name="Rectangle 33"/>
          <p:cNvSpPr>
            <a:spLocks noChangeArrowheads="1"/>
          </p:cNvSpPr>
          <p:nvPr/>
        </p:nvSpPr>
        <p:spPr bwMode="auto">
          <a:xfrm>
            <a:off x="3184525" y="26130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</a:t>
            </a:r>
          </a:p>
        </p:txBody>
      </p:sp>
      <p:sp>
        <p:nvSpPr>
          <p:cNvPr id="26650" name="Line 34"/>
          <p:cNvSpPr>
            <a:spLocks noChangeShapeType="1"/>
          </p:cNvSpPr>
          <p:nvPr/>
        </p:nvSpPr>
        <p:spPr bwMode="auto">
          <a:xfrm>
            <a:off x="2057400" y="3733800"/>
            <a:ext cx="449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35"/>
          <p:cNvSpPr>
            <a:spLocks noChangeArrowheads="1"/>
          </p:cNvSpPr>
          <p:nvPr/>
        </p:nvSpPr>
        <p:spPr bwMode="auto">
          <a:xfrm>
            <a:off x="5622925" y="2994025"/>
            <a:ext cx="1290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predict taken</a:t>
            </a:r>
          </a:p>
        </p:txBody>
      </p:sp>
      <p:sp>
        <p:nvSpPr>
          <p:cNvPr id="26652" name="Rectangle 36"/>
          <p:cNvSpPr>
            <a:spLocks noChangeArrowheads="1"/>
          </p:cNvSpPr>
          <p:nvPr/>
        </p:nvSpPr>
        <p:spPr bwMode="auto">
          <a:xfrm>
            <a:off x="5699125" y="4441825"/>
            <a:ext cx="1627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predict not-taken</a:t>
            </a:r>
          </a:p>
        </p:txBody>
      </p:sp>
      <p:sp>
        <p:nvSpPr>
          <p:cNvPr id="26653" name="Line 37"/>
          <p:cNvSpPr>
            <a:spLocks noChangeShapeType="1"/>
          </p:cNvSpPr>
          <p:nvPr/>
        </p:nvSpPr>
        <p:spPr bwMode="auto">
          <a:xfrm>
            <a:off x="2286000" y="4191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Rectangle 38"/>
          <p:cNvSpPr>
            <a:spLocks noChangeArrowheads="1"/>
          </p:cNvSpPr>
          <p:nvPr/>
        </p:nvSpPr>
        <p:spPr bwMode="auto">
          <a:xfrm>
            <a:off x="1127125" y="3832225"/>
            <a:ext cx="11128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initial state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(using 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heuristic)</a:t>
            </a:r>
          </a:p>
        </p:txBody>
      </p:sp>
    </p:spTree>
    <p:extLst>
      <p:ext uri="{BB962C8B-B14F-4D97-AF65-F5344CB8AC3E}">
        <p14:creationId xmlns:p14="http://schemas.microsoft.com/office/powerpoint/2010/main" val="166747225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 vs. Strong States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497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Middle states are referred to as “weak states”</a:t>
            </a:r>
          </a:p>
          <a:p>
            <a:pPr lvl="1"/>
            <a:r>
              <a:rPr lang="en-US" altLang="en-US" dirty="0"/>
              <a:t>01: “weakly not-taken”</a:t>
            </a:r>
          </a:p>
          <a:p>
            <a:pPr lvl="1"/>
            <a:r>
              <a:rPr lang="en-US" altLang="en-US" dirty="0"/>
              <a:t>10: “weakly taken”</a:t>
            </a:r>
          </a:p>
          <a:p>
            <a:r>
              <a:rPr lang="en-US" altLang="en-US" dirty="0"/>
              <a:t>Saturated states are referred to as “strong states”</a:t>
            </a:r>
          </a:p>
          <a:p>
            <a:pPr lvl="1"/>
            <a:r>
              <a:rPr lang="en-US" altLang="en-US" dirty="0"/>
              <a:t>00: “strongly not-taken”</a:t>
            </a:r>
          </a:p>
          <a:p>
            <a:pPr lvl="1"/>
            <a:r>
              <a:rPr lang="en-US" altLang="en-US" dirty="0"/>
              <a:t>11: “strongly taken”</a:t>
            </a:r>
          </a:p>
          <a:p>
            <a:r>
              <a:rPr lang="en-US" altLang="en-US" dirty="0"/>
              <a:t>The distinction reflects the fact that:</a:t>
            </a:r>
          </a:p>
          <a:p>
            <a:pPr lvl="1"/>
            <a:r>
              <a:rPr lang="en-US" altLang="en-US" dirty="0"/>
              <a:t>From a strong state, it takes two </a:t>
            </a:r>
            <a:r>
              <a:rPr lang="en-US" altLang="en-US" dirty="0" err="1"/>
              <a:t>mispredictions</a:t>
            </a:r>
            <a:r>
              <a:rPr lang="en-US" altLang="en-US" dirty="0"/>
              <a:t> to change prediction</a:t>
            </a:r>
          </a:p>
          <a:p>
            <a:pPr lvl="1"/>
            <a:r>
              <a:rPr lang="en-US" altLang="en-US" dirty="0"/>
              <a:t>From a weak state, it takes only one </a:t>
            </a:r>
            <a:r>
              <a:rPr lang="en-US" altLang="en-US" dirty="0" err="1"/>
              <a:t>misprediction</a:t>
            </a:r>
            <a:r>
              <a:rPr lang="en-US" altLang="en-US" dirty="0"/>
              <a:t> to change prediction</a:t>
            </a:r>
          </a:p>
          <a:p>
            <a:r>
              <a:rPr lang="en-US" altLang="en-US" dirty="0"/>
              <a:t>Makes sense to initialize counters to a weak state</a:t>
            </a:r>
          </a:p>
          <a:p>
            <a:pPr lvl="1"/>
            <a:r>
              <a:rPr lang="en-US" altLang="en-US" dirty="0"/>
              <a:t>Don’t have any training yet</a:t>
            </a:r>
          </a:p>
          <a:p>
            <a:pPr lvl="1"/>
            <a:r>
              <a:rPr lang="en-US" altLang="en-US" dirty="0"/>
              <a:t>Want to train quickly</a:t>
            </a:r>
          </a:p>
          <a:p>
            <a:pPr lvl="1"/>
            <a:r>
              <a:rPr lang="en-US" altLang="en-US" dirty="0"/>
              <a:t>Quicker to change prediction when in weak state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3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/>
              <a:t>Revisit Example with 2-bit counter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065213" y="1271588"/>
            <a:ext cx="3659187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void some_function()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for (i = 0; i &lt; 10; i++)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while (1)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some_function();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>
            <a:off x="1004888" y="3732213"/>
            <a:ext cx="7210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AutoShape 7"/>
          <p:cNvSpPr>
            <a:spLocks noChangeArrowheads="1"/>
          </p:cNvSpPr>
          <p:nvPr/>
        </p:nvSpPr>
        <p:spPr bwMode="auto">
          <a:xfrm>
            <a:off x="4572000" y="1835150"/>
            <a:ext cx="303213" cy="303213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graphicFrame>
        <p:nvGraphicFramePr>
          <p:cNvPr id="255261" name="Group 28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634232"/>
              </p:ext>
            </p:extLst>
          </p:nvPr>
        </p:nvGraphicFramePr>
        <p:xfrm>
          <a:off x="31750" y="4327525"/>
          <a:ext cx="9093200" cy="1301751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Outcome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2-bit counter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Prediction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867" name="Group 198"/>
          <p:cNvGrpSpPr>
            <a:grpSpLocks/>
          </p:cNvGrpSpPr>
          <p:nvPr/>
        </p:nvGrpSpPr>
        <p:grpSpPr bwMode="auto">
          <a:xfrm>
            <a:off x="777875" y="4643438"/>
            <a:ext cx="7967663" cy="190500"/>
            <a:chOff x="490" y="2925"/>
            <a:chExt cx="5019" cy="120"/>
          </a:xfrm>
        </p:grpSpPr>
        <p:grpSp>
          <p:nvGrpSpPr>
            <p:cNvPr id="28894" name="Group 199"/>
            <p:cNvGrpSpPr>
              <a:grpSpLocks/>
            </p:cNvGrpSpPr>
            <p:nvPr/>
          </p:nvGrpSpPr>
          <p:grpSpPr bwMode="auto">
            <a:xfrm>
              <a:off x="490" y="2925"/>
              <a:ext cx="239" cy="120"/>
              <a:chOff x="729" y="3738"/>
              <a:chExt cx="287" cy="120"/>
            </a:xfrm>
          </p:grpSpPr>
          <p:sp>
            <p:nvSpPr>
              <p:cNvPr id="28952" name="Arc 20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53" name="Arc 20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95" name="Group 202"/>
            <p:cNvGrpSpPr>
              <a:grpSpLocks/>
            </p:cNvGrpSpPr>
            <p:nvPr/>
          </p:nvGrpSpPr>
          <p:grpSpPr bwMode="auto">
            <a:xfrm>
              <a:off x="729" y="2925"/>
              <a:ext cx="239" cy="120"/>
              <a:chOff x="729" y="3738"/>
              <a:chExt cx="287" cy="120"/>
            </a:xfrm>
          </p:grpSpPr>
          <p:sp>
            <p:nvSpPr>
              <p:cNvPr id="28950" name="Arc 203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51" name="Arc 204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96" name="Group 205"/>
            <p:cNvGrpSpPr>
              <a:grpSpLocks/>
            </p:cNvGrpSpPr>
            <p:nvPr/>
          </p:nvGrpSpPr>
          <p:grpSpPr bwMode="auto">
            <a:xfrm>
              <a:off x="968" y="2925"/>
              <a:ext cx="239" cy="120"/>
              <a:chOff x="729" y="3738"/>
              <a:chExt cx="287" cy="120"/>
            </a:xfrm>
          </p:grpSpPr>
          <p:sp>
            <p:nvSpPr>
              <p:cNvPr id="28948" name="Arc 20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49" name="Arc 20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97" name="Group 208"/>
            <p:cNvGrpSpPr>
              <a:grpSpLocks/>
            </p:cNvGrpSpPr>
            <p:nvPr/>
          </p:nvGrpSpPr>
          <p:grpSpPr bwMode="auto">
            <a:xfrm>
              <a:off x="1255" y="2925"/>
              <a:ext cx="239" cy="120"/>
              <a:chOff x="729" y="3738"/>
              <a:chExt cx="287" cy="120"/>
            </a:xfrm>
          </p:grpSpPr>
          <p:sp>
            <p:nvSpPr>
              <p:cNvPr id="28946" name="Arc 20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47" name="Arc 21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98" name="Group 211"/>
            <p:cNvGrpSpPr>
              <a:grpSpLocks/>
            </p:cNvGrpSpPr>
            <p:nvPr/>
          </p:nvGrpSpPr>
          <p:grpSpPr bwMode="auto">
            <a:xfrm>
              <a:off x="1494" y="2925"/>
              <a:ext cx="239" cy="120"/>
              <a:chOff x="729" y="3738"/>
              <a:chExt cx="287" cy="120"/>
            </a:xfrm>
          </p:grpSpPr>
          <p:sp>
            <p:nvSpPr>
              <p:cNvPr id="28944" name="Arc 21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45" name="Arc 21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99" name="Group 214"/>
            <p:cNvGrpSpPr>
              <a:grpSpLocks/>
            </p:cNvGrpSpPr>
            <p:nvPr/>
          </p:nvGrpSpPr>
          <p:grpSpPr bwMode="auto">
            <a:xfrm>
              <a:off x="1733" y="2925"/>
              <a:ext cx="239" cy="120"/>
              <a:chOff x="729" y="3738"/>
              <a:chExt cx="287" cy="120"/>
            </a:xfrm>
          </p:grpSpPr>
          <p:sp>
            <p:nvSpPr>
              <p:cNvPr id="28942" name="Arc 21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43" name="Arc 21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0" name="Group 217"/>
            <p:cNvGrpSpPr>
              <a:grpSpLocks/>
            </p:cNvGrpSpPr>
            <p:nvPr/>
          </p:nvGrpSpPr>
          <p:grpSpPr bwMode="auto">
            <a:xfrm>
              <a:off x="1972" y="2925"/>
              <a:ext cx="239" cy="120"/>
              <a:chOff x="729" y="3738"/>
              <a:chExt cx="287" cy="120"/>
            </a:xfrm>
          </p:grpSpPr>
          <p:sp>
            <p:nvSpPr>
              <p:cNvPr id="28940" name="Arc 21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41" name="Arc 21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1" name="Group 220"/>
            <p:cNvGrpSpPr>
              <a:grpSpLocks/>
            </p:cNvGrpSpPr>
            <p:nvPr/>
          </p:nvGrpSpPr>
          <p:grpSpPr bwMode="auto">
            <a:xfrm>
              <a:off x="2259" y="2925"/>
              <a:ext cx="239" cy="120"/>
              <a:chOff x="729" y="3738"/>
              <a:chExt cx="287" cy="120"/>
            </a:xfrm>
          </p:grpSpPr>
          <p:sp>
            <p:nvSpPr>
              <p:cNvPr id="28938" name="Arc 22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39" name="Arc 22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2" name="Group 223"/>
            <p:cNvGrpSpPr>
              <a:grpSpLocks/>
            </p:cNvGrpSpPr>
            <p:nvPr/>
          </p:nvGrpSpPr>
          <p:grpSpPr bwMode="auto">
            <a:xfrm>
              <a:off x="2497" y="2925"/>
              <a:ext cx="239" cy="120"/>
              <a:chOff x="729" y="3738"/>
              <a:chExt cx="287" cy="120"/>
            </a:xfrm>
          </p:grpSpPr>
          <p:sp>
            <p:nvSpPr>
              <p:cNvPr id="28936" name="Arc 22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37" name="Arc 22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3" name="Group 226"/>
            <p:cNvGrpSpPr>
              <a:grpSpLocks/>
            </p:cNvGrpSpPr>
            <p:nvPr/>
          </p:nvGrpSpPr>
          <p:grpSpPr bwMode="auto">
            <a:xfrm>
              <a:off x="2736" y="2925"/>
              <a:ext cx="239" cy="120"/>
              <a:chOff x="729" y="3738"/>
              <a:chExt cx="287" cy="120"/>
            </a:xfrm>
          </p:grpSpPr>
          <p:sp>
            <p:nvSpPr>
              <p:cNvPr id="28934" name="Arc 22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35" name="Arc 22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4" name="Group 229"/>
            <p:cNvGrpSpPr>
              <a:grpSpLocks/>
            </p:cNvGrpSpPr>
            <p:nvPr/>
          </p:nvGrpSpPr>
          <p:grpSpPr bwMode="auto">
            <a:xfrm>
              <a:off x="2975" y="2925"/>
              <a:ext cx="239" cy="120"/>
              <a:chOff x="729" y="3738"/>
              <a:chExt cx="287" cy="120"/>
            </a:xfrm>
          </p:grpSpPr>
          <p:sp>
            <p:nvSpPr>
              <p:cNvPr id="28932" name="Arc 23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33" name="Arc 23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5" name="Group 232"/>
            <p:cNvGrpSpPr>
              <a:grpSpLocks/>
            </p:cNvGrpSpPr>
            <p:nvPr/>
          </p:nvGrpSpPr>
          <p:grpSpPr bwMode="auto">
            <a:xfrm>
              <a:off x="3262" y="2925"/>
              <a:ext cx="239" cy="120"/>
              <a:chOff x="729" y="3738"/>
              <a:chExt cx="287" cy="120"/>
            </a:xfrm>
          </p:grpSpPr>
          <p:sp>
            <p:nvSpPr>
              <p:cNvPr id="28930" name="Arc 233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31" name="Arc 234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6" name="Group 235"/>
            <p:cNvGrpSpPr>
              <a:grpSpLocks/>
            </p:cNvGrpSpPr>
            <p:nvPr/>
          </p:nvGrpSpPr>
          <p:grpSpPr bwMode="auto">
            <a:xfrm>
              <a:off x="3501" y="2925"/>
              <a:ext cx="239" cy="120"/>
              <a:chOff x="729" y="3738"/>
              <a:chExt cx="287" cy="120"/>
            </a:xfrm>
          </p:grpSpPr>
          <p:sp>
            <p:nvSpPr>
              <p:cNvPr id="28928" name="Arc 23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29" name="Arc 23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7" name="Group 238"/>
            <p:cNvGrpSpPr>
              <a:grpSpLocks/>
            </p:cNvGrpSpPr>
            <p:nvPr/>
          </p:nvGrpSpPr>
          <p:grpSpPr bwMode="auto">
            <a:xfrm>
              <a:off x="3740" y="2925"/>
              <a:ext cx="239" cy="120"/>
              <a:chOff x="729" y="3738"/>
              <a:chExt cx="287" cy="120"/>
            </a:xfrm>
          </p:grpSpPr>
          <p:sp>
            <p:nvSpPr>
              <p:cNvPr id="28926" name="Arc 23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27" name="Arc 24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8" name="Group 241"/>
            <p:cNvGrpSpPr>
              <a:grpSpLocks/>
            </p:cNvGrpSpPr>
            <p:nvPr/>
          </p:nvGrpSpPr>
          <p:grpSpPr bwMode="auto">
            <a:xfrm>
              <a:off x="3979" y="2925"/>
              <a:ext cx="239" cy="120"/>
              <a:chOff x="729" y="3738"/>
              <a:chExt cx="287" cy="120"/>
            </a:xfrm>
          </p:grpSpPr>
          <p:sp>
            <p:nvSpPr>
              <p:cNvPr id="28924" name="Arc 24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25" name="Arc 24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09" name="Group 244"/>
            <p:cNvGrpSpPr>
              <a:grpSpLocks/>
            </p:cNvGrpSpPr>
            <p:nvPr/>
          </p:nvGrpSpPr>
          <p:grpSpPr bwMode="auto">
            <a:xfrm>
              <a:off x="4266" y="2925"/>
              <a:ext cx="239" cy="120"/>
              <a:chOff x="729" y="3738"/>
              <a:chExt cx="287" cy="120"/>
            </a:xfrm>
          </p:grpSpPr>
          <p:sp>
            <p:nvSpPr>
              <p:cNvPr id="28922" name="Arc 24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23" name="Arc 24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10" name="Group 247"/>
            <p:cNvGrpSpPr>
              <a:grpSpLocks/>
            </p:cNvGrpSpPr>
            <p:nvPr/>
          </p:nvGrpSpPr>
          <p:grpSpPr bwMode="auto">
            <a:xfrm>
              <a:off x="4505" y="2925"/>
              <a:ext cx="239" cy="120"/>
              <a:chOff x="729" y="3738"/>
              <a:chExt cx="287" cy="120"/>
            </a:xfrm>
          </p:grpSpPr>
          <p:sp>
            <p:nvSpPr>
              <p:cNvPr id="28920" name="Arc 24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21" name="Arc 24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11" name="Group 250"/>
            <p:cNvGrpSpPr>
              <a:grpSpLocks/>
            </p:cNvGrpSpPr>
            <p:nvPr/>
          </p:nvGrpSpPr>
          <p:grpSpPr bwMode="auto">
            <a:xfrm>
              <a:off x="4744" y="2925"/>
              <a:ext cx="239" cy="120"/>
              <a:chOff x="729" y="3738"/>
              <a:chExt cx="287" cy="120"/>
            </a:xfrm>
          </p:grpSpPr>
          <p:sp>
            <p:nvSpPr>
              <p:cNvPr id="28918" name="Arc 25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19" name="Arc 25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12" name="Group 253"/>
            <p:cNvGrpSpPr>
              <a:grpSpLocks/>
            </p:cNvGrpSpPr>
            <p:nvPr/>
          </p:nvGrpSpPr>
          <p:grpSpPr bwMode="auto">
            <a:xfrm>
              <a:off x="4983" y="2925"/>
              <a:ext cx="239" cy="120"/>
              <a:chOff x="729" y="3738"/>
              <a:chExt cx="287" cy="120"/>
            </a:xfrm>
          </p:grpSpPr>
          <p:sp>
            <p:nvSpPr>
              <p:cNvPr id="28916" name="Arc 25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17" name="Arc 25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913" name="Group 256"/>
            <p:cNvGrpSpPr>
              <a:grpSpLocks/>
            </p:cNvGrpSpPr>
            <p:nvPr/>
          </p:nvGrpSpPr>
          <p:grpSpPr bwMode="auto">
            <a:xfrm>
              <a:off x="5270" y="2925"/>
              <a:ext cx="239" cy="120"/>
              <a:chOff x="729" y="3738"/>
              <a:chExt cx="287" cy="120"/>
            </a:xfrm>
          </p:grpSpPr>
          <p:sp>
            <p:nvSpPr>
              <p:cNvPr id="28914" name="Arc 25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15" name="Arc 25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868" name="Line 259"/>
          <p:cNvSpPr>
            <a:spLocks noChangeShapeType="1"/>
          </p:cNvSpPr>
          <p:nvPr/>
        </p:nvSpPr>
        <p:spPr bwMode="auto">
          <a:xfrm>
            <a:off x="7778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9" name="Line 260"/>
          <p:cNvSpPr>
            <a:spLocks noChangeShapeType="1"/>
          </p:cNvSpPr>
          <p:nvPr/>
        </p:nvSpPr>
        <p:spPr bwMode="auto">
          <a:xfrm>
            <a:off x="11572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0" name="Line 261"/>
          <p:cNvSpPr>
            <a:spLocks noChangeShapeType="1"/>
          </p:cNvSpPr>
          <p:nvPr/>
        </p:nvSpPr>
        <p:spPr bwMode="auto">
          <a:xfrm>
            <a:off x="161290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1" name="Line 262"/>
          <p:cNvSpPr>
            <a:spLocks noChangeShapeType="1"/>
          </p:cNvSpPr>
          <p:nvPr/>
        </p:nvSpPr>
        <p:spPr bwMode="auto">
          <a:xfrm>
            <a:off x="19923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2" name="Line 263"/>
          <p:cNvSpPr>
            <a:spLocks noChangeShapeType="1"/>
          </p:cNvSpPr>
          <p:nvPr/>
        </p:nvSpPr>
        <p:spPr bwMode="auto">
          <a:xfrm>
            <a:off x="23717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3" name="Line 264"/>
          <p:cNvSpPr>
            <a:spLocks noChangeShapeType="1"/>
          </p:cNvSpPr>
          <p:nvPr/>
        </p:nvSpPr>
        <p:spPr bwMode="auto">
          <a:xfrm>
            <a:off x="275113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4" name="Line 265"/>
          <p:cNvSpPr>
            <a:spLocks noChangeShapeType="1"/>
          </p:cNvSpPr>
          <p:nvPr/>
        </p:nvSpPr>
        <p:spPr bwMode="auto">
          <a:xfrm>
            <a:off x="320675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5" name="Line 266"/>
          <p:cNvSpPr>
            <a:spLocks noChangeShapeType="1"/>
          </p:cNvSpPr>
          <p:nvPr/>
        </p:nvSpPr>
        <p:spPr bwMode="auto">
          <a:xfrm>
            <a:off x="358616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6" name="Line 267"/>
          <p:cNvSpPr>
            <a:spLocks noChangeShapeType="1"/>
          </p:cNvSpPr>
          <p:nvPr/>
        </p:nvSpPr>
        <p:spPr bwMode="auto">
          <a:xfrm>
            <a:off x="39655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" name="Line 268"/>
          <p:cNvSpPr>
            <a:spLocks noChangeShapeType="1"/>
          </p:cNvSpPr>
          <p:nvPr/>
        </p:nvSpPr>
        <p:spPr bwMode="auto">
          <a:xfrm>
            <a:off x="44211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8" name="Line 269"/>
          <p:cNvSpPr>
            <a:spLocks noChangeShapeType="1"/>
          </p:cNvSpPr>
          <p:nvPr/>
        </p:nvSpPr>
        <p:spPr bwMode="auto">
          <a:xfrm>
            <a:off x="47990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9" name="Line 270"/>
          <p:cNvSpPr>
            <a:spLocks noChangeShapeType="1"/>
          </p:cNvSpPr>
          <p:nvPr/>
        </p:nvSpPr>
        <p:spPr bwMode="auto">
          <a:xfrm>
            <a:off x="51784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" name="Line 271"/>
          <p:cNvSpPr>
            <a:spLocks noChangeShapeType="1"/>
          </p:cNvSpPr>
          <p:nvPr/>
        </p:nvSpPr>
        <p:spPr bwMode="auto">
          <a:xfrm>
            <a:off x="56356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" name="Line 272"/>
          <p:cNvSpPr>
            <a:spLocks noChangeShapeType="1"/>
          </p:cNvSpPr>
          <p:nvPr/>
        </p:nvSpPr>
        <p:spPr bwMode="auto">
          <a:xfrm>
            <a:off x="601503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" name="Line 273"/>
          <p:cNvSpPr>
            <a:spLocks noChangeShapeType="1"/>
          </p:cNvSpPr>
          <p:nvPr/>
        </p:nvSpPr>
        <p:spPr bwMode="auto">
          <a:xfrm>
            <a:off x="639445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3" name="Line 274"/>
          <p:cNvSpPr>
            <a:spLocks noChangeShapeType="1"/>
          </p:cNvSpPr>
          <p:nvPr/>
        </p:nvSpPr>
        <p:spPr bwMode="auto">
          <a:xfrm>
            <a:off x="685006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4" name="Line 275"/>
          <p:cNvSpPr>
            <a:spLocks noChangeShapeType="1"/>
          </p:cNvSpPr>
          <p:nvPr/>
        </p:nvSpPr>
        <p:spPr bwMode="auto">
          <a:xfrm>
            <a:off x="722947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5" name="Line 276"/>
          <p:cNvSpPr>
            <a:spLocks noChangeShapeType="1"/>
          </p:cNvSpPr>
          <p:nvPr/>
        </p:nvSpPr>
        <p:spPr bwMode="auto">
          <a:xfrm>
            <a:off x="7608888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6" name="Line 277"/>
          <p:cNvSpPr>
            <a:spLocks noChangeShapeType="1"/>
          </p:cNvSpPr>
          <p:nvPr/>
        </p:nvSpPr>
        <p:spPr bwMode="auto">
          <a:xfrm>
            <a:off x="7988300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7" name="Line 278"/>
          <p:cNvSpPr>
            <a:spLocks noChangeShapeType="1"/>
          </p:cNvSpPr>
          <p:nvPr/>
        </p:nvSpPr>
        <p:spPr bwMode="auto">
          <a:xfrm>
            <a:off x="8443913" y="50990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8" name="Line 279"/>
          <p:cNvSpPr>
            <a:spLocks noChangeShapeType="1"/>
          </p:cNvSpPr>
          <p:nvPr/>
        </p:nvSpPr>
        <p:spPr bwMode="auto">
          <a:xfrm>
            <a:off x="8823325" y="50990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9" name="Text Box 280"/>
          <p:cNvSpPr txBox="1">
            <a:spLocks noChangeArrowheads="1"/>
          </p:cNvSpPr>
          <p:nvPr/>
        </p:nvSpPr>
        <p:spPr bwMode="auto">
          <a:xfrm>
            <a:off x="836613" y="5716588"/>
            <a:ext cx="40147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mispredicted branch for every 10 branches: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10% misprediction rate (90% accuracy)</a:t>
            </a:r>
          </a:p>
        </p:txBody>
      </p:sp>
      <p:sp>
        <p:nvSpPr>
          <p:cNvPr id="28890" name="Line 281"/>
          <p:cNvSpPr>
            <a:spLocks noChangeShapeType="1"/>
          </p:cNvSpPr>
          <p:nvPr/>
        </p:nvSpPr>
        <p:spPr bwMode="auto">
          <a:xfrm>
            <a:off x="4572000" y="40354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91" name="Text Box 283"/>
          <p:cNvSpPr txBox="1">
            <a:spLocks noChangeArrowheads="1"/>
          </p:cNvSpPr>
          <p:nvPr/>
        </p:nvSpPr>
        <p:spPr bwMode="auto">
          <a:xfrm>
            <a:off x="4403725" y="3743325"/>
            <a:ext cx="283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Mispredicts fall-through of loop</a:t>
            </a:r>
          </a:p>
        </p:txBody>
      </p:sp>
      <p:sp>
        <p:nvSpPr>
          <p:cNvPr id="28892" name="Line 286"/>
          <p:cNvSpPr>
            <a:spLocks noChangeShapeType="1"/>
          </p:cNvSpPr>
          <p:nvPr/>
        </p:nvSpPr>
        <p:spPr bwMode="auto">
          <a:xfrm flipH="1">
            <a:off x="928688" y="4111625"/>
            <a:ext cx="98742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93" name="Text Box 287"/>
          <p:cNvSpPr txBox="1">
            <a:spLocks noChangeArrowheads="1"/>
          </p:cNvSpPr>
          <p:nvPr/>
        </p:nvSpPr>
        <p:spPr bwMode="auto">
          <a:xfrm>
            <a:off x="1763713" y="3808413"/>
            <a:ext cx="2063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Isolated misprediction</a:t>
            </a:r>
            <a:br>
              <a:rPr lang="en-US" altLang="en-US" sz="1400"/>
            </a:br>
            <a:r>
              <a:rPr lang="en-US" altLang="en-US" sz="1400"/>
              <a:t>(due to initial state)</a:t>
            </a:r>
          </a:p>
        </p:txBody>
      </p:sp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5103813" y="1271588"/>
            <a:ext cx="3051175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r1 = 0, r2 = 10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LOOP: ...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...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addi</a:t>
            </a:r>
            <a:r>
              <a:rPr lang="en-US" altLang="en-US" sz="1400" dirty="0">
                <a:latin typeface="Courier New" panose="02070309020205020404" pitchFamily="49" charset="0"/>
              </a:rPr>
              <a:t> r1, r1, #1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bne</a:t>
            </a:r>
            <a:r>
              <a:rPr lang="en-US" altLang="en-US" sz="1400" dirty="0">
                <a:latin typeface="Courier New" panose="02070309020205020404" pitchFamily="49" charset="0"/>
              </a:rPr>
              <a:t>  r1, r2, LOOP</a:t>
            </a:r>
          </a:p>
        </p:txBody>
      </p:sp>
      <p:sp>
        <p:nvSpPr>
          <p:cNvPr id="99" name="Rectangle 6"/>
          <p:cNvSpPr>
            <a:spLocks noChangeArrowheads="1"/>
          </p:cNvSpPr>
          <p:nvPr/>
        </p:nvSpPr>
        <p:spPr bwMode="auto">
          <a:xfrm>
            <a:off x="0" y="3960813"/>
            <a:ext cx="15985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/>
              <a:t>bne</a:t>
            </a:r>
            <a:r>
              <a:rPr lang="en-US" altLang="en-US" sz="1400" dirty="0"/>
              <a:t> r1, r2, LOOP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23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Smith n-bit counter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general, can use n-bit counter</a:t>
            </a:r>
          </a:p>
          <a:p>
            <a:pPr lvl="1"/>
            <a:r>
              <a:rPr lang="en-US" altLang="en-US"/>
              <a:t>Potential problems with n &gt; 2</a:t>
            </a:r>
          </a:p>
          <a:p>
            <a:pPr lvl="1"/>
            <a:r>
              <a:rPr lang="en-US" altLang="en-US"/>
              <a:t>Smith called it “inertia”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Another Example: Toggle Branch</a:t>
            </a:r>
          </a:p>
        </p:txBody>
      </p:sp>
      <p:sp>
        <p:nvSpPr>
          <p:cNvPr id="2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0724" name="Rectangle 285"/>
          <p:cNvSpPr>
            <a:spLocks noChangeArrowheads="1"/>
          </p:cNvSpPr>
          <p:nvPr/>
        </p:nvSpPr>
        <p:spPr bwMode="auto">
          <a:xfrm>
            <a:off x="823913" y="1152525"/>
            <a:ext cx="7162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Suppose initial state = 10 (weakly taken)</a:t>
            </a:r>
          </a:p>
        </p:txBody>
      </p:sp>
      <p:graphicFrame>
        <p:nvGraphicFramePr>
          <p:cNvPr id="256570" name="Group 5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818765"/>
              </p:ext>
            </p:extLst>
          </p:nvPr>
        </p:nvGraphicFramePr>
        <p:xfrm>
          <a:off x="1697038" y="1608138"/>
          <a:ext cx="4848225" cy="1301751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84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Outcome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2-bit counter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Prediction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821" name="Group 564"/>
          <p:cNvGrpSpPr>
            <a:grpSpLocks/>
          </p:cNvGrpSpPr>
          <p:nvPr/>
        </p:nvGrpSpPr>
        <p:grpSpPr bwMode="auto">
          <a:xfrm>
            <a:off x="2443163" y="1924050"/>
            <a:ext cx="3944937" cy="190500"/>
            <a:chOff x="502" y="1212"/>
            <a:chExt cx="2485" cy="120"/>
          </a:xfrm>
        </p:grpSpPr>
        <p:grpSp>
          <p:nvGrpSpPr>
            <p:cNvPr id="30972" name="Group 477"/>
            <p:cNvGrpSpPr>
              <a:grpSpLocks/>
            </p:cNvGrpSpPr>
            <p:nvPr/>
          </p:nvGrpSpPr>
          <p:grpSpPr bwMode="auto">
            <a:xfrm>
              <a:off x="502" y="1212"/>
              <a:ext cx="239" cy="120"/>
              <a:chOff x="729" y="3738"/>
              <a:chExt cx="287" cy="120"/>
            </a:xfrm>
          </p:grpSpPr>
          <p:sp>
            <p:nvSpPr>
              <p:cNvPr id="31000" name="Arc 47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1" name="Arc 47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3" name="Group 480"/>
            <p:cNvGrpSpPr>
              <a:grpSpLocks/>
            </p:cNvGrpSpPr>
            <p:nvPr/>
          </p:nvGrpSpPr>
          <p:grpSpPr bwMode="auto">
            <a:xfrm>
              <a:off x="741" y="1212"/>
              <a:ext cx="239" cy="120"/>
              <a:chOff x="729" y="3738"/>
              <a:chExt cx="287" cy="120"/>
            </a:xfrm>
          </p:grpSpPr>
          <p:sp>
            <p:nvSpPr>
              <p:cNvPr id="30998" name="Arc 48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9" name="Arc 48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4" name="Group 483"/>
            <p:cNvGrpSpPr>
              <a:grpSpLocks/>
            </p:cNvGrpSpPr>
            <p:nvPr/>
          </p:nvGrpSpPr>
          <p:grpSpPr bwMode="auto">
            <a:xfrm>
              <a:off x="980" y="1212"/>
              <a:ext cx="239" cy="120"/>
              <a:chOff x="729" y="3738"/>
              <a:chExt cx="287" cy="120"/>
            </a:xfrm>
          </p:grpSpPr>
          <p:sp>
            <p:nvSpPr>
              <p:cNvPr id="30996" name="Arc 48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7" name="Arc 48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5" name="Group 486"/>
            <p:cNvGrpSpPr>
              <a:grpSpLocks/>
            </p:cNvGrpSpPr>
            <p:nvPr/>
          </p:nvGrpSpPr>
          <p:grpSpPr bwMode="auto">
            <a:xfrm>
              <a:off x="1267" y="1212"/>
              <a:ext cx="239" cy="120"/>
              <a:chOff x="729" y="3738"/>
              <a:chExt cx="287" cy="120"/>
            </a:xfrm>
          </p:grpSpPr>
          <p:sp>
            <p:nvSpPr>
              <p:cNvPr id="30994" name="Arc 48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5" name="Arc 48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6" name="Group 489"/>
            <p:cNvGrpSpPr>
              <a:grpSpLocks/>
            </p:cNvGrpSpPr>
            <p:nvPr/>
          </p:nvGrpSpPr>
          <p:grpSpPr bwMode="auto">
            <a:xfrm>
              <a:off x="1506" y="1212"/>
              <a:ext cx="239" cy="120"/>
              <a:chOff x="729" y="3738"/>
              <a:chExt cx="287" cy="120"/>
            </a:xfrm>
          </p:grpSpPr>
          <p:sp>
            <p:nvSpPr>
              <p:cNvPr id="30992" name="Arc 49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3" name="Arc 49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7" name="Group 492"/>
            <p:cNvGrpSpPr>
              <a:grpSpLocks/>
            </p:cNvGrpSpPr>
            <p:nvPr/>
          </p:nvGrpSpPr>
          <p:grpSpPr bwMode="auto">
            <a:xfrm>
              <a:off x="1745" y="1212"/>
              <a:ext cx="239" cy="120"/>
              <a:chOff x="729" y="3738"/>
              <a:chExt cx="287" cy="120"/>
            </a:xfrm>
          </p:grpSpPr>
          <p:sp>
            <p:nvSpPr>
              <p:cNvPr id="30990" name="Arc 493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1" name="Arc 494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8" name="Group 495"/>
            <p:cNvGrpSpPr>
              <a:grpSpLocks/>
            </p:cNvGrpSpPr>
            <p:nvPr/>
          </p:nvGrpSpPr>
          <p:grpSpPr bwMode="auto">
            <a:xfrm>
              <a:off x="1984" y="1212"/>
              <a:ext cx="239" cy="120"/>
              <a:chOff x="729" y="3738"/>
              <a:chExt cx="287" cy="120"/>
            </a:xfrm>
          </p:grpSpPr>
          <p:sp>
            <p:nvSpPr>
              <p:cNvPr id="30988" name="Arc 49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9" name="Arc 49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79" name="Group 498"/>
            <p:cNvGrpSpPr>
              <a:grpSpLocks/>
            </p:cNvGrpSpPr>
            <p:nvPr/>
          </p:nvGrpSpPr>
          <p:grpSpPr bwMode="auto">
            <a:xfrm>
              <a:off x="2271" y="1212"/>
              <a:ext cx="239" cy="120"/>
              <a:chOff x="729" y="3738"/>
              <a:chExt cx="287" cy="120"/>
            </a:xfrm>
          </p:grpSpPr>
          <p:sp>
            <p:nvSpPr>
              <p:cNvPr id="30986" name="Arc 49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7" name="Arc 50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80" name="Group 501"/>
            <p:cNvGrpSpPr>
              <a:grpSpLocks/>
            </p:cNvGrpSpPr>
            <p:nvPr/>
          </p:nvGrpSpPr>
          <p:grpSpPr bwMode="auto">
            <a:xfrm>
              <a:off x="2509" y="1212"/>
              <a:ext cx="239" cy="120"/>
              <a:chOff x="729" y="3738"/>
              <a:chExt cx="287" cy="120"/>
            </a:xfrm>
          </p:grpSpPr>
          <p:sp>
            <p:nvSpPr>
              <p:cNvPr id="30984" name="Arc 50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5" name="Arc 50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81" name="Group 504"/>
            <p:cNvGrpSpPr>
              <a:grpSpLocks/>
            </p:cNvGrpSpPr>
            <p:nvPr/>
          </p:nvGrpSpPr>
          <p:grpSpPr bwMode="auto">
            <a:xfrm>
              <a:off x="2748" y="1212"/>
              <a:ext cx="239" cy="120"/>
              <a:chOff x="729" y="3738"/>
              <a:chExt cx="287" cy="120"/>
            </a:xfrm>
          </p:grpSpPr>
          <p:sp>
            <p:nvSpPr>
              <p:cNvPr id="30982" name="Arc 50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83" name="Arc 50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822" name="Line 537"/>
          <p:cNvSpPr>
            <a:spLocks noChangeShapeType="1"/>
          </p:cNvSpPr>
          <p:nvPr/>
        </p:nvSpPr>
        <p:spPr bwMode="auto">
          <a:xfrm>
            <a:off x="2443163" y="2379663"/>
            <a:ext cx="15081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" name="Line 538"/>
          <p:cNvSpPr>
            <a:spLocks noChangeShapeType="1"/>
          </p:cNvSpPr>
          <p:nvPr/>
        </p:nvSpPr>
        <p:spPr bwMode="auto">
          <a:xfrm>
            <a:off x="2822575" y="2379663"/>
            <a:ext cx="150813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4" name="Line 539"/>
          <p:cNvSpPr>
            <a:spLocks noChangeShapeType="1"/>
          </p:cNvSpPr>
          <p:nvPr/>
        </p:nvSpPr>
        <p:spPr bwMode="auto">
          <a:xfrm>
            <a:off x="3278188" y="2379663"/>
            <a:ext cx="15081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5" name="Line 540"/>
          <p:cNvSpPr>
            <a:spLocks noChangeShapeType="1"/>
          </p:cNvSpPr>
          <p:nvPr/>
        </p:nvSpPr>
        <p:spPr bwMode="auto">
          <a:xfrm>
            <a:off x="3657600" y="2379663"/>
            <a:ext cx="150813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6" name="Line 541"/>
          <p:cNvSpPr>
            <a:spLocks noChangeShapeType="1"/>
          </p:cNvSpPr>
          <p:nvPr/>
        </p:nvSpPr>
        <p:spPr bwMode="auto">
          <a:xfrm>
            <a:off x="4037013" y="2379663"/>
            <a:ext cx="15081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7" name="Line 542"/>
          <p:cNvSpPr>
            <a:spLocks noChangeShapeType="1"/>
          </p:cNvSpPr>
          <p:nvPr/>
        </p:nvSpPr>
        <p:spPr bwMode="auto">
          <a:xfrm>
            <a:off x="4416425" y="2379663"/>
            <a:ext cx="150813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8" name="Line 543"/>
          <p:cNvSpPr>
            <a:spLocks noChangeShapeType="1"/>
          </p:cNvSpPr>
          <p:nvPr/>
        </p:nvSpPr>
        <p:spPr bwMode="auto">
          <a:xfrm>
            <a:off x="4872038" y="2379663"/>
            <a:ext cx="15081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9" name="Line 544"/>
          <p:cNvSpPr>
            <a:spLocks noChangeShapeType="1"/>
          </p:cNvSpPr>
          <p:nvPr/>
        </p:nvSpPr>
        <p:spPr bwMode="auto">
          <a:xfrm>
            <a:off x="5251450" y="2379663"/>
            <a:ext cx="150813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0" name="Line 545"/>
          <p:cNvSpPr>
            <a:spLocks noChangeShapeType="1"/>
          </p:cNvSpPr>
          <p:nvPr/>
        </p:nvSpPr>
        <p:spPr bwMode="auto">
          <a:xfrm>
            <a:off x="5630863" y="2379663"/>
            <a:ext cx="150812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1" name="Line 546"/>
          <p:cNvSpPr>
            <a:spLocks noChangeShapeType="1"/>
          </p:cNvSpPr>
          <p:nvPr/>
        </p:nvSpPr>
        <p:spPr bwMode="auto">
          <a:xfrm>
            <a:off x="6086475" y="2379663"/>
            <a:ext cx="150813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2" name="Text Box 558"/>
          <p:cNvSpPr txBox="1">
            <a:spLocks noChangeArrowheads="1"/>
          </p:cNvSpPr>
          <p:nvPr/>
        </p:nvSpPr>
        <p:spPr bwMode="auto">
          <a:xfrm>
            <a:off x="701675" y="2897188"/>
            <a:ext cx="7893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5 </a:t>
            </a:r>
            <a:r>
              <a:rPr lang="en-US" altLang="en-US" sz="1600" b="0" dirty="0" err="1">
                <a:latin typeface="+mn-lt"/>
              </a:rPr>
              <a:t>mispredicted</a:t>
            </a:r>
            <a:r>
              <a:rPr lang="en-US" altLang="en-US" sz="1600" b="0" dirty="0">
                <a:latin typeface="+mn-lt"/>
              </a:rPr>
              <a:t> branches for every 10 branches: 50% </a:t>
            </a:r>
            <a:r>
              <a:rPr lang="en-US" altLang="en-US" sz="1600" b="0" dirty="0" err="1">
                <a:latin typeface="+mn-lt"/>
              </a:rPr>
              <a:t>misprediction</a:t>
            </a:r>
            <a:r>
              <a:rPr lang="en-US" altLang="en-US" sz="1600" b="0" dirty="0">
                <a:latin typeface="+mn-lt"/>
              </a:rPr>
              <a:t> rate (50% accuracy)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(Not so bad for an unbiased branch.)</a:t>
            </a:r>
          </a:p>
        </p:txBody>
      </p:sp>
      <p:sp>
        <p:nvSpPr>
          <p:cNvPr id="30833" name="Rectangle 572"/>
          <p:cNvSpPr>
            <a:spLocks noChangeArrowheads="1"/>
          </p:cNvSpPr>
          <p:nvPr/>
        </p:nvSpPr>
        <p:spPr bwMode="auto">
          <a:xfrm>
            <a:off x="823913" y="3732213"/>
            <a:ext cx="71628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+mn-lt"/>
              </a:rPr>
              <a:t>Suppose initial state = 01 (weakly not-taken)</a:t>
            </a:r>
          </a:p>
        </p:txBody>
      </p:sp>
      <p:graphicFrame>
        <p:nvGraphicFramePr>
          <p:cNvPr id="256717" name="Group 7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6444"/>
              </p:ext>
            </p:extLst>
          </p:nvPr>
        </p:nvGraphicFramePr>
        <p:xfrm>
          <a:off x="1697038" y="4187825"/>
          <a:ext cx="4848225" cy="1301751"/>
        </p:xfrm>
        <a:graphic>
          <a:graphicData uri="http://schemas.openxmlformats.org/drawingml/2006/table">
            <a:tbl>
              <a:tblPr/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984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161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161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00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 Outcome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2-bit counter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Prediction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930" name="Group 671"/>
          <p:cNvGrpSpPr>
            <a:grpSpLocks/>
          </p:cNvGrpSpPr>
          <p:nvPr/>
        </p:nvGrpSpPr>
        <p:grpSpPr bwMode="auto">
          <a:xfrm>
            <a:off x="2443163" y="4503738"/>
            <a:ext cx="3944937" cy="190500"/>
            <a:chOff x="502" y="1212"/>
            <a:chExt cx="2485" cy="120"/>
          </a:xfrm>
        </p:grpSpPr>
        <p:grpSp>
          <p:nvGrpSpPr>
            <p:cNvPr id="30942" name="Group 672"/>
            <p:cNvGrpSpPr>
              <a:grpSpLocks/>
            </p:cNvGrpSpPr>
            <p:nvPr/>
          </p:nvGrpSpPr>
          <p:grpSpPr bwMode="auto">
            <a:xfrm>
              <a:off x="502" y="1212"/>
              <a:ext cx="239" cy="120"/>
              <a:chOff x="729" y="3738"/>
              <a:chExt cx="287" cy="120"/>
            </a:xfrm>
          </p:grpSpPr>
          <p:sp>
            <p:nvSpPr>
              <p:cNvPr id="30970" name="Arc 673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1" name="Arc 674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3" name="Group 675"/>
            <p:cNvGrpSpPr>
              <a:grpSpLocks/>
            </p:cNvGrpSpPr>
            <p:nvPr/>
          </p:nvGrpSpPr>
          <p:grpSpPr bwMode="auto">
            <a:xfrm>
              <a:off x="741" y="1212"/>
              <a:ext cx="239" cy="120"/>
              <a:chOff x="729" y="3738"/>
              <a:chExt cx="287" cy="120"/>
            </a:xfrm>
          </p:grpSpPr>
          <p:sp>
            <p:nvSpPr>
              <p:cNvPr id="30968" name="Arc 676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9" name="Arc 677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4" name="Group 678"/>
            <p:cNvGrpSpPr>
              <a:grpSpLocks/>
            </p:cNvGrpSpPr>
            <p:nvPr/>
          </p:nvGrpSpPr>
          <p:grpSpPr bwMode="auto">
            <a:xfrm>
              <a:off x="980" y="1212"/>
              <a:ext cx="239" cy="120"/>
              <a:chOff x="729" y="3738"/>
              <a:chExt cx="287" cy="120"/>
            </a:xfrm>
          </p:grpSpPr>
          <p:sp>
            <p:nvSpPr>
              <p:cNvPr id="30966" name="Arc 679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7" name="Arc 680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5" name="Group 681"/>
            <p:cNvGrpSpPr>
              <a:grpSpLocks/>
            </p:cNvGrpSpPr>
            <p:nvPr/>
          </p:nvGrpSpPr>
          <p:grpSpPr bwMode="auto">
            <a:xfrm>
              <a:off x="1267" y="1212"/>
              <a:ext cx="239" cy="120"/>
              <a:chOff x="729" y="3738"/>
              <a:chExt cx="287" cy="120"/>
            </a:xfrm>
          </p:grpSpPr>
          <p:sp>
            <p:nvSpPr>
              <p:cNvPr id="30964" name="Arc 682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5" name="Arc 683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6" name="Group 684"/>
            <p:cNvGrpSpPr>
              <a:grpSpLocks/>
            </p:cNvGrpSpPr>
            <p:nvPr/>
          </p:nvGrpSpPr>
          <p:grpSpPr bwMode="auto">
            <a:xfrm>
              <a:off x="1506" y="1212"/>
              <a:ext cx="239" cy="120"/>
              <a:chOff x="729" y="3738"/>
              <a:chExt cx="287" cy="120"/>
            </a:xfrm>
          </p:grpSpPr>
          <p:sp>
            <p:nvSpPr>
              <p:cNvPr id="30962" name="Arc 685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3" name="Arc 686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7" name="Group 687"/>
            <p:cNvGrpSpPr>
              <a:grpSpLocks/>
            </p:cNvGrpSpPr>
            <p:nvPr/>
          </p:nvGrpSpPr>
          <p:grpSpPr bwMode="auto">
            <a:xfrm>
              <a:off x="1745" y="1212"/>
              <a:ext cx="239" cy="120"/>
              <a:chOff x="729" y="3738"/>
              <a:chExt cx="287" cy="120"/>
            </a:xfrm>
          </p:grpSpPr>
          <p:sp>
            <p:nvSpPr>
              <p:cNvPr id="30960" name="Arc 688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1" name="Arc 689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8" name="Group 690"/>
            <p:cNvGrpSpPr>
              <a:grpSpLocks/>
            </p:cNvGrpSpPr>
            <p:nvPr/>
          </p:nvGrpSpPr>
          <p:grpSpPr bwMode="auto">
            <a:xfrm>
              <a:off x="1984" y="1212"/>
              <a:ext cx="239" cy="120"/>
              <a:chOff x="729" y="3738"/>
              <a:chExt cx="287" cy="120"/>
            </a:xfrm>
          </p:grpSpPr>
          <p:sp>
            <p:nvSpPr>
              <p:cNvPr id="30958" name="Arc 691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9" name="Arc 692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49" name="Group 693"/>
            <p:cNvGrpSpPr>
              <a:grpSpLocks/>
            </p:cNvGrpSpPr>
            <p:nvPr/>
          </p:nvGrpSpPr>
          <p:grpSpPr bwMode="auto">
            <a:xfrm>
              <a:off x="2271" y="1212"/>
              <a:ext cx="239" cy="120"/>
              <a:chOff x="729" y="3738"/>
              <a:chExt cx="287" cy="120"/>
            </a:xfrm>
          </p:grpSpPr>
          <p:sp>
            <p:nvSpPr>
              <p:cNvPr id="30956" name="Arc 694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7" name="Arc 695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50" name="Group 696"/>
            <p:cNvGrpSpPr>
              <a:grpSpLocks/>
            </p:cNvGrpSpPr>
            <p:nvPr/>
          </p:nvGrpSpPr>
          <p:grpSpPr bwMode="auto">
            <a:xfrm>
              <a:off x="2509" y="1212"/>
              <a:ext cx="239" cy="120"/>
              <a:chOff x="729" y="3738"/>
              <a:chExt cx="287" cy="120"/>
            </a:xfrm>
          </p:grpSpPr>
          <p:sp>
            <p:nvSpPr>
              <p:cNvPr id="30954" name="Arc 697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5" name="Arc 698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951" name="Group 699"/>
            <p:cNvGrpSpPr>
              <a:grpSpLocks/>
            </p:cNvGrpSpPr>
            <p:nvPr/>
          </p:nvGrpSpPr>
          <p:grpSpPr bwMode="auto">
            <a:xfrm>
              <a:off x="2748" y="1212"/>
              <a:ext cx="239" cy="120"/>
              <a:chOff x="729" y="3738"/>
              <a:chExt cx="287" cy="120"/>
            </a:xfrm>
          </p:grpSpPr>
          <p:sp>
            <p:nvSpPr>
              <p:cNvPr id="30952" name="Arc 700"/>
              <p:cNvSpPr>
                <a:spLocks/>
              </p:cNvSpPr>
              <p:nvPr/>
            </p:nvSpPr>
            <p:spPr bwMode="auto">
              <a:xfrm rot="15718975" flipV="1">
                <a:off x="884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3" name="Arc 701"/>
              <p:cNvSpPr>
                <a:spLocks/>
              </p:cNvSpPr>
              <p:nvPr/>
            </p:nvSpPr>
            <p:spPr bwMode="auto">
              <a:xfrm rot="5881025" flipH="1" flipV="1">
                <a:off x="741" y="3726"/>
                <a:ext cx="120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931" name="Line 702"/>
          <p:cNvSpPr>
            <a:spLocks noChangeShapeType="1"/>
          </p:cNvSpPr>
          <p:nvPr/>
        </p:nvSpPr>
        <p:spPr bwMode="auto">
          <a:xfrm>
            <a:off x="2443163" y="49593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2" name="Line 703"/>
          <p:cNvSpPr>
            <a:spLocks noChangeShapeType="1"/>
          </p:cNvSpPr>
          <p:nvPr/>
        </p:nvSpPr>
        <p:spPr bwMode="auto">
          <a:xfrm>
            <a:off x="2822575" y="49593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3" name="Line 704"/>
          <p:cNvSpPr>
            <a:spLocks noChangeShapeType="1"/>
          </p:cNvSpPr>
          <p:nvPr/>
        </p:nvSpPr>
        <p:spPr bwMode="auto">
          <a:xfrm>
            <a:off x="3278188" y="49593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4" name="Line 705"/>
          <p:cNvSpPr>
            <a:spLocks noChangeShapeType="1"/>
          </p:cNvSpPr>
          <p:nvPr/>
        </p:nvSpPr>
        <p:spPr bwMode="auto">
          <a:xfrm>
            <a:off x="3657600" y="49593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5" name="Line 706"/>
          <p:cNvSpPr>
            <a:spLocks noChangeShapeType="1"/>
          </p:cNvSpPr>
          <p:nvPr/>
        </p:nvSpPr>
        <p:spPr bwMode="auto">
          <a:xfrm>
            <a:off x="4037013" y="49593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6" name="Line 707"/>
          <p:cNvSpPr>
            <a:spLocks noChangeShapeType="1"/>
          </p:cNvSpPr>
          <p:nvPr/>
        </p:nvSpPr>
        <p:spPr bwMode="auto">
          <a:xfrm>
            <a:off x="4416425" y="49593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7" name="Line 708"/>
          <p:cNvSpPr>
            <a:spLocks noChangeShapeType="1"/>
          </p:cNvSpPr>
          <p:nvPr/>
        </p:nvSpPr>
        <p:spPr bwMode="auto">
          <a:xfrm>
            <a:off x="4872038" y="49593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8" name="Line 709"/>
          <p:cNvSpPr>
            <a:spLocks noChangeShapeType="1"/>
          </p:cNvSpPr>
          <p:nvPr/>
        </p:nvSpPr>
        <p:spPr bwMode="auto">
          <a:xfrm>
            <a:off x="5251450" y="49593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9" name="Line 710"/>
          <p:cNvSpPr>
            <a:spLocks noChangeShapeType="1"/>
          </p:cNvSpPr>
          <p:nvPr/>
        </p:nvSpPr>
        <p:spPr bwMode="auto">
          <a:xfrm>
            <a:off x="5630863" y="4959350"/>
            <a:ext cx="150812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0" name="Line 711"/>
          <p:cNvSpPr>
            <a:spLocks noChangeShapeType="1"/>
          </p:cNvSpPr>
          <p:nvPr/>
        </p:nvSpPr>
        <p:spPr bwMode="auto">
          <a:xfrm>
            <a:off x="6086475" y="4959350"/>
            <a:ext cx="150813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1" name="Text Box 712"/>
          <p:cNvSpPr txBox="1">
            <a:spLocks noChangeArrowheads="1"/>
          </p:cNvSpPr>
          <p:nvPr/>
        </p:nvSpPr>
        <p:spPr bwMode="auto">
          <a:xfrm>
            <a:off x="701675" y="5476875"/>
            <a:ext cx="7893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10 </a:t>
            </a:r>
            <a:r>
              <a:rPr lang="en-US" altLang="en-US" sz="1600" b="0" dirty="0" err="1">
                <a:latin typeface="+mn-lt"/>
              </a:rPr>
              <a:t>mispredicted</a:t>
            </a:r>
            <a:r>
              <a:rPr lang="en-US" altLang="en-US" sz="1600" b="0" dirty="0">
                <a:latin typeface="+mn-lt"/>
              </a:rPr>
              <a:t> branches for every 10 branches: 100% </a:t>
            </a:r>
            <a:r>
              <a:rPr lang="en-US" altLang="en-US" sz="1600" b="0" dirty="0" err="1">
                <a:latin typeface="+mn-lt"/>
              </a:rPr>
              <a:t>misprediction</a:t>
            </a:r>
            <a:r>
              <a:rPr lang="en-US" altLang="en-US" sz="1600" b="0" dirty="0">
                <a:latin typeface="+mn-lt"/>
              </a:rPr>
              <a:t> rate (0% accuracy)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(Pretty bad.)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Leap in Accuracy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First wave of branch prediction, circa 1980</a:t>
            </a:r>
          </a:p>
          <a:p>
            <a:pPr lvl="1"/>
            <a:r>
              <a:rPr lang="en-US" altLang="en-US" dirty="0"/>
              <a:t>Smith counter</a:t>
            </a:r>
          </a:p>
          <a:p>
            <a:r>
              <a:rPr lang="en-US" altLang="en-US" dirty="0"/>
              <a:t>Second wave of branch prediction, circa 1990</a:t>
            </a:r>
          </a:p>
          <a:p>
            <a:pPr lvl="1"/>
            <a:r>
              <a:rPr lang="en-US" altLang="en-US" dirty="0" err="1"/>
              <a:t>Yeh</a:t>
            </a:r>
            <a:r>
              <a:rPr lang="en-US" altLang="en-US" dirty="0"/>
              <a:t> &amp; </a:t>
            </a:r>
            <a:r>
              <a:rPr lang="en-US" altLang="en-US" dirty="0" err="1"/>
              <a:t>Patt</a:t>
            </a:r>
            <a:r>
              <a:rPr lang="en-US" altLang="en-US" dirty="0"/>
              <a:t>; Pan </a:t>
            </a:r>
            <a:r>
              <a:rPr lang="en-US" altLang="en-US" i="1" dirty="0"/>
              <a:t>et al</a:t>
            </a:r>
            <a:r>
              <a:rPr lang="en-US" altLang="en-US" dirty="0"/>
              <a:t>.; </a:t>
            </a:r>
            <a:r>
              <a:rPr lang="en-US" altLang="en-US" dirty="0" err="1"/>
              <a:t>McFarling</a:t>
            </a:r>
            <a:endParaRPr lang="en-US" altLang="en-US" dirty="0"/>
          </a:p>
          <a:p>
            <a:pPr lvl="1"/>
            <a:r>
              <a:rPr lang="en-US" altLang="en-US" i="1" dirty="0"/>
              <a:t>Global branch history</a:t>
            </a:r>
          </a:p>
          <a:p>
            <a:pPr lvl="2"/>
            <a:r>
              <a:rPr lang="en-US" altLang="en-US" dirty="0"/>
              <a:t>Exploit correlation among different branches</a:t>
            </a:r>
          </a:p>
          <a:p>
            <a:pPr lvl="2"/>
            <a:r>
              <a:rPr lang="en-US" altLang="en-US" dirty="0"/>
              <a:t>Exploit recurring patterns in the global branch history (all branches)</a:t>
            </a:r>
          </a:p>
          <a:p>
            <a:pPr lvl="1"/>
            <a:r>
              <a:rPr lang="en-US" altLang="en-US" i="1" dirty="0"/>
              <a:t>Local branch history</a:t>
            </a:r>
          </a:p>
          <a:p>
            <a:pPr lvl="2"/>
            <a:r>
              <a:rPr lang="en-US" altLang="en-US" dirty="0"/>
              <a:t>Exploit recurring patterns in local branch histories (individual branches)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Introducing: Branch Prediction</a:t>
            </a:r>
            <a:endParaRPr lang="en-US" alt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Current policy in the IF stage</a:t>
            </a:r>
          </a:p>
          <a:p>
            <a:pPr lvl="1"/>
            <a:r>
              <a:rPr lang="en-US" altLang="en-US" dirty="0"/>
              <a:t>Sequential fetch only (PC = PC + 4), until redirected by a taken branch in the MEM (branch completion) stage</a:t>
            </a:r>
          </a:p>
          <a:p>
            <a:pPr lvl="1"/>
            <a:r>
              <a:rPr lang="en-US" altLang="en-US" dirty="0"/>
              <a:t>Fetch unit </a:t>
            </a:r>
            <a:r>
              <a:rPr lang="en-US" altLang="en-US" i="1" dirty="0"/>
              <a:t>implicitly</a:t>
            </a:r>
            <a:r>
              <a:rPr lang="en-US" altLang="en-US" dirty="0"/>
              <a:t> predicts that there is not a branch or, if there is one, that it is not-taken</a:t>
            </a:r>
          </a:p>
          <a:p>
            <a:pPr lvl="1"/>
            <a:r>
              <a:rPr lang="en-US" altLang="en-US" dirty="0"/>
              <a:t>Good: no penalty for not-taken branches</a:t>
            </a:r>
          </a:p>
          <a:p>
            <a:pPr lvl="1"/>
            <a:r>
              <a:rPr lang="en-US" altLang="en-US" dirty="0"/>
              <a:t>Bad: 3-cycle penalty for all taken branches</a:t>
            </a:r>
          </a:p>
          <a:p>
            <a:r>
              <a:rPr lang="en-US" altLang="en-US" dirty="0"/>
              <a:t>Solution</a:t>
            </a:r>
          </a:p>
          <a:p>
            <a:pPr lvl="1"/>
            <a:r>
              <a:rPr lang="en-US" altLang="en-US" dirty="0"/>
              <a:t>Explicit branch prediction in IF stage</a:t>
            </a:r>
          </a:p>
          <a:p>
            <a:pPr lvl="1"/>
            <a:r>
              <a:rPr lang="en-US" altLang="en-US" dirty="0"/>
              <a:t>Predict three things in IF stage:</a:t>
            </a:r>
          </a:p>
          <a:p>
            <a:pPr lvl="2"/>
            <a:r>
              <a:rPr lang="en-US" altLang="en-US" dirty="0"/>
              <a:t>Is the instruction that is being fetched a branch?</a:t>
            </a:r>
          </a:p>
          <a:p>
            <a:pPr lvl="2"/>
            <a:r>
              <a:rPr lang="en-US" altLang="en-US" dirty="0"/>
              <a:t>If so, what is its taken target?</a:t>
            </a:r>
          </a:p>
          <a:p>
            <a:pPr lvl="2"/>
            <a:r>
              <a:rPr lang="en-US" altLang="en-US" dirty="0"/>
              <a:t>Is the branch taken or not-taken?</a:t>
            </a:r>
          </a:p>
          <a:p>
            <a:pPr lvl="1"/>
            <a:r>
              <a:rPr lang="en-US" altLang="en-US" dirty="0"/>
              <a:t>No penalty when prediction is correct</a:t>
            </a:r>
          </a:p>
          <a:p>
            <a:pPr lvl="1"/>
            <a:r>
              <a:rPr lang="en-US" altLang="en-US" dirty="0"/>
              <a:t>3-cycle penalty when prediction is incorrect (“branch </a:t>
            </a:r>
            <a:r>
              <a:rPr lang="en-US" altLang="en-US" dirty="0" err="1"/>
              <a:t>misprediction</a:t>
            </a:r>
            <a:r>
              <a:rPr lang="en-US" altLang="en-US" dirty="0"/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4644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branch predictor</a:t>
            </a:r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32772" name="Group 22"/>
          <p:cNvGrpSpPr>
            <a:grpSpLocks/>
          </p:cNvGrpSpPr>
          <p:nvPr/>
        </p:nvGrpSpPr>
        <p:grpSpPr bwMode="auto">
          <a:xfrm>
            <a:off x="614363" y="1758950"/>
            <a:ext cx="7678737" cy="3117850"/>
            <a:chOff x="387" y="1108"/>
            <a:chExt cx="4837" cy="1964"/>
          </a:xfrm>
        </p:grpSpPr>
        <p:sp>
          <p:nvSpPr>
            <p:cNvPr id="32773" name="Rectangle 4"/>
            <p:cNvSpPr>
              <a:spLocks noChangeArrowheads="1"/>
            </p:cNvSpPr>
            <p:nvPr/>
          </p:nvSpPr>
          <p:spPr bwMode="auto">
            <a:xfrm>
              <a:off x="1981" y="1256"/>
              <a:ext cx="144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+mn-lt"/>
                </a:rPr>
                <a:t>global branch history register</a:t>
              </a:r>
            </a:p>
          </p:txBody>
        </p:sp>
        <p:sp>
          <p:nvSpPr>
            <p:cNvPr id="32774" name="Rectangle 5"/>
            <p:cNvSpPr>
              <a:spLocks noChangeArrowheads="1"/>
            </p:cNvSpPr>
            <p:nvPr/>
          </p:nvSpPr>
          <p:spPr bwMode="auto">
            <a:xfrm>
              <a:off x="1933" y="1108"/>
              <a:ext cx="2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i="1">
                  <a:latin typeface="+mn-lt"/>
                </a:rPr>
                <a:t>n</a:t>
              </a:r>
              <a:r>
                <a:rPr lang="en-US" altLang="en-US" sz="1400" b="0">
                  <a:latin typeface="+mn-lt"/>
                </a:rPr>
                <a:t>-1</a:t>
              </a:r>
            </a:p>
          </p:txBody>
        </p:sp>
        <p:sp>
          <p:nvSpPr>
            <p:cNvPr id="32775" name="Rectangle 6"/>
            <p:cNvSpPr>
              <a:spLocks noChangeArrowheads="1"/>
            </p:cNvSpPr>
            <p:nvPr/>
          </p:nvSpPr>
          <p:spPr bwMode="auto">
            <a:xfrm>
              <a:off x="3277" y="1108"/>
              <a:ext cx="17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+mn-lt"/>
                </a:rPr>
                <a:t>0</a:t>
              </a:r>
            </a:p>
          </p:txBody>
        </p:sp>
        <p:sp>
          <p:nvSpPr>
            <p:cNvPr id="32776" name="Rectangle 7"/>
            <p:cNvSpPr>
              <a:spLocks noChangeArrowheads="1"/>
            </p:cNvSpPr>
            <p:nvPr/>
          </p:nvSpPr>
          <p:spPr bwMode="auto">
            <a:xfrm>
              <a:off x="3699" y="1266"/>
              <a:ext cx="15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behavior of last branch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(shift in most recent outcome)</a:t>
              </a:r>
            </a:p>
          </p:txBody>
        </p:sp>
        <p:sp>
          <p:nvSpPr>
            <p:cNvPr id="32777" name="Line 8"/>
            <p:cNvSpPr>
              <a:spLocks noChangeShapeType="1"/>
            </p:cNvSpPr>
            <p:nvPr/>
          </p:nvSpPr>
          <p:spPr bwMode="auto">
            <a:xfrm>
              <a:off x="3421" y="134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 rot="5400000">
              <a:off x="1350" y="2360"/>
              <a:ext cx="119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0">
                <a:latin typeface="+mn-lt"/>
              </a:endParaRPr>
            </a:p>
          </p:txBody>
        </p:sp>
        <p:sp>
          <p:nvSpPr>
            <p:cNvPr id="32779" name="Rectangle 10"/>
            <p:cNvSpPr>
              <a:spLocks noChangeArrowheads="1"/>
            </p:cNvSpPr>
            <p:nvPr/>
          </p:nvSpPr>
          <p:spPr bwMode="auto">
            <a:xfrm>
              <a:off x="387" y="2337"/>
              <a:ext cx="9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low order bits of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branch’s PC</a:t>
              </a:r>
            </a:p>
          </p:txBody>
        </p:sp>
        <p:sp>
          <p:nvSpPr>
            <p:cNvPr id="32780" name="AutoShape 11"/>
            <p:cNvSpPr>
              <a:spLocks noChangeArrowheads="1"/>
            </p:cNvSpPr>
            <p:nvPr/>
          </p:nvSpPr>
          <p:spPr bwMode="auto">
            <a:xfrm rot="-5400000" flipH="1" flipV="1">
              <a:off x="1001" y="2384"/>
              <a:ext cx="1192" cy="184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0 h 21600"/>
                <a:gd name="T4" fmla="*/ 0 w 21600"/>
                <a:gd name="T5" fmla="*/ 0 h 21600"/>
                <a:gd name="T6" fmla="*/ 2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98 w 21600"/>
                <a:gd name="T13" fmla="*/ 3287 h 21600"/>
                <a:gd name="T14" fmla="*/ 18302 w 21600"/>
                <a:gd name="T15" fmla="*/ 183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79" y="21600"/>
                  </a:lnTo>
                  <a:lnTo>
                    <a:pt x="1862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781" name="AutoShape 12"/>
            <p:cNvSpPr>
              <a:spLocks noChangeArrowheads="1"/>
            </p:cNvSpPr>
            <p:nvPr/>
          </p:nvSpPr>
          <p:spPr bwMode="auto">
            <a:xfrm flipV="1">
              <a:off x="1841" y="1640"/>
              <a:ext cx="1648" cy="160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90 w 21600"/>
                <a:gd name="T13" fmla="*/ 3240 h 21600"/>
                <a:gd name="T14" fmla="*/ 18310 w 21600"/>
                <a:gd name="T15" fmla="*/ 18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79" y="21600"/>
                  </a:lnTo>
                  <a:lnTo>
                    <a:pt x="1862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782" name="Rectangle 13"/>
            <p:cNvSpPr>
              <a:spLocks noChangeArrowheads="1"/>
            </p:cNvSpPr>
            <p:nvPr/>
          </p:nvSpPr>
          <p:spPr bwMode="auto">
            <a:xfrm rot="5400000">
              <a:off x="1734" y="2360"/>
              <a:ext cx="119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0">
                <a:latin typeface="+mn-lt"/>
              </a:endParaRPr>
            </a:p>
          </p:txBody>
        </p:sp>
        <p:sp>
          <p:nvSpPr>
            <p:cNvPr id="32783" name="Rectangle 14"/>
            <p:cNvSpPr>
              <a:spLocks noChangeArrowheads="1"/>
            </p:cNvSpPr>
            <p:nvPr/>
          </p:nvSpPr>
          <p:spPr bwMode="auto">
            <a:xfrm rot="5400000">
              <a:off x="2789" y="2360"/>
              <a:ext cx="119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0">
                <a:latin typeface="+mn-lt"/>
              </a:endParaRPr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1261" y="25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>
              <a:off x="2653" y="149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2786" name="Rectangle 17"/>
            <p:cNvSpPr>
              <a:spLocks noChangeArrowheads="1"/>
            </p:cNvSpPr>
            <p:nvPr/>
          </p:nvSpPr>
          <p:spPr bwMode="auto">
            <a:xfrm>
              <a:off x="2824" y="2322"/>
              <a:ext cx="20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+mn-lt"/>
                </a:rPr>
                <a:t>...</a:t>
              </a:r>
            </a:p>
          </p:txBody>
        </p:sp>
        <p:sp>
          <p:nvSpPr>
            <p:cNvPr id="32787" name="Rectangle 18"/>
            <p:cNvSpPr>
              <a:spLocks noChangeArrowheads="1"/>
            </p:cNvSpPr>
            <p:nvPr/>
          </p:nvSpPr>
          <p:spPr bwMode="auto">
            <a:xfrm>
              <a:off x="3699" y="2289"/>
              <a:ext cx="15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each entry is a two-bit counter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 dirty="0">
                  <a:latin typeface="+mn-lt"/>
                </a:rPr>
                <a:t>(or perhaps simpler)</a:t>
              </a:r>
            </a:p>
          </p:txBody>
        </p:sp>
        <p:sp>
          <p:nvSpPr>
            <p:cNvPr id="32788" name="Text Box 19"/>
            <p:cNvSpPr txBox="1">
              <a:spLocks noChangeArrowheads="1"/>
            </p:cNvSpPr>
            <p:nvPr/>
          </p:nvSpPr>
          <p:spPr bwMode="auto">
            <a:xfrm>
              <a:off x="2461" y="1108"/>
              <a:ext cx="31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0">
                  <a:latin typeface="+mn-lt"/>
                </a:rPr>
                <a:t>BHR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67004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toggle-branch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662297"/>
            <a:ext cx="215956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r1=0, r2=0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r1,r2,D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B: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C: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r1,r2,F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E: ...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r1,r1,#1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G: jump 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359337"/>
              </p:ext>
            </p:extLst>
          </p:nvPr>
        </p:nvGraphicFramePr>
        <p:xfrm>
          <a:off x="3352800" y="3322508"/>
          <a:ext cx="50292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4">
                  <a:extLst>
                    <a:ext uri="{9D8B030D-6E8A-4147-A177-3AD203B41FA5}">
                      <a16:colId xmlns:a16="http://schemas.microsoft.com/office/drawing/2014/main" val="80438348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67212739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03123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7802367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163555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4159944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255318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1810005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914348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2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46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333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i="1" dirty="0" err="1"/>
              <a:t>gselect</a:t>
            </a:r>
            <a:r>
              <a:rPr lang="en-US" dirty="0"/>
              <a:t>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row using branch PC</a:t>
            </a:r>
          </a:p>
          <a:p>
            <a:pPr lvl="1"/>
            <a:r>
              <a:rPr lang="en-US" dirty="0"/>
              <a:t>In simulation that follows, only the two rows indexed by A and D are shown for clarity</a:t>
            </a:r>
          </a:p>
          <a:p>
            <a:r>
              <a:rPr lang="en-US" dirty="0"/>
              <a:t>Select column using a global branch history register (BHR) of length two bits (arbitrary design choice)</a:t>
            </a:r>
          </a:p>
          <a:p>
            <a:pPr lvl="1"/>
            <a:r>
              <a:rPr lang="en-US" dirty="0"/>
              <a:t>BHR contains the taken/not-taken outcomes of the two most-recent dynamic branches</a:t>
            </a:r>
          </a:p>
          <a:p>
            <a:pPr lvl="1"/>
            <a:r>
              <a:rPr lang="en-US" dirty="0"/>
              <a:t>Therefore, this </a:t>
            </a:r>
            <a:r>
              <a:rPr lang="en-US" i="1" dirty="0" err="1"/>
              <a:t>gselect</a:t>
            </a:r>
            <a:r>
              <a:rPr lang="en-US" dirty="0"/>
              <a:t> predictor has four columns (indexed by two bits of global branch history)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9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96875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</a:t>
            </a: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4425950" y="427038"/>
            <a:ext cx="3286125" cy="2414587"/>
            <a:chOff x="2788" y="269"/>
            <a:chExt cx="2070" cy="1521"/>
          </a:xfrm>
        </p:grpSpPr>
        <p:sp>
          <p:nvSpPr>
            <p:cNvPr id="33948" name="Rectangle 4"/>
            <p:cNvSpPr>
              <a:spLocks noChangeArrowheads="1"/>
            </p:cNvSpPr>
            <p:nvPr/>
          </p:nvSpPr>
          <p:spPr bwMode="auto">
            <a:xfrm>
              <a:off x="3460" y="43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49" name="Rectangle 5"/>
            <p:cNvSpPr>
              <a:spLocks noChangeArrowheads="1"/>
            </p:cNvSpPr>
            <p:nvPr/>
          </p:nvSpPr>
          <p:spPr bwMode="auto">
            <a:xfrm>
              <a:off x="3398" y="2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</a:t>
              </a:r>
            </a:p>
          </p:txBody>
        </p:sp>
        <p:sp>
          <p:nvSpPr>
            <p:cNvPr id="33950" name="Rectangle 6"/>
            <p:cNvSpPr>
              <a:spLocks noChangeArrowheads="1"/>
            </p:cNvSpPr>
            <p:nvPr/>
          </p:nvSpPr>
          <p:spPr bwMode="auto">
            <a:xfrm>
              <a:off x="3830" y="269"/>
              <a:ext cx="1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</a:t>
              </a:r>
            </a:p>
          </p:txBody>
        </p:sp>
        <p:sp>
          <p:nvSpPr>
            <p:cNvPr id="33951" name="AutoShape 7"/>
            <p:cNvSpPr>
              <a:spLocks noChangeArrowheads="1"/>
            </p:cNvSpPr>
            <p:nvPr/>
          </p:nvSpPr>
          <p:spPr bwMode="auto">
            <a:xfrm rot="-5400000" flipH="1" flipV="1">
              <a:off x="2596" y="1252"/>
              <a:ext cx="568" cy="1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08 w 21600"/>
                <a:gd name="T13" fmla="*/ 3287 h 21600"/>
                <a:gd name="T14" fmla="*/ 18292 w 21600"/>
                <a:gd name="T15" fmla="*/ 1831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79" y="21600"/>
                  </a:lnTo>
                  <a:lnTo>
                    <a:pt x="1862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2" name="AutoShape 8"/>
            <p:cNvSpPr>
              <a:spLocks noChangeArrowheads="1"/>
            </p:cNvSpPr>
            <p:nvPr/>
          </p:nvSpPr>
          <p:spPr bwMode="auto">
            <a:xfrm flipV="1">
              <a:off x="2884" y="820"/>
              <a:ext cx="1648" cy="160"/>
            </a:xfrm>
            <a:custGeom>
              <a:avLst/>
              <a:gdLst>
                <a:gd name="T0" fmla="*/ 9 w 21600"/>
                <a:gd name="T1" fmla="*/ 0 h 21600"/>
                <a:gd name="T2" fmla="*/ 5 w 21600"/>
                <a:gd name="T3" fmla="*/ 0 h 21600"/>
                <a:gd name="T4" fmla="*/ 1 w 21600"/>
                <a:gd name="T5" fmla="*/ 0 h 21600"/>
                <a:gd name="T6" fmla="*/ 5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290 w 21600"/>
                <a:gd name="T13" fmla="*/ 3240 h 21600"/>
                <a:gd name="T14" fmla="*/ 18310 w 21600"/>
                <a:gd name="T15" fmla="*/ 1836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979" y="21600"/>
                  </a:lnTo>
                  <a:lnTo>
                    <a:pt x="1862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3" name="Line 9"/>
            <p:cNvSpPr>
              <a:spLocks noChangeShapeType="1"/>
            </p:cNvSpPr>
            <p:nvPr/>
          </p:nvSpPr>
          <p:spPr bwMode="auto">
            <a:xfrm>
              <a:off x="3696" y="67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54" name="Rectangle 10"/>
            <p:cNvSpPr>
              <a:spLocks noChangeArrowheads="1"/>
            </p:cNvSpPr>
            <p:nvPr/>
          </p:nvSpPr>
          <p:spPr bwMode="auto">
            <a:xfrm>
              <a:off x="3700" y="436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55" name="Rectangle 11"/>
            <p:cNvSpPr>
              <a:spLocks noChangeArrowheads="1"/>
            </p:cNvSpPr>
            <p:nvPr/>
          </p:nvSpPr>
          <p:spPr bwMode="auto">
            <a:xfrm rot="5400000">
              <a:off x="3052" y="108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56" name="Rectangle 12"/>
            <p:cNvSpPr>
              <a:spLocks noChangeArrowheads="1"/>
            </p:cNvSpPr>
            <p:nvPr/>
          </p:nvSpPr>
          <p:spPr bwMode="auto">
            <a:xfrm rot="5400000">
              <a:off x="3052" y="13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grpSp>
          <p:nvGrpSpPr>
            <p:cNvPr id="33957" name="Group 13"/>
            <p:cNvGrpSpPr>
              <a:grpSpLocks/>
            </p:cNvGrpSpPr>
            <p:nvPr/>
          </p:nvGrpSpPr>
          <p:grpSpPr bwMode="auto">
            <a:xfrm>
              <a:off x="3412" y="1060"/>
              <a:ext cx="232" cy="568"/>
              <a:chOff x="3412" y="1060"/>
              <a:chExt cx="232" cy="568"/>
            </a:xfrm>
          </p:grpSpPr>
          <p:sp>
            <p:nvSpPr>
              <p:cNvPr id="33968" name="Rectangle 14"/>
              <p:cNvSpPr>
                <a:spLocks noChangeArrowheads="1"/>
              </p:cNvSpPr>
              <p:nvPr/>
            </p:nvSpPr>
            <p:spPr bwMode="auto">
              <a:xfrm rot="5400000">
                <a:off x="3388" y="1084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33969" name="Rectangle 15"/>
              <p:cNvSpPr>
                <a:spLocks noChangeArrowheads="1"/>
              </p:cNvSpPr>
              <p:nvPr/>
            </p:nvSpPr>
            <p:spPr bwMode="auto">
              <a:xfrm rot="5400000">
                <a:off x="3388" y="1372"/>
                <a:ext cx="280" cy="2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</p:grpSp>
        <p:sp>
          <p:nvSpPr>
            <p:cNvPr id="33958" name="Rectangle 16"/>
            <p:cNvSpPr>
              <a:spLocks noChangeArrowheads="1"/>
            </p:cNvSpPr>
            <p:nvPr/>
          </p:nvSpPr>
          <p:spPr bwMode="auto">
            <a:xfrm rot="5400000">
              <a:off x="3724" y="108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59" name="Rectangle 17"/>
            <p:cNvSpPr>
              <a:spLocks noChangeArrowheads="1"/>
            </p:cNvSpPr>
            <p:nvPr/>
          </p:nvSpPr>
          <p:spPr bwMode="auto">
            <a:xfrm rot="5400000">
              <a:off x="3724" y="13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60" name="Rectangle 18"/>
            <p:cNvSpPr>
              <a:spLocks noChangeArrowheads="1"/>
            </p:cNvSpPr>
            <p:nvPr/>
          </p:nvSpPr>
          <p:spPr bwMode="auto">
            <a:xfrm rot="5400000">
              <a:off x="4060" y="1084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61" name="Rectangle 19"/>
            <p:cNvSpPr>
              <a:spLocks noChangeArrowheads="1"/>
            </p:cNvSpPr>
            <p:nvPr/>
          </p:nvSpPr>
          <p:spPr bwMode="auto">
            <a:xfrm rot="5400000">
              <a:off x="4060" y="1372"/>
              <a:ext cx="280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3962" name="Rectangle 20"/>
            <p:cNvSpPr>
              <a:spLocks noChangeArrowheads="1"/>
            </p:cNvSpPr>
            <p:nvPr/>
          </p:nvSpPr>
          <p:spPr bwMode="auto">
            <a:xfrm>
              <a:off x="3984" y="432"/>
              <a:ext cx="3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</a:t>
              </a:r>
            </a:p>
          </p:txBody>
        </p:sp>
        <p:sp>
          <p:nvSpPr>
            <p:cNvPr id="33963" name="Rectangle 21"/>
            <p:cNvSpPr>
              <a:spLocks noChangeArrowheads="1"/>
            </p:cNvSpPr>
            <p:nvPr/>
          </p:nvSpPr>
          <p:spPr bwMode="auto">
            <a:xfrm>
              <a:off x="4406" y="1166"/>
              <a:ext cx="4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matrix</a:t>
              </a:r>
            </a:p>
          </p:txBody>
        </p:sp>
        <p:sp>
          <p:nvSpPr>
            <p:cNvPr id="33964" name="Rectangle 22"/>
            <p:cNvSpPr>
              <a:spLocks noChangeArrowheads="1"/>
            </p:cNvSpPr>
            <p:nvPr/>
          </p:nvSpPr>
          <p:spPr bwMode="auto">
            <a:xfrm>
              <a:off x="3062" y="1598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965" name="Rectangle 23"/>
            <p:cNvSpPr>
              <a:spLocks noChangeArrowheads="1"/>
            </p:cNvSpPr>
            <p:nvPr/>
          </p:nvSpPr>
          <p:spPr bwMode="auto">
            <a:xfrm>
              <a:off x="3398" y="1598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66" name="Rectangle 24"/>
            <p:cNvSpPr>
              <a:spLocks noChangeArrowheads="1"/>
            </p:cNvSpPr>
            <p:nvPr/>
          </p:nvSpPr>
          <p:spPr bwMode="auto">
            <a:xfrm>
              <a:off x="3734" y="1598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967" name="Rectangle 25"/>
            <p:cNvSpPr>
              <a:spLocks noChangeArrowheads="1"/>
            </p:cNvSpPr>
            <p:nvPr/>
          </p:nvSpPr>
          <p:spPr bwMode="auto">
            <a:xfrm>
              <a:off x="4070" y="1598"/>
              <a:ext cx="24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</p:grpSp>
      <p:sp>
        <p:nvSpPr>
          <p:cNvPr id="33798" name="Rectangle 34"/>
          <p:cNvSpPr>
            <a:spLocks noChangeArrowheads="1"/>
          </p:cNvSpPr>
          <p:nvPr/>
        </p:nvSpPr>
        <p:spPr bwMode="auto">
          <a:xfrm>
            <a:off x="1660525" y="40608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T, pred 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01</a:t>
            </a:r>
          </a:p>
        </p:txBody>
      </p:sp>
      <p:sp>
        <p:nvSpPr>
          <p:cNvPr id="33799" name="Rectangle 35"/>
          <p:cNvSpPr>
            <a:spLocks noChangeArrowheads="1"/>
          </p:cNvSpPr>
          <p:nvPr/>
        </p:nvSpPr>
        <p:spPr bwMode="auto">
          <a:xfrm>
            <a:off x="3641725" y="40608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D: T, pred 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11</a:t>
            </a:r>
          </a:p>
        </p:txBody>
      </p:sp>
      <p:grpSp>
        <p:nvGrpSpPr>
          <p:cNvPr id="33800" name="Group 36"/>
          <p:cNvGrpSpPr>
            <a:grpSpLocks/>
          </p:cNvGrpSpPr>
          <p:nvPr/>
        </p:nvGrpSpPr>
        <p:grpSpPr bwMode="auto">
          <a:xfrm>
            <a:off x="212725" y="3070225"/>
            <a:ext cx="1914525" cy="1052513"/>
            <a:chOff x="134" y="1934"/>
            <a:chExt cx="1206" cy="663"/>
          </a:xfrm>
        </p:grpSpPr>
        <p:sp>
          <p:nvSpPr>
            <p:cNvPr id="33926" name="Rectangle 37"/>
            <p:cNvSpPr>
              <a:spLocks noChangeArrowheads="1"/>
            </p:cNvSpPr>
            <p:nvPr/>
          </p:nvSpPr>
          <p:spPr bwMode="auto">
            <a:xfrm>
              <a:off x="388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7" name="Rectangle 38"/>
            <p:cNvSpPr>
              <a:spLocks noChangeArrowheads="1"/>
            </p:cNvSpPr>
            <p:nvPr/>
          </p:nvSpPr>
          <p:spPr bwMode="auto">
            <a:xfrm>
              <a:off x="628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8" name="Rectangle 39"/>
            <p:cNvSpPr>
              <a:spLocks noChangeArrowheads="1"/>
            </p:cNvSpPr>
            <p:nvPr/>
          </p:nvSpPr>
          <p:spPr bwMode="auto">
            <a:xfrm>
              <a:off x="388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9" name="Rectangle 40"/>
            <p:cNvSpPr>
              <a:spLocks noChangeArrowheads="1"/>
            </p:cNvSpPr>
            <p:nvPr/>
          </p:nvSpPr>
          <p:spPr bwMode="auto">
            <a:xfrm>
              <a:off x="628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30" name="Rectangle 41"/>
            <p:cNvSpPr>
              <a:spLocks noChangeArrowheads="1"/>
            </p:cNvSpPr>
            <p:nvPr/>
          </p:nvSpPr>
          <p:spPr bwMode="auto">
            <a:xfrm>
              <a:off x="134" y="212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931" name="Rectangle 42"/>
            <p:cNvSpPr>
              <a:spLocks noChangeArrowheads="1"/>
            </p:cNvSpPr>
            <p:nvPr/>
          </p:nvSpPr>
          <p:spPr bwMode="auto">
            <a:xfrm>
              <a:off x="134" y="227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932" name="Rectangle 43"/>
            <p:cNvSpPr>
              <a:spLocks noChangeArrowheads="1"/>
            </p:cNvSpPr>
            <p:nvPr/>
          </p:nvSpPr>
          <p:spPr bwMode="auto">
            <a:xfrm>
              <a:off x="278" y="193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00</a:t>
              </a:r>
            </a:p>
          </p:txBody>
        </p:sp>
        <p:sp>
          <p:nvSpPr>
            <p:cNvPr id="33933" name="Rectangle 44"/>
            <p:cNvSpPr>
              <a:spLocks noChangeArrowheads="1"/>
            </p:cNvSpPr>
            <p:nvPr/>
          </p:nvSpPr>
          <p:spPr bwMode="auto">
            <a:xfrm>
              <a:off x="868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34" name="Rectangle 45"/>
            <p:cNvSpPr>
              <a:spLocks noChangeArrowheads="1"/>
            </p:cNvSpPr>
            <p:nvPr/>
          </p:nvSpPr>
          <p:spPr bwMode="auto">
            <a:xfrm>
              <a:off x="1108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35" name="Rectangle 46"/>
            <p:cNvSpPr>
              <a:spLocks noChangeArrowheads="1"/>
            </p:cNvSpPr>
            <p:nvPr/>
          </p:nvSpPr>
          <p:spPr bwMode="auto">
            <a:xfrm>
              <a:off x="868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36" name="Rectangle 47"/>
            <p:cNvSpPr>
              <a:spLocks noChangeArrowheads="1"/>
            </p:cNvSpPr>
            <p:nvPr/>
          </p:nvSpPr>
          <p:spPr bwMode="auto">
            <a:xfrm>
              <a:off x="1108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37" name="Rectangle 48"/>
            <p:cNvSpPr>
              <a:spLocks noChangeArrowheads="1"/>
            </p:cNvSpPr>
            <p:nvPr/>
          </p:nvSpPr>
          <p:spPr bwMode="auto">
            <a:xfrm>
              <a:off x="374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938" name="Rectangle 49"/>
            <p:cNvSpPr>
              <a:spLocks noChangeArrowheads="1"/>
            </p:cNvSpPr>
            <p:nvPr/>
          </p:nvSpPr>
          <p:spPr bwMode="auto">
            <a:xfrm>
              <a:off x="614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939" name="Rectangle 50"/>
            <p:cNvSpPr>
              <a:spLocks noChangeArrowheads="1"/>
            </p:cNvSpPr>
            <p:nvPr/>
          </p:nvSpPr>
          <p:spPr bwMode="auto">
            <a:xfrm>
              <a:off x="854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940" name="Rectangle 51"/>
            <p:cNvSpPr>
              <a:spLocks noChangeArrowheads="1"/>
            </p:cNvSpPr>
            <p:nvPr/>
          </p:nvSpPr>
          <p:spPr bwMode="auto">
            <a:xfrm>
              <a:off x="1094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grpSp>
        <p:nvGrpSpPr>
          <p:cNvPr id="33801" name="Group 52"/>
          <p:cNvGrpSpPr>
            <a:grpSpLocks/>
          </p:cNvGrpSpPr>
          <p:nvPr/>
        </p:nvGrpSpPr>
        <p:grpSpPr bwMode="auto">
          <a:xfrm>
            <a:off x="2270125" y="3070225"/>
            <a:ext cx="1914525" cy="1052513"/>
            <a:chOff x="1430" y="1934"/>
            <a:chExt cx="1206" cy="663"/>
          </a:xfrm>
        </p:grpSpPr>
        <p:sp>
          <p:nvSpPr>
            <p:cNvPr id="33911" name="Rectangle 53"/>
            <p:cNvSpPr>
              <a:spLocks noChangeArrowheads="1"/>
            </p:cNvSpPr>
            <p:nvPr/>
          </p:nvSpPr>
          <p:spPr bwMode="auto">
            <a:xfrm>
              <a:off x="1684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33912" name="Rectangle 54"/>
            <p:cNvSpPr>
              <a:spLocks noChangeArrowheads="1"/>
            </p:cNvSpPr>
            <p:nvPr/>
          </p:nvSpPr>
          <p:spPr bwMode="auto">
            <a:xfrm>
              <a:off x="1924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13" name="Rectangle 55"/>
            <p:cNvSpPr>
              <a:spLocks noChangeArrowheads="1"/>
            </p:cNvSpPr>
            <p:nvPr/>
          </p:nvSpPr>
          <p:spPr bwMode="auto">
            <a:xfrm>
              <a:off x="1684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14" name="Rectangle 56"/>
            <p:cNvSpPr>
              <a:spLocks noChangeArrowheads="1"/>
            </p:cNvSpPr>
            <p:nvPr/>
          </p:nvSpPr>
          <p:spPr bwMode="auto">
            <a:xfrm>
              <a:off x="1924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15" name="Rectangle 57"/>
            <p:cNvSpPr>
              <a:spLocks noChangeArrowheads="1"/>
            </p:cNvSpPr>
            <p:nvPr/>
          </p:nvSpPr>
          <p:spPr bwMode="auto">
            <a:xfrm>
              <a:off x="1430" y="212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916" name="Rectangle 58"/>
            <p:cNvSpPr>
              <a:spLocks noChangeArrowheads="1"/>
            </p:cNvSpPr>
            <p:nvPr/>
          </p:nvSpPr>
          <p:spPr bwMode="auto">
            <a:xfrm>
              <a:off x="1430" y="227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917" name="Rectangle 59"/>
            <p:cNvSpPr>
              <a:spLocks noChangeArrowheads="1"/>
            </p:cNvSpPr>
            <p:nvPr/>
          </p:nvSpPr>
          <p:spPr bwMode="auto">
            <a:xfrm>
              <a:off x="1574" y="193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01</a:t>
              </a:r>
            </a:p>
          </p:txBody>
        </p:sp>
        <p:sp>
          <p:nvSpPr>
            <p:cNvPr id="33918" name="Rectangle 60"/>
            <p:cNvSpPr>
              <a:spLocks noChangeArrowheads="1"/>
            </p:cNvSpPr>
            <p:nvPr/>
          </p:nvSpPr>
          <p:spPr bwMode="auto">
            <a:xfrm>
              <a:off x="2164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19" name="Rectangle 61"/>
            <p:cNvSpPr>
              <a:spLocks noChangeArrowheads="1"/>
            </p:cNvSpPr>
            <p:nvPr/>
          </p:nvSpPr>
          <p:spPr bwMode="auto">
            <a:xfrm>
              <a:off x="2404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0" name="Rectangle 62"/>
            <p:cNvSpPr>
              <a:spLocks noChangeArrowheads="1"/>
            </p:cNvSpPr>
            <p:nvPr/>
          </p:nvSpPr>
          <p:spPr bwMode="auto">
            <a:xfrm>
              <a:off x="2164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1" name="Rectangle 63"/>
            <p:cNvSpPr>
              <a:spLocks noChangeArrowheads="1"/>
            </p:cNvSpPr>
            <p:nvPr/>
          </p:nvSpPr>
          <p:spPr bwMode="auto">
            <a:xfrm>
              <a:off x="2404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22" name="Rectangle 64"/>
            <p:cNvSpPr>
              <a:spLocks noChangeArrowheads="1"/>
            </p:cNvSpPr>
            <p:nvPr/>
          </p:nvSpPr>
          <p:spPr bwMode="auto">
            <a:xfrm>
              <a:off x="1670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923" name="Rectangle 65"/>
            <p:cNvSpPr>
              <a:spLocks noChangeArrowheads="1"/>
            </p:cNvSpPr>
            <p:nvPr/>
          </p:nvSpPr>
          <p:spPr bwMode="auto">
            <a:xfrm>
              <a:off x="1910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924" name="Rectangle 66"/>
            <p:cNvSpPr>
              <a:spLocks noChangeArrowheads="1"/>
            </p:cNvSpPr>
            <p:nvPr/>
          </p:nvSpPr>
          <p:spPr bwMode="auto">
            <a:xfrm>
              <a:off x="2150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925" name="Rectangle 67"/>
            <p:cNvSpPr>
              <a:spLocks noChangeArrowheads="1"/>
            </p:cNvSpPr>
            <p:nvPr/>
          </p:nvSpPr>
          <p:spPr bwMode="auto">
            <a:xfrm>
              <a:off x="2390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grpSp>
        <p:nvGrpSpPr>
          <p:cNvPr id="33802" name="Group 68"/>
          <p:cNvGrpSpPr>
            <a:grpSpLocks/>
          </p:cNvGrpSpPr>
          <p:nvPr/>
        </p:nvGrpSpPr>
        <p:grpSpPr bwMode="auto">
          <a:xfrm>
            <a:off x="4251325" y="3070225"/>
            <a:ext cx="1914525" cy="1052513"/>
            <a:chOff x="2678" y="1934"/>
            <a:chExt cx="1206" cy="663"/>
          </a:xfrm>
        </p:grpSpPr>
        <p:sp>
          <p:nvSpPr>
            <p:cNvPr id="33896" name="Rectangle 69"/>
            <p:cNvSpPr>
              <a:spLocks noChangeArrowheads="1"/>
            </p:cNvSpPr>
            <p:nvPr/>
          </p:nvSpPr>
          <p:spPr bwMode="auto">
            <a:xfrm>
              <a:off x="2932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97" name="Rectangle 70"/>
            <p:cNvSpPr>
              <a:spLocks noChangeArrowheads="1"/>
            </p:cNvSpPr>
            <p:nvPr/>
          </p:nvSpPr>
          <p:spPr bwMode="auto">
            <a:xfrm>
              <a:off x="3172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98" name="Rectangle 71"/>
            <p:cNvSpPr>
              <a:spLocks noChangeArrowheads="1"/>
            </p:cNvSpPr>
            <p:nvPr/>
          </p:nvSpPr>
          <p:spPr bwMode="auto">
            <a:xfrm>
              <a:off x="2932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99" name="Rectangle 72"/>
            <p:cNvSpPr>
              <a:spLocks noChangeArrowheads="1"/>
            </p:cNvSpPr>
            <p:nvPr/>
          </p:nvSpPr>
          <p:spPr bwMode="auto">
            <a:xfrm>
              <a:off x="3172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33900" name="Rectangle 73"/>
            <p:cNvSpPr>
              <a:spLocks noChangeArrowheads="1"/>
            </p:cNvSpPr>
            <p:nvPr/>
          </p:nvSpPr>
          <p:spPr bwMode="auto">
            <a:xfrm>
              <a:off x="2678" y="212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901" name="Rectangle 74"/>
            <p:cNvSpPr>
              <a:spLocks noChangeArrowheads="1"/>
            </p:cNvSpPr>
            <p:nvPr/>
          </p:nvSpPr>
          <p:spPr bwMode="auto">
            <a:xfrm>
              <a:off x="2678" y="227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902" name="Rectangle 75"/>
            <p:cNvSpPr>
              <a:spLocks noChangeArrowheads="1"/>
            </p:cNvSpPr>
            <p:nvPr/>
          </p:nvSpPr>
          <p:spPr bwMode="auto">
            <a:xfrm>
              <a:off x="2822" y="193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11</a:t>
              </a:r>
            </a:p>
          </p:txBody>
        </p:sp>
        <p:sp>
          <p:nvSpPr>
            <p:cNvPr id="33903" name="Rectangle 76"/>
            <p:cNvSpPr>
              <a:spLocks noChangeArrowheads="1"/>
            </p:cNvSpPr>
            <p:nvPr/>
          </p:nvSpPr>
          <p:spPr bwMode="auto">
            <a:xfrm>
              <a:off x="3412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04" name="Rectangle 77"/>
            <p:cNvSpPr>
              <a:spLocks noChangeArrowheads="1"/>
            </p:cNvSpPr>
            <p:nvPr/>
          </p:nvSpPr>
          <p:spPr bwMode="auto">
            <a:xfrm>
              <a:off x="3652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05" name="Rectangle 78"/>
            <p:cNvSpPr>
              <a:spLocks noChangeArrowheads="1"/>
            </p:cNvSpPr>
            <p:nvPr/>
          </p:nvSpPr>
          <p:spPr bwMode="auto">
            <a:xfrm>
              <a:off x="3412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06" name="Rectangle 79"/>
            <p:cNvSpPr>
              <a:spLocks noChangeArrowheads="1"/>
            </p:cNvSpPr>
            <p:nvPr/>
          </p:nvSpPr>
          <p:spPr bwMode="auto">
            <a:xfrm>
              <a:off x="3652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907" name="Rectangle 80"/>
            <p:cNvSpPr>
              <a:spLocks noChangeArrowheads="1"/>
            </p:cNvSpPr>
            <p:nvPr/>
          </p:nvSpPr>
          <p:spPr bwMode="auto">
            <a:xfrm>
              <a:off x="2918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908" name="Rectangle 81"/>
            <p:cNvSpPr>
              <a:spLocks noChangeArrowheads="1"/>
            </p:cNvSpPr>
            <p:nvPr/>
          </p:nvSpPr>
          <p:spPr bwMode="auto">
            <a:xfrm>
              <a:off x="3158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909" name="Rectangle 82"/>
            <p:cNvSpPr>
              <a:spLocks noChangeArrowheads="1"/>
            </p:cNvSpPr>
            <p:nvPr/>
          </p:nvSpPr>
          <p:spPr bwMode="auto">
            <a:xfrm>
              <a:off x="3398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910" name="Rectangle 83"/>
            <p:cNvSpPr>
              <a:spLocks noChangeArrowheads="1"/>
            </p:cNvSpPr>
            <p:nvPr/>
          </p:nvSpPr>
          <p:spPr bwMode="auto">
            <a:xfrm>
              <a:off x="3638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sp>
        <p:nvSpPr>
          <p:cNvPr id="33803" name="Rectangle 84"/>
          <p:cNvSpPr>
            <a:spLocks noChangeArrowheads="1"/>
          </p:cNvSpPr>
          <p:nvPr/>
        </p:nvSpPr>
        <p:spPr bwMode="auto">
          <a:xfrm>
            <a:off x="5699125" y="40608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N, pred 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10</a:t>
            </a:r>
          </a:p>
        </p:txBody>
      </p:sp>
      <p:sp>
        <p:nvSpPr>
          <p:cNvPr id="33804" name="Rectangle 85"/>
          <p:cNvSpPr>
            <a:spLocks noChangeArrowheads="1"/>
          </p:cNvSpPr>
          <p:nvPr/>
        </p:nvSpPr>
        <p:spPr bwMode="auto">
          <a:xfrm>
            <a:off x="7667625" y="39846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D: N, pred 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00</a:t>
            </a:r>
          </a:p>
        </p:txBody>
      </p:sp>
      <p:sp>
        <p:nvSpPr>
          <p:cNvPr id="33805" name="Rectangle 86"/>
          <p:cNvSpPr>
            <a:spLocks noChangeArrowheads="1"/>
          </p:cNvSpPr>
          <p:nvPr/>
        </p:nvSpPr>
        <p:spPr bwMode="auto">
          <a:xfrm>
            <a:off x="1736725" y="55848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T, pred 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01</a:t>
            </a:r>
          </a:p>
        </p:txBody>
      </p:sp>
      <p:grpSp>
        <p:nvGrpSpPr>
          <p:cNvPr id="33806" name="Group 87"/>
          <p:cNvGrpSpPr>
            <a:grpSpLocks/>
          </p:cNvGrpSpPr>
          <p:nvPr/>
        </p:nvGrpSpPr>
        <p:grpSpPr bwMode="auto">
          <a:xfrm>
            <a:off x="6384925" y="3070225"/>
            <a:ext cx="1914525" cy="1052513"/>
            <a:chOff x="4022" y="1934"/>
            <a:chExt cx="1206" cy="663"/>
          </a:xfrm>
        </p:grpSpPr>
        <p:sp>
          <p:nvSpPr>
            <p:cNvPr id="33881" name="Rectangle 88"/>
            <p:cNvSpPr>
              <a:spLocks noChangeArrowheads="1"/>
            </p:cNvSpPr>
            <p:nvPr/>
          </p:nvSpPr>
          <p:spPr bwMode="auto">
            <a:xfrm>
              <a:off x="4276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82" name="Rectangle 89"/>
            <p:cNvSpPr>
              <a:spLocks noChangeArrowheads="1"/>
            </p:cNvSpPr>
            <p:nvPr/>
          </p:nvSpPr>
          <p:spPr bwMode="auto">
            <a:xfrm>
              <a:off x="4516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83" name="Rectangle 90"/>
            <p:cNvSpPr>
              <a:spLocks noChangeArrowheads="1"/>
            </p:cNvSpPr>
            <p:nvPr/>
          </p:nvSpPr>
          <p:spPr bwMode="auto">
            <a:xfrm>
              <a:off x="4276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84" name="Rectangle 91"/>
            <p:cNvSpPr>
              <a:spLocks noChangeArrowheads="1"/>
            </p:cNvSpPr>
            <p:nvPr/>
          </p:nvSpPr>
          <p:spPr bwMode="auto">
            <a:xfrm>
              <a:off x="4516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85" name="Rectangle 92"/>
            <p:cNvSpPr>
              <a:spLocks noChangeArrowheads="1"/>
            </p:cNvSpPr>
            <p:nvPr/>
          </p:nvSpPr>
          <p:spPr bwMode="auto">
            <a:xfrm>
              <a:off x="4022" y="212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886" name="Rectangle 93"/>
            <p:cNvSpPr>
              <a:spLocks noChangeArrowheads="1"/>
            </p:cNvSpPr>
            <p:nvPr/>
          </p:nvSpPr>
          <p:spPr bwMode="auto">
            <a:xfrm>
              <a:off x="4022" y="227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887" name="Rectangle 94"/>
            <p:cNvSpPr>
              <a:spLocks noChangeArrowheads="1"/>
            </p:cNvSpPr>
            <p:nvPr/>
          </p:nvSpPr>
          <p:spPr bwMode="auto">
            <a:xfrm>
              <a:off x="4166" y="193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10</a:t>
              </a:r>
            </a:p>
          </p:txBody>
        </p:sp>
        <p:sp>
          <p:nvSpPr>
            <p:cNvPr id="33888" name="Rectangle 95"/>
            <p:cNvSpPr>
              <a:spLocks noChangeArrowheads="1"/>
            </p:cNvSpPr>
            <p:nvPr/>
          </p:nvSpPr>
          <p:spPr bwMode="auto">
            <a:xfrm>
              <a:off x="4756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89" name="Rectangle 96"/>
            <p:cNvSpPr>
              <a:spLocks noChangeArrowheads="1"/>
            </p:cNvSpPr>
            <p:nvPr/>
          </p:nvSpPr>
          <p:spPr bwMode="auto">
            <a:xfrm>
              <a:off x="4996" y="230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90" name="Rectangle 97"/>
            <p:cNvSpPr>
              <a:spLocks noChangeArrowheads="1"/>
            </p:cNvSpPr>
            <p:nvPr/>
          </p:nvSpPr>
          <p:spPr bwMode="auto">
            <a:xfrm>
              <a:off x="4756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91" name="Rectangle 98"/>
            <p:cNvSpPr>
              <a:spLocks noChangeArrowheads="1"/>
            </p:cNvSpPr>
            <p:nvPr/>
          </p:nvSpPr>
          <p:spPr bwMode="auto">
            <a:xfrm>
              <a:off x="4996" y="216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00</a:t>
              </a:r>
            </a:p>
          </p:txBody>
        </p:sp>
        <p:sp>
          <p:nvSpPr>
            <p:cNvPr id="33892" name="Rectangle 99"/>
            <p:cNvSpPr>
              <a:spLocks noChangeArrowheads="1"/>
            </p:cNvSpPr>
            <p:nvPr/>
          </p:nvSpPr>
          <p:spPr bwMode="auto">
            <a:xfrm>
              <a:off x="4262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893" name="Rectangle 100"/>
            <p:cNvSpPr>
              <a:spLocks noChangeArrowheads="1"/>
            </p:cNvSpPr>
            <p:nvPr/>
          </p:nvSpPr>
          <p:spPr bwMode="auto">
            <a:xfrm>
              <a:off x="4502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894" name="Rectangle 101"/>
            <p:cNvSpPr>
              <a:spLocks noChangeArrowheads="1"/>
            </p:cNvSpPr>
            <p:nvPr/>
          </p:nvSpPr>
          <p:spPr bwMode="auto">
            <a:xfrm>
              <a:off x="4742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95" name="Rectangle 102"/>
            <p:cNvSpPr>
              <a:spLocks noChangeArrowheads="1"/>
            </p:cNvSpPr>
            <p:nvPr/>
          </p:nvSpPr>
          <p:spPr bwMode="auto">
            <a:xfrm>
              <a:off x="4982" y="244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grpSp>
        <p:nvGrpSpPr>
          <p:cNvPr id="33807" name="Group 103"/>
          <p:cNvGrpSpPr>
            <a:grpSpLocks/>
          </p:cNvGrpSpPr>
          <p:nvPr/>
        </p:nvGrpSpPr>
        <p:grpSpPr bwMode="auto">
          <a:xfrm>
            <a:off x="212725" y="4594225"/>
            <a:ext cx="1914525" cy="1052513"/>
            <a:chOff x="134" y="2894"/>
            <a:chExt cx="1206" cy="663"/>
          </a:xfrm>
        </p:grpSpPr>
        <p:sp>
          <p:nvSpPr>
            <p:cNvPr id="33866" name="Rectangle 104"/>
            <p:cNvSpPr>
              <a:spLocks noChangeArrowheads="1"/>
            </p:cNvSpPr>
            <p:nvPr/>
          </p:nvSpPr>
          <p:spPr bwMode="auto">
            <a:xfrm>
              <a:off x="388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67" name="Rectangle 105"/>
            <p:cNvSpPr>
              <a:spLocks noChangeArrowheads="1"/>
            </p:cNvSpPr>
            <p:nvPr/>
          </p:nvSpPr>
          <p:spPr bwMode="auto">
            <a:xfrm>
              <a:off x="628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68" name="Rectangle 106"/>
            <p:cNvSpPr>
              <a:spLocks noChangeArrowheads="1"/>
            </p:cNvSpPr>
            <p:nvPr/>
          </p:nvSpPr>
          <p:spPr bwMode="auto">
            <a:xfrm>
              <a:off x="388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69" name="Rectangle 107"/>
            <p:cNvSpPr>
              <a:spLocks noChangeArrowheads="1"/>
            </p:cNvSpPr>
            <p:nvPr/>
          </p:nvSpPr>
          <p:spPr bwMode="auto">
            <a:xfrm>
              <a:off x="628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70" name="Rectangle 108"/>
            <p:cNvSpPr>
              <a:spLocks noChangeArrowheads="1"/>
            </p:cNvSpPr>
            <p:nvPr/>
          </p:nvSpPr>
          <p:spPr bwMode="auto">
            <a:xfrm>
              <a:off x="134" y="308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871" name="Rectangle 109"/>
            <p:cNvSpPr>
              <a:spLocks noChangeArrowheads="1"/>
            </p:cNvSpPr>
            <p:nvPr/>
          </p:nvSpPr>
          <p:spPr bwMode="auto">
            <a:xfrm>
              <a:off x="134" y="323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872" name="Rectangle 110"/>
            <p:cNvSpPr>
              <a:spLocks noChangeArrowheads="1"/>
            </p:cNvSpPr>
            <p:nvPr/>
          </p:nvSpPr>
          <p:spPr bwMode="auto">
            <a:xfrm>
              <a:off x="278" y="289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00</a:t>
              </a:r>
            </a:p>
          </p:txBody>
        </p:sp>
        <p:sp>
          <p:nvSpPr>
            <p:cNvPr id="33873" name="Rectangle 111"/>
            <p:cNvSpPr>
              <a:spLocks noChangeArrowheads="1"/>
            </p:cNvSpPr>
            <p:nvPr/>
          </p:nvSpPr>
          <p:spPr bwMode="auto">
            <a:xfrm>
              <a:off x="868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00</a:t>
              </a:r>
            </a:p>
          </p:txBody>
        </p:sp>
        <p:sp>
          <p:nvSpPr>
            <p:cNvPr id="33874" name="Rectangle 112"/>
            <p:cNvSpPr>
              <a:spLocks noChangeArrowheads="1"/>
            </p:cNvSpPr>
            <p:nvPr/>
          </p:nvSpPr>
          <p:spPr bwMode="auto">
            <a:xfrm>
              <a:off x="1108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75" name="Rectangle 113"/>
            <p:cNvSpPr>
              <a:spLocks noChangeArrowheads="1"/>
            </p:cNvSpPr>
            <p:nvPr/>
          </p:nvSpPr>
          <p:spPr bwMode="auto">
            <a:xfrm>
              <a:off x="868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76" name="Rectangle 114"/>
            <p:cNvSpPr>
              <a:spLocks noChangeArrowheads="1"/>
            </p:cNvSpPr>
            <p:nvPr/>
          </p:nvSpPr>
          <p:spPr bwMode="auto">
            <a:xfrm>
              <a:off x="1108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77" name="Rectangle 115"/>
            <p:cNvSpPr>
              <a:spLocks noChangeArrowheads="1"/>
            </p:cNvSpPr>
            <p:nvPr/>
          </p:nvSpPr>
          <p:spPr bwMode="auto">
            <a:xfrm>
              <a:off x="374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878" name="Rectangle 116"/>
            <p:cNvSpPr>
              <a:spLocks noChangeArrowheads="1"/>
            </p:cNvSpPr>
            <p:nvPr/>
          </p:nvSpPr>
          <p:spPr bwMode="auto">
            <a:xfrm>
              <a:off x="614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879" name="Rectangle 117"/>
            <p:cNvSpPr>
              <a:spLocks noChangeArrowheads="1"/>
            </p:cNvSpPr>
            <p:nvPr/>
          </p:nvSpPr>
          <p:spPr bwMode="auto">
            <a:xfrm>
              <a:off x="854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80" name="Rectangle 118"/>
            <p:cNvSpPr>
              <a:spLocks noChangeArrowheads="1"/>
            </p:cNvSpPr>
            <p:nvPr/>
          </p:nvSpPr>
          <p:spPr bwMode="auto">
            <a:xfrm>
              <a:off x="1094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grpSp>
        <p:nvGrpSpPr>
          <p:cNvPr id="33808" name="Group 119"/>
          <p:cNvGrpSpPr>
            <a:grpSpLocks/>
          </p:cNvGrpSpPr>
          <p:nvPr/>
        </p:nvGrpSpPr>
        <p:grpSpPr bwMode="auto">
          <a:xfrm>
            <a:off x="2270125" y="4594225"/>
            <a:ext cx="1914525" cy="1052513"/>
            <a:chOff x="1430" y="2894"/>
            <a:chExt cx="1206" cy="663"/>
          </a:xfrm>
        </p:grpSpPr>
        <p:sp>
          <p:nvSpPr>
            <p:cNvPr id="33851" name="Rectangle 120"/>
            <p:cNvSpPr>
              <a:spLocks noChangeArrowheads="1"/>
            </p:cNvSpPr>
            <p:nvPr/>
          </p:nvSpPr>
          <p:spPr bwMode="auto">
            <a:xfrm>
              <a:off x="1684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33852" name="Rectangle 121"/>
            <p:cNvSpPr>
              <a:spLocks noChangeArrowheads="1"/>
            </p:cNvSpPr>
            <p:nvPr/>
          </p:nvSpPr>
          <p:spPr bwMode="auto">
            <a:xfrm>
              <a:off x="1924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53" name="Rectangle 122"/>
            <p:cNvSpPr>
              <a:spLocks noChangeArrowheads="1"/>
            </p:cNvSpPr>
            <p:nvPr/>
          </p:nvSpPr>
          <p:spPr bwMode="auto">
            <a:xfrm>
              <a:off x="1684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54" name="Rectangle 123"/>
            <p:cNvSpPr>
              <a:spLocks noChangeArrowheads="1"/>
            </p:cNvSpPr>
            <p:nvPr/>
          </p:nvSpPr>
          <p:spPr bwMode="auto">
            <a:xfrm>
              <a:off x="1924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33855" name="Rectangle 124"/>
            <p:cNvSpPr>
              <a:spLocks noChangeArrowheads="1"/>
            </p:cNvSpPr>
            <p:nvPr/>
          </p:nvSpPr>
          <p:spPr bwMode="auto">
            <a:xfrm>
              <a:off x="1430" y="308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856" name="Rectangle 125"/>
            <p:cNvSpPr>
              <a:spLocks noChangeArrowheads="1"/>
            </p:cNvSpPr>
            <p:nvPr/>
          </p:nvSpPr>
          <p:spPr bwMode="auto">
            <a:xfrm>
              <a:off x="1430" y="323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857" name="Rectangle 126"/>
            <p:cNvSpPr>
              <a:spLocks noChangeArrowheads="1"/>
            </p:cNvSpPr>
            <p:nvPr/>
          </p:nvSpPr>
          <p:spPr bwMode="auto">
            <a:xfrm>
              <a:off x="1574" y="289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01</a:t>
              </a:r>
            </a:p>
          </p:txBody>
        </p:sp>
        <p:sp>
          <p:nvSpPr>
            <p:cNvPr id="33858" name="Rectangle 127"/>
            <p:cNvSpPr>
              <a:spLocks noChangeArrowheads="1"/>
            </p:cNvSpPr>
            <p:nvPr/>
          </p:nvSpPr>
          <p:spPr bwMode="auto">
            <a:xfrm>
              <a:off x="2164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59" name="Rectangle 128"/>
            <p:cNvSpPr>
              <a:spLocks noChangeArrowheads="1"/>
            </p:cNvSpPr>
            <p:nvPr/>
          </p:nvSpPr>
          <p:spPr bwMode="auto">
            <a:xfrm>
              <a:off x="2404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60" name="Rectangle 129"/>
            <p:cNvSpPr>
              <a:spLocks noChangeArrowheads="1"/>
            </p:cNvSpPr>
            <p:nvPr/>
          </p:nvSpPr>
          <p:spPr bwMode="auto">
            <a:xfrm>
              <a:off x="2164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61" name="Rectangle 130"/>
            <p:cNvSpPr>
              <a:spLocks noChangeArrowheads="1"/>
            </p:cNvSpPr>
            <p:nvPr/>
          </p:nvSpPr>
          <p:spPr bwMode="auto">
            <a:xfrm>
              <a:off x="2404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62" name="Rectangle 131"/>
            <p:cNvSpPr>
              <a:spLocks noChangeArrowheads="1"/>
            </p:cNvSpPr>
            <p:nvPr/>
          </p:nvSpPr>
          <p:spPr bwMode="auto">
            <a:xfrm>
              <a:off x="1670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863" name="Rectangle 132"/>
            <p:cNvSpPr>
              <a:spLocks noChangeArrowheads="1"/>
            </p:cNvSpPr>
            <p:nvPr/>
          </p:nvSpPr>
          <p:spPr bwMode="auto">
            <a:xfrm>
              <a:off x="1910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864" name="Rectangle 133"/>
            <p:cNvSpPr>
              <a:spLocks noChangeArrowheads="1"/>
            </p:cNvSpPr>
            <p:nvPr/>
          </p:nvSpPr>
          <p:spPr bwMode="auto">
            <a:xfrm>
              <a:off x="2150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65" name="Rectangle 134"/>
            <p:cNvSpPr>
              <a:spLocks noChangeArrowheads="1"/>
            </p:cNvSpPr>
            <p:nvPr/>
          </p:nvSpPr>
          <p:spPr bwMode="auto">
            <a:xfrm>
              <a:off x="2390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sp>
        <p:nvSpPr>
          <p:cNvPr id="33809" name="Rectangle 135"/>
          <p:cNvSpPr>
            <a:spLocks noChangeArrowheads="1"/>
          </p:cNvSpPr>
          <p:nvPr/>
        </p:nvSpPr>
        <p:spPr bwMode="auto">
          <a:xfrm>
            <a:off x="3794125" y="56610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D: T, pred 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11</a:t>
            </a:r>
          </a:p>
        </p:txBody>
      </p:sp>
      <p:grpSp>
        <p:nvGrpSpPr>
          <p:cNvPr id="33810" name="Group 136"/>
          <p:cNvGrpSpPr>
            <a:grpSpLocks/>
          </p:cNvGrpSpPr>
          <p:nvPr/>
        </p:nvGrpSpPr>
        <p:grpSpPr bwMode="auto">
          <a:xfrm>
            <a:off x="4251325" y="4594225"/>
            <a:ext cx="1914525" cy="1052513"/>
            <a:chOff x="2678" y="2894"/>
            <a:chExt cx="1206" cy="663"/>
          </a:xfrm>
        </p:grpSpPr>
        <p:sp>
          <p:nvSpPr>
            <p:cNvPr id="33836" name="Rectangle 137"/>
            <p:cNvSpPr>
              <a:spLocks noChangeArrowheads="1"/>
            </p:cNvSpPr>
            <p:nvPr/>
          </p:nvSpPr>
          <p:spPr bwMode="auto">
            <a:xfrm>
              <a:off x="2932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33837" name="Rectangle 138"/>
            <p:cNvSpPr>
              <a:spLocks noChangeArrowheads="1"/>
            </p:cNvSpPr>
            <p:nvPr/>
          </p:nvSpPr>
          <p:spPr bwMode="auto">
            <a:xfrm>
              <a:off x="3172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38" name="Rectangle 139"/>
            <p:cNvSpPr>
              <a:spLocks noChangeArrowheads="1"/>
            </p:cNvSpPr>
            <p:nvPr/>
          </p:nvSpPr>
          <p:spPr bwMode="auto">
            <a:xfrm>
              <a:off x="2932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39" name="Rectangle 140"/>
            <p:cNvSpPr>
              <a:spLocks noChangeArrowheads="1"/>
            </p:cNvSpPr>
            <p:nvPr/>
          </p:nvSpPr>
          <p:spPr bwMode="auto">
            <a:xfrm>
              <a:off x="3172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33840" name="Rectangle 141"/>
            <p:cNvSpPr>
              <a:spLocks noChangeArrowheads="1"/>
            </p:cNvSpPr>
            <p:nvPr/>
          </p:nvSpPr>
          <p:spPr bwMode="auto">
            <a:xfrm>
              <a:off x="2678" y="308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841" name="Rectangle 142"/>
            <p:cNvSpPr>
              <a:spLocks noChangeArrowheads="1"/>
            </p:cNvSpPr>
            <p:nvPr/>
          </p:nvSpPr>
          <p:spPr bwMode="auto">
            <a:xfrm>
              <a:off x="2678" y="323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842" name="Rectangle 143"/>
            <p:cNvSpPr>
              <a:spLocks noChangeArrowheads="1"/>
            </p:cNvSpPr>
            <p:nvPr/>
          </p:nvSpPr>
          <p:spPr bwMode="auto">
            <a:xfrm>
              <a:off x="2822" y="289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11</a:t>
              </a:r>
            </a:p>
          </p:txBody>
        </p:sp>
        <p:sp>
          <p:nvSpPr>
            <p:cNvPr id="33843" name="Rectangle 144"/>
            <p:cNvSpPr>
              <a:spLocks noChangeArrowheads="1"/>
            </p:cNvSpPr>
            <p:nvPr/>
          </p:nvSpPr>
          <p:spPr bwMode="auto">
            <a:xfrm>
              <a:off x="3412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44" name="Rectangle 145"/>
            <p:cNvSpPr>
              <a:spLocks noChangeArrowheads="1"/>
            </p:cNvSpPr>
            <p:nvPr/>
          </p:nvSpPr>
          <p:spPr bwMode="auto">
            <a:xfrm>
              <a:off x="3652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45" name="Rectangle 146"/>
            <p:cNvSpPr>
              <a:spLocks noChangeArrowheads="1"/>
            </p:cNvSpPr>
            <p:nvPr/>
          </p:nvSpPr>
          <p:spPr bwMode="auto">
            <a:xfrm>
              <a:off x="3412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46" name="Rectangle 147"/>
            <p:cNvSpPr>
              <a:spLocks noChangeArrowheads="1"/>
            </p:cNvSpPr>
            <p:nvPr/>
          </p:nvSpPr>
          <p:spPr bwMode="auto">
            <a:xfrm>
              <a:off x="3652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47" name="Rectangle 148"/>
            <p:cNvSpPr>
              <a:spLocks noChangeArrowheads="1"/>
            </p:cNvSpPr>
            <p:nvPr/>
          </p:nvSpPr>
          <p:spPr bwMode="auto">
            <a:xfrm>
              <a:off x="2918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848" name="Rectangle 149"/>
            <p:cNvSpPr>
              <a:spLocks noChangeArrowheads="1"/>
            </p:cNvSpPr>
            <p:nvPr/>
          </p:nvSpPr>
          <p:spPr bwMode="auto">
            <a:xfrm>
              <a:off x="3158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849" name="Rectangle 150"/>
            <p:cNvSpPr>
              <a:spLocks noChangeArrowheads="1"/>
            </p:cNvSpPr>
            <p:nvPr/>
          </p:nvSpPr>
          <p:spPr bwMode="auto">
            <a:xfrm>
              <a:off x="3398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50" name="Rectangle 151"/>
            <p:cNvSpPr>
              <a:spLocks noChangeArrowheads="1"/>
            </p:cNvSpPr>
            <p:nvPr/>
          </p:nvSpPr>
          <p:spPr bwMode="auto">
            <a:xfrm>
              <a:off x="3638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grpSp>
        <p:nvGrpSpPr>
          <p:cNvPr id="33811" name="Group 152"/>
          <p:cNvGrpSpPr>
            <a:grpSpLocks/>
          </p:cNvGrpSpPr>
          <p:nvPr/>
        </p:nvGrpSpPr>
        <p:grpSpPr bwMode="auto">
          <a:xfrm>
            <a:off x="6384925" y="4594225"/>
            <a:ext cx="1914525" cy="1052513"/>
            <a:chOff x="4022" y="2894"/>
            <a:chExt cx="1206" cy="663"/>
          </a:xfrm>
        </p:grpSpPr>
        <p:sp>
          <p:nvSpPr>
            <p:cNvPr id="33821" name="Rectangle 153"/>
            <p:cNvSpPr>
              <a:spLocks noChangeArrowheads="1"/>
            </p:cNvSpPr>
            <p:nvPr/>
          </p:nvSpPr>
          <p:spPr bwMode="auto">
            <a:xfrm>
              <a:off x="4276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33822" name="Rectangle 154"/>
            <p:cNvSpPr>
              <a:spLocks noChangeArrowheads="1"/>
            </p:cNvSpPr>
            <p:nvPr/>
          </p:nvSpPr>
          <p:spPr bwMode="auto">
            <a:xfrm>
              <a:off x="4516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23" name="Rectangle 155"/>
            <p:cNvSpPr>
              <a:spLocks noChangeArrowheads="1"/>
            </p:cNvSpPr>
            <p:nvPr/>
          </p:nvSpPr>
          <p:spPr bwMode="auto">
            <a:xfrm>
              <a:off x="4276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24" name="Rectangle 156"/>
            <p:cNvSpPr>
              <a:spLocks noChangeArrowheads="1"/>
            </p:cNvSpPr>
            <p:nvPr/>
          </p:nvSpPr>
          <p:spPr bwMode="auto">
            <a:xfrm>
              <a:off x="4516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33825" name="Rectangle 157"/>
            <p:cNvSpPr>
              <a:spLocks noChangeArrowheads="1"/>
            </p:cNvSpPr>
            <p:nvPr/>
          </p:nvSpPr>
          <p:spPr bwMode="auto">
            <a:xfrm>
              <a:off x="4022" y="308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33826" name="Rectangle 158"/>
            <p:cNvSpPr>
              <a:spLocks noChangeArrowheads="1"/>
            </p:cNvSpPr>
            <p:nvPr/>
          </p:nvSpPr>
          <p:spPr bwMode="auto">
            <a:xfrm>
              <a:off x="4022" y="323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D:</a:t>
              </a:r>
            </a:p>
          </p:txBody>
        </p:sp>
        <p:sp>
          <p:nvSpPr>
            <p:cNvPr id="33827" name="Rectangle 159"/>
            <p:cNvSpPr>
              <a:spLocks noChangeArrowheads="1"/>
            </p:cNvSpPr>
            <p:nvPr/>
          </p:nvSpPr>
          <p:spPr bwMode="auto">
            <a:xfrm>
              <a:off x="4166" y="2894"/>
              <a:ext cx="6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BHR = 10</a:t>
              </a:r>
            </a:p>
          </p:txBody>
        </p:sp>
        <p:sp>
          <p:nvSpPr>
            <p:cNvPr id="33828" name="Rectangle 160"/>
            <p:cNvSpPr>
              <a:spLocks noChangeArrowheads="1"/>
            </p:cNvSpPr>
            <p:nvPr/>
          </p:nvSpPr>
          <p:spPr bwMode="auto">
            <a:xfrm>
              <a:off x="4756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33829" name="Rectangle 161"/>
            <p:cNvSpPr>
              <a:spLocks noChangeArrowheads="1"/>
            </p:cNvSpPr>
            <p:nvPr/>
          </p:nvSpPr>
          <p:spPr bwMode="auto">
            <a:xfrm>
              <a:off x="4996" y="3268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30" name="Rectangle 162"/>
            <p:cNvSpPr>
              <a:spLocks noChangeArrowheads="1"/>
            </p:cNvSpPr>
            <p:nvPr/>
          </p:nvSpPr>
          <p:spPr bwMode="auto">
            <a:xfrm>
              <a:off x="4756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33831" name="Rectangle 163"/>
            <p:cNvSpPr>
              <a:spLocks noChangeArrowheads="1"/>
            </p:cNvSpPr>
            <p:nvPr/>
          </p:nvSpPr>
          <p:spPr bwMode="auto">
            <a:xfrm>
              <a:off x="4996" y="3124"/>
              <a:ext cx="232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00</a:t>
              </a:r>
            </a:p>
          </p:txBody>
        </p:sp>
        <p:sp>
          <p:nvSpPr>
            <p:cNvPr id="33832" name="Rectangle 164"/>
            <p:cNvSpPr>
              <a:spLocks noChangeArrowheads="1"/>
            </p:cNvSpPr>
            <p:nvPr/>
          </p:nvSpPr>
          <p:spPr bwMode="auto">
            <a:xfrm>
              <a:off x="4262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33833" name="Rectangle 165"/>
            <p:cNvSpPr>
              <a:spLocks noChangeArrowheads="1"/>
            </p:cNvSpPr>
            <p:nvPr/>
          </p:nvSpPr>
          <p:spPr bwMode="auto">
            <a:xfrm>
              <a:off x="4502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33834" name="Rectangle 166"/>
            <p:cNvSpPr>
              <a:spLocks noChangeArrowheads="1"/>
            </p:cNvSpPr>
            <p:nvPr/>
          </p:nvSpPr>
          <p:spPr bwMode="auto">
            <a:xfrm>
              <a:off x="4742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35" name="Rectangle 167"/>
            <p:cNvSpPr>
              <a:spLocks noChangeArrowheads="1"/>
            </p:cNvSpPr>
            <p:nvPr/>
          </p:nvSpPr>
          <p:spPr bwMode="auto">
            <a:xfrm>
              <a:off x="4982" y="340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</p:grpSp>
      <p:sp>
        <p:nvSpPr>
          <p:cNvPr id="33812" name="Rectangle 168"/>
          <p:cNvSpPr>
            <a:spLocks noChangeArrowheads="1"/>
          </p:cNvSpPr>
          <p:nvPr/>
        </p:nvSpPr>
        <p:spPr bwMode="auto">
          <a:xfrm>
            <a:off x="5775325" y="5661025"/>
            <a:ext cx="13827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N, pred 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New BHR = 10</a:t>
            </a:r>
          </a:p>
        </p:txBody>
      </p:sp>
      <p:sp>
        <p:nvSpPr>
          <p:cNvPr id="33813" name="Line 169"/>
          <p:cNvSpPr>
            <a:spLocks noChangeShapeType="1"/>
          </p:cNvSpPr>
          <p:nvPr/>
        </p:nvSpPr>
        <p:spPr bwMode="auto">
          <a:xfrm>
            <a:off x="914400" y="3581400"/>
            <a:ext cx="16764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170"/>
          <p:cNvSpPr>
            <a:spLocks noChangeShapeType="1"/>
          </p:cNvSpPr>
          <p:nvPr/>
        </p:nvSpPr>
        <p:spPr bwMode="auto">
          <a:xfrm>
            <a:off x="3276600" y="3810000"/>
            <a:ext cx="12954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171"/>
          <p:cNvSpPr>
            <a:spLocks noChangeShapeType="1"/>
          </p:cNvSpPr>
          <p:nvPr/>
        </p:nvSpPr>
        <p:spPr bwMode="auto">
          <a:xfrm>
            <a:off x="6096000" y="3581400"/>
            <a:ext cx="609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172"/>
          <p:cNvSpPr>
            <a:spLocks noChangeShapeType="1"/>
          </p:cNvSpPr>
          <p:nvPr/>
        </p:nvSpPr>
        <p:spPr bwMode="auto">
          <a:xfrm>
            <a:off x="7848600" y="3810000"/>
            <a:ext cx="7620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173"/>
          <p:cNvSpPr>
            <a:spLocks noChangeShapeType="1"/>
          </p:cNvSpPr>
          <p:nvPr/>
        </p:nvSpPr>
        <p:spPr bwMode="auto">
          <a:xfrm>
            <a:off x="914400" y="5105400"/>
            <a:ext cx="17526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174"/>
          <p:cNvSpPr>
            <a:spLocks noChangeShapeType="1"/>
          </p:cNvSpPr>
          <p:nvPr/>
        </p:nvSpPr>
        <p:spPr bwMode="auto">
          <a:xfrm>
            <a:off x="3352800" y="5334000"/>
            <a:ext cx="13716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175"/>
          <p:cNvSpPr>
            <a:spLocks noChangeShapeType="1"/>
          </p:cNvSpPr>
          <p:nvPr/>
        </p:nvSpPr>
        <p:spPr bwMode="auto">
          <a:xfrm>
            <a:off x="6096000" y="51054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176"/>
          <p:cNvSpPr>
            <a:spLocks noChangeArrowheads="1"/>
          </p:cNvSpPr>
          <p:nvPr/>
        </p:nvSpPr>
        <p:spPr bwMode="auto">
          <a:xfrm>
            <a:off x="288925" y="2528888"/>
            <a:ext cx="13350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i="1" u="sng" dirty="0"/>
              <a:t>underlined</a:t>
            </a:r>
            <a:r>
              <a:rPr lang="en-US" altLang="en-US" sz="800" i="1" dirty="0"/>
              <a:t> means entry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i="1" dirty="0"/>
              <a:t>was updated due to last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i="1" dirty="0"/>
              <a:t>branch execution</a:t>
            </a:r>
          </a:p>
        </p:txBody>
      </p:sp>
    </p:spTree>
    <p:extLst>
      <p:ext uri="{BB962C8B-B14F-4D97-AF65-F5344CB8AC3E}">
        <p14:creationId xmlns:p14="http://schemas.microsoft.com/office/powerpoint/2010/main" val="15600782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(1)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5863"/>
            <a:ext cx="8229600" cy="54435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Predict 1</a:t>
            </a:r>
            <a:r>
              <a:rPr lang="en-US" altLang="en-US" baseline="30000" dirty="0"/>
              <a:t>st</a:t>
            </a:r>
            <a:r>
              <a:rPr lang="en-US" altLang="en-US" dirty="0"/>
              <a:t> instance of A:</a:t>
            </a:r>
          </a:p>
          <a:p>
            <a:pPr lvl="1"/>
            <a:r>
              <a:rPr lang="en-US" altLang="en-US" dirty="0"/>
              <a:t>Predict not-taken (MISPREDICTION)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1</a:t>
            </a:r>
            <a:r>
              <a:rPr lang="en-US" altLang="en-US" baseline="30000" dirty="0"/>
              <a:t>st</a:t>
            </a:r>
            <a:r>
              <a:rPr lang="en-US" altLang="en-US" dirty="0"/>
              <a:t> instance of A</a:t>
            </a:r>
          </a:p>
          <a:p>
            <a:pPr lvl="2"/>
            <a:r>
              <a:rPr lang="en-US" altLang="en-US" dirty="0"/>
              <a:t>Actually 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240771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84756"/>
              </p:ext>
            </p:extLst>
          </p:nvPr>
        </p:nvGraphicFramePr>
        <p:xfrm>
          <a:off x="1308100" y="2066544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0812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63675"/>
              </p:ext>
            </p:extLst>
          </p:nvPr>
        </p:nvGraphicFramePr>
        <p:xfrm>
          <a:off x="1296988" y="4187952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81" name="Rectangle 211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0 0</a:t>
            </a:r>
          </a:p>
        </p:txBody>
      </p:sp>
      <p:sp>
        <p:nvSpPr>
          <p:cNvPr id="34882" name="Rectangle 212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chemeClr val="bg1"/>
                </a:solidFill>
              </a:rPr>
              <a:t>0 1</a:t>
            </a:r>
          </a:p>
        </p:txBody>
      </p:sp>
      <p:sp>
        <p:nvSpPr>
          <p:cNvPr id="34883" name="Rectangle 213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34884" name="Line 214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Rectangle 215"/>
          <p:cNvSpPr>
            <a:spLocks noChangeArrowheads="1"/>
          </p:cNvSpPr>
          <p:nvPr/>
        </p:nvSpPr>
        <p:spPr bwMode="auto">
          <a:xfrm>
            <a:off x="6013450" y="5703888"/>
            <a:ext cx="218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(A was actually taken)</a:t>
            </a:r>
          </a:p>
        </p:txBody>
      </p:sp>
      <p:sp>
        <p:nvSpPr>
          <p:cNvPr id="34886" name="Line 216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B76A2-6357-8F9A-E587-5946BDB7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6F2265-8907-5381-3E04-CDDDD7222B7C}"/>
              </a:ext>
            </a:extLst>
          </p:cNvPr>
          <p:cNvSpPr/>
          <p:nvPr/>
        </p:nvSpPr>
        <p:spPr>
          <a:xfrm>
            <a:off x="7494234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81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(2)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243804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3805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905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0 1</a:t>
            </a:r>
          </a:p>
        </p:txBody>
      </p:sp>
      <p:sp>
        <p:nvSpPr>
          <p:cNvPr id="35906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1 1</a:t>
            </a:r>
          </a:p>
        </p:txBody>
      </p:sp>
      <p:sp>
        <p:nvSpPr>
          <p:cNvPr id="35907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35908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09" name="Rectangle 88"/>
          <p:cNvSpPr>
            <a:spLocks noChangeArrowheads="1"/>
          </p:cNvSpPr>
          <p:nvPr/>
        </p:nvSpPr>
        <p:spPr bwMode="auto">
          <a:xfrm>
            <a:off x="6013450" y="5703888"/>
            <a:ext cx="218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(D was actually taken)</a:t>
            </a:r>
          </a:p>
        </p:txBody>
      </p:sp>
      <p:sp>
        <p:nvSpPr>
          <p:cNvPr id="35910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1</a:t>
            </a:r>
            <a:r>
              <a:rPr lang="en-US" altLang="en-US" baseline="30000" dirty="0"/>
              <a:t>st</a:t>
            </a:r>
            <a:r>
              <a:rPr lang="en-US" altLang="en-US" dirty="0"/>
              <a:t> instance of D:</a:t>
            </a:r>
          </a:p>
          <a:p>
            <a:pPr lvl="1"/>
            <a:r>
              <a:rPr lang="en-US" altLang="en-US" dirty="0"/>
              <a:t>Predict not-taken (MISPREDICTION)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1</a:t>
            </a:r>
            <a:r>
              <a:rPr lang="en-US" altLang="en-US" baseline="30000" dirty="0"/>
              <a:t>st</a:t>
            </a:r>
            <a:r>
              <a:rPr lang="en-US" altLang="en-US" dirty="0"/>
              <a:t> instance of D</a:t>
            </a:r>
          </a:p>
          <a:p>
            <a:pPr lvl="2"/>
            <a:r>
              <a:rPr lang="en-US" altLang="en-US" dirty="0"/>
              <a:t>Actually 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5D2FAD-B8A1-3E22-CF57-1F40343A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A1ECC9-0B37-AFCD-1E13-482AE957F9C6}"/>
              </a:ext>
            </a:extLst>
          </p:cNvPr>
          <p:cNvSpPr/>
          <p:nvPr/>
        </p:nvSpPr>
        <p:spPr>
          <a:xfrm>
            <a:off x="7669566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(3)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244828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4829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29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1 1</a:t>
            </a:r>
          </a:p>
        </p:txBody>
      </p:sp>
      <p:sp>
        <p:nvSpPr>
          <p:cNvPr id="36930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1 0</a:t>
            </a:r>
          </a:p>
        </p:txBody>
      </p:sp>
      <p:sp>
        <p:nvSpPr>
          <p:cNvPr id="36931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36932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3" name="Rectangle 88"/>
          <p:cNvSpPr>
            <a:spLocks noChangeArrowheads="1"/>
          </p:cNvSpPr>
          <p:nvPr/>
        </p:nvSpPr>
        <p:spPr bwMode="auto">
          <a:xfrm>
            <a:off x="6013450" y="5703888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(A was actually not-taken)</a:t>
            </a:r>
          </a:p>
        </p:txBody>
      </p:sp>
      <p:sp>
        <p:nvSpPr>
          <p:cNvPr id="36934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2</a:t>
            </a:r>
            <a:r>
              <a:rPr lang="en-US" altLang="en-US" baseline="30000" dirty="0"/>
              <a:t>nd</a:t>
            </a:r>
            <a:r>
              <a:rPr lang="en-US" altLang="en-US" dirty="0"/>
              <a:t> instance of A:</a:t>
            </a:r>
          </a:p>
          <a:p>
            <a:pPr lvl="1"/>
            <a:r>
              <a:rPr lang="en-US" altLang="en-US" dirty="0"/>
              <a:t>Predict not-taken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2</a:t>
            </a:r>
            <a:r>
              <a:rPr lang="en-US" altLang="en-US" baseline="30000" dirty="0"/>
              <a:t>nd</a:t>
            </a:r>
            <a:r>
              <a:rPr lang="en-US" altLang="en-US" dirty="0"/>
              <a:t> instance of A</a:t>
            </a:r>
          </a:p>
          <a:p>
            <a:pPr lvl="2"/>
            <a:r>
              <a:rPr lang="en-US" altLang="en-US" dirty="0"/>
              <a:t>Actually not-taken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9C7AA-F3DA-E05E-A357-96C81026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00BD24-788C-B229-374B-3147A084DA1A}"/>
              </a:ext>
            </a:extLst>
          </p:cNvPr>
          <p:cNvSpPr/>
          <p:nvPr/>
        </p:nvSpPr>
        <p:spPr>
          <a:xfrm>
            <a:off x="7857478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(4)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45852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5853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53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1 0</a:t>
            </a:r>
          </a:p>
        </p:txBody>
      </p:sp>
      <p:sp>
        <p:nvSpPr>
          <p:cNvPr id="37954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0 0</a:t>
            </a:r>
          </a:p>
        </p:txBody>
      </p:sp>
      <p:sp>
        <p:nvSpPr>
          <p:cNvPr id="37955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37956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57" name="Rectangle 88"/>
          <p:cNvSpPr>
            <a:spLocks noChangeArrowheads="1"/>
          </p:cNvSpPr>
          <p:nvPr/>
        </p:nvSpPr>
        <p:spPr bwMode="auto">
          <a:xfrm>
            <a:off x="6013450" y="5703888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(D was actually not-taken)</a:t>
            </a:r>
          </a:p>
        </p:txBody>
      </p:sp>
      <p:sp>
        <p:nvSpPr>
          <p:cNvPr id="37958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2</a:t>
            </a:r>
            <a:r>
              <a:rPr lang="en-US" altLang="en-US" baseline="30000" dirty="0"/>
              <a:t>nd</a:t>
            </a:r>
            <a:r>
              <a:rPr lang="en-US" altLang="en-US" dirty="0"/>
              <a:t> instance of D:</a:t>
            </a:r>
          </a:p>
          <a:p>
            <a:pPr lvl="1"/>
            <a:r>
              <a:rPr lang="en-US" altLang="en-US" dirty="0"/>
              <a:t>Predict not-taken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2</a:t>
            </a:r>
            <a:r>
              <a:rPr lang="en-US" altLang="en-US" baseline="30000" dirty="0"/>
              <a:t>nd</a:t>
            </a:r>
            <a:r>
              <a:rPr lang="en-US" altLang="en-US" dirty="0"/>
              <a:t> instance of D</a:t>
            </a:r>
          </a:p>
          <a:p>
            <a:pPr lvl="2"/>
            <a:r>
              <a:rPr lang="en-US" altLang="en-US" dirty="0"/>
              <a:t>Actually not-taken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CBEB5-85DB-CE19-002F-F4DB488B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6E1F26-1A5B-CC9B-8EC9-2FF5933B054E}"/>
              </a:ext>
            </a:extLst>
          </p:cNvPr>
          <p:cNvSpPr/>
          <p:nvPr/>
        </p:nvSpPr>
        <p:spPr>
          <a:xfrm>
            <a:off x="8041688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(5)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246876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6877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77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0 0</a:t>
            </a:r>
          </a:p>
        </p:txBody>
      </p:sp>
      <p:sp>
        <p:nvSpPr>
          <p:cNvPr id="38978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0 1</a:t>
            </a:r>
          </a:p>
        </p:txBody>
      </p:sp>
      <p:sp>
        <p:nvSpPr>
          <p:cNvPr id="38979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38980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1" name="Rectangle 88"/>
          <p:cNvSpPr>
            <a:spLocks noChangeArrowheads="1"/>
          </p:cNvSpPr>
          <p:nvPr/>
        </p:nvSpPr>
        <p:spPr bwMode="auto">
          <a:xfrm>
            <a:off x="6013450" y="5703888"/>
            <a:ext cx="218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(A was actually taken)</a:t>
            </a:r>
          </a:p>
        </p:txBody>
      </p:sp>
      <p:sp>
        <p:nvSpPr>
          <p:cNvPr id="38982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3</a:t>
            </a:r>
            <a:r>
              <a:rPr lang="en-US" altLang="en-US" baseline="30000" dirty="0"/>
              <a:t>rd</a:t>
            </a:r>
            <a:r>
              <a:rPr lang="en-US" altLang="en-US" dirty="0"/>
              <a:t> instance of A:</a:t>
            </a:r>
          </a:p>
          <a:p>
            <a:pPr lvl="1"/>
            <a:r>
              <a:rPr lang="en-US" altLang="en-US" dirty="0"/>
              <a:t>Predict 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3</a:t>
            </a:r>
            <a:r>
              <a:rPr lang="en-US" altLang="en-US" baseline="30000" dirty="0"/>
              <a:t>rd</a:t>
            </a:r>
            <a:r>
              <a:rPr lang="en-US" altLang="en-US" dirty="0"/>
              <a:t> instance of A</a:t>
            </a:r>
          </a:p>
          <a:p>
            <a:pPr lvl="2"/>
            <a:r>
              <a:rPr lang="en-US" altLang="en-US" dirty="0"/>
              <a:t>Actually 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BC5E41-FFC0-AF78-00F6-7B903A43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C7E17C-CC92-92A2-7C81-196F03E5A419}"/>
              </a:ext>
            </a:extLst>
          </p:cNvPr>
          <p:cNvSpPr/>
          <p:nvPr/>
        </p:nvSpPr>
        <p:spPr>
          <a:xfrm>
            <a:off x="8229600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9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(6)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47900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7901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01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001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0 1</a:t>
            </a:r>
          </a:p>
        </p:txBody>
      </p:sp>
      <p:sp>
        <p:nvSpPr>
          <p:cNvPr id="40002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1 1</a:t>
            </a:r>
          </a:p>
        </p:txBody>
      </p:sp>
      <p:sp>
        <p:nvSpPr>
          <p:cNvPr id="40003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40004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05" name="Rectangle 88"/>
          <p:cNvSpPr>
            <a:spLocks noChangeArrowheads="1"/>
          </p:cNvSpPr>
          <p:nvPr/>
        </p:nvSpPr>
        <p:spPr bwMode="auto">
          <a:xfrm>
            <a:off x="6013450" y="5703888"/>
            <a:ext cx="2181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(D was actually taken)</a:t>
            </a:r>
          </a:p>
        </p:txBody>
      </p:sp>
      <p:sp>
        <p:nvSpPr>
          <p:cNvPr id="40006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3</a:t>
            </a:r>
            <a:r>
              <a:rPr lang="en-US" altLang="en-US" baseline="30000" dirty="0"/>
              <a:t>rd</a:t>
            </a:r>
            <a:r>
              <a:rPr lang="en-US" altLang="en-US" dirty="0"/>
              <a:t> instance of D:</a:t>
            </a:r>
          </a:p>
          <a:p>
            <a:pPr lvl="1"/>
            <a:r>
              <a:rPr lang="en-US" altLang="en-US" dirty="0"/>
              <a:t>Predict 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3</a:t>
            </a:r>
            <a:r>
              <a:rPr lang="en-US" altLang="en-US" baseline="30000" dirty="0"/>
              <a:t>rd</a:t>
            </a:r>
            <a:r>
              <a:rPr lang="en-US" altLang="en-US" dirty="0"/>
              <a:t> instance of D</a:t>
            </a:r>
          </a:p>
          <a:p>
            <a:pPr lvl="2"/>
            <a:r>
              <a:rPr lang="en-US" altLang="en-US" dirty="0"/>
              <a:t>Actually 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3BDCA-9C06-CDCC-0942-70A44612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23DB9D-F93E-08AD-21BB-C0340D725784}"/>
              </a:ext>
            </a:extLst>
          </p:cNvPr>
          <p:cNvSpPr/>
          <p:nvPr/>
        </p:nvSpPr>
        <p:spPr>
          <a:xfrm>
            <a:off x="8422688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Target Buffer (BTB)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15986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Branch Target Buffer (BTB)</a:t>
            </a:r>
          </a:p>
          <a:p>
            <a:pPr lvl="1"/>
            <a:r>
              <a:rPr lang="en-US" altLang="en-US" dirty="0"/>
              <a:t>Predicts branches in the IF stage</a:t>
            </a:r>
          </a:p>
          <a:p>
            <a:pPr lvl="1"/>
            <a:r>
              <a:rPr lang="en-US" altLang="en-US" dirty="0"/>
              <a:t>PC-indexed cache that contains information about previously seen branches</a:t>
            </a:r>
          </a:p>
          <a:p>
            <a:pPr lvl="1"/>
            <a:r>
              <a:rPr lang="en-US" altLang="en-US" dirty="0"/>
              <a:t>May be direct-mapped, set-associative, or fully associative</a:t>
            </a: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660775" y="3503613"/>
            <a:ext cx="2960688" cy="15192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763713" y="4111625"/>
            <a:ext cx="758825" cy="1508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INDEX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625475" y="4111625"/>
            <a:ext cx="1138238" cy="150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TAG</a:t>
            </a: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446338" y="4035425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00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522538" y="4111625"/>
            <a:ext cx="228600" cy="150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4" name="AutoShape 9"/>
          <p:cNvSpPr>
            <a:spLocks/>
          </p:cNvSpPr>
          <p:nvPr/>
        </p:nvSpPr>
        <p:spPr bwMode="auto">
          <a:xfrm rot="-5400000">
            <a:off x="2067720" y="4034631"/>
            <a:ext cx="150812" cy="758825"/>
          </a:xfrm>
          <a:prstGeom prst="leftBrace">
            <a:avLst>
              <a:gd name="adj1" fmla="val 4193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2143125" y="4491038"/>
            <a:ext cx="0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2143125" y="4641850"/>
            <a:ext cx="1517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692150" y="3730625"/>
            <a:ext cx="2058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Program Counter (PC)</a:t>
            </a:r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 flipV="1">
            <a:off x="5103813" y="3808413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>
            <a:off x="4875213" y="3581400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branch type</a:t>
            </a:r>
          </a:p>
        </p:txBody>
      </p:sp>
      <p:sp>
        <p:nvSpPr>
          <p:cNvPr id="16400" name="Line 21"/>
          <p:cNvSpPr>
            <a:spLocks noChangeShapeType="1"/>
          </p:cNvSpPr>
          <p:nvPr/>
        </p:nvSpPr>
        <p:spPr bwMode="auto">
          <a:xfrm flipV="1">
            <a:off x="5710238" y="4035425"/>
            <a:ext cx="0" cy="6080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5330825" y="3808413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taken target</a:t>
            </a:r>
          </a:p>
        </p:txBody>
      </p:sp>
      <p:grpSp>
        <p:nvGrpSpPr>
          <p:cNvPr id="16402" name="Group 27"/>
          <p:cNvGrpSpPr>
            <a:grpSpLocks/>
          </p:cNvGrpSpPr>
          <p:nvPr/>
        </p:nvGrpSpPr>
        <p:grpSpPr bwMode="auto">
          <a:xfrm>
            <a:off x="3660775" y="4567238"/>
            <a:ext cx="2959100" cy="152400"/>
            <a:chOff x="2306" y="2877"/>
            <a:chExt cx="1864" cy="96"/>
          </a:xfrm>
        </p:grpSpPr>
        <p:sp>
          <p:nvSpPr>
            <p:cNvPr id="16421" name="Rectangle 14"/>
            <p:cNvSpPr>
              <a:spLocks noChangeArrowheads="1"/>
            </p:cNvSpPr>
            <p:nvPr/>
          </p:nvSpPr>
          <p:spPr bwMode="auto">
            <a:xfrm>
              <a:off x="2450" y="2877"/>
              <a:ext cx="717" cy="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TAG</a:t>
              </a:r>
            </a:p>
          </p:txBody>
        </p:sp>
        <p:sp>
          <p:nvSpPr>
            <p:cNvPr id="16422" name="Rectangle 16"/>
            <p:cNvSpPr>
              <a:spLocks noChangeArrowheads="1"/>
            </p:cNvSpPr>
            <p:nvPr/>
          </p:nvSpPr>
          <p:spPr bwMode="auto">
            <a:xfrm>
              <a:off x="2306" y="2877"/>
              <a:ext cx="14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V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3310" y="2877"/>
              <a:ext cx="717" cy="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424" name="Rectangle 18"/>
            <p:cNvSpPr>
              <a:spLocks noChangeArrowheads="1"/>
            </p:cNvSpPr>
            <p:nvPr/>
          </p:nvSpPr>
          <p:spPr bwMode="auto">
            <a:xfrm>
              <a:off x="3167" y="2877"/>
              <a:ext cx="143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425" name="Rectangle 23"/>
            <p:cNvSpPr>
              <a:spLocks noChangeArrowheads="1"/>
            </p:cNvSpPr>
            <p:nvPr/>
          </p:nvSpPr>
          <p:spPr bwMode="auto">
            <a:xfrm>
              <a:off x="4027" y="2877"/>
              <a:ext cx="143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16403" name="Text Box 24"/>
          <p:cNvSpPr txBox="1">
            <a:spLocks noChangeArrowheads="1"/>
          </p:cNvSpPr>
          <p:nvPr/>
        </p:nvSpPr>
        <p:spPr bwMode="auto">
          <a:xfrm>
            <a:off x="5984875" y="4110038"/>
            <a:ext cx="1395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prev. outcome</a:t>
            </a:r>
          </a:p>
        </p:txBody>
      </p:sp>
      <p:sp>
        <p:nvSpPr>
          <p:cNvPr id="16404" name="Line 25"/>
          <p:cNvSpPr>
            <a:spLocks noChangeShapeType="1"/>
          </p:cNvSpPr>
          <p:nvPr/>
        </p:nvSpPr>
        <p:spPr bwMode="auto">
          <a:xfrm flipV="1">
            <a:off x="6469063" y="4340225"/>
            <a:ext cx="0" cy="30321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05" name="Group 28"/>
          <p:cNvGrpSpPr>
            <a:grpSpLocks/>
          </p:cNvGrpSpPr>
          <p:nvPr/>
        </p:nvGrpSpPr>
        <p:grpSpPr bwMode="auto">
          <a:xfrm>
            <a:off x="3660775" y="5478463"/>
            <a:ext cx="2959100" cy="152400"/>
            <a:chOff x="2306" y="2877"/>
            <a:chExt cx="1864" cy="96"/>
          </a:xfrm>
        </p:grpSpPr>
        <p:sp>
          <p:nvSpPr>
            <p:cNvPr id="16416" name="Rectangle 29"/>
            <p:cNvSpPr>
              <a:spLocks noChangeArrowheads="1"/>
            </p:cNvSpPr>
            <p:nvPr/>
          </p:nvSpPr>
          <p:spPr bwMode="auto">
            <a:xfrm>
              <a:off x="2450" y="2877"/>
              <a:ext cx="717" cy="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TAG</a:t>
              </a:r>
            </a:p>
          </p:txBody>
        </p:sp>
        <p:sp>
          <p:nvSpPr>
            <p:cNvPr id="16417" name="Rectangle 30"/>
            <p:cNvSpPr>
              <a:spLocks noChangeArrowheads="1"/>
            </p:cNvSpPr>
            <p:nvPr/>
          </p:nvSpPr>
          <p:spPr bwMode="auto">
            <a:xfrm>
              <a:off x="2306" y="2877"/>
              <a:ext cx="14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V</a:t>
              </a:r>
            </a:p>
          </p:txBody>
        </p:sp>
        <p:sp>
          <p:nvSpPr>
            <p:cNvPr id="16418" name="Rectangle 31"/>
            <p:cNvSpPr>
              <a:spLocks noChangeArrowheads="1"/>
            </p:cNvSpPr>
            <p:nvPr/>
          </p:nvSpPr>
          <p:spPr bwMode="auto">
            <a:xfrm>
              <a:off x="3310" y="2877"/>
              <a:ext cx="717" cy="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419" name="Rectangle 32"/>
            <p:cNvSpPr>
              <a:spLocks noChangeArrowheads="1"/>
            </p:cNvSpPr>
            <p:nvPr/>
          </p:nvSpPr>
          <p:spPr bwMode="auto">
            <a:xfrm>
              <a:off x="3167" y="2877"/>
              <a:ext cx="143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6420" name="Rectangle 33"/>
            <p:cNvSpPr>
              <a:spLocks noChangeArrowheads="1"/>
            </p:cNvSpPr>
            <p:nvPr/>
          </p:nvSpPr>
          <p:spPr bwMode="auto">
            <a:xfrm>
              <a:off x="4027" y="2877"/>
              <a:ext cx="143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16406" name="AutoShape 34"/>
          <p:cNvSpPr>
            <a:spLocks/>
          </p:cNvSpPr>
          <p:nvPr/>
        </p:nvSpPr>
        <p:spPr bwMode="auto">
          <a:xfrm rot="-5400000">
            <a:off x="5748338" y="5060950"/>
            <a:ext cx="152400" cy="1593850"/>
          </a:xfrm>
          <a:prstGeom prst="leftBrace">
            <a:avLst>
              <a:gd name="adj1" fmla="val 8715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7" name="Text Box 35"/>
          <p:cNvSpPr txBox="1">
            <a:spLocks noChangeArrowheads="1"/>
          </p:cNvSpPr>
          <p:nvPr/>
        </p:nvSpPr>
        <p:spPr bwMode="auto">
          <a:xfrm>
            <a:off x="5465763" y="5867400"/>
            <a:ext cx="3054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Use this info. to decide what to do</a:t>
            </a:r>
          </a:p>
        </p:txBody>
      </p:sp>
      <p:sp>
        <p:nvSpPr>
          <p:cNvPr id="16408" name="AutoShape 37"/>
          <p:cNvSpPr>
            <a:spLocks noChangeArrowheads="1"/>
          </p:cNvSpPr>
          <p:nvPr/>
        </p:nvSpPr>
        <p:spPr bwMode="auto">
          <a:xfrm>
            <a:off x="3660775" y="5857875"/>
            <a:ext cx="1366838" cy="2270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/>
              <a:t>Hit Logic</a:t>
            </a:r>
          </a:p>
        </p:txBody>
      </p:sp>
      <p:sp>
        <p:nvSpPr>
          <p:cNvPr id="16409" name="Line 38"/>
          <p:cNvSpPr>
            <a:spLocks noChangeShapeType="1"/>
          </p:cNvSpPr>
          <p:nvPr/>
        </p:nvSpPr>
        <p:spPr bwMode="auto">
          <a:xfrm>
            <a:off x="3813175" y="5629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39"/>
          <p:cNvSpPr>
            <a:spLocks noChangeShapeType="1"/>
          </p:cNvSpPr>
          <p:nvPr/>
        </p:nvSpPr>
        <p:spPr bwMode="auto">
          <a:xfrm>
            <a:off x="4419600" y="562927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40"/>
          <p:cNvSpPr>
            <a:spLocks noChangeShapeType="1"/>
          </p:cNvSpPr>
          <p:nvPr/>
        </p:nvSpPr>
        <p:spPr bwMode="auto">
          <a:xfrm>
            <a:off x="1157288" y="4264025"/>
            <a:ext cx="0" cy="1744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41"/>
          <p:cNvSpPr>
            <a:spLocks noChangeShapeType="1"/>
          </p:cNvSpPr>
          <p:nvPr/>
        </p:nvSpPr>
        <p:spPr bwMode="auto">
          <a:xfrm>
            <a:off x="1157288" y="6008688"/>
            <a:ext cx="2503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AutoShape 42"/>
          <p:cNvSpPr>
            <a:spLocks noChangeArrowheads="1"/>
          </p:cNvSpPr>
          <p:nvPr/>
        </p:nvSpPr>
        <p:spPr bwMode="auto">
          <a:xfrm>
            <a:off x="4951413" y="4870450"/>
            <a:ext cx="303212" cy="455613"/>
          </a:xfrm>
          <a:prstGeom prst="downArrow">
            <a:avLst>
              <a:gd name="adj1" fmla="val 49741"/>
              <a:gd name="adj2" fmla="val 50261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14" name="AutoShape 43"/>
          <p:cNvSpPr>
            <a:spLocks noChangeArrowheads="1"/>
          </p:cNvSpPr>
          <p:nvPr/>
        </p:nvSpPr>
        <p:spPr bwMode="auto">
          <a:xfrm>
            <a:off x="4951413" y="2973388"/>
            <a:ext cx="303212" cy="455612"/>
          </a:xfrm>
          <a:prstGeom prst="downArrow">
            <a:avLst>
              <a:gd name="adj1" fmla="val 49741"/>
              <a:gd name="adj2" fmla="val 50261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15" name="Text Box 44"/>
          <p:cNvSpPr txBox="1">
            <a:spLocks noChangeArrowheads="1"/>
          </p:cNvSpPr>
          <p:nvPr/>
        </p:nvSpPr>
        <p:spPr bwMode="auto">
          <a:xfrm>
            <a:off x="5162550" y="2908300"/>
            <a:ext cx="38411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MEM stage updates the BTB with branches</a:t>
            </a:r>
          </a:p>
        </p:txBody>
      </p:sp>
    </p:spTree>
    <p:extLst>
      <p:ext uri="{BB962C8B-B14F-4D97-AF65-F5344CB8AC3E}">
        <p14:creationId xmlns:p14="http://schemas.microsoft.com/office/powerpoint/2010/main" val="2970507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(7)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48924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8925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025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1 1</a:t>
            </a:r>
          </a:p>
        </p:txBody>
      </p:sp>
      <p:sp>
        <p:nvSpPr>
          <p:cNvPr id="41026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1 0</a:t>
            </a:r>
          </a:p>
        </p:txBody>
      </p:sp>
      <p:sp>
        <p:nvSpPr>
          <p:cNvPr id="41027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41028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9" name="Rectangle 88"/>
          <p:cNvSpPr>
            <a:spLocks noChangeArrowheads="1"/>
          </p:cNvSpPr>
          <p:nvPr/>
        </p:nvSpPr>
        <p:spPr bwMode="auto">
          <a:xfrm>
            <a:off x="6013450" y="5703888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(A was actually not-taken)</a:t>
            </a:r>
          </a:p>
        </p:txBody>
      </p:sp>
      <p:sp>
        <p:nvSpPr>
          <p:cNvPr id="41030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4</a:t>
            </a:r>
            <a:r>
              <a:rPr lang="en-US" altLang="en-US" baseline="30000" dirty="0"/>
              <a:t>th</a:t>
            </a:r>
            <a:r>
              <a:rPr lang="en-US" altLang="en-US" dirty="0"/>
              <a:t> instance of A:</a:t>
            </a:r>
          </a:p>
          <a:p>
            <a:pPr lvl="1"/>
            <a:r>
              <a:rPr lang="en-US" altLang="en-US" dirty="0"/>
              <a:t>Predict not-taken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4</a:t>
            </a:r>
            <a:r>
              <a:rPr lang="en-US" altLang="en-US" baseline="30000" dirty="0"/>
              <a:t>th</a:t>
            </a:r>
            <a:r>
              <a:rPr lang="en-US" altLang="en-US" dirty="0"/>
              <a:t> instance of A</a:t>
            </a:r>
          </a:p>
          <a:p>
            <a:pPr lvl="2"/>
            <a:r>
              <a:rPr lang="en-US" altLang="en-US" dirty="0"/>
              <a:t>Actually not-taken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47323-5A49-54ED-AEDA-903BC3F0A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67D32F-4F1D-1FB6-5170-DA8267F9EDC1}"/>
              </a:ext>
            </a:extLst>
          </p:cNvPr>
          <p:cNvSpPr/>
          <p:nvPr/>
        </p:nvSpPr>
        <p:spPr>
          <a:xfrm>
            <a:off x="8610600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5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example (8)</a:t>
            </a:r>
          </a:p>
        </p:txBody>
      </p:sp>
      <p:sp>
        <p:nvSpPr>
          <p:cNvPr id="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49948" name="Group 92"/>
          <p:cNvGraphicFramePr>
            <a:graphicFrameLocks noGrp="1"/>
          </p:cNvGraphicFramePr>
          <p:nvPr/>
        </p:nvGraphicFramePr>
        <p:xfrm>
          <a:off x="1308100" y="2062163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9949" name="Group 93"/>
          <p:cNvGraphicFramePr>
            <a:graphicFrameLocks noGrp="1"/>
          </p:cNvGraphicFramePr>
          <p:nvPr/>
        </p:nvGraphicFramePr>
        <p:xfrm>
          <a:off x="1296988" y="4187825"/>
          <a:ext cx="6007100" cy="10972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BHR is 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 rowSpan="2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 is D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D: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49" name="Rectangle 84"/>
          <p:cNvSpPr>
            <a:spLocks noChangeArrowheads="1"/>
          </p:cNvSpPr>
          <p:nvPr/>
        </p:nvSpPr>
        <p:spPr bwMode="auto">
          <a:xfrm>
            <a:off x="5330825" y="5705475"/>
            <a:ext cx="531813" cy="227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1 0</a:t>
            </a:r>
          </a:p>
        </p:txBody>
      </p:sp>
      <p:sp>
        <p:nvSpPr>
          <p:cNvPr id="42050" name="Rectangle 85"/>
          <p:cNvSpPr>
            <a:spLocks noChangeArrowheads="1"/>
          </p:cNvSpPr>
          <p:nvPr/>
        </p:nvSpPr>
        <p:spPr bwMode="auto">
          <a:xfrm>
            <a:off x="5330825" y="6084888"/>
            <a:ext cx="531813" cy="227012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bg1"/>
                </a:solidFill>
              </a:rPr>
              <a:t>0 0</a:t>
            </a:r>
          </a:p>
        </p:txBody>
      </p:sp>
      <p:sp>
        <p:nvSpPr>
          <p:cNvPr id="42051" name="Rectangle 86"/>
          <p:cNvSpPr>
            <a:spLocks noChangeArrowheads="1"/>
          </p:cNvSpPr>
          <p:nvPr/>
        </p:nvSpPr>
        <p:spPr bwMode="auto">
          <a:xfrm>
            <a:off x="5084763" y="6008688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1</a:t>
            </a:r>
          </a:p>
        </p:txBody>
      </p:sp>
      <p:sp>
        <p:nvSpPr>
          <p:cNvPr id="42052" name="Line 87"/>
          <p:cNvSpPr>
            <a:spLocks noChangeShapeType="1"/>
          </p:cNvSpPr>
          <p:nvPr/>
        </p:nvSpPr>
        <p:spPr bwMode="auto">
          <a:xfrm flipH="1">
            <a:off x="5862638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Rectangle 88"/>
          <p:cNvSpPr>
            <a:spLocks noChangeArrowheads="1"/>
          </p:cNvSpPr>
          <p:nvPr/>
        </p:nvSpPr>
        <p:spPr bwMode="auto">
          <a:xfrm>
            <a:off x="6013450" y="5703888"/>
            <a:ext cx="251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0 (D was actually not-taken)</a:t>
            </a:r>
          </a:p>
        </p:txBody>
      </p:sp>
      <p:sp>
        <p:nvSpPr>
          <p:cNvPr id="42054" name="Line 89"/>
          <p:cNvSpPr>
            <a:spLocks noChangeShapeType="1"/>
          </p:cNvSpPr>
          <p:nvPr/>
        </p:nvSpPr>
        <p:spPr bwMode="auto">
          <a:xfrm flipH="1">
            <a:off x="5084763" y="5856288"/>
            <a:ext cx="227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185863"/>
            <a:ext cx="8229600" cy="544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Predict 4</a:t>
            </a:r>
            <a:r>
              <a:rPr lang="en-US" altLang="en-US" baseline="30000" dirty="0"/>
              <a:t>th</a:t>
            </a:r>
            <a:r>
              <a:rPr lang="en-US" altLang="en-US" dirty="0"/>
              <a:t> instance of D:</a:t>
            </a:r>
          </a:p>
          <a:p>
            <a:pPr lvl="1"/>
            <a:r>
              <a:rPr lang="en-US" altLang="en-US" dirty="0"/>
              <a:t>Predict not-taken (CORRECT)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for 4</a:t>
            </a:r>
            <a:r>
              <a:rPr lang="en-US" altLang="en-US" baseline="30000" dirty="0"/>
              <a:t>th</a:t>
            </a:r>
            <a:r>
              <a:rPr lang="en-US" altLang="en-US" dirty="0"/>
              <a:t> instance of D</a:t>
            </a:r>
          </a:p>
          <a:p>
            <a:pPr lvl="2"/>
            <a:r>
              <a:rPr lang="en-US" altLang="en-US" dirty="0"/>
              <a:t>Actually not-taken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Update the BHR to</a:t>
            </a:r>
            <a:br>
              <a:rPr lang="en-US" altLang="en-US" dirty="0"/>
            </a:br>
            <a:r>
              <a:rPr lang="en-US" altLang="en-US" dirty="0"/>
              <a:t>set up next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27F11-3770-4E63-23BD-D04BD46F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85" y="484045"/>
            <a:ext cx="1926556" cy="328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805821-E947-45D2-7ED0-81D8E037F2B3}"/>
              </a:ext>
            </a:extLst>
          </p:cNvPr>
          <p:cNvSpPr/>
          <p:nvPr/>
        </p:nvSpPr>
        <p:spPr>
          <a:xfrm>
            <a:off x="8794810" y="381000"/>
            <a:ext cx="228600" cy="46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34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/>
              <a:t> implementation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en-US" i="1" dirty="0" err="1"/>
              <a:t>gselect</a:t>
            </a:r>
            <a:r>
              <a:rPr lang="en-US" altLang="en-US" dirty="0" err="1"/>
              <a:t>’s</a:t>
            </a:r>
            <a:r>
              <a:rPr lang="en-US" altLang="en-US" dirty="0"/>
              <a:t> indexing method is tantamount to concatenating PC and BHR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3013" name="AutoShape 4"/>
          <p:cNvSpPr>
            <a:spLocks noChangeArrowheads="1"/>
          </p:cNvSpPr>
          <p:nvPr/>
        </p:nvSpPr>
        <p:spPr bwMode="auto">
          <a:xfrm rot="-5400000" flipH="1" flipV="1">
            <a:off x="2663825" y="3965575"/>
            <a:ext cx="3194050" cy="292100"/>
          </a:xfrm>
          <a:custGeom>
            <a:avLst/>
            <a:gdLst>
              <a:gd name="T0" fmla="*/ 2147483647 w 21600"/>
              <a:gd name="T1" fmla="*/ 26708975 h 21600"/>
              <a:gd name="T2" fmla="*/ 2147483647 w 21600"/>
              <a:gd name="T3" fmla="*/ 53417950 h 21600"/>
              <a:gd name="T4" fmla="*/ 2147483647 w 21600"/>
              <a:gd name="T5" fmla="*/ 267089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90 w 21600"/>
              <a:gd name="T13" fmla="*/ 3290 h 21600"/>
              <a:gd name="T14" fmla="*/ 18310 w 21600"/>
              <a:gd name="T15" fmla="*/ 183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79" y="21600"/>
                </a:lnTo>
                <a:lnTo>
                  <a:pt x="1862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5791200" y="3886200"/>
            <a:ext cx="27372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each entry is a two-bit counter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(or perhaps simpler)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572000" y="2514600"/>
            <a:ext cx="990600" cy="32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1916113" y="4264025"/>
            <a:ext cx="1214437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0">
                <a:latin typeface="+mn-lt"/>
              </a:rPr>
              <a:t>lower bits of PC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852488" y="4264025"/>
            <a:ext cx="1063625" cy="303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BHR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81363" y="4110038"/>
            <a:ext cx="6336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index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3130550" y="4414838"/>
            <a:ext cx="9858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err="1"/>
              <a:t>gshare</a:t>
            </a:r>
            <a:r>
              <a:rPr lang="en-US" altLang="en-US" dirty="0"/>
              <a:t> branch predictor</a:t>
            </a: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679450" y="1993900"/>
            <a:ext cx="1892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BHR</a:t>
            </a: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2978150" y="1852982"/>
            <a:ext cx="131593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outcome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of last branch</a:t>
            </a:r>
          </a:p>
        </p:txBody>
      </p:sp>
      <p:sp>
        <p:nvSpPr>
          <p:cNvPr id="44038" name="Line 7"/>
          <p:cNvSpPr>
            <a:spLocks noChangeShapeType="1"/>
          </p:cNvSpPr>
          <p:nvPr/>
        </p:nvSpPr>
        <p:spPr bwMode="auto">
          <a:xfrm>
            <a:off x="2584450" y="21463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AutoShape 9"/>
          <p:cNvSpPr>
            <a:spLocks noChangeArrowheads="1"/>
          </p:cNvSpPr>
          <p:nvPr/>
        </p:nvSpPr>
        <p:spPr bwMode="auto">
          <a:xfrm rot="-5400000" flipH="1" flipV="1">
            <a:off x="2968625" y="3173413"/>
            <a:ext cx="3194050" cy="292100"/>
          </a:xfrm>
          <a:custGeom>
            <a:avLst/>
            <a:gdLst>
              <a:gd name="T0" fmla="*/ 2147483647 w 21600"/>
              <a:gd name="T1" fmla="*/ 26708975 h 21600"/>
              <a:gd name="T2" fmla="*/ 2147483647 w 21600"/>
              <a:gd name="T3" fmla="*/ 53417950 h 21600"/>
              <a:gd name="T4" fmla="*/ 2147483647 w 21600"/>
              <a:gd name="T5" fmla="*/ 267089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90 w 21600"/>
              <a:gd name="T13" fmla="*/ 3290 h 21600"/>
              <a:gd name="T14" fmla="*/ 18310 w 21600"/>
              <a:gd name="T15" fmla="*/ 183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79" y="21600"/>
                </a:lnTo>
                <a:lnTo>
                  <a:pt x="1862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Line 11"/>
          <p:cNvSpPr>
            <a:spLocks noChangeShapeType="1"/>
          </p:cNvSpPr>
          <p:nvPr/>
        </p:nvSpPr>
        <p:spPr bwMode="auto">
          <a:xfrm>
            <a:off x="1681163" y="2379663"/>
            <a:ext cx="6350" cy="74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Rectangle 12"/>
          <p:cNvSpPr>
            <a:spLocks noChangeArrowheads="1"/>
          </p:cNvSpPr>
          <p:nvPr/>
        </p:nvSpPr>
        <p:spPr bwMode="auto">
          <a:xfrm>
            <a:off x="5826125" y="3165475"/>
            <a:ext cx="27372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each entry is a two-bit counter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(or perhaps simpler)</a:t>
            </a:r>
          </a:p>
        </p:txBody>
      </p:sp>
      <p:sp>
        <p:nvSpPr>
          <p:cNvPr id="44042" name="Oval 14"/>
          <p:cNvSpPr>
            <a:spLocks noChangeArrowheads="1"/>
          </p:cNvSpPr>
          <p:nvPr/>
        </p:nvSpPr>
        <p:spPr bwMode="auto">
          <a:xfrm>
            <a:off x="1408113" y="311785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0" dirty="0">
                <a:latin typeface="+mn-lt"/>
              </a:rPr>
              <a:t>+</a:t>
            </a:r>
          </a:p>
        </p:txBody>
      </p:sp>
      <p:sp>
        <p:nvSpPr>
          <p:cNvPr id="44043" name="Line 17"/>
          <p:cNvSpPr>
            <a:spLocks noChangeShapeType="1"/>
          </p:cNvSpPr>
          <p:nvPr/>
        </p:nvSpPr>
        <p:spPr bwMode="auto">
          <a:xfrm>
            <a:off x="1941513" y="3346450"/>
            <a:ext cx="24780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4876800" y="1722438"/>
            <a:ext cx="990600" cy="3200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2751138" y="3049588"/>
            <a:ext cx="6336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index</a:t>
            </a:r>
          </a:p>
        </p:txBody>
      </p:sp>
      <p:sp>
        <p:nvSpPr>
          <p:cNvPr id="44047" name="Rectangle 22"/>
          <p:cNvSpPr>
            <a:spLocks noChangeArrowheads="1"/>
          </p:cNvSpPr>
          <p:nvPr/>
        </p:nvSpPr>
        <p:spPr bwMode="auto">
          <a:xfrm>
            <a:off x="695325" y="4414838"/>
            <a:ext cx="18923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lower bits of PC</a:t>
            </a:r>
          </a:p>
        </p:txBody>
      </p:sp>
      <p:sp>
        <p:nvSpPr>
          <p:cNvPr id="44048" name="Line 23"/>
          <p:cNvSpPr>
            <a:spLocks noChangeShapeType="1"/>
          </p:cNvSpPr>
          <p:nvPr/>
        </p:nvSpPr>
        <p:spPr bwMode="auto">
          <a:xfrm flipV="1">
            <a:off x="1687513" y="3668713"/>
            <a:ext cx="6350" cy="746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02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 err="1"/>
              <a:t>gshare</a:t>
            </a:r>
            <a:r>
              <a:rPr lang="en-US" altLang="en-US" dirty="0"/>
              <a:t> vs. </a:t>
            </a:r>
            <a:r>
              <a:rPr lang="en-US" altLang="en-US" i="1" dirty="0" err="1"/>
              <a:t>gselect</a:t>
            </a:r>
            <a:r>
              <a:rPr lang="en-US" altLang="en-US" dirty="0"/>
              <a:t>: rationale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Compared to </a:t>
            </a:r>
            <a:r>
              <a:rPr lang="en-US" altLang="en-US" i="1" dirty="0" err="1"/>
              <a:t>gselect</a:t>
            </a:r>
            <a:r>
              <a:rPr lang="en-US" altLang="en-US" dirty="0"/>
              <a:t>, </a:t>
            </a:r>
            <a:r>
              <a:rPr lang="en-US" altLang="en-US" i="1" dirty="0" err="1"/>
              <a:t>gshare</a:t>
            </a:r>
            <a:r>
              <a:rPr lang="en-US" altLang="en-US" dirty="0"/>
              <a:t> enables using more PC bits and more BHR bits, for the same total number of index bits</a:t>
            </a:r>
          </a:p>
          <a:p>
            <a:r>
              <a:rPr lang="en-US" altLang="en-US" dirty="0"/>
              <a:t>Hopefully combining bits with XOR preserves valuable information from both PC and BHR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9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 err="1"/>
              <a:t>Yeh</a:t>
            </a:r>
            <a:r>
              <a:rPr lang="en-US" altLang="en-US" dirty="0"/>
              <a:t>/</a:t>
            </a:r>
            <a:r>
              <a:rPr lang="en-US" altLang="en-US" dirty="0" err="1"/>
              <a:t>Patt</a:t>
            </a:r>
            <a:r>
              <a:rPr lang="en-US" altLang="en-US" dirty="0"/>
              <a:t> branch predictor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4654550" y="2218107"/>
            <a:ext cx="444500" cy="280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4559583" y="1449757"/>
            <a:ext cx="85061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pattern 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history 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table</a:t>
            </a:r>
          </a:p>
        </p:txBody>
      </p:sp>
      <p:sp>
        <p:nvSpPr>
          <p:cNvPr id="46086" name="Rectangle 5"/>
          <p:cNvSpPr>
            <a:spLocks noChangeArrowheads="1"/>
          </p:cNvSpPr>
          <p:nvPr/>
        </p:nvSpPr>
        <p:spPr bwMode="auto">
          <a:xfrm>
            <a:off x="5318124" y="2995982"/>
            <a:ext cx="253047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2-bit counters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(indexed by pattern)</a:t>
            </a:r>
          </a:p>
        </p:txBody>
      </p:sp>
      <p:sp>
        <p:nvSpPr>
          <p:cNvPr id="46087" name="Rectangle 6"/>
          <p:cNvSpPr>
            <a:spLocks noChangeArrowheads="1"/>
          </p:cNvSpPr>
          <p:nvPr/>
        </p:nvSpPr>
        <p:spPr bwMode="auto">
          <a:xfrm>
            <a:off x="2597150" y="2218107"/>
            <a:ext cx="1054100" cy="2806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2597150" y="2980107"/>
            <a:ext cx="1054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1110111</a:t>
            </a:r>
          </a:p>
        </p:txBody>
      </p:sp>
      <p:sp>
        <p:nvSpPr>
          <p:cNvPr id="46089" name="AutoShape 8"/>
          <p:cNvSpPr>
            <a:spLocks noChangeArrowheads="1"/>
          </p:cNvSpPr>
          <p:nvPr/>
        </p:nvSpPr>
        <p:spPr bwMode="auto">
          <a:xfrm rot="-5400000" flipH="1" flipV="1">
            <a:off x="939800" y="3494457"/>
            <a:ext cx="2768600" cy="292100"/>
          </a:xfrm>
          <a:custGeom>
            <a:avLst/>
            <a:gdLst>
              <a:gd name="T0" fmla="*/ 2147483647 w 21600"/>
              <a:gd name="T1" fmla="*/ 26708975 h 21600"/>
              <a:gd name="T2" fmla="*/ 2147483647 w 21600"/>
              <a:gd name="T3" fmla="*/ 53417950 h 21600"/>
              <a:gd name="T4" fmla="*/ 2034214366 w 21600"/>
              <a:gd name="T5" fmla="*/ 267089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66 w 21600"/>
              <a:gd name="T13" fmla="*/ 2766 h 21600"/>
              <a:gd name="T14" fmla="*/ 18834 w 21600"/>
              <a:gd name="T15" fmla="*/ 188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932" y="21600"/>
                </a:lnTo>
                <a:lnTo>
                  <a:pt x="1966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>
            <a:off x="3124200" y="503115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AutoShape 10"/>
          <p:cNvSpPr>
            <a:spLocks noChangeArrowheads="1"/>
          </p:cNvSpPr>
          <p:nvPr/>
        </p:nvSpPr>
        <p:spPr bwMode="auto">
          <a:xfrm rot="-5400000" flipH="1" flipV="1">
            <a:off x="2997200" y="3494457"/>
            <a:ext cx="2768600" cy="292100"/>
          </a:xfrm>
          <a:custGeom>
            <a:avLst/>
            <a:gdLst>
              <a:gd name="T0" fmla="*/ 2147483647 w 21600"/>
              <a:gd name="T1" fmla="*/ 26708975 h 21600"/>
              <a:gd name="T2" fmla="*/ 2147483647 w 21600"/>
              <a:gd name="T3" fmla="*/ 53417950 h 21600"/>
              <a:gd name="T4" fmla="*/ 2034214366 w 21600"/>
              <a:gd name="T5" fmla="*/ 267089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66 w 21600"/>
              <a:gd name="T13" fmla="*/ 2766 h 21600"/>
              <a:gd name="T14" fmla="*/ 18834 w 21600"/>
              <a:gd name="T15" fmla="*/ 188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932" y="21600"/>
                </a:lnTo>
                <a:lnTo>
                  <a:pt x="1966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3124200" y="5259757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 flipV="1">
            <a:off x="4343400" y="48787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3"/>
          <p:cNvSpPr>
            <a:spLocks noChangeArrowheads="1"/>
          </p:cNvSpPr>
          <p:nvPr/>
        </p:nvSpPr>
        <p:spPr bwMode="auto">
          <a:xfrm>
            <a:off x="517525" y="1929182"/>
            <a:ext cx="1309974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shift registers</a:t>
            </a:r>
          </a:p>
        </p:txBody>
      </p:sp>
      <p:sp>
        <p:nvSpPr>
          <p:cNvPr id="46095" name="Rectangle 14"/>
          <p:cNvSpPr>
            <a:spLocks noChangeArrowheads="1"/>
          </p:cNvSpPr>
          <p:nvPr/>
        </p:nvSpPr>
        <p:spPr bwMode="auto">
          <a:xfrm>
            <a:off x="2708220" y="1131940"/>
            <a:ext cx="806888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local 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branch 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history </a:t>
            </a:r>
            <a:br>
              <a:rPr lang="en-US" altLang="en-US" sz="1600" b="0" dirty="0">
                <a:latin typeface="+mn-lt"/>
              </a:rPr>
            </a:br>
            <a:r>
              <a:rPr lang="en-US" altLang="en-US" sz="1600" b="0" dirty="0">
                <a:latin typeface="+mn-lt"/>
              </a:rPr>
              <a:t>table</a:t>
            </a:r>
          </a:p>
        </p:txBody>
      </p:sp>
      <p:sp>
        <p:nvSpPr>
          <p:cNvPr id="46096" name="Rectangle 15"/>
          <p:cNvSpPr>
            <a:spLocks noChangeArrowheads="1"/>
          </p:cNvSpPr>
          <p:nvPr/>
        </p:nvSpPr>
        <p:spPr bwMode="auto">
          <a:xfrm>
            <a:off x="4654550" y="3513507"/>
            <a:ext cx="4445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00</a:t>
            </a:r>
          </a:p>
        </p:txBody>
      </p:sp>
      <p:sp>
        <p:nvSpPr>
          <p:cNvPr id="46097" name="Line 16"/>
          <p:cNvSpPr>
            <a:spLocks noChangeShapeType="1"/>
          </p:cNvSpPr>
          <p:nvPr/>
        </p:nvSpPr>
        <p:spPr bwMode="auto">
          <a:xfrm>
            <a:off x="1828800" y="2135557"/>
            <a:ext cx="11430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Line 17"/>
          <p:cNvSpPr>
            <a:spLocks noChangeShapeType="1"/>
          </p:cNvSpPr>
          <p:nvPr/>
        </p:nvSpPr>
        <p:spPr bwMode="auto">
          <a:xfrm flipV="1">
            <a:off x="4876800" y="3202357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Rectangle 18"/>
          <p:cNvSpPr>
            <a:spLocks noChangeArrowheads="1"/>
          </p:cNvSpPr>
          <p:nvPr/>
        </p:nvSpPr>
        <p:spPr bwMode="auto">
          <a:xfrm>
            <a:off x="1900238" y="5358182"/>
            <a:ext cx="76463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PC of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branch</a:t>
            </a:r>
          </a:p>
        </p:txBody>
      </p:sp>
      <p:sp>
        <p:nvSpPr>
          <p:cNvPr id="46100" name="Line 19"/>
          <p:cNvSpPr>
            <a:spLocks noChangeShapeType="1"/>
          </p:cNvSpPr>
          <p:nvPr/>
        </p:nvSpPr>
        <p:spPr bwMode="auto">
          <a:xfrm flipV="1">
            <a:off x="2286000" y="4878757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565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Yeh/Patt Example: toggle branch</a:t>
            </a:r>
          </a:p>
        </p:txBody>
      </p:sp>
      <p:sp>
        <p:nvSpPr>
          <p:cNvPr id="20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1279525" y="1165225"/>
            <a:ext cx="2809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TNTNTNTNTNTNTNTNTNTN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B: TTTTTTTTTTTTTTTTTTTTTT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136525" y="1851025"/>
            <a:ext cx="1697038" cy="1509713"/>
            <a:chOff x="86" y="1166"/>
            <a:chExt cx="1069" cy="951"/>
          </a:xfrm>
        </p:grpSpPr>
        <p:sp>
          <p:nvSpPr>
            <p:cNvPr id="47292" name="Rectangle 5"/>
            <p:cNvSpPr>
              <a:spLocks noChangeArrowheads="1"/>
            </p:cNvSpPr>
            <p:nvPr/>
          </p:nvSpPr>
          <p:spPr bwMode="auto">
            <a:xfrm>
              <a:off x="724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93" name="Rectangle 6"/>
            <p:cNvSpPr>
              <a:spLocks noChangeArrowheads="1"/>
            </p:cNvSpPr>
            <p:nvPr/>
          </p:nvSpPr>
          <p:spPr bwMode="auto">
            <a:xfrm>
              <a:off x="724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94" name="Rectangle 7"/>
            <p:cNvSpPr>
              <a:spLocks noChangeArrowheads="1"/>
            </p:cNvSpPr>
            <p:nvPr/>
          </p:nvSpPr>
          <p:spPr bwMode="auto">
            <a:xfrm>
              <a:off x="724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95" name="Rectangle 8"/>
            <p:cNvSpPr>
              <a:spLocks noChangeArrowheads="1"/>
            </p:cNvSpPr>
            <p:nvPr/>
          </p:nvSpPr>
          <p:spPr bwMode="auto">
            <a:xfrm>
              <a:off x="724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96" name="Rectangle 9"/>
            <p:cNvSpPr>
              <a:spLocks noChangeArrowheads="1"/>
            </p:cNvSpPr>
            <p:nvPr/>
          </p:nvSpPr>
          <p:spPr bwMode="auto">
            <a:xfrm>
              <a:off x="710" y="11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97" name="Rectangle 10"/>
            <p:cNvSpPr>
              <a:spLocks noChangeArrowheads="1"/>
            </p:cNvSpPr>
            <p:nvPr/>
          </p:nvSpPr>
          <p:spPr bwMode="auto">
            <a:xfrm>
              <a:off x="340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98" name="Rectangle 11"/>
            <p:cNvSpPr>
              <a:spLocks noChangeArrowheads="1"/>
            </p:cNvSpPr>
            <p:nvPr/>
          </p:nvSpPr>
          <p:spPr bwMode="auto">
            <a:xfrm>
              <a:off x="340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99" name="Rectangle 12"/>
            <p:cNvSpPr>
              <a:spLocks noChangeArrowheads="1"/>
            </p:cNvSpPr>
            <p:nvPr/>
          </p:nvSpPr>
          <p:spPr bwMode="auto">
            <a:xfrm>
              <a:off x="340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300" name="Rectangle 13"/>
            <p:cNvSpPr>
              <a:spLocks noChangeArrowheads="1"/>
            </p:cNvSpPr>
            <p:nvPr/>
          </p:nvSpPr>
          <p:spPr bwMode="auto">
            <a:xfrm>
              <a:off x="340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301" name="Rectangle 14"/>
            <p:cNvSpPr>
              <a:spLocks noChangeArrowheads="1"/>
            </p:cNvSpPr>
            <p:nvPr/>
          </p:nvSpPr>
          <p:spPr bwMode="auto">
            <a:xfrm>
              <a:off x="326" y="11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302" name="Rectangle 15"/>
            <p:cNvSpPr>
              <a:spLocks noChangeArrowheads="1"/>
            </p:cNvSpPr>
            <p:nvPr/>
          </p:nvSpPr>
          <p:spPr bwMode="auto">
            <a:xfrm>
              <a:off x="950" y="13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303" name="Rectangle 16"/>
            <p:cNvSpPr>
              <a:spLocks noChangeArrowheads="1"/>
            </p:cNvSpPr>
            <p:nvPr/>
          </p:nvSpPr>
          <p:spPr bwMode="auto">
            <a:xfrm>
              <a:off x="950" y="15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304" name="Rectangle 17"/>
            <p:cNvSpPr>
              <a:spLocks noChangeArrowheads="1"/>
            </p:cNvSpPr>
            <p:nvPr/>
          </p:nvSpPr>
          <p:spPr bwMode="auto">
            <a:xfrm>
              <a:off x="950" y="17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305" name="Rectangle 18"/>
            <p:cNvSpPr>
              <a:spLocks noChangeArrowheads="1"/>
            </p:cNvSpPr>
            <p:nvPr/>
          </p:nvSpPr>
          <p:spPr bwMode="auto">
            <a:xfrm>
              <a:off x="950" y="19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306" name="Rectangle 19"/>
            <p:cNvSpPr>
              <a:spLocks noChangeArrowheads="1"/>
            </p:cNvSpPr>
            <p:nvPr/>
          </p:nvSpPr>
          <p:spPr bwMode="auto">
            <a:xfrm>
              <a:off x="86" y="13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307" name="Rectangle 20"/>
            <p:cNvSpPr>
              <a:spLocks noChangeArrowheads="1"/>
            </p:cNvSpPr>
            <p:nvPr/>
          </p:nvSpPr>
          <p:spPr bwMode="auto">
            <a:xfrm>
              <a:off x="86" y="15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10" name="Rectangle 21"/>
          <p:cNvSpPr>
            <a:spLocks noChangeArrowheads="1"/>
          </p:cNvSpPr>
          <p:nvPr/>
        </p:nvSpPr>
        <p:spPr bwMode="auto">
          <a:xfrm>
            <a:off x="1203325" y="3451225"/>
            <a:ext cx="1192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T, pred N</a:t>
            </a:r>
          </a:p>
        </p:txBody>
      </p:sp>
      <p:grpSp>
        <p:nvGrpSpPr>
          <p:cNvPr id="47111" name="Group 22"/>
          <p:cNvGrpSpPr>
            <a:grpSpLocks/>
          </p:cNvGrpSpPr>
          <p:nvPr/>
        </p:nvGrpSpPr>
        <p:grpSpPr bwMode="auto">
          <a:xfrm>
            <a:off x="1812925" y="1851025"/>
            <a:ext cx="1697038" cy="1509713"/>
            <a:chOff x="1142" y="1166"/>
            <a:chExt cx="1069" cy="951"/>
          </a:xfrm>
        </p:grpSpPr>
        <p:sp>
          <p:nvSpPr>
            <p:cNvPr id="47276" name="Rectangle 23"/>
            <p:cNvSpPr>
              <a:spLocks noChangeArrowheads="1"/>
            </p:cNvSpPr>
            <p:nvPr/>
          </p:nvSpPr>
          <p:spPr bwMode="auto">
            <a:xfrm>
              <a:off x="1780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47277" name="Rectangle 24"/>
            <p:cNvSpPr>
              <a:spLocks noChangeArrowheads="1"/>
            </p:cNvSpPr>
            <p:nvPr/>
          </p:nvSpPr>
          <p:spPr bwMode="auto">
            <a:xfrm>
              <a:off x="1780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78" name="Rectangle 25"/>
            <p:cNvSpPr>
              <a:spLocks noChangeArrowheads="1"/>
            </p:cNvSpPr>
            <p:nvPr/>
          </p:nvSpPr>
          <p:spPr bwMode="auto">
            <a:xfrm>
              <a:off x="1780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79" name="Rectangle 26"/>
            <p:cNvSpPr>
              <a:spLocks noChangeArrowheads="1"/>
            </p:cNvSpPr>
            <p:nvPr/>
          </p:nvSpPr>
          <p:spPr bwMode="auto">
            <a:xfrm>
              <a:off x="1780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80" name="Rectangle 27"/>
            <p:cNvSpPr>
              <a:spLocks noChangeArrowheads="1"/>
            </p:cNvSpPr>
            <p:nvPr/>
          </p:nvSpPr>
          <p:spPr bwMode="auto">
            <a:xfrm>
              <a:off x="1766" y="11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81" name="Rectangle 28"/>
            <p:cNvSpPr>
              <a:spLocks noChangeArrowheads="1"/>
            </p:cNvSpPr>
            <p:nvPr/>
          </p:nvSpPr>
          <p:spPr bwMode="auto">
            <a:xfrm>
              <a:off x="1396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01</a:t>
              </a:r>
            </a:p>
          </p:txBody>
        </p:sp>
        <p:sp>
          <p:nvSpPr>
            <p:cNvPr id="47282" name="Rectangle 29"/>
            <p:cNvSpPr>
              <a:spLocks noChangeArrowheads="1"/>
            </p:cNvSpPr>
            <p:nvPr/>
          </p:nvSpPr>
          <p:spPr bwMode="auto">
            <a:xfrm>
              <a:off x="1396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83" name="Rectangle 30"/>
            <p:cNvSpPr>
              <a:spLocks noChangeArrowheads="1"/>
            </p:cNvSpPr>
            <p:nvPr/>
          </p:nvSpPr>
          <p:spPr bwMode="auto">
            <a:xfrm>
              <a:off x="1396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84" name="Rectangle 31"/>
            <p:cNvSpPr>
              <a:spLocks noChangeArrowheads="1"/>
            </p:cNvSpPr>
            <p:nvPr/>
          </p:nvSpPr>
          <p:spPr bwMode="auto">
            <a:xfrm>
              <a:off x="1396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85" name="Rectangle 32"/>
            <p:cNvSpPr>
              <a:spLocks noChangeArrowheads="1"/>
            </p:cNvSpPr>
            <p:nvPr/>
          </p:nvSpPr>
          <p:spPr bwMode="auto">
            <a:xfrm>
              <a:off x="1382" y="11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86" name="Rectangle 33"/>
            <p:cNvSpPr>
              <a:spLocks noChangeArrowheads="1"/>
            </p:cNvSpPr>
            <p:nvPr/>
          </p:nvSpPr>
          <p:spPr bwMode="auto">
            <a:xfrm>
              <a:off x="2006" y="13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87" name="Rectangle 34"/>
            <p:cNvSpPr>
              <a:spLocks noChangeArrowheads="1"/>
            </p:cNvSpPr>
            <p:nvPr/>
          </p:nvSpPr>
          <p:spPr bwMode="auto">
            <a:xfrm>
              <a:off x="2006" y="15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88" name="Rectangle 35"/>
            <p:cNvSpPr>
              <a:spLocks noChangeArrowheads="1"/>
            </p:cNvSpPr>
            <p:nvPr/>
          </p:nvSpPr>
          <p:spPr bwMode="auto">
            <a:xfrm>
              <a:off x="2006" y="17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89" name="Rectangle 36"/>
            <p:cNvSpPr>
              <a:spLocks noChangeArrowheads="1"/>
            </p:cNvSpPr>
            <p:nvPr/>
          </p:nvSpPr>
          <p:spPr bwMode="auto">
            <a:xfrm>
              <a:off x="2006" y="19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90" name="Rectangle 37"/>
            <p:cNvSpPr>
              <a:spLocks noChangeArrowheads="1"/>
            </p:cNvSpPr>
            <p:nvPr/>
          </p:nvSpPr>
          <p:spPr bwMode="auto">
            <a:xfrm>
              <a:off x="1142" y="13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91" name="Rectangle 38"/>
            <p:cNvSpPr>
              <a:spLocks noChangeArrowheads="1"/>
            </p:cNvSpPr>
            <p:nvPr/>
          </p:nvSpPr>
          <p:spPr bwMode="auto">
            <a:xfrm>
              <a:off x="1142" y="15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12" name="Line 39"/>
          <p:cNvSpPr>
            <a:spLocks noChangeShapeType="1"/>
          </p:cNvSpPr>
          <p:nvPr/>
        </p:nvSpPr>
        <p:spPr bwMode="auto">
          <a:xfrm>
            <a:off x="1447800" y="2286000"/>
            <a:ext cx="6858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3" name="Group 40"/>
          <p:cNvGrpSpPr>
            <a:grpSpLocks/>
          </p:cNvGrpSpPr>
          <p:nvPr/>
        </p:nvGrpSpPr>
        <p:grpSpPr bwMode="auto">
          <a:xfrm>
            <a:off x="3413125" y="1851025"/>
            <a:ext cx="1697038" cy="1509713"/>
            <a:chOff x="2150" y="1166"/>
            <a:chExt cx="1069" cy="951"/>
          </a:xfrm>
        </p:grpSpPr>
        <p:sp>
          <p:nvSpPr>
            <p:cNvPr id="47260" name="Rectangle 41"/>
            <p:cNvSpPr>
              <a:spLocks noChangeArrowheads="1"/>
            </p:cNvSpPr>
            <p:nvPr/>
          </p:nvSpPr>
          <p:spPr bwMode="auto">
            <a:xfrm>
              <a:off x="2788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261" name="Rectangle 42"/>
            <p:cNvSpPr>
              <a:spLocks noChangeArrowheads="1"/>
            </p:cNvSpPr>
            <p:nvPr/>
          </p:nvSpPr>
          <p:spPr bwMode="auto">
            <a:xfrm>
              <a:off x="2788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62" name="Rectangle 43"/>
            <p:cNvSpPr>
              <a:spLocks noChangeArrowheads="1"/>
            </p:cNvSpPr>
            <p:nvPr/>
          </p:nvSpPr>
          <p:spPr bwMode="auto">
            <a:xfrm>
              <a:off x="2788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63" name="Rectangle 44"/>
            <p:cNvSpPr>
              <a:spLocks noChangeArrowheads="1"/>
            </p:cNvSpPr>
            <p:nvPr/>
          </p:nvSpPr>
          <p:spPr bwMode="auto">
            <a:xfrm>
              <a:off x="2788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64" name="Rectangle 45"/>
            <p:cNvSpPr>
              <a:spLocks noChangeArrowheads="1"/>
            </p:cNvSpPr>
            <p:nvPr/>
          </p:nvSpPr>
          <p:spPr bwMode="auto">
            <a:xfrm>
              <a:off x="2774" y="11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65" name="Rectangle 46"/>
            <p:cNvSpPr>
              <a:spLocks noChangeArrowheads="1"/>
            </p:cNvSpPr>
            <p:nvPr/>
          </p:nvSpPr>
          <p:spPr bwMode="auto">
            <a:xfrm>
              <a:off x="2404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66" name="Rectangle 47"/>
            <p:cNvSpPr>
              <a:spLocks noChangeArrowheads="1"/>
            </p:cNvSpPr>
            <p:nvPr/>
          </p:nvSpPr>
          <p:spPr bwMode="auto">
            <a:xfrm>
              <a:off x="2404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01</a:t>
              </a:r>
            </a:p>
          </p:txBody>
        </p:sp>
        <p:sp>
          <p:nvSpPr>
            <p:cNvPr id="47267" name="Rectangle 48"/>
            <p:cNvSpPr>
              <a:spLocks noChangeArrowheads="1"/>
            </p:cNvSpPr>
            <p:nvPr/>
          </p:nvSpPr>
          <p:spPr bwMode="auto">
            <a:xfrm>
              <a:off x="2404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68" name="Rectangle 49"/>
            <p:cNvSpPr>
              <a:spLocks noChangeArrowheads="1"/>
            </p:cNvSpPr>
            <p:nvPr/>
          </p:nvSpPr>
          <p:spPr bwMode="auto">
            <a:xfrm>
              <a:off x="2404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69" name="Rectangle 50"/>
            <p:cNvSpPr>
              <a:spLocks noChangeArrowheads="1"/>
            </p:cNvSpPr>
            <p:nvPr/>
          </p:nvSpPr>
          <p:spPr bwMode="auto">
            <a:xfrm>
              <a:off x="2390" y="11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70" name="Rectangle 51"/>
            <p:cNvSpPr>
              <a:spLocks noChangeArrowheads="1"/>
            </p:cNvSpPr>
            <p:nvPr/>
          </p:nvSpPr>
          <p:spPr bwMode="auto">
            <a:xfrm>
              <a:off x="3014" y="13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71" name="Rectangle 52"/>
            <p:cNvSpPr>
              <a:spLocks noChangeArrowheads="1"/>
            </p:cNvSpPr>
            <p:nvPr/>
          </p:nvSpPr>
          <p:spPr bwMode="auto">
            <a:xfrm>
              <a:off x="3014" y="15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72" name="Rectangle 53"/>
            <p:cNvSpPr>
              <a:spLocks noChangeArrowheads="1"/>
            </p:cNvSpPr>
            <p:nvPr/>
          </p:nvSpPr>
          <p:spPr bwMode="auto">
            <a:xfrm>
              <a:off x="3014" y="17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73" name="Rectangle 54"/>
            <p:cNvSpPr>
              <a:spLocks noChangeArrowheads="1"/>
            </p:cNvSpPr>
            <p:nvPr/>
          </p:nvSpPr>
          <p:spPr bwMode="auto">
            <a:xfrm>
              <a:off x="3014" y="19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74" name="Rectangle 55"/>
            <p:cNvSpPr>
              <a:spLocks noChangeArrowheads="1"/>
            </p:cNvSpPr>
            <p:nvPr/>
          </p:nvSpPr>
          <p:spPr bwMode="auto">
            <a:xfrm>
              <a:off x="2150" y="13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75" name="Rectangle 56"/>
            <p:cNvSpPr>
              <a:spLocks noChangeArrowheads="1"/>
            </p:cNvSpPr>
            <p:nvPr/>
          </p:nvSpPr>
          <p:spPr bwMode="auto">
            <a:xfrm>
              <a:off x="2150" y="15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14" name="Rectangle 57"/>
          <p:cNvSpPr>
            <a:spLocks noChangeArrowheads="1"/>
          </p:cNvSpPr>
          <p:nvPr/>
        </p:nvSpPr>
        <p:spPr bwMode="auto">
          <a:xfrm>
            <a:off x="3032125" y="3451225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B: T, pred T</a:t>
            </a:r>
          </a:p>
        </p:txBody>
      </p:sp>
      <p:sp>
        <p:nvSpPr>
          <p:cNvPr id="47115" name="Line 58"/>
          <p:cNvSpPr>
            <a:spLocks noChangeShapeType="1"/>
          </p:cNvSpPr>
          <p:nvPr/>
        </p:nvSpPr>
        <p:spPr bwMode="auto">
          <a:xfrm>
            <a:off x="3124200" y="2362200"/>
            <a:ext cx="838200" cy="1143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16" name="Group 59"/>
          <p:cNvGrpSpPr>
            <a:grpSpLocks/>
          </p:cNvGrpSpPr>
          <p:nvPr/>
        </p:nvGrpSpPr>
        <p:grpSpPr bwMode="auto">
          <a:xfrm>
            <a:off x="5089525" y="1851025"/>
            <a:ext cx="1697038" cy="1509713"/>
            <a:chOff x="3206" y="1166"/>
            <a:chExt cx="1069" cy="951"/>
          </a:xfrm>
        </p:grpSpPr>
        <p:sp>
          <p:nvSpPr>
            <p:cNvPr id="47244" name="Rectangle 60"/>
            <p:cNvSpPr>
              <a:spLocks noChangeArrowheads="1"/>
            </p:cNvSpPr>
            <p:nvPr/>
          </p:nvSpPr>
          <p:spPr bwMode="auto">
            <a:xfrm>
              <a:off x="3844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245" name="Rectangle 61"/>
            <p:cNvSpPr>
              <a:spLocks noChangeArrowheads="1"/>
            </p:cNvSpPr>
            <p:nvPr/>
          </p:nvSpPr>
          <p:spPr bwMode="auto">
            <a:xfrm>
              <a:off x="3844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00</a:t>
              </a:r>
            </a:p>
          </p:txBody>
        </p:sp>
        <p:sp>
          <p:nvSpPr>
            <p:cNvPr id="47246" name="Rectangle 62"/>
            <p:cNvSpPr>
              <a:spLocks noChangeArrowheads="1"/>
            </p:cNvSpPr>
            <p:nvPr/>
          </p:nvSpPr>
          <p:spPr bwMode="auto">
            <a:xfrm>
              <a:off x="3844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47" name="Rectangle 63"/>
            <p:cNvSpPr>
              <a:spLocks noChangeArrowheads="1"/>
            </p:cNvSpPr>
            <p:nvPr/>
          </p:nvSpPr>
          <p:spPr bwMode="auto">
            <a:xfrm>
              <a:off x="3844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48" name="Rectangle 64"/>
            <p:cNvSpPr>
              <a:spLocks noChangeArrowheads="1"/>
            </p:cNvSpPr>
            <p:nvPr/>
          </p:nvSpPr>
          <p:spPr bwMode="auto">
            <a:xfrm>
              <a:off x="3830" y="11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49" name="Rectangle 65"/>
            <p:cNvSpPr>
              <a:spLocks noChangeArrowheads="1"/>
            </p:cNvSpPr>
            <p:nvPr/>
          </p:nvSpPr>
          <p:spPr bwMode="auto">
            <a:xfrm>
              <a:off x="3460" y="13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47250" name="Rectangle 66"/>
            <p:cNvSpPr>
              <a:spLocks noChangeArrowheads="1"/>
            </p:cNvSpPr>
            <p:nvPr/>
          </p:nvSpPr>
          <p:spPr bwMode="auto">
            <a:xfrm>
              <a:off x="3460" y="15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51" name="Rectangle 67"/>
            <p:cNvSpPr>
              <a:spLocks noChangeArrowheads="1"/>
            </p:cNvSpPr>
            <p:nvPr/>
          </p:nvSpPr>
          <p:spPr bwMode="auto">
            <a:xfrm>
              <a:off x="3460" y="17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52" name="Rectangle 68"/>
            <p:cNvSpPr>
              <a:spLocks noChangeArrowheads="1"/>
            </p:cNvSpPr>
            <p:nvPr/>
          </p:nvSpPr>
          <p:spPr bwMode="auto">
            <a:xfrm>
              <a:off x="3460" y="19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53" name="Rectangle 69"/>
            <p:cNvSpPr>
              <a:spLocks noChangeArrowheads="1"/>
            </p:cNvSpPr>
            <p:nvPr/>
          </p:nvSpPr>
          <p:spPr bwMode="auto">
            <a:xfrm>
              <a:off x="3446" y="11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54" name="Rectangle 70"/>
            <p:cNvSpPr>
              <a:spLocks noChangeArrowheads="1"/>
            </p:cNvSpPr>
            <p:nvPr/>
          </p:nvSpPr>
          <p:spPr bwMode="auto">
            <a:xfrm>
              <a:off x="4070" y="13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55" name="Rectangle 71"/>
            <p:cNvSpPr>
              <a:spLocks noChangeArrowheads="1"/>
            </p:cNvSpPr>
            <p:nvPr/>
          </p:nvSpPr>
          <p:spPr bwMode="auto">
            <a:xfrm>
              <a:off x="4070" y="15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56" name="Rectangle 72"/>
            <p:cNvSpPr>
              <a:spLocks noChangeArrowheads="1"/>
            </p:cNvSpPr>
            <p:nvPr/>
          </p:nvSpPr>
          <p:spPr bwMode="auto">
            <a:xfrm>
              <a:off x="4070" y="17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57" name="Rectangle 73"/>
            <p:cNvSpPr>
              <a:spLocks noChangeArrowheads="1"/>
            </p:cNvSpPr>
            <p:nvPr/>
          </p:nvSpPr>
          <p:spPr bwMode="auto">
            <a:xfrm>
              <a:off x="4070" y="19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58" name="Rectangle 74"/>
            <p:cNvSpPr>
              <a:spLocks noChangeArrowheads="1"/>
            </p:cNvSpPr>
            <p:nvPr/>
          </p:nvSpPr>
          <p:spPr bwMode="auto">
            <a:xfrm>
              <a:off x="3206" y="13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59" name="Rectangle 75"/>
            <p:cNvSpPr>
              <a:spLocks noChangeArrowheads="1"/>
            </p:cNvSpPr>
            <p:nvPr/>
          </p:nvSpPr>
          <p:spPr bwMode="auto">
            <a:xfrm>
              <a:off x="3206" y="15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17" name="Rectangle 76"/>
          <p:cNvSpPr>
            <a:spLocks noChangeArrowheads="1"/>
          </p:cNvSpPr>
          <p:nvPr/>
        </p:nvSpPr>
        <p:spPr bwMode="auto">
          <a:xfrm>
            <a:off x="4708525" y="3451225"/>
            <a:ext cx="1211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N, pred N</a:t>
            </a:r>
          </a:p>
        </p:txBody>
      </p:sp>
      <p:sp>
        <p:nvSpPr>
          <p:cNvPr id="47118" name="Line 77"/>
          <p:cNvSpPr>
            <a:spLocks noChangeShapeType="1"/>
          </p:cNvSpPr>
          <p:nvPr/>
        </p:nvSpPr>
        <p:spPr bwMode="auto">
          <a:xfrm>
            <a:off x="4800600" y="2667000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9" name="Rectangle 78"/>
          <p:cNvSpPr>
            <a:spLocks noChangeArrowheads="1"/>
          </p:cNvSpPr>
          <p:nvPr/>
        </p:nvSpPr>
        <p:spPr bwMode="auto">
          <a:xfrm>
            <a:off x="6308725" y="3451225"/>
            <a:ext cx="1192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B: T, pred N</a:t>
            </a:r>
          </a:p>
        </p:txBody>
      </p:sp>
      <p:grpSp>
        <p:nvGrpSpPr>
          <p:cNvPr id="47120" name="Group 79"/>
          <p:cNvGrpSpPr>
            <a:grpSpLocks/>
          </p:cNvGrpSpPr>
          <p:nvPr/>
        </p:nvGrpSpPr>
        <p:grpSpPr bwMode="auto">
          <a:xfrm>
            <a:off x="6842125" y="1927225"/>
            <a:ext cx="1697038" cy="1509713"/>
            <a:chOff x="4310" y="1214"/>
            <a:chExt cx="1069" cy="951"/>
          </a:xfrm>
        </p:grpSpPr>
        <p:sp>
          <p:nvSpPr>
            <p:cNvPr id="47228" name="Rectangle 80"/>
            <p:cNvSpPr>
              <a:spLocks noChangeArrowheads="1"/>
            </p:cNvSpPr>
            <p:nvPr/>
          </p:nvSpPr>
          <p:spPr bwMode="auto">
            <a:xfrm>
              <a:off x="4948" y="1396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229" name="Rectangle 81"/>
            <p:cNvSpPr>
              <a:spLocks noChangeArrowheads="1"/>
            </p:cNvSpPr>
            <p:nvPr/>
          </p:nvSpPr>
          <p:spPr bwMode="auto">
            <a:xfrm>
              <a:off x="4948" y="158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01</a:t>
              </a:r>
            </a:p>
          </p:txBody>
        </p:sp>
        <p:sp>
          <p:nvSpPr>
            <p:cNvPr id="47230" name="Rectangle 82"/>
            <p:cNvSpPr>
              <a:spLocks noChangeArrowheads="1"/>
            </p:cNvSpPr>
            <p:nvPr/>
          </p:nvSpPr>
          <p:spPr bwMode="auto">
            <a:xfrm>
              <a:off x="4948" y="178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31" name="Rectangle 83"/>
            <p:cNvSpPr>
              <a:spLocks noChangeArrowheads="1"/>
            </p:cNvSpPr>
            <p:nvPr/>
          </p:nvSpPr>
          <p:spPr bwMode="auto">
            <a:xfrm>
              <a:off x="4948" y="197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32" name="Rectangle 84"/>
            <p:cNvSpPr>
              <a:spLocks noChangeArrowheads="1"/>
            </p:cNvSpPr>
            <p:nvPr/>
          </p:nvSpPr>
          <p:spPr bwMode="auto">
            <a:xfrm>
              <a:off x="4934" y="1214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33" name="Rectangle 85"/>
            <p:cNvSpPr>
              <a:spLocks noChangeArrowheads="1"/>
            </p:cNvSpPr>
            <p:nvPr/>
          </p:nvSpPr>
          <p:spPr bwMode="auto">
            <a:xfrm>
              <a:off x="4564" y="1396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234" name="Rectangle 86"/>
            <p:cNvSpPr>
              <a:spLocks noChangeArrowheads="1"/>
            </p:cNvSpPr>
            <p:nvPr/>
          </p:nvSpPr>
          <p:spPr bwMode="auto">
            <a:xfrm>
              <a:off x="4564" y="158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235" name="Rectangle 87"/>
            <p:cNvSpPr>
              <a:spLocks noChangeArrowheads="1"/>
            </p:cNvSpPr>
            <p:nvPr/>
          </p:nvSpPr>
          <p:spPr bwMode="auto">
            <a:xfrm>
              <a:off x="4564" y="178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36" name="Rectangle 88"/>
            <p:cNvSpPr>
              <a:spLocks noChangeArrowheads="1"/>
            </p:cNvSpPr>
            <p:nvPr/>
          </p:nvSpPr>
          <p:spPr bwMode="auto">
            <a:xfrm>
              <a:off x="4564" y="197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37" name="Rectangle 89"/>
            <p:cNvSpPr>
              <a:spLocks noChangeArrowheads="1"/>
            </p:cNvSpPr>
            <p:nvPr/>
          </p:nvSpPr>
          <p:spPr bwMode="auto">
            <a:xfrm>
              <a:off x="4550" y="1214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38" name="Rectangle 90"/>
            <p:cNvSpPr>
              <a:spLocks noChangeArrowheads="1"/>
            </p:cNvSpPr>
            <p:nvPr/>
          </p:nvSpPr>
          <p:spPr bwMode="auto">
            <a:xfrm>
              <a:off x="5174" y="1435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39" name="Rectangle 91"/>
            <p:cNvSpPr>
              <a:spLocks noChangeArrowheads="1"/>
            </p:cNvSpPr>
            <p:nvPr/>
          </p:nvSpPr>
          <p:spPr bwMode="auto">
            <a:xfrm>
              <a:off x="5174" y="162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40" name="Rectangle 92"/>
            <p:cNvSpPr>
              <a:spLocks noChangeArrowheads="1"/>
            </p:cNvSpPr>
            <p:nvPr/>
          </p:nvSpPr>
          <p:spPr bwMode="auto">
            <a:xfrm>
              <a:off x="5174" y="181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41" name="Rectangle 93"/>
            <p:cNvSpPr>
              <a:spLocks noChangeArrowheads="1"/>
            </p:cNvSpPr>
            <p:nvPr/>
          </p:nvSpPr>
          <p:spPr bwMode="auto">
            <a:xfrm>
              <a:off x="5174" y="201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42" name="Rectangle 94"/>
            <p:cNvSpPr>
              <a:spLocks noChangeArrowheads="1"/>
            </p:cNvSpPr>
            <p:nvPr/>
          </p:nvSpPr>
          <p:spPr bwMode="auto">
            <a:xfrm>
              <a:off x="4310" y="1406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43" name="Rectangle 95"/>
            <p:cNvSpPr>
              <a:spLocks noChangeArrowheads="1"/>
            </p:cNvSpPr>
            <p:nvPr/>
          </p:nvSpPr>
          <p:spPr bwMode="auto">
            <a:xfrm>
              <a:off x="4310" y="159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21" name="Line 96"/>
          <p:cNvSpPr>
            <a:spLocks noChangeShapeType="1"/>
          </p:cNvSpPr>
          <p:nvPr/>
        </p:nvSpPr>
        <p:spPr bwMode="auto">
          <a:xfrm>
            <a:off x="6400800" y="2667000"/>
            <a:ext cx="91440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22" name="Group 97"/>
          <p:cNvGrpSpPr>
            <a:grpSpLocks/>
          </p:cNvGrpSpPr>
          <p:nvPr/>
        </p:nvGrpSpPr>
        <p:grpSpPr bwMode="auto">
          <a:xfrm>
            <a:off x="365125" y="3756025"/>
            <a:ext cx="1697038" cy="1509713"/>
            <a:chOff x="230" y="2366"/>
            <a:chExt cx="1069" cy="951"/>
          </a:xfrm>
        </p:grpSpPr>
        <p:sp>
          <p:nvSpPr>
            <p:cNvPr id="47212" name="Rectangle 98"/>
            <p:cNvSpPr>
              <a:spLocks noChangeArrowheads="1"/>
            </p:cNvSpPr>
            <p:nvPr/>
          </p:nvSpPr>
          <p:spPr bwMode="auto">
            <a:xfrm>
              <a:off x="868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213" name="Rectangle 99"/>
            <p:cNvSpPr>
              <a:spLocks noChangeArrowheads="1"/>
            </p:cNvSpPr>
            <p:nvPr/>
          </p:nvSpPr>
          <p:spPr bwMode="auto">
            <a:xfrm>
              <a:off x="868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14" name="Rectangle 100"/>
            <p:cNvSpPr>
              <a:spLocks noChangeArrowheads="1"/>
            </p:cNvSpPr>
            <p:nvPr/>
          </p:nvSpPr>
          <p:spPr bwMode="auto">
            <a:xfrm>
              <a:off x="868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47215" name="Rectangle 101"/>
            <p:cNvSpPr>
              <a:spLocks noChangeArrowheads="1"/>
            </p:cNvSpPr>
            <p:nvPr/>
          </p:nvSpPr>
          <p:spPr bwMode="auto">
            <a:xfrm>
              <a:off x="868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16" name="Rectangle 102"/>
            <p:cNvSpPr>
              <a:spLocks noChangeArrowheads="1"/>
            </p:cNvSpPr>
            <p:nvPr/>
          </p:nvSpPr>
          <p:spPr bwMode="auto">
            <a:xfrm>
              <a:off x="854" y="23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17" name="Rectangle 103"/>
            <p:cNvSpPr>
              <a:spLocks noChangeArrowheads="1"/>
            </p:cNvSpPr>
            <p:nvPr/>
          </p:nvSpPr>
          <p:spPr bwMode="auto">
            <a:xfrm>
              <a:off x="484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01</a:t>
              </a:r>
            </a:p>
          </p:txBody>
        </p:sp>
        <p:sp>
          <p:nvSpPr>
            <p:cNvPr id="47218" name="Rectangle 104"/>
            <p:cNvSpPr>
              <a:spLocks noChangeArrowheads="1"/>
            </p:cNvSpPr>
            <p:nvPr/>
          </p:nvSpPr>
          <p:spPr bwMode="auto">
            <a:xfrm>
              <a:off x="484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219" name="Rectangle 105"/>
            <p:cNvSpPr>
              <a:spLocks noChangeArrowheads="1"/>
            </p:cNvSpPr>
            <p:nvPr/>
          </p:nvSpPr>
          <p:spPr bwMode="auto">
            <a:xfrm>
              <a:off x="484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20" name="Rectangle 106"/>
            <p:cNvSpPr>
              <a:spLocks noChangeArrowheads="1"/>
            </p:cNvSpPr>
            <p:nvPr/>
          </p:nvSpPr>
          <p:spPr bwMode="auto">
            <a:xfrm>
              <a:off x="484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21" name="Rectangle 107"/>
            <p:cNvSpPr>
              <a:spLocks noChangeArrowheads="1"/>
            </p:cNvSpPr>
            <p:nvPr/>
          </p:nvSpPr>
          <p:spPr bwMode="auto">
            <a:xfrm>
              <a:off x="470" y="23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22" name="Rectangle 108"/>
            <p:cNvSpPr>
              <a:spLocks noChangeArrowheads="1"/>
            </p:cNvSpPr>
            <p:nvPr/>
          </p:nvSpPr>
          <p:spPr bwMode="auto">
            <a:xfrm>
              <a:off x="1094" y="25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23" name="Rectangle 109"/>
            <p:cNvSpPr>
              <a:spLocks noChangeArrowheads="1"/>
            </p:cNvSpPr>
            <p:nvPr/>
          </p:nvSpPr>
          <p:spPr bwMode="auto">
            <a:xfrm>
              <a:off x="1094" y="27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24" name="Rectangle 110"/>
            <p:cNvSpPr>
              <a:spLocks noChangeArrowheads="1"/>
            </p:cNvSpPr>
            <p:nvPr/>
          </p:nvSpPr>
          <p:spPr bwMode="auto">
            <a:xfrm>
              <a:off x="1094" y="29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25" name="Rectangle 111"/>
            <p:cNvSpPr>
              <a:spLocks noChangeArrowheads="1"/>
            </p:cNvSpPr>
            <p:nvPr/>
          </p:nvSpPr>
          <p:spPr bwMode="auto">
            <a:xfrm>
              <a:off x="1094" y="31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26" name="Rectangle 112"/>
            <p:cNvSpPr>
              <a:spLocks noChangeArrowheads="1"/>
            </p:cNvSpPr>
            <p:nvPr/>
          </p:nvSpPr>
          <p:spPr bwMode="auto">
            <a:xfrm>
              <a:off x="230" y="25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27" name="Rectangle 113"/>
            <p:cNvSpPr>
              <a:spLocks noChangeArrowheads="1"/>
            </p:cNvSpPr>
            <p:nvPr/>
          </p:nvSpPr>
          <p:spPr bwMode="auto">
            <a:xfrm>
              <a:off x="230" y="27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23" name="Rectangle 114"/>
          <p:cNvSpPr>
            <a:spLocks noChangeArrowheads="1"/>
          </p:cNvSpPr>
          <p:nvPr/>
        </p:nvSpPr>
        <p:spPr bwMode="auto">
          <a:xfrm>
            <a:off x="7797800" y="3451225"/>
            <a:ext cx="1192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T, pred N</a:t>
            </a:r>
          </a:p>
        </p:txBody>
      </p:sp>
      <p:sp>
        <p:nvSpPr>
          <p:cNvPr id="47124" name="Line 115"/>
          <p:cNvSpPr>
            <a:spLocks noChangeShapeType="1"/>
          </p:cNvSpPr>
          <p:nvPr/>
        </p:nvSpPr>
        <p:spPr bwMode="auto">
          <a:xfrm>
            <a:off x="8153400" y="3048000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Rectangle 116"/>
          <p:cNvSpPr>
            <a:spLocks noChangeArrowheads="1"/>
          </p:cNvSpPr>
          <p:nvPr/>
        </p:nvSpPr>
        <p:spPr bwMode="auto">
          <a:xfrm>
            <a:off x="1584325" y="5432425"/>
            <a:ext cx="1192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B: T, pred N</a:t>
            </a:r>
          </a:p>
        </p:txBody>
      </p:sp>
      <p:grpSp>
        <p:nvGrpSpPr>
          <p:cNvPr id="47126" name="Group 117"/>
          <p:cNvGrpSpPr>
            <a:grpSpLocks/>
          </p:cNvGrpSpPr>
          <p:nvPr/>
        </p:nvGrpSpPr>
        <p:grpSpPr bwMode="auto">
          <a:xfrm>
            <a:off x="1965325" y="3756025"/>
            <a:ext cx="1697038" cy="1509713"/>
            <a:chOff x="1238" y="2366"/>
            <a:chExt cx="1069" cy="951"/>
          </a:xfrm>
        </p:grpSpPr>
        <p:sp>
          <p:nvSpPr>
            <p:cNvPr id="47196" name="Rectangle 118"/>
            <p:cNvSpPr>
              <a:spLocks noChangeArrowheads="1"/>
            </p:cNvSpPr>
            <p:nvPr/>
          </p:nvSpPr>
          <p:spPr bwMode="auto">
            <a:xfrm>
              <a:off x="1876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97" name="Rectangle 119"/>
            <p:cNvSpPr>
              <a:spLocks noChangeArrowheads="1"/>
            </p:cNvSpPr>
            <p:nvPr/>
          </p:nvSpPr>
          <p:spPr bwMode="auto">
            <a:xfrm>
              <a:off x="1876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198" name="Rectangle 120"/>
            <p:cNvSpPr>
              <a:spLocks noChangeArrowheads="1"/>
            </p:cNvSpPr>
            <p:nvPr/>
          </p:nvSpPr>
          <p:spPr bwMode="auto">
            <a:xfrm>
              <a:off x="1876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199" name="Rectangle 121"/>
            <p:cNvSpPr>
              <a:spLocks noChangeArrowheads="1"/>
            </p:cNvSpPr>
            <p:nvPr/>
          </p:nvSpPr>
          <p:spPr bwMode="auto">
            <a:xfrm>
              <a:off x="1876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47200" name="Rectangle 122"/>
            <p:cNvSpPr>
              <a:spLocks noChangeArrowheads="1"/>
            </p:cNvSpPr>
            <p:nvPr/>
          </p:nvSpPr>
          <p:spPr bwMode="auto">
            <a:xfrm>
              <a:off x="1862" y="23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201" name="Rectangle 123"/>
            <p:cNvSpPr>
              <a:spLocks noChangeArrowheads="1"/>
            </p:cNvSpPr>
            <p:nvPr/>
          </p:nvSpPr>
          <p:spPr bwMode="auto">
            <a:xfrm>
              <a:off x="1492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01</a:t>
              </a:r>
            </a:p>
          </p:txBody>
        </p:sp>
        <p:sp>
          <p:nvSpPr>
            <p:cNvPr id="47202" name="Rectangle 124"/>
            <p:cNvSpPr>
              <a:spLocks noChangeArrowheads="1"/>
            </p:cNvSpPr>
            <p:nvPr/>
          </p:nvSpPr>
          <p:spPr bwMode="auto">
            <a:xfrm>
              <a:off x="1492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203" name="Rectangle 125"/>
            <p:cNvSpPr>
              <a:spLocks noChangeArrowheads="1"/>
            </p:cNvSpPr>
            <p:nvPr/>
          </p:nvSpPr>
          <p:spPr bwMode="auto">
            <a:xfrm>
              <a:off x="1492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04" name="Rectangle 126"/>
            <p:cNvSpPr>
              <a:spLocks noChangeArrowheads="1"/>
            </p:cNvSpPr>
            <p:nvPr/>
          </p:nvSpPr>
          <p:spPr bwMode="auto">
            <a:xfrm>
              <a:off x="1492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205" name="Rectangle 127"/>
            <p:cNvSpPr>
              <a:spLocks noChangeArrowheads="1"/>
            </p:cNvSpPr>
            <p:nvPr/>
          </p:nvSpPr>
          <p:spPr bwMode="auto">
            <a:xfrm>
              <a:off x="1478" y="23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206" name="Rectangle 128"/>
            <p:cNvSpPr>
              <a:spLocks noChangeArrowheads="1"/>
            </p:cNvSpPr>
            <p:nvPr/>
          </p:nvSpPr>
          <p:spPr bwMode="auto">
            <a:xfrm>
              <a:off x="2102" y="25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207" name="Rectangle 129"/>
            <p:cNvSpPr>
              <a:spLocks noChangeArrowheads="1"/>
            </p:cNvSpPr>
            <p:nvPr/>
          </p:nvSpPr>
          <p:spPr bwMode="auto">
            <a:xfrm>
              <a:off x="2102" y="27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208" name="Rectangle 130"/>
            <p:cNvSpPr>
              <a:spLocks noChangeArrowheads="1"/>
            </p:cNvSpPr>
            <p:nvPr/>
          </p:nvSpPr>
          <p:spPr bwMode="auto">
            <a:xfrm>
              <a:off x="2102" y="29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209" name="Rectangle 131"/>
            <p:cNvSpPr>
              <a:spLocks noChangeArrowheads="1"/>
            </p:cNvSpPr>
            <p:nvPr/>
          </p:nvSpPr>
          <p:spPr bwMode="auto">
            <a:xfrm>
              <a:off x="2102" y="31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210" name="Rectangle 132"/>
            <p:cNvSpPr>
              <a:spLocks noChangeArrowheads="1"/>
            </p:cNvSpPr>
            <p:nvPr/>
          </p:nvSpPr>
          <p:spPr bwMode="auto">
            <a:xfrm>
              <a:off x="1238" y="25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211" name="Rectangle 133"/>
            <p:cNvSpPr>
              <a:spLocks noChangeArrowheads="1"/>
            </p:cNvSpPr>
            <p:nvPr/>
          </p:nvSpPr>
          <p:spPr bwMode="auto">
            <a:xfrm>
              <a:off x="1238" y="27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27" name="Rectangle 134"/>
          <p:cNvSpPr>
            <a:spLocks noChangeArrowheads="1"/>
          </p:cNvSpPr>
          <p:nvPr/>
        </p:nvSpPr>
        <p:spPr bwMode="auto">
          <a:xfrm>
            <a:off x="3260725" y="5432425"/>
            <a:ext cx="1211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N, pred N</a:t>
            </a:r>
          </a:p>
        </p:txBody>
      </p:sp>
      <p:grpSp>
        <p:nvGrpSpPr>
          <p:cNvPr id="47128" name="Group 135"/>
          <p:cNvGrpSpPr>
            <a:grpSpLocks/>
          </p:cNvGrpSpPr>
          <p:nvPr/>
        </p:nvGrpSpPr>
        <p:grpSpPr bwMode="auto">
          <a:xfrm>
            <a:off x="3565525" y="3756025"/>
            <a:ext cx="1697038" cy="1509713"/>
            <a:chOff x="2246" y="2366"/>
            <a:chExt cx="1069" cy="951"/>
          </a:xfrm>
        </p:grpSpPr>
        <p:sp>
          <p:nvSpPr>
            <p:cNvPr id="47180" name="Rectangle 136"/>
            <p:cNvSpPr>
              <a:spLocks noChangeArrowheads="1"/>
            </p:cNvSpPr>
            <p:nvPr/>
          </p:nvSpPr>
          <p:spPr bwMode="auto">
            <a:xfrm>
              <a:off x="2884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81" name="Rectangle 137"/>
            <p:cNvSpPr>
              <a:spLocks noChangeArrowheads="1"/>
            </p:cNvSpPr>
            <p:nvPr/>
          </p:nvSpPr>
          <p:spPr bwMode="auto">
            <a:xfrm>
              <a:off x="2884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00</a:t>
              </a:r>
            </a:p>
          </p:txBody>
        </p:sp>
        <p:sp>
          <p:nvSpPr>
            <p:cNvPr id="47182" name="Rectangle 138"/>
            <p:cNvSpPr>
              <a:spLocks noChangeArrowheads="1"/>
            </p:cNvSpPr>
            <p:nvPr/>
          </p:nvSpPr>
          <p:spPr bwMode="auto">
            <a:xfrm>
              <a:off x="2884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183" name="Rectangle 139"/>
            <p:cNvSpPr>
              <a:spLocks noChangeArrowheads="1"/>
            </p:cNvSpPr>
            <p:nvPr/>
          </p:nvSpPr>
          <p:spPr bwMode="auto">
            <a:xfrm>
              <a:off x="2884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184" name="Rectangle 140"/>
            <p:cNvSpPr>
              <a:spLocks noChangeArrowheads="1"/>
            </p:cNvSpPr>
            <p:nvPr/>
          </p:nvSpPr>
          <p:spPr bwMode="auto">
            <a:xfrm>
              <a:off x="2870" y="23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185" name="Rectangle 141"/>
            <p:cNvSpPr>
              <a:spLocks noChangeArrowheads="1"/>
            </p:cNvSpPr>
            <p:nvPr/>
          </p:nvSpPr>
          <p:spPr bwMode="auto">
            <a:xfrm>
              <a:off x="2500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10</a:t>
              </a:r>
            </a:p>
          </p:txBody>
        </p:sp>
        <p:sp>
          <p:nvSpPr>
            <p:cNvPr id="47186" name="Rectangle 142"/>
            <p:cNvSpPr>
              <a:spLocks noChangeArrowheads="1"/>
            </p:cNvSpPr>
            <p:nvPr/>
          </p:nvSpPr>
          <p:spPr bwMode="auto">
            <a:xfrm>
              <a:off x="2500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87" name="Rectangle 143"/>
            <p:cNvSpPr>
              <a:spLocks noChangeArrowheads="1"/>
            </p:cNvSpPr>
            <p:nvPr/>
          </p:nvSpPr>
          <p:spPr bwMode="auto">
            <a:xfrm>
              <a:off x="2500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88" name="Rectangle 144"/>
            <p:cNvSpPr>
              <a:spLocks noChangeArrowheads="1"/>
            </p:cNvSpPr>
            <p:nvPr/>
          </p:nvSpPr>
          <p:spPr bwMode="auto">
            <a:xfrm>
              <a:off x="2500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89" name="Rectangle 145"/>
            <p:cNvSpPr>
              <a:spLocks noChangeArrowheads="1"/>
            </p:cNvSpPr>
            <p:nvPr/>
          </p:nvSpPr>
          <p:spPr bwMode="auto">
            <a:xfrm>
              <a:off x="2486" y="23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190" name="Rectangle 146"/>
            <p:cNvSpPr>
              <a:spLocks noChangeArrowheads="1"/>
            </p:cNvSpPr>
            <p:nvPr/>
          </p:nvSpPr>
          <p:spPr bwMode="auto">
            <a:xfrm>
              <a:off x="3110" y="25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191" name="Rectangle 147"/>
            <p:cNvSpPr>
              <a:spLocks noChangeArrowheads="1"/>
            </p:cNvSpPr>
            <p:nvPr/>
          </p:nvSpPr>
          <p:spPr bwMode="auto">
            <a:xfrm>
              <a:off x="3110" y="27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192" name="Rectangle 148"/>
            <p:cNvSpPr>
              <a:spLocks noChangeArrowheads="1"/>
            </p:cNvSpPr>
            <p:nvPr/>
          </p:nvSpPr>
          <p:spPr bwMode="auto">
            <a:xfrm>
              <a:off x="3110" y="29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193" name="Rectangle 149"/>
            <p:cNvSpPr>
              <a:spLocks noChangeArrowheads="1"/>
            </p:cNvSpPr>
            <p:nvPr/>
          </p:nvSpPr>
          <p:spPr bwMode="auto">
            <a:xfrm>
              <a:off x="3110" y="31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194" name="Rectangle 150"/>
            <p:cNvSpPr>
              <a:spLocks noChangeArrowheads="1"/>
            </p:cNvSpPr>
            <p:nvPr/>
          </p:nvSpPr>
          <p:spPr bwMode="auto">
            <a:xfrm>
              <a:off x="2246" y="25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195" name="Rectangle 151"/>
            <p:cNvSpPr>
              <a:spLocks noChangeArrowheads="1"/>
            </p:cNvSpPr>
            <p:nvPr/>
          </p:nvSpPr>
          <p:spPr bwMode="auto">
            <a:xfrm>
              <a:off x="2246" y="27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29" name="Line 152"/>
          <p:cNvSpPr>
            <a:spLocks noChangeShapeType="1"/>
          </p:cNvSpPr>
          <p:nvPr/>
        </p:nvSpPr>
        <p:spPr bwMode="auto">
          <a:xfrm>
            <a:off x="1676400" y="510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153"/>
          <p:cNvSpPr>
            <a:spLocks noChangeShapeType="1"/>
          </p:cNvSpPr>
          <p:nvPr/>
        </p:nvSpPr>
        <p:spPr bwMode="auto">
          <a:xfrm>
            <a:off x="3276600" y="4572000"/>
            <a:ext cx="9144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1" name="Group 154"/>
          <p:cNvGrpSpPr>
            <a:grpSpLocks/>
          </p:cNvGrpSpPr>
          <p:nvPr/>
        </p:nvGrpSpPr>
        <p:grpSpPr bwMode="auto">
          <a:xfrm>
            <a:off x="5089525" y="3756025"/>
            <a:ext cx="1697038" cy="1509713"/>
            <a:chOff x="3206" y="2366"/>
            <a:chExt cx="1069" cy="951"/>
          </a:xfrm>
        </p:grpSpPr>
        <p:sp>
          <p:nvSpPr>
            <p:cNvPr id="47164" name="Rectangle 155"/>
            <p:cNvSpPr>
              <a:spLocks noChangeArrowheads="1"/>
            </p:cNvSpPr>
            <p:nvPr/>
          </p:nvSpPr>
          <p:spPr bwMode="auto">
            <a:xfrm>
              <a:off x="3844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65" name="Rectangle 156"/>
            <p:cNvSpPr>
              <a:spLocks noChangeArrowheads="1"/>
            </p:cNvSpPr>
            <p:nvPr/>
          </p:nvSpPr>
          <p:spPr bwMode="auto">
            <a:xfrm>
              <a:off x="3844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66" name="Rectangle 157"/>
            <p:cNvSpPr>
              <a:spLocks noChangeArrowheads="1"/>
            </p:cNvSpPr>
            <p:nvPr/>
          </p:nvSpPr>
          <p:spPr bwMode="auto">
            <a:xfrm>
              <a:off x="3844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167" name="Rectangle 158"/>
            <p:cNvSpPr>
              <a:spLocks noChangeArrowheads="1"/>
            </p:cNvSpPr>
            <p:nvPr/>
          </p:nvSpPr>
          <p:spPr bwMode="auto">
            <a:xfrm>
              <a:off x="3844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168" name="Rectangle 159"/>
            <p:cNvSpPr>
              <a:spLocks noChangeArrowheads="1"/>
            </p:cNvSpPr>
            <p:nvPr/>
          </p:nvSpPr>
          <p:spPr bwMode="auto">
            <a:xfrm>
              <a:off x="3830" y="23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169" name="Rectangle 160"/>
            <p:cNvSpPr>
              <a:spLocks noChangeArrowheads="1"/>
            </p:cNvSpPr>
            <p:nvPr/>
          </p:nvSpPr>
          <p:spPr bwMode="auto">
            <a:xfrm>
              <a:off x="3460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10</a:t>
              </a:r>
            </a:p>
          </p:txBody>
        </p:sp>
        <p:sp>
          <p:nvSpPr>
            <p:cNvPr id="47170" name="Rectangle 161"/>
            <p:cNvSpPr>
              <a:spLocks noChangeArrowheads="1"/>
            </p:cNvSpPr>
            <p:nvPr/>
          </p:nvSpPr>
          <p:spPr bwMode="auto">
            <a:xfrm>
              <a:off x="3460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171" name="Rectangle 162"/>
            <p:cNvSpPr>
              <a:spLocks noChangeArrowheads="1"/>
            </p:cNvSpPr>
            <p:nvPr/>
          </p:nvSpPr>
          <p:spPr bwMode="auto">
            <a:xfrm>
              <a:off x="3460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72" name="Rectangle 163"/>
            <p:cNvSpPr>
              <a:spLocks noChangeArrowheads="1"/>
            </p:cNvSpPr>
            <p:nvPr/>
          </p:nvSpPr>
          <p:spPr bwMode="auto">
            <a:xfrm>
              <a:off x="3460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73" name="Rectangle 164"/>
            <p:cNvSpPr>
              <a:spLocks noChangeArrowheads="1"/>
            </p:cNvSpPr>
            <p:nvPr/>
          </p:nvSpPr>
          <p:spPr bwMode="auto">
            <a:xfrm>
              <a:off x="3446" y="23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174" name="Rectangle 165"/>
            <p:cNvSpPr>
              <a:spLocks noChangeArrowheads="1"/>
            </p:cNvSpPr>
            <p:nvPr/>
          </p:nvSpPr>
          <p:spPr bwMode="auto">
            <a:xfrm>
              <a:off x="4070" y="25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175" name="Rectangle 166"/>
            <p:cNvSpPr>
              <a:spLocks noChangeArrowheads="1"/>
            </p:cNvSpPr>
            <p:nvPr/>
          </p:nvSpPr>
          <p:spPr bwMode="auto">
            <a:xfrm>
              <a:off x="4070" y="27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176" name="Rectangle 167"/>
            <p:cNvSpPr>
              <a:spLocks noChangeArrowheads="1"/>
            </p:cNvSpPr>
            <p:nvPr/>
          </p:nvSpPr>
          <p:spPr bwMode="auto">
            <a:xfrm>
              <a:off x="4070" y="29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177" name="Rectangle 168"/>
            <p:cNvSpPr>
              <a:spLocks noChangeArrowheads="1"/>
            </p:cNvSpPr>
            <p:nvPr/>
          </p:nvSpPr>
          <p:spPr bwMode="auto">
            <a:xfrm>
              <a:off x="4070" y="31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178" name="Rectangle 169"/>
            <p:cNvSpPr>
              <a:spLocks noChangeArrowheads="1"/>
            </p:cNvSpPr>
            <p:nvPr/>
          </p:nvSpPr>
          <p:spPr bwMode="auto">
            <a:xfrm>
              <a:off x="3206" y="25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179" name="Rectangle 170"/>
            <p:cNvSpPr>
              <a:spLocks noChangeArrowheads="1"/>
            </p:cNvSpPr>
            <p:nvPr/>
          </p:nvSpPr>
          <p:spPr bwMode="auto">
            <a:xfrm>
              <a:off x="3206" y="27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32" name="Rectangle 171"/>
          <p:cNvSpPr>
            <a:spLocks noChangeArrowheads="1"/>
          </p:cNvSpPr>
          <p:nvPr/>
        </p:nvSpPr>
        <p:spPr bwMode="auto">
          <a:xfrm>
            <a:off x="4860925" y="5432425"/>
            <a:ext cx="1171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B: T, pred T</a:t>
            </a:r>
          </a:p>
        </p:txBody>
      </p:sp>
      <p:sp>
        <p:nvSpPr>
          <p:cNvPr id="47133" name="Line 172"/>
          <p:cNvSpPr>
            <a:spLocks noChangeShapeType="1"/>
          </p:cNvSpPr>
          <p:nvPr/>
        </p:nvSpPr>
        <p:spPr bwMode="auto">
          <a:xfrm>
            <a:off x="4876800" y="5181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Rectangle 173"/>
          <p:cNvSpPr>
            <a:spLocks noChangeArrowheads="1"/>
          </p:cNvSpPr>
          <p:nvPr/>
        </p:nvSpPr>
        <p:spPr bwMode="auto">
          <a:xfrm>
            <a:off x="6232525" y="5432425"/>
            <a:ext cx="1171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A: T, pred T</a:t>
            </a:r>
          </a:p>
        </p:txBody>
      </p:sp>
      <p:grpSp>
        <p:nvGrpSpPr>
          <p:cNvPr id="47135" name="Group 174"/>
          <p:cNvGrpSpPr>
            <a:grpSpLocks/>
          </p:cNvGrpSpPr>
          <p:nvPr/>
        </p:nvGrpSpPr>
        <p:grpSpPr bwMode="auto">
          <a:xfrm>
            <a:off x="6613525" y="3756025"/>
            <a:ext cx="1697038" cy="1509713"/>
            <a:chOff x="4166" y="2366"/>
            <a:chExt cx="1069" cy="951"/>
          </a:xfrm>
        </p:grpSpPr>
        <p:sp>
          <p:nvSpPr>
            <p:cNvPr id="47148" name="Rectangle 175"/>
            <p:cNvSpPr>
              <a:spLocks noChangeArrowheads="1"/>
            </p:cNvSpPr>
            <p:nvPr/>
          </p:nvSpPr>
          <p:spPr bwMode="auto">
            <a:xfrm>
              <a:off x="4804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49" name="Rectangle 176"/>
            <p:cNvSpPr>
              <a:spLocks noChangeArrowheads="1"/>
            </p:cNvSpPr>
            <p:nvPr/>
          </p:nvSpPr>
          <p:spPr bwMode="auto">
            <a:xfrm>
              <a:off x="4804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50" name="Rectangle 177"/>
            <p:cNvSpPr>
              <a:spLocks noChangeArrowheads="1"/>
            </p:cNvSpPr>
            <p:nvPr/>
          </p:nvSpPr>
          <p:spPr bwMode="auto">
            <a:xfrm>
              <a:off x="4804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11</a:t>
              </a:r>
            </a:p>
          </p:txBody>
        </p:sp>
        <p:sp>
          <p:nvSpPr>
            <p:cNvPr id="47151" name="Rectangle 178"/>
            <p:cNvSpPr>
              <a:spLocks noChangeArrowheads="1"/>
            </p:cNvSpPr>
            <p:nvPr/>
          </p:nvSpPr>
          <p:spPr bwMode="auto">
            <a:xfrm>
              <a:off x="4804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52" name="Rectangle 179"/>
            <p:cNvSpPr>
              <a:spLocks noChangeArrowheads="1"/>
            </p:cNvSpPr>
            <p:nvPr/>
          </p:nvSpPr>
          <p:spPr bwMode="auto">
            <a:xfrm>
              <a:off x="4790" y="2366"/>
              <a:ext cx="2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PT</a:t>
              </a:r>
            </a:p>
          </p:txBody>
        </p:sp>
        <p:sp>
          <p:nvSpPr>
            <p:cNvPr id="47153" name="Rectangle 180"/>
            <p:cNvSpPr>
              <a:spLocks noChangeArrowheads="1"/>
            </p:cNvSpPr>
            <p:nvPr/>
          </p:nvSpPr>
          <p:spPr bwMode="auto">
            <a:xfrm>
              <a:off x="4420" y="2548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u="sng"/>
                <a:t>01</a:t>
              </a:r>
            </a:p>
          </p:txBody>
        </p:sp>
        <p:sp>
          <p:nvSpPr>
            <p:cNvPr id="47154" name="Rectangle 181"/>
            <p:cNvSpPr>
              <a:spLocks noChangeArrowheads="1"/>
            </p:cNvSpPr>
            <p:nvPr/>
          </p:nvSpPr>
          <p:spPr bwMode="auto">
            <a:xfrm>
              <a:off x="4420" y="2740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11</a:t>
              </a:r>
            </a:p>
          </p:txBody>
        </p:sp>
        <p:sp>
          <p:nvSpPr>
            <p:cNvPr id="47155" name="Rectangle 182"/>
            <p:cNvSpPr>
              <a:spLocks noChangeArrowheads="1"/>
            </p:cNvSpPr>
            <p:nvPr/>
          </p:nvSpPr>
          <p:spPr bwMode="auto">
            <a:xfrm>
              <a:off x="4420" y="2932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56" name="Rectangle 183"/>
            <p:cNvSpPr>
              <a:spLocks noChangeArrowheads="1"/>
            </p:cNvSpPr>
            <p:nvPr/>
          </p:nvSpPr>
          <p:spPr bwMode="auto">
            <a:xfrm>
              <a:off x="4420" y="3124"/>
              <a:ext cx="280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00</a:t>
              </a:r>
            </a:p>
          </p:txBody>
        </p:sp>
        <p:sp>
          <p:nvSpPr>
            <p:cNvPr id="47157" name="Rectangle 184"/>
            <p:cNvSpPr>
              <a:spLocks noChangeArrowheads="1"/>
            </p:cNvSpPr>
            <p:nvPr/>
          </p:nvSpPr>
          <p:spPr bwMode="auto">
            <a:xfrm>
              <a:off x="4406" y="2366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HT</a:t>
              </a:r>
            </a:p>
          </p:txBody>
        </p:sp>
        <p:sp>
          <p:nvSpPr>
            <p:cNvPr id="47158" name="Rectangle 185"/>
            <p:cNvSpPr>
              <a:spLocks noChangeArrowheads="1"/>
            </p:cNvSpPr>
            <p:nvPr/>
          </p:nvSpPr>
          <p:spPr bwMode="auto">
            <a:xfrm>
              <a:off x="5030" y="2587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00</a:t>
              </a:r>
            </a:p>
          </p:txBody>
        </p:sp>
        <p:sp>
          <p:nvSpPr>
            <p:cNvPr id="47159" name="Rectangle 186"/>
            <p:cNvSpPr>
              <a:spLocks noChangeArrowheads="1"/>
            </p:cNvSpPr>
            <p:nvPr/>
          </p:nvSpPr>
          <p:spPr bwMode="auto">
            <a:xfrm>
              <a:off x="5030" y="2779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01</a:t>
              </a:r>
            </a:p>
          </p:txBody>
        </p:sp>
        <p:sp>
          <p:nvSpPr>
            <p:cNvPr id="47160" name="Rectangle 187"/>
            <p:cNvSpPr>
              <a:spLocks noChangeArrowheads="1"/>
            </p:cNvSpPr>
            <p:nvPr/>
          </p:nvSpPr>
          <p:spPr bwMode="auto">
            <a:xfrm>
              <a:off x="5030" y="2971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7161" name="Rectangle 188"/>
            <p:cNvSpPr>
              <a:spLocks noChangeArrowheads="1"/>
            </p:cNvSpPr>
            <p:nvPr/>
          </p:nvSpPr>
          <p:spPr bwMode="auto">
            <a:xfrm>
              <a:off x="5030" y="3163"/>
              <a:ext cx="2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47162" name="Rectangle 189"/>
            <p:cNvSpPr>
              <a:spLocks noChangeArrowheads="1"/>
            </p:cNvSpPr>
            <p:nvPr/>
          </p:nvSpPr>
          <p:spPr bwMode="auto">
            <a:xfrm>
              <a:off x="4166" y="2558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A:</a:t>
              </a:r>
            </a:p>
          </p:txBody>
        </p:sp>
        <p:sp>
          <p:nvSpPr>
            <p:cNvPr id="47163" name="Rectangle 190"/>
            <p:cNvSpPr>
              <a:spLocks noChangeArrowheads="1"/>
            </p:cNvSpPr>
            <p:nvPr/>
          </p:nvSpPr>
          <p:spPr bwMode="auto">
            <a:xfrm>
              <a:off x="4166" y="2750"/>
              <a:ext cx="2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B:</a:t>
              </a:r>
            </a:p>
          </p:txBody>
        </p:sp>
      </p:grpSp>
      <p:sp>
        <p:nvSpPr>
          <p:cNvPr id="47136" name="Line 191"/>
          <p:cNvSpPr>
            <a:spLocks noChangeShapeType="1"/>
          </p:cNvSpPr>
          <p:nvPr/>
        </p:nvSpPr>
        <p:spPr bwMode="auto">
          <a:xfrm>
            <a:off x="6477000" y="48768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Rectangle 192"/>
          <p:cNvSpPr>
            <a:spLocks noChangeArrowheads="1"/>
          </p:cNvSpPr>
          <p:nvPr/>
        </p:nvSpPr>
        <p:spPr bwMode="auto">
          <a:xfrm>
            <a:off x="6080125" y="5837238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PT entries 01, 10 are “trained” for 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and 11 is “trained” for B</a:t>
            </a:r>
          </a:p>
        </p:txBody>
      </p:sp>
      <p:sp>
        <p:nvSpPr>
          <p:cNvPr id="47138" name="Rectangle 193"/>
          <p:cNvSpPr>
            <a:spLocks noChangeArrowheads="1"/>
          </p:cNvSpPr>
          <p:nvPr/>
        </p:nvSpPr>
        <p:spPr bwMode="auto">
          <a:xfrm>
            <a:off x="593725" y="5889625"/>
            <a:ext cx="474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In general: provides 96-98% accuracy for integer code</a:t>
            </a:r>
          </a:p>
        </p:txBody>
      </p:sp>
      <p:sp>
        <p:nvSpPr>
          <p:cNvPr id="47139" name="Line 194"/>
          <p:cNvSpPr>
            <a:spLocks noChangeShapeType="1"/>
          </p:cNvSpPr>
          <p:nvPr/>
        </p:nvSpPr>
        <p:spPr bwMode="auto">
          <a:xfrm>
            <a:off x="990600" y="2286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Line 195"/>
          <p:cNvSpPr>
            <a:spLocks noChangeShapeType="1"/>
          </p:cNvSpPr>
          <p:nvPr/>
        </p:nvSpPr>
        <p:spPr bwMode="auto">
          <a:xfrm flipV="1">
            <a:off x="2667000" y="2362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1" name="Line 196"/>
          <p:cNvSpPr>
            <a:spLocks noChangeShapeType="1"/>
          </p:cNvSpPr>
          <p:nvPr/>
        </p:nvSpPr>
        <p:spPr bwMode="auto">
          <a:xfrm>
            <a:off x="4267200" y="2286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2" name="Line 197"/>
          <p:cNvSpPr>
            <a:spLocks noChangeShapeType="1"/>
          </p:cNvSpPr>
          <p:nvPr/>
        </p:nvSpPr>
        <p:spPr bwMode="auto">
          <a:xfrm>
            <a:off x="5943600" y="2590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3" name="Line 198"/>
          <p:cNvSpPr>
            <a:spLocks noChangeShapeType="1"/>
          </p:cNvSpPr>
          <p:nvPr/>
        </p:nvSpPr>
        <p:spPr bwMode="auto">
          <a:xfrm>
            <a:off x="7696200" y="2362200"/>
            <a:ext cx="153988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4" name="Line 199"/>
          <p:cNvSpPr>
            <a:spLocks noChangeShapeType="1"/>
          </p:cNvSpPr>
          <p:nvPr/>
        </p:nvSpPr>
        <p:spPr bwMode="auto">
          <a:xfrm>
            <a:off x="1219200" y="4495800"/>
            <a:ext cx="153988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5" name="Line 200"/>
          <p:cNvSpPr>
            <a:spLocks noChangeShapeType="1"/>
          </p:cNvSpPr>
          <p:nvPr/>
        </p:nvSpPr>
        <p:spPr bwMode="auto">
          <a:xfrm>
            <a:off x="2819400" y="4267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201"/>
          <p:cNvSpPr>
            <a:spLocks noChangeShapeType="1"/>
          </p:cNvSpPr>
          <p:nvPr/>
        </p:nvSpPr>
        <p:spPr bwMode="auto">
          <a:xfrm>
            <a:off x="4419600" y="4495800"/>
            <a:ext cx="1524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Line 202"/>
          <p:cNvSpPr>
            <a:spLocks noChangeShapeType="1"/>
          </p:cNvSpPr>
          <p:nvPr/>
        </p:nvSpPr>
        <p:spPr bwMode="auto">
          <a:xfrm>
            <a:off x="5943600" y="4191000"/>
            <a:ext cx="1524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8352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hybrid predictors</a:t>
            </a:r>
          </a:p>
        </p:txBody>
      </p:sp>
      <p:sp>
        <p:nvSpPr>
          <p:cNvPr id="48141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Both predictors supply a prediction.  Fetch unit uses only one as selected by chooser.</a:t>
            </a:r>
          </a:p>
          <a:p>
            <a:r>
              <a:rPr lang="en-US" altLang="en-US" dirty="0"/>
              <a:t>Chooser updated based on which predictor was correct</a:t>
            </a:r>
          </a:p>
          <a:p>
            <a:pPr lvl="1"/>
            <a:r>
              <a:rPr lang="en-US" altLang="en-US" dirty="0"/>
              <a:t>Increment chooser counter if #1 was correct, decrement if #2 was correct</a:t>
            </a:r>
          </a:p>
          <a:p>
            <a:pPr lvl="1"/>
            <a:r>
              <a:rPr lang="en-US" altLang="en-US" dirty="0"/>
              <a:t>For detailed implementation, see Project #2 spec.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505200" y="1447800"/>
            <a:ext cx="12954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Predictor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#1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</a:t>
            </a:r>
            <a:r>
              <a:rPr lang="en-US" altLang="en-US" sz="1600" b="0" i="1" dirty="0">
                <a:latin typeface="+mn-lt"/>
              </a:rPr>
              <a:t>e.g.</a:t>
            </a:r>
            <a:r>
              <a:rPr lang="en-US" altLang="en-US" sz="1600" b="0" dirty="0">
                <a:latin typeface="+mn-lt"/>
              </a:rPr>
              <a:t>, </a:t>
            </a:r>
            <a:r>
              <a:rPr lang="en-US" altLang="en-US" sz="1600" b="0" dirty="0" err="1">
                <a:latin typeface="+mn-lt"/>
              </a:rPr>
              <a:t>gshare</a:t>
            </a:r>
            <a:r>
              <a:rPr lang="en-US" altLang="en-US" sz="1600" b="0" dirty="0">
                <a:latin typeface="+mn-lt"/>
              </a:rPr>
              <a:t>)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5334000" y="1447800"/>
            <a:ext cx="12954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Predictor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#2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 dirty="0">
                <a:latin typeface="+mn-lt"/>
              </a:rPr>
              <a:t>(</a:t>
            </a:r>
            <a:r>
              <a:rPr lang="en-US" altLang="en-US" sz="1600" b="0" i="1" dirty="0">
                <a:latin typeface="+mn-lt"/>
              </a:rPr>
              <a:t>e.g.</a:t>
            </a:r>
            <a:r>
              <a:rPr lang="en-US" altLang="en-US" sz="1600" b="0" dirty="0">
                <a:latin typeface="+mn-lt"/>
              </a:rPr>
              <a:t>, bimodal)</a:t>
            </a:r>
          </a:p>
        </p:txBody>
      </p:sp>
      <p:sp>
        <p:nvSpPr>
          <p:cNvPr id="48134" name="Line 5"/>
          <p:cNvSpPr>
            <a:spLocks noChangeShapeType="1"/>
          </p:cNvSpPr>
          <p:nvPr/>
        </p:nvSpPr>
        <p:spPr bwMode="auto">
          <a:xfrm>
            <a:off x="4114800" y="3581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35" name="Line 6"/>
          <p:cNvSpPr>
            <a:spLocks noChangeShapeType="1"/>
          </p:cNvSpPr>
          <p:nvPr/>
        </p:nvSpPr>
        <p:spPr bwMode="auto">
          <a:xfrm>
            <a:off x="5943600" y="3581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36" name="AutoShape 7"/>
          <p:cNvSpPr>
            <a:spLocks noChangeArrowheads="1"/>
          </p:cNvSpPr>
          <p:nvPr/>
        </p:nvSpPr>
        <p:spPr bwMode="auto">
          <a:xfrm>
            <a:off x="3429000" y="3962400"/>
            <a:ext cx="3124200" cy="228600"/>
          </a:xfrm>
          <a:custGeom>
            <a:avLst/>
            <a:gdLst>
              <a:gd name="T0" fmla="*/ 2147483647 w 21600"/>
              <a:gd name="T1" fmla="*/ 12802394 h 21600"/>
              <a:gd name="T2" fmla="*/ 2147483647 w 21600"/>
              <a:gd name="T3" fmla="*/ 25604788 h 21600"/>
              <a:gd name="T4" fmla="*/ 2147483647 w 21600"/>
              <a:gd name="T5" fmla="*/ 12802394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05 w 21600"/>
              <a:gd name="T13" fmla="*/ 3205 h 21600"/>
              <a:gd name="T14" fmla="*/ 18395 w 21600"/>
              <a:gd name="T15" fmla="*/ 1839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810" y="21600"/>
                </a:lnTo>
                <a:lnTo>
                  <a:pt x="1879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1981200" y="1447800"/>
            <a:ext cx="1295400" cy="213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Chooser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array of 2-bit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counters</a:t>
            </a:r>
          </a:p>
        </p:txBody>
      </p:sp>
      <p:sp>
        <p:nvSpPr>
          <p:cNvPr id="48138" name="AutoShape 9"/>
          <p:cNvSpPr>
            <a:spLocks noChangeArrowheads="1"/>
          </p:cNvSpPr>
          <p:nvPr/>
        </p:nvSpPr>
        <p:spPr bwMode="auto">
          <a:xfrm rot="-5400000" flipH="1" flipV="1">
            <a:off x="628650" y="2343150"/>
            <a:ext cx="2235200" cy="292100"/>
          </a:xfrm>
          <a:custGeom>
            <a:avLst/>
            <a:gdLst>
              <a:gd name="T0" fmla="*/ 2147483647 w 21600"/>
              <a:gd name="T1" fmla="*/ 26708975 h 21600"/>
              <a:gd name="T2" fmla="*/ 2147483647 w 21600"/>
              <a:gd name="T3" fmla="*/ 53417950 h 21600"/>
              <a:gd name="T4" fmla="*/ 1070445455 w 21600"/>
              <a:gd name="T5" fmla="*/ 267089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66 w 21600"/>
              <a:gd name="T13" fmla="*/ 2766 h 21600"/>
              <a:gd name="T14" fmla="*/ 18834 w 21600"/>
              <a:gd name="T15" fmla="*/ 1883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932" y="21600"/>
                </a:lnTo>
                <a:lnTo>
                  <a:pt x="1966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1368425" y="3886200"/>
            <a:ext cx="7604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PC of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branch</a:t>
            </a:r>
          </a:p>
        </p:txBody>
      </p:sp>
      <p:sp>
        <p:nvSpPr>
          <p:cNvPr id="48140" name="Line 11"/>
          <p:cNvSpPr>
            <a:spLocks noChangeShapeType="1"/>
          </p:cNvSpPr>
          <p:nvPr/>
        </p:nvSpPr>
        <p:spPr bwMode="auto">
          <a:xfrm flipV="1">
            <a:off x="1752600" y="3505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42" name="Line 13"/>
          <p:cNvSpPr>
            <a:spLocks noChangeShapeType="1"/>
          </p:cNvSpPr>
          <p:nvPr/>
        </p:nvSpPr>
        <p:spPr bwMode="auto">
          <a:xfrm>
            <a:off x="5029200" y="419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43" name="Line 14"/>
          <p:cNvSpPr>
            <a:spLocks noChangeShapeType="1"/>
          </p:cNvSpPr>
          <p:nvPr/>
        </p:nvSpPr>
        <p:spPr bwMode="auto">
          <a:xfrm>
            <a:off x="5029200" y="4343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44" name="Text Box 15"/>
          <p:cNvSpPr txBox="1">
            <a:spLocks noChangeArrowheads="1"/>
          </p:cNvSpPr>
          <p:nvPr/>
        </p:nvSpPr>
        <p:spPr bwMode="auto">
          <a:xfrm>
            <a:off x="6629400" y="4191000"/>
            <a:ext cx="103637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0">
                <a:latin typeface="+mn-lt"/>
              </a:rPr>
              <a:t>prediction</a:t>
            </a:r>
          </a:p>
        </p:txBody>
      </p:sp>
      <p:sp>
        <p:nvSpPr>
          <p:cNvPr id="48145" name="Line 16"/>
          <p:cNvSpPr>
            <a:spLocks noChangeShapeType="1"/>
          </p:cNvSpPr>
          <p:nvPr/>
        </p:nvSpPr>
        <p:spPr bwMode="auto">
          <a:xfrm>
            <a:off x="2590800" y="3581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48146" name="Line 17"/>
          <p:cNvSpPr>
            <a:spLocks noChangeShapeType="1"/>
          </p:cNvSpPr>
          <p:nvPr/>
        </p:nvSpPr>
        <p:spPr bwMode="auto">
          <a:xfrm>
            <a:off x="2590800" y="41148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781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the BTB (“update”)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Each instruction carries with it a flag that indicates whether it hit or missed in the BTB during IF stage</a:t>
            </a:r>
          </a:p>
          <a:p>
            <a:r>
              <a:rPr lang="en-US" altLang="en-US" dirty="0"/>
              <a:t>When a conditional branch reaches the branch completion stage (MEM in our case), the BTB is updated with information about the branch</a:t>
            </a:r>
          </a:p>
          <a:p>
            <a:pPr lvl="1"/>
            <a:r>
              <a:rPr lang="en-US" altLang="en-US" dirty="0"/>
              <a:t>If the branch is not already in the BTB (</a:t>
            </a:r>
            <a:r>
              <a:rPr lang="en-US" altLang="en-US" i="1" dirty="0"/>
              <a:t>i.e.</a:t>
            </a:r>
            <a:r>
              <a:rPr lang="en-US" altLang="en-US" dirty="0"/>
              <a:t>, it missed during the IF stage, as indicated by the flag above), then allocate the branch into the BTB:</a:t>
            </a:r>
          </a:p>
          <a:p>
            <a:pPr lvl="2"/>
            <a:r>
              <a:rPr lang="en-US" altLang="en-US" dirty="0"/>
              <a:t>Valid bit and tag (upper bits of PC for identifying the branch)</a:t>
            </a:r>
          </a:p>
          <a:p>
            <a:pPr lvl="2"/>
            <a:r>
              <a:rPr lang="en-US" altLang="en-US" dirty="0"/>
              <a:t>The branch’s type</a:t>
            </a:r>
          </a:p>
          <a:p>
            <a:pPr lvl="2"/>
            <a:r>
              <a:rPr lang="en-US" altLang="en-US" dirty="0"/>
              <a:t>The branch’s taken target</a:t>
            </a:r>
          </a:p>
          <a:p>
            <a:pPr lvl="2"/>
            <a:r>
              <a:rPr lang="en-US" altLang="en-US" dirty="0"/>
              <a:t>The branch’s outcome (taken or not-taken)</a:t>
            </a:r>
          </a:p>
          <a:p>
            <a:pPr lvl="1"/>
            <a:r>
              <a:rPr lang="en-US" altLang="en-US" dirty="0"/>
              <a:t>If the branch is already in the BTB (</a:t>
            </a:r>
            <a:r>
              <a:rPr lang="en-US" altLang="en-US" i="1" dirty="0"/>
              <a:t>i.e.</a:t>
            </a:r>
            <a:r>
              <a:rPr lang="en-US" altLang="en-US" dirty="0"/>
              <a:t>, it hit during the IF stage, as indicated by the flag above), then only need to update the branch’s “prev. outcome” field and only if it differs:</a:t>
            </a:r>
          </a:p>
          <a:p>
            <a:pPr lvl="2"/>
            <a:r>
              <a:rPr lang="en-US" altLang="en-US" dirty="0"/>
              <a:t>The branch’s outcome (taken or not-taken)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BTB (“predict”)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IF stage looks up the current PC in the BTB</a:t>
            </a:r>
          </a:p>
          <a:p>
            <a:pPr lvl="1"/>
            <a:r>
              <a:rPr lang="en-US" altLang="en-US" dirty="0"/>
              <a:t>BTB Hit:</a:t>
            </a:r>
          </a:p>
          <a:p>
            <a:pPr lvl="2"/>
            <a:r>
              <a:rPr lang="en-US" altLang="en-US" dirty="0"/>
              <a:t>The instruction being fetched is definitely a branch</a:t>
            </a:r>
          </a:p>
          <a:p>
            <a:pPr lvl="2"/>
            <a:r>
              <a:rPr lang="en-US" altLang="en-US" dirty="0"/>
              <a:t>Use previous outcome to predict the branch’s direction</a:t>
            </a:r>
          </a:p>
          <a:p>
            <a:pPr lvl="3"/>
            <a:r>
              <a:rPr lang="en-US" altLang="en-US" dirty="0"/>
              <a:t>If previously not-taken, then predict not-taken this time</a:t>
            </a:r>
          </a:p>
          <a:p>
            <a:pPr lvl="3"/>
            <a:r>
              <a:rPr lang="en-US" altLang="en-US" dirty="0"/>
              <a:t>If previously taken, then predict taken this time</a:t>
            </a:r>
          </a:p>
          <a:p>
            <a:pPr lvl="2"/>
            <a:r>
              <a:rPr lang="en-US" altLang="en-US" dirty="0"/>
              <a:t>If predicted taken, we have the taken target from the BTB</a:t>
            </a:r>
          </a:p>
          <a:p>
            <a:pPr lvl="1"/>
            <a:r>
              <a:rPr lang="en-US" altLang="en-US" dirty="0"/>
              <a:t>BTB Miss:</a:t>
            </a:r>
          </a:p>
          <a:p>
            <a:pPr lvl="2"/>
            <a:r>
              <a:rPr lang="en-US" altLang="en-US" dirty="0"/>
              <a:t>Assume the instruction being fetched is either not a branch at all or a not-taken branch, hence, predict not-taken.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Detecting and recovering from mispredictions</a:t>
            </a:r>
            <a:endParaRPr lang="en-US" alt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Taken/not-taken prediction made in the IF stage flows with the instruction down the pipeline</a:t>
            </a:r>
          </a:p>
          <a:p>
            <a:pPr lvl="1"/>
            <a:r>
              <a:rPr lang="en-US" altLang="en-US" dirty="0"/>
              <a:t>BTB miss: Prediction is not-taken.</a:t>
            </a:r>
          </a:p>
          <a:p>
            <a:pPr lvl="1"/>
            <a:r>
              <a:rPr lang="en-US" altLang="en-US" dirty="0"/>
              <a:t>BTB hit: Prediction is either not-taken or taken, depending on the “previous outcome” field of the BTB entry.</a:t>
            </a:r>
          </a:p>
          <a:p>
            <a:r>
              <a:rPr lang="en-US" altLang="en-US" dirty="0"/>
              <a:t>When a branch reaches the MEM stage (branch completion stage), it compares its prediction against its actual outcome</a:t>
            </a:r>
          </a:p>
          <a:p>
            <a:pPr lvl="1"/>
            <a:r>
              <a:rPr lang="en-US" altLang="en-US" dirty="0"/>
              <a:t>If its prediction does not match its actual outcome, then a </a:t>
            </a:r>
            <a:r>
              <a:rPr lang="en-US" altLang="en-US" dirty="0" err="1"/>
              <a:t>misprediction</a:t>
            </a:r>
            <a:r>
              <a:rPr lang="en-US" altLang="en-US" dirty="0"/>
              <a:t> is detected and recovery is initiated: squash younger instructions in IF, ID, and EX, and redirect the fetch unit to the correct PC.</a:t>
            </a:r>
          </a:p>
          <a:p>
            <a:pPr lvl="1"/>
            <a:r>
              <a:rPr lang="en-US" altLang="en-US" dirty="0"/>
              <a:t>If prediction was ‘not-taken’ (used NPC when the branch was predicted in IF) and actual outcome is ‘taken’, redirect the PC to taken target.</a:t>
            </a:r>
          </a:p>
          <a:p>
            <a:pPr lvl="1"/>
            <a:r>
              <a:rPr lang="en-US" altLang="en-US" dirty="0"/>
              <a:t>If prediction was ‘taken’ (used taken target from BTB when the branch was predicted in IF) and actual outcome is ‘not-taken’, redirect the PC to NPC.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Next-PC MUX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 rot="5400000">
            <a:off x="4319356" y="2886075"/>
            <a:ext cx="647700" cy="3714750"/>
            <a:chOff x="3456" y="1584"/>
            <a:chExt cx="144" cy="576"/>
          </a:xfrm>
        </p:grpSpPr>
        <p:sp>
          <p:nvSpPr>
            <p:cNvPr id="8" name="Line 48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9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50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985855" y="5642264"/>
            <a:ext cx="3305176" cy="228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dirty="0"/>
              <a:t>PC</a:t>
            </a:r>
          </a:p>
        </p:txBody>
      </p:sp>
      <p:grpSp>
        <p:nvGrpSpPr>
          <p:cNvPr id="14" name="Group 47"/>
          <p:cNvGrpSpPr>
            <a:grpSpLocks/>
          </p:cNvGrpSpPr>
          <p:nvPr/>
        </p:nvGrpSpPr>
        <p:grpSpPr bwMode="auto">
          <a:xfrm rot="5400000">
            <a:off x="3270018" y="2465387"/>
            <a:ext cx="631825" cy="1752600"/>
            <a:chOff x="3456" y="1584"/>
            <a:chExt cx="144" cy="576"/>
          </a:xfrm>
        </p:grpSpPr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3147781" y="2362200"/>
            <a:ext cx="0" cy="66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8885" y="1969532"/>
            <a:ext cx="5195" cy="10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0085" y="1937760"/>
            <a:ext cx="914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NPC </a:t>
            </a:r>
            <a:br>
              <a:rPr lang="en-US" sz="1400" dirty="0"/>
            </a:br>
            <a:r>
              <a:rPr lang="en-US" sz="1400" dirty="0"/>
              <a:t>in IF stage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5274" y="1281867"/>
            <a:ext cx="13539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TAKEN_TARGET </a:t>
            </a:r>
            <a:br>
              <a:rPr lang="en-US" sz="1400" dirty="0"/>
            </a:br>
            <a:r>
              <a:rPr lang="en-US" sz="1400" dirty="0"/>
              <a:t>from BTB </a:t>
            </a:r>
            <a:br>
              <a:rPr lang="en-US" sz="1400" dirty="0"/>
            </a:br>
            <a:r>
              <a:rPr lang="en-US" sz="1400" dirty="0"/>
              <a:t>in IF stage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71479" y="3341687"/>
            <a:ext cx="628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00403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59560" y="2971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2919" y="3187243"/>
            <a:ext cx="932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prediction</a:t>
            </a:r>
          </a:p>
          <a:p>
            <a:pPr algn="ctr"/>
            <a:r>
              <a:rPr lang="en-US" sz="1400" dirty="0"/>
              <a:t>in IF stage</a:t>
            </a:r>
          </a:p>
        </p:txBody>
      </p:sp>
      <p:cxnSp>
        <p:nvCxnSpPr>
          <p:cNvPr id="31" name="Straight Arrow Connector 30"/>
          <p:cNvCxnSpPr>
            <a:endCxn id="12" idx="0"/>
          </p:cNvCxnSpPr>
          <p:nvPr/>
        </p:nvCxnSpPr>
        <p:spPr>
          <a:xfrm>
            <a:off x="4638443" y="5067300"/>
            <a:ext cx="0" cy="57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585931" y="3648909"/>
            <a:ext cx="0" cy="7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47"/>
          <p:cNvGrpSpPr>
            <a:grpSpLocks/>
          </p:cNvGrpSpPr>
          <p:nvPr/>
        </p:nvGrpSpPr>
        <p:grpSpPr bwMode="auto">
          <a:xfrm rot="5400000">
            <a:off x="5403727" y="2465388"/>
            <a:ext cx="631825" cy="1752600"/>
            <a:chOff x="3456" y="1584"/>
            <a:chExt cx="144" cy="576"/>
          </a:xfrm>
        </p:grpSpPr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5281490" y="2362201"/>
            <a:ext cx="0" cy="66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152594" y="1969533"/>
            <a:ext cx="5195" cy="105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64574" y="1905000"/>
            <a:ext cx="118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NPC </a:t>
            </a:r>
            <a:br>
              <a:rPr lang="en-US" sz="1400" dirty="0"/>
            </a:br>
            <a:r>
              <a:rPr lang="en-US" sz="1400" dirty="0"/>
              <a:t>in MEM stage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26114" y="1401446"/>
            <a:ext cx="2901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TAKEN_TARGET</a:t>
            </a:r>
            <a:br>
              <a:rPr lang="en-US" sz="1400" dirty="0"/>
            </a:br>
            <a:r>
              <a:rPr lang="en-US" sz="1400" dirty="0"/>
              <a:t>in MEM stage (computed in EX stage)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34112" y="297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93269" y="297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719640" y="3648910"/>
            <a:ext cx="0" cy="77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76864" y="3341132"/>
            <a:ext cx="62821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77849" y="3079521"/>
            <a:ext cx="18619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outcome </a:t>
            </a:r>
            <a:br>
              <a:rPr lang="en-US" sz="1400" dirty="0"/>
            </a:br>
            <a:r>
              <a:rPr lang="en-US" sz="1400" dirty="0"/>
              <a:t>in MEM stage</a:t>
            </a:r>
            <a:br>
              <a:rPr lang="en-US" sz="1400" dirty="0"/>
            </a:br>
            <a:r>
              <a:rPr lang="en-US" sz="1400" dirty="0"/>
              <a:t>(computed in EX stage)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946" y="3648802"/>
            <a:ext cx="308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prediction = </a:t>
            </a:r>
            <a:br>
              <a:rPr lang="en-US" sz="1400" dirty="0"/>
            </a:br>
            <a:r>
              <a:rPr lang="en-US" sz="1400" dirty="0"/>
              <a:t>   (</a:t>
            </a:r>
            <a:r>
              <a:rPr lang="en-US" sz="1400" dirty="0" err="1"/>
              <a:t>BTB_hit</a:t>
            </a:r>
            <a:r>
              <a:rPr lang="en-US" sz="1400" dirty="0"/>
              <a:t> &amp;&amp; (</a:t>
            </a:r>
            <a:r>
              <a:rPr lang="en-US" sz="1400" dirty="0" err="1"/>
              <a:t>previous_outcome</a:t>
            </a:r>
            <a:r>
              <a:rPr lang="en-US" sz="1400" dirty="0"/>
              <a:t>==1)) </a:t>
            </a:r>
          </a:p>
        </p:txBody>
      </p:sp>
      <p:cxnSp>
        <p:nvCxnSpPr>
          <p:cNvPr id="56" name="Straight Connector 55"/>
          <p:cNvCxnSpPr>
            <a:stCxn id="29" idx="1"/>
          </p:cNvCxnSpPr>
          <p:nvPr/>
        </p:nvCxnSpPr>
        <p:spPr>
          <a:xfrm flipH="1">
            <a:off x="479035" y="3448853"/>
            <a:ext cx="843884" cy="2378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049630" y="4743450"/>
            <a:ext cx="62821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692923" y="4432245"/>
            <a:ext cx="118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misprediction</a:t>
            </a:r>
            <a:br>
              <a:rPr lang="en-US" sz="1400" dirty="0"/>
            </a:br>
            <a:r>
              <a:rPr lang="en-US" sz="1400" dirty="0"/>
              <a:t>in MEM stage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72200" y="5115580"/>
            <a:ext cx="3057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misprediction</a:t>
            </a:r>
            <a:r>
              <a:rPr lang="en-US" sz="1400" dirty="0"/>
              <a:t> =</a:t>
            </a:r>
            <a:br>
              <a:rPr lang="en-US" sz="1400" dirty="0"/>
            </a:br>
            <a:r>
              <a:rPr lang="en-US" sz="1400" dirty="0"/>
              <a:t>(</a:t>
            </a:r>
            <a:r>
              <a:rPr lang="en-US" sz="1400" dirty="0" err="1"/>
              <a:t>is_branch</a:t>
            </a:r>
            <a:r>
              <a:rPr lang="en-US" sz="1400" dirty="0"/>
              <a:t> &amp;&amp; (prediction != outcome))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7311543" y="4882822"/>
            <a:ext cx="333389" cy="2418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27907" y="4371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62600" y="4371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999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Predicting direction of conditional branches (taken vs. not-taken)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It’s fairly easy to (1) know that you have a branch and (2) know its taken target</a:t>
            </a:r>
          </a:p>
          <a:p>
            <a:pPr lvl="1"/>
            <a:r>
              <a:rPr lang="en-US" altLang="en-US" sz="1800" dirty="0"/>
              <a:t>This is a matter of caching branches in the BTB</a:t>
            </a:r>
          </a:p>
          <a:p>
            <a:pPr lvl="1"/>
            <a:r>
              <a:rPr lang="en-US" altLang="en-US" sz="1800" dirty="0"/>
              <a:t>More branches can be cached by increasing BTB capacity: this is a resource issue and a cycle time issue, not a fundamental accuracy issue</a:t>
            </a:r>
          </a:p>
          <a:p>
            <a:r>
              <a:rPr lang="en-US" altLang="en-US" sz="2000" dirty="0"/>
              <a:t>It’s much harder to (3) know which </a:t>
            </a:r>
            <a:r>
              <a:rPr lang="en-US" altLang="en-US" sz="2000" u="sng" dirty="0"/>
              <a:t>direction</a:t>
            </a:r>
            <a:r>
              <a:rPr lang="en-US" altLang="en-US" sz="2000" dirty="0"/>
              <a:t> to take (taken or not-taken?)</a:t>
            </a:r>
          </a:p>
          <a:p>
            <a:pPr lvl="1"/>
            <a:r>
              <a:rPr lang="en-US" altLang="en-US" sz="1800" dirty="0"/>
              <a:t>Why is this part hard?</a:t>
            </a:r>
          </a:p>
          <a:p>
            <a:pPr lvl="2"/>
            <a:r>
              <a:rPr lang="en-US" altLang="en-US" sz="1600" dirty="0"/>
              <a:t>This is not just a capacity issue.  Even if all static branches fit in the BTB, the directions of dynamic instances of these branches will still be </a:t>
            </a:r>
            <a:r>
              <a:rPr lang="en-US" altLang="en-US" sz="1600" dirty="0" err="1"/>
              <a:t>mispredicted</a:t>
            </a:r>
            <a:r>
              <a:rPr lang="en-US" altLang="en-US" sz="1600" dirty="0"/>
              <a:t>.</a:t>
            </a:r>
          </a:p>
          <a:p>
            <a:pPr lvl="2"/>
            <a:r>
              <a:rPr lang="en-US" altLang="en-US" sz="1600" dirty="0"/>
              <a:t>All you have is past history, and history is not a perfect indicator of the future</a:t>
            </a:r>
          </a:p>
          <a:p>
            <a:pPr lvl="1"/>
            <a:r>
              <a:rPr lang="en-US" altLang="en-US" sz="1800" dirty="0"/>
              <a:t>Predicting the direction of conditional branches has been the subject of much research, in academia and industry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74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History Table (BHT)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Recall the BTB has a 1-bit field which is the branch’s “previous outcome”</a:t>
            </a:r>
          </a:p>
          <a:p>
            <a:pPr lvl="1"/>
            <a:r>
              <a:rPr lang="en-US" altLang="en-US" dirty="0"/>
              <a:t>More generally referred to as “branch history” since it reflects the branch’s most recent history</a:t>
            </a:r>
          </a:p>
          <a:p>
            <a:pPr lvl="1"/>
            <a:r>
              <a:rPr lang="en-US" altLang="en-US" dirty="0"/>
              <a:t>Can be thought of as a “saturating 1-bit counter”</a:t>
            </a:r>
          </a:p>
          <a:p>
            <a:pPr lvl="2"/>
            <a:r>
              <a:rPr lang="en-US" altLang="en-US" dirty="0"/>
              <a:t>Increment if branch was taken, but saturate at max value of 1</a:t>
            </a:r>
          </a:p>
          <a:p>
            <a:pPr lvl="2"/>
            <a:r>
              <a:rPr lang="en-US" altLang="en-US" dirty="0"/>
              <a:t>Decrement if branch was not-taken, but saturate at min value of 0</a:t>
            </a:r>
          </a:p>
          <a:p>
            <a:r>
              <a:rPr lang="en-US" altLang="en-US" dirty="0"/>
              <a:t>Let’s consider some modifications to branch history</a:t>
            </a:r>
          </a:p>
          <a:p>
            <a:pPr lvl="1"/>
            <a:r>
              <a:rPr lang="en-US" altLang="en-US" dirty="0"/>
              <a:t>Generalize to “saturating n-bit counter”</a:t>
            </a:r>
          </a:p>
          <a:p>
            <a:pPr lvl="2"/>
            <a:r>
              <a:rPr lang="en-US" altLang="en-US" dirty="0"/>
              <a:t>Better accuracy</a:t>
            </a:r>
          </a:p>
          <a:p>
            <a:pPr lvl="1"/>
            <a:r>
              <a:rPr lang="en-US" altLang="en-US" dirty="0"/>
              <a:t>Move the branch history out of the BTB into a separate table called a Branch History Table (BHT)</a:t>
            </a:r>
          </a:p>
          <a:p>
            <a:pPr lvl="2"/>
            <a:r>
              <a:rPr lang="en-US" altLang="en-US" dirty="0"/>
              <a:t>Gives us freedom to develop better taken/not-taken predictors that use other context for indexing (besides just the PC)</a:t>
            </a:r>
          </a:p>
          <a:p>
            <a:pPr lvl="2"/>
            <a:r>
              <a:rPr lang="en-US" altLang="en-US" dirty="0"/>
              <a:t>Better accuracy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21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</TotalTime>
  <Words>4161</Words>
  <Application>Microsoft Office PowerPoint</Application>
  <PresentationFormat>On-screen Show (4:3)</PresentationFormat>
  <Paragraphs>1338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ZapfDingbats</vt:lpstr>
      <vt:lpstr>Office Theme</vt:lpstr>
      <vt:lpstr>ECE 463/563 Microprocessor Architecture</vt:lpstr>
      <vt:lpstr>Introducing: Branch Prediction</vt:lpstr>
      <vt:lpstr>Branch Target Buffer (BTB)</vt:lpstr>
      <vt:lpstr>Training the BTB (“update”)</vt:lpstr>
      <vt:lpstr>Using the BTB (“predict”)</vt:lpstr>
      <vt:lpstr>Detecting and recovering from mispredictions</vt:lpstr>
      <vt:lpstr>Next-PC MUX</vt:lpstr>
      <vt:lpstr>Predicting direction of conditional branches (taken vs. not-taken)</vt:lpstr>
      <vt:lpstr>Branch History Table (BHT)</vt:lpstr>
      <vt:lpstr>Combined vs. Separate BTB / BHT </vt:lpstr>
      <vt:lpstr>1-bit counter</vt:lpstr>
      <vt:lpstr>Example</vt:lpstr>
      <vt:lpstr>Problem with 1-bit counter</vt:lpstr>
      <vt:lpstr>Smith 2-bit counter</vt:lpstr>
      <vt:lpstr>Weak vs. Strong States</vt:lpstr>
      <vt:lpstr>Revisit Example with 2-bit counter</vt:lpstr>
      <vt:lpstr>Smith n-bit counter</vt:lpstr>
      <vt:lpstr>Another Example: Toggle Branch</vt:lpstr>
      <vt:lpstr>Next Leap in Accuracy</vt:lpstr>
      <vt:lpstr>gselect branch predictor</vt:lpstr>
      <vt:lpstr>dual toggle-branch example</vt:lpstr>
      <vt:lpstr>example gselect predictor</vt:lpstr>
      <vt:lpstr>gselect example</vt:lpstr>
      <vt:lpstr>gselect example (1)</vt:lpstr>
      <vt:lpstr>gselect example (2)</vt:lpstr>
      <vt:lpstr>gselect example (3)</vt:lpstr>
      <vt:lpstr>gselect example (4)</vt:lpstr>
      <vt:lpstr>gselect example (5)</vt:lpstr>
      <vt:lpstr>gselect example (6)</vt:lpstr>
      <vt:lpstr>gselect example (7)</vt:lpstr>
      <vt:lpstr>gselect example (8)</vt:lpstr>
      <vt:lpstr>gselect implementation</vt:lpstr>
      <vt:lpstr>gshare branch predictor</vt:lpstr>
      <vt:lpstr>gshare vs. gselect: rationale</vt:lpstr>
      <vt:lpstr>Yeh/Patt branch predictor</vt:lpstr>
      <vt:lpstr>Yeh/Patt Example: toggle branch</vt:lpstr>
      <vt:lpstr>hybrid predictors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604</cp:revision>
  <dcterms:created xsi:type="dcterms:W3CDTF">2006-08-16T00:00:00Z</dcterms:created>
  <dcterms:modified xsi:type="dcterms:W3CDTF">2024-10-23T13:32:54Z</dcterms:modified>
</cp:coreProperties>
</file>