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95" r:id="rId2"/>
    <p:sldId id="503" r:id="rId3"/>
    <p:sldId id="517" r:id="rId4"/>
    <p:sldId id="511" r:id="rId5"/>
    <p:sldId id="516" r:id="rId6"/>
    <p:sldId id="514" r:id="rId7"/>
    <p:sldId id="506" r:id="rId8"/>
    <p:sldId id="507" r:id="rId9"/>
    <p:sldId id="508" r:id="rId10"/>
    <p:sldId id="509" r:id="rId11"/>
    <p:sldId id="525" r:id="rId12"/>
    <p:sldId id="526" r:id="rId13"/>
    <p:sldId id="527" r:id="rId14"/>
    <p:sldId id="528" r:id="rId15"/>
    <p:sldId id="529" r:id="rId16"/>
    <p:sldId id="510" r:id="rId17"/>
    <p:sldId id="518" r:id="rId18"/>
    <p:sldId id="519" r:id="rId19"/>
    <p:sldId id="520" r:id="rId20"/>
    <p:sldId id="521" r:id="rId21"/>
    <p:sldId id="522" r:id="rId22"/>
    <p:sldId id="523" r:id="rId23"/>
    <p:sldId id="52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96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0" d="100"/>
          <a:sy n="150" d="100"/>
        </p:scale>
        <p:origin x="4632" y="132"/>
      </p:cViewPr>
      <p:guideLst>
        <p:guide orient="horz" pos="369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C6785-FDEE-4ACA-A3D9-B219307900F7}" type="datetimeFigureOut">
              <a:rPr lang="en-US" smtClean="0"/>
              <a:t>10/6/2024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3F4B6B-E166-43EE-A6F4-9356172DC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7959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E878AA-9B64-441C-A8C7-F269CCEFD40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7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0154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F1DEC4-D542-4074-B82A-84C7C3D4C4DD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3568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3C5113-181B-4DDA-9849-1D541986F4C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540569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28D-E855-4A49-8E02-2A95717CFBC2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6162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28D-E855-4A49-8E02-2A95717CFBC2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6569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28D-E855-4A49-8E02-2A95717CFBC2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1784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28D-E855-4A49-8E02-2A95717CFBC2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23936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28D-E855-4A49-8E02-2A95717CFBC2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445465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34028D-E855-4A49-8E02-2A95717CFBC2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8001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90600" y="381000"/>
            <a:ext cx="7162800" cy="5943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03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Fall 2022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Fall 2022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ECE 463/563</a:t>
            </a:r>
            <a:br>
              <a:rPr lang="en-US" dirty="0"/>
            </a:br>
            <a:r>
              <a:rPr lang="en-US" dirty="0"/>
              <a:t>Microprocessor Architecture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143000" y="3886200"/>
            <a:ext cx="6629400" cy="2133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RISC-V instruction formats</a:t>
            </a:r>
          </a:p>
          <a:p>
            <a:r>
              <a:rPr lang="en-US" dirty="0"/>
              <a:t>Design RISC-V </a:t>
            </a:r>
            <a:r>
              <a:rPr lang="en-US" dirty="0" err="1"/>
              <a:t>unpipelined</a:t>
            </a:r>
            <a:r>
              <a:rPr lang="en-US" dirty="0"/>
              <a:t> </a:t>
            </a:r>
            <a:r>
              <a:rPr lang="en-US" dirty="0" err="1"/>
              <a:t>datapath</a:t>
            </a:r>
            <a:endParaRPr lang="en-US" dirty="0"/>
          </a:p>
          <a:p>
            <a:r>
              <a:rPr lang="en-US" dirty="0"/>
              <a:t>Introduce RISC-V pipelined </a:t>
            </a:r>
            <a:r>
              <a:rPr lang="en-US" dirty="0" err="1"/>
              <a:t>datapath</a:t>
            </a:r>
            <a:endParaRPr lang="en-US" dirty="0"/>
          </a:p>
          <a:p>
            <a:endParaRPr lang="en-US" dirty="0"/>
          </a:p>
          <a:p>
            <a:r>
              <a:rPr lang="en-US" dirty="0"/>
              <a:t>Prof. Eric Rotenberg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</p:spTree>
    <p:extLst>
      <p:ext uri="{BB962C8B-B14F-4D97-AF65-F5344CB8AC3E}">
        <p14:creationId xmlns:p14="http://schemas.microsoft.com/office/powerpoint/2010/main" val="3015287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ECE 463/563, Microprocessor Architecture, Prof. Eric Rotenberg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637401"/>
            <a:ext cx="1298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don’t branch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7200" y="789801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1: branch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59"/>
            <a:ext cx="9147286" cy="6199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0810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ECE 463/563, Microprocessor Architecture, Prof. Eric Rotenberg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637401"/>
            <a:ext cx="1298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don’t branch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7200" y="789801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1: branch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59"/>
            <a:ext cx="9147286" cy="6199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4901CE-BB80-C0BB-F6F1-C613FADE3F74}"/>
              </a:ext>
            </a:extLst>
          </p:cNvPr>
          <p:cNvSpPr txBox="1"/>
          <p:nvPr/>
        </p:nvSpPr>
        <p:spPr>
          <a:xfrm>
            <a:off x="4985505" y="26891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CB5289-1DB3-82EA-F1FD-13EB7D9052A2}"/>
              </a:ext>
            </a:extLst>
          </p:cNvPr>
          <p:cNvSpPr txBox="1"/>
          <p:nvPr/>
        </p:nvSpPr>
        <p:spPr>
          <a:xfrm>
            <a:off x="4985505" y="364224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F51F5-786D-DCBC-9C54-1D60E751F4D7}"/>
              </a:ext>
            </a:extLst>
          </p:cNvPr>
          <p:cNvSpPr txBox="1"/>
          <p:nvPr/>
        </p:nvSpPr>
        <p:spPr>
          <a:xfrm>
            <a:off x="4218140" y="5507482"/>
            <a:ext cx="1284582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reg-reg ALU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03ECCE-A514-CB4F-BE4E-5C667B364F03}"/>
              </a:ext>
            </a:extLst>
          </p:cNvPr>
          <p:cNvSpPr txBox="1"/>
          <p:nvPr/>
        </p:nvSpPr>
        <p:spPr>
          <a:xfrm>
            <a:off x="5292975" y="319391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</a:rPr>
              <a:t>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344E72-5B16-36F5-A543-198266A9E71E}"/>
              </a:ext>
            </a:extLst>
          </p:cNvPr>
          <p:cNvSpPr txBox="1"/>
          <p:nvPr/>
        </p:nvSpPr>
        <p:spPr>
          <a:xfrm>
            <a:off x="5610232" y="2662640"/>
            <a:ext cx="81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comp.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value</a:t>
            </a: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3380BF7-F998-1DA8-8AC1-7ACE71820338}"/>
              </a:ext>
            </a:extLst>
          </p:cNvPr>
          <p:cNvSpPr/>
          <p:nvPr/>
        </p:nvSpPr>
        <p:spPr>
          <a:xfrm>
            <a:off x="4747937" y="3455378"/>
            <a:ext cx="112494" cy="86735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4307AF27-F800-1E46-7B89-1F56310E93DE}"/>
              </a:ext>
            </a:extLst>
          </p:cNvPr>
          <p:cNvSpPr/>
          <p:nvPr/>
        </p:nvSpPr>
        <p:spPr>
          <a:xfrm>
            <a:off x="4764306" y="2885065"/>
            <a:ext cx="112494" cy="86735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38A9BDDD-48E9-E319-D61D-C166850314AB}"/>
              </a:ext>
            </a:extLst>
          </p:cNvPr>
          <p:cNvSpPr/>
          <p:nvPr/>
        </p:nvSpPr>
        <p:spPr>
          <a:xfrm>
            <a:off x="8153400" y="3418465"/>
            <a:ext cx="112494" cy="86735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89C89C-06E9-9A2B-D347-DF54388D62B9}"/>
              </a:ext>
            </a:extLst>
          </p:cNvPr>
          <p:cNvSpPr txBox="1"/>
          <p:nvPr/>
        </p:nvSpPr>
        <p:spPr>
          <a:xfrm>
            <a:off x="8153400" y="3993807"/>
            <a:ext cx="81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comp.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value</a:t>
            </a:r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62C322B7-8167-3B09-FD37-B689BCE6DB3A}"/>
              </a:ext>
            </a:extLst>
          </p:cNvPr>
          <p:cNvSpPr/>
          <p:nvPr/>
        </p:nvSpPr>
        <p:spPr>
          <a:xfrm>
            <a:off x="3124200" y="3886200"/>
            <a:ext cx="112494" cy="86735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Star: 5 Points 31">
            <a:extLst>
              <a:ext uri="{FF2B5EF4-FFF2-40B4-BE49-F238E27FC236}">
                <a16:creationId xmlns:a16="http://schemas.microsoft.com/office/drawing/2014/main" id="{CB368B98-46BA-7DB7-287F-89EEFC14E421}"/>
              </a:ext>
            </a:extLst>
          </p:cNvPr>
          <p:cNvSpPr/>
          <p:nvPr/>
        </p:nvSpPr>
        <p:spPr>
          <a:xfrm>
            <a:off x="1524000" y="1513465"/>
            <a:ext cx="112494" cy="86735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D89A036-DF72-3E57-61CD-016F4600EB43}"/>
              </a:ext>
            </a:extLst>
          </p:cNvPr>
          <p:cNvSpPr txBox="1"/>
          <p:nvPr/>
        </p:nvSpPr>
        <p:spPr>
          <a:xfrm>
            <a:off x="4855826" y="1465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F55767E-7A1D-D987-000D-E4699A3E13BB}"/>
              </a:ext>
            </a:extLst>
          </p:cNvPr>
          <p:cNvSpPr txBox="1"/>
          <p:nvPr/>
        </p:nvSpPr>
        <p:spPr>
          <a:xfrm>
            <a:off x="5870514" y="176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E4B1D1-C3EB-F565-5862-AECCC749BD47}"/>
              </a:ext>
            </a:extLst>
          </p:cNvPr>
          <p:cNvSpPr txBox="1"/>
          <p:nvPr/>
        </p:nvSpPr>
        <p:spPr>
          <a:xfrm>
            <a:off x="685867" y="30201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NPC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ACD4AE-7A3E-8210-BE89-CB846A47375C}"/>
              </a:ext>
            </a:extLst>
          </p:cNvPr>
          <p:cNvSpPr txBox="1"/>
          <p:nvPr/>
        </p:nvSpPr>
        <p:spPr>
          <a:xfrm>
            <a:off x="6541194" y="2005287"/>
            <a:ext cx="8627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don’t assert</a:t>
            </a:r>
            <a:br>
              <a:rPr lang="en-US" sz="1100" dirty="0">
                <a:solidFill>
                  <a:srgbClr val="FF0000"/>
                </a:solidFill>
              </a:rPr>
            </a:br>
            <a:r>
              <a:rPr lang="en-US" sz="1100" dirty="0">
                <a:solidFill>
                  <a:srgbClr val="FF0000"/>
                </a:solidFill>
              </a:rPr>
              <a:t>cache port</a:t>
            </a:r>
          </a:p>
        </p:txBody>
      </p:sp>
    </p:spTree>
    <p:extLst>
      <p:ext uri="{BB962C8B-B14F-4D97-AF65-F5344CB8AC3E}">
        <p14:creationId xmlns:p14="http://schemas.microsoft.com/office/powerpoint/2010/main" val="40975164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ECE 463/563, Microprocessor Architecture, Prof. Eric Rotenberg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637401"/>
            <a:ext cx="1298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don’t branch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7200" y="789801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1: branch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59"/>
            <a:ext cx="9147286" cy="6199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4901CE-BB80-C0BB-F6F1-C613FADE3F74}"/>
              </a:ext>
            </a:extLst>
          </p:cNvPr>
          <p:cNvSpPr txBox="1"/>
          <p:nvPr/>
        </p:nvSpPr>
        <p:spPr>
          <a:xfrm>
            <a:off x="4985505" y="26891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D585F1-C534-6F64-D7D7-223E71BA005E}"/>
              </a:ext>
            </a:extLst>
          </p:cNvPr>
          <p:cNvSpPr txBox="1"/>
          <p:nvPr/>
        </p:nvSpPr>
        <p:spPr>
          <a:xfrm>
            <a:off x="5003277" y="362447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IMM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F51F5-786D-DCBC-9C54-1D60E751F4D7}"/>
              </a:ext>
            </a:extLst>
          </p:cNvPr>
          <p:cNvSpPr txBox="1"/>
          <p:nvPr/>
        </p:nvSpPr>
        <p:spPr>
          <a:xfrm>
            <a:off x="4218140" y="5507482"/>
            <a:ext cx="1404615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reg-</a:t>
            </a:r>
            <a:r>
              <a:rPr lang="en-US" dirty="0" err="1">
                <a:solidFill>
                  <a:schemeClr val="bg1"/>
                </a:solidFill>
              </a:rPr>
              <a:t>imm</a:t>
            </a:r>
            <a:r>
              <a:rPr lang="en-US" dirty="0">
                <a:solidFill>
                  <a:schemeClr val="bg1"/>
                </a:solidFill>
              </a:rPr>
              <a:t> ALU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03ECCE-A514-CB4F-BE4E-5C667B364F03}"/>
              </a:ext>
            </a:extLst>
          </p:cNvPr>
          <p:cNvSpPr txBox="1"/>
          <p:nvPr/>
        </p:nvSpPr>
        <p:spPr>
          <a:xfrm>
            <a:off x="5292975" y="3193915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>
                <a:solidFill>
                  <a:srgbClr val="FF0000"/>
                </a:solidFill>
              </a:rPr>
              <a:t>op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344E72-5B16-36F5-A543-198266A9E71E}"/>
              </a:ext>
            </a:extLst>
          </p:cNvPr>
          <p:cNvSpPr txBox="1"/>
          <p:nvPr/>
        </p:nvSpPr>
        <p:spPr>
          <a:xfrm>
            <a:off x="5610232" y="2662640"/>
            <a:ext cx="81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comp.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value</a:t>
            </a: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3380BF7-F998-1DA8-8AC1-7ACE71820338}"/>
              </a:ext>
            </a:extLst>
          </p:cNvPr>
          <p:cNvSpPr/>
          <p:nvPr/>
        </p:nvSpPr>
        <p:spPr>
          <a:xfrm>
            <a:off x="4747937" y="3799465"/>
            <a:ext cx="112494" cy="86735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4307AF27-F800-1E46-7B89-1F56310E93DE}"/>
              </a:ext>
            </a:extLst>
          </p:cNvPr>
          <p:cNvSpPr/>
          <p:nvPr/>
        </p:nvSpPr>
        <p:spPr>
          <a:xfrm>
            <a:off x="4764306" y="2885065"/>
            <a:ext cx="112494" cy="86735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38A9BDDD-48E9-E319-D61D-C166850314AB}"/>
              </a:ext>
            </a:extLst>
          </p:cNvPr>
          <p:cNvSpPr/>
          <p:nvPr/>
        </p:nvSpPr>
        <p:spPr>
          <a:xfrm>
            <a:off x="8153400" y="3418465"/>
            <a:ext cx="112494" cy="86735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89C89C-06E9-9A2B-D347-DF54388D62B9}"/>
              </a:ext>
            </a:extLst>
          </p:cNvPr>
          <p:cNvSpPr txBox="1"/>
          <p:nvPr/>
        </p:nvSpPr>
        <p:spPr>
          <a:xfrm>
            <a:off x="8153400" y="3993807"/>
            <a:ext cx="8191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comp.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value</a:t>
            </a:r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62C322B7-8167-3B09-FD37-B689BCE6DB3A}"/>
              </a:ext>
            </a:extLst>
          </p:cNvPr>
          <p:cNvSpPr/>
          <p:nvPr/>
        </p:nvSpPr>
        <p:spPr>
          <a:xfrm>
            <a:off x="3124200" y="3886200"/>
            <a:ext cx="112494" cy="86735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DC90BB85-009C-18D3-47E4-7DA1ECF0679D}"/>
              </a:ext>
            </a:extLst>
          </p:cNvPr>
          <p:cNvSpPr/>
          <p:nvPr/>
        </p:nvSpPr>
        <p:spPr>
          <a:xfrm>
            <a:off x="1524000" y="1513465"/>
            <a:ext cx="112494" cy="86735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7EFC8D-2444-4868-967E-4ECE79510D7F}"/>
              </a:ext>
            </a:extLst>
          </p:cNvPr>
          <p:cNvSpPr txBox="1"/>
          <p:nvPr/>
        </p:nvSpPr>
        <p:spPr>
          <a:xfrm>
            <a:off x="4855826" y="1465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637015-57C0-BBD5-0B80-BDDE6EB8A363}"/>
              </a:ext>
            </a:extLst>
          </p:cNvPr>
          <p:cNvSpPr txBox="1"/>
          <p:nvPr/>
        </p:nvSpPr>
        <p:spPr>
          <a:xfrm>
            <a:off x="5870514" y="176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24BBA8-111B-77D3-CDA3-443ECDBA45B5}"/>
              </a:ext>
            </a:extLst>
          </p:cNvPr>
          <p:cNvSpPr txBox="1"/>
          <p:nvPr/>
        </p:nvSpPr>
        <p:spPr>
          <a:xfrm>
            <a:off x="685867" y="30201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NPC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3745EF-CDD5-1300-2CDA-6F8255311E07}"/>
              </a:ext>
            </a:extLst>
          </p:cNvPr>
          <p:cNvSpPr txBox="1"/>
          <p:nvPr/>
        </p:nvSpPr>
        <p:spPr>
          <a:xfrm>
            <a:off x="6541194" y="2005287"/>
            <a:ext cx="8627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don’t assert</a:t>
            </a:r>
            <a:br>
              <a:rPr lang="en-US" sz="1100" dirty="0">
                <a:solidFill>
                  <a:srgbClr val="FF0000"/>
                </a:solidFill>
              </a:rPr>
            </a:br>
            <a:r>
              <a:rPr lang="en-US" sz="1100" dirty="0">
                <a:solidFill>
                  <a:srgbClr val="FF0000"/>
                </a:solidFill>
              </a:rPr>
              <a:t>cache port</a:t>
            </a:r>
          </a:p>
        </p:txBody>
      </p:sp>
    </p:spTree>
    <p:extLst>
      <p:ext uri="{BB962C8B-B14F-4D97-AF65-F5344CB8AC3E}">
        <p14:creationId xmlns:p14="http://schemas.microsoft.com/office/powerpoint/2010/main" val="3416087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ECE 463/563, Microprocessor Architecture, Prof. Eric Rotenberg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637401"/>
            <a:ext cx="1298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don’t branch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7200" y="789801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1: branch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59"/>
            <a:ext cx="9147286" cy="6199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4901CE-BB80-C0BB-F6F1-C613FADE3F74}"/>
              </a:ext>
            </a:extLst>
          </p:cNvPr>
          <p:cNvSpPr txBox="1"/>
          <p:nvPr/>
        </p:nvSpPr>
        <p:spPr>
          <a:xfrm>
            <a:off x="4985505" y="26891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D585F1-C534-6F64-D7D7-223E71BA005E}"/>
              </a:ext>
            </a:extLst>
          </p:cNvPr>
          <p:cNvSpPr txBox="1"/>
          <p:nvPr/>
        </p:nvSpPr>
        <p:spPr>
          <a:xfrm>
            <a:off x="5003277" y="362447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IMM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F51F5-786D-DCBC-9C54-1D60E751F4D7}"/>
              </a:ext>
            </a:extLst>
          </p:cNvPr>
          <p:cNvSpPr txBox="1"/>
          <p:nvPr/>
        </p:nvSpPr>
        <p:spPr>
          <a:xfrm>
            <a:off x="4218140" y="5507482"/>
            <a:ext cx="591829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load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8385B14-872C-1D25-73CC-F8D547742AE5}"/>
              </a:ext>
            </a:extLst>
          </p:cNvPr>
          <p:cNvSpPr txBox="1"/>
          <p:nvPr/>
        </p:nvSpPr>
        <p:spPr>
          <a:xfrm>
            <a:off x="7222220" y="2632548"/>
            <a:ext cx="114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load value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03ECCE-A514-CB4F-BE4E-5C667B364F03}"/>
              </a:ext>
            </a:extLst>
          </p:cNvPr>
          <p:cNvSpPr txBox="1"/>
          <p:nvPr/>
        </p:nvSpPr>
        <p:spPr>
          <a:xfrm>
            <a:off x="5292975" y="31939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344E72-5B16-36F5-A543-198266A9E71E}"/>
              </a:ext>
            </a:extLst>
          </p:cNvPr>
          <p:cNvSpPr txBox="1"/>
          <p:nvPr/>
        </p:nvSpPr>
        <p:spPr>
          <a:xfrm>
            <a:off x="5610232" y="2662640"/>
            <a:ext cx="6535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load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virt</a:t>
            </a:r>
            <a:r>
              <a:rPr lang="en-US" dirty="0">
                <a:solidFill>
                  <a:srgbClr val="FF0000"/>
                </a:solidFill>
              </a:rPr>
              <a:t>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addr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3380BF7-F998-1DA8-8AC1-7ACE71820338}"/>
              </a:ext>
            </a:extLst>
          </p:cNvPr>
          <p:cNvSpPr/>
          <p:nvPr/>
        </p:nvSpPr>
        <p:spPr>
          <a:xfrm>
            <a:off x="4747937" y="3799465"/>
            <a:ext cx="112494" cy="86735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4307AF27-F800-1E46-7B89-1F56310E93DE}"/>
              </a:ext>
            </a:extLst>
          </p:cNvPr>
          <p:cNvSpPr/>
          <p:nvPr/>
        </p:nvSpPr>
        <p:spPr>
          <a:xfrm>
            <a:off x="4764306" y="2885065"/>
            <a:ext cx="112494" cy="86735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Star: 5 Points 28">
            <a:extLst>
              <a:ext uri="{FF2B5EF4-FFF2-40B4-BE49-F238E27FC236}">
                <a16:creationId xmlns:a16="http://schemas.microsoft.com/office/drawing/2014/main" id="{38A9BDDD-48E9-E319-D61D-C166850314AB}"/>
              </a:ext>
            </a:extLst>
          </p:cNvPr>
          <p:cNvSpPr/>
          <p:nvPr/>
        </p:nvSpPr>
        <p:spPr>
          <a:xfrm>
            <a:off x="8153400" y="3124200"/>
            <a:ext cx="112494" cy="86735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89C89C-06E9-9A2B-D347-DF54388D62B9}"/>
              </a:ext>
            </a:extLst>
          </p:cNvPr>
          <p:cNvSpPr txBox="1"/>
          <p:nvPr/>
        </p:nvSpPr>
        <p:spPr>
          <a:xfrm>
            <a:off x="7997724" y="4057015"/>
            <a:ext cx="11462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load value</a:t>
            </a:r>
          </a:p>
        </p:txBody>
      </p:sp>
      <p:sp>
        <p:nvSpPr>
          <p:cNvPr id="31" name="Star: 5 Points 30">
            <a:extLst>
              <a:ext uri="{FF2B5EF4-FFF2-40B4-BE49-F238E27FC236}">
                <a16:creationId xmlns:a16="http://schemas.microsoft.com/office/drawing/2014/main" id="{62C322B7-8167-3B09-FD37-B689BCE6DB3A}"/>
              </a:ext>
            </a:extLst>
          </p:cNvPr>
          <p:cNvSpPr/>
          <p:nvPr/>
        </p:nvSpPr>
        <p:spPr>
          <a:xfrm>
            <a:off x="3124200" y="3886200"/>
            <a:ext cx="112494" cy="86735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DC90BB85-009C-18D3-47E4-7DA1ECF0679D}"/>
              </a:ext>
            </a:extLst>
          </p:cNvPr>
          <p:cNvSpPr/>
          <p:nvPr/>
        </p:nvSpPr>
        <p:spPr>
          <a:xfrm>
            <a:off x="1524000" y="1513465"/>
            <a:ext cx="112494" cy="86735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7EFC8D-2444-4868-967E-4ECE79510D7F}"/>
              </a:ext>
            </a:extLst>
          </p:cNvPr>
          <p:cNvSpPr txBox="1"/>
          <p:nvPr/>
        </p:nvSpPr>
        <p:spPr>
          <a:xfrm>
            <a:off x="4855826" y="1465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637015-57C0-BBD5-0B80-BDDE6EB8A363}"/>
              </a:ext>
            </a:extLst>
          </p:cNvPr>
          <p:cNvSpPr txBox="1"/>
          <p:nvPr/>
        </p:nvSpPr>
        <p:spPr>
          <a:xfrm>
            <a:off x="5870514" y="176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24BBA8-111B-77D3-CDA3-443ECDBA45B5}"/>
              </a:ext>
            </a:extLst>
          </p:cNvPr>
          <p:cNvSpPr txBox="1"/>
          <p:nvPr/>
        </p:nvSpPr>
        <p:spPr>
          <a:xfrm>
            <a:off x="685867" y="30201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NPC</a:t>
            </a:r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0695CED8-17BC-1196-527E-DBC26CADD261}"/>
              </a:ext>
            </a:extLst>
          </p:cNvPr>
          <p:cNvSpPr/>
          <p:nvPr/>
        </p:nvSpPr>
        <p:spPr>
          <a:xfrm>
            <a:off x="7086600" y="3189865"/>
            <a:ext cx="112494" cy="86735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13B33367-4797-894D-3C8D-441CE84BE147}"/>
              </a:ext>
            </a:extLst>
          </p:cNvPr>
          <p:cNvSpPr/>
          <p:nvPr/>
        </p:nvSpPr>
        <p:spPr>
          <a:xfrm>
            <a:off x="6593106" y="3189865"/>
            <a:ext cx="112494" cy="86735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D5DFE3E-FEBB-FFB5-B992-13C2A4FB7BA6}"/>
              </a:ext>
            </a:extLst>
          </p:cNvPr>
          <p:cNvSpPr txBox="1"/>
          <p:nvPr/>
        </p:nvSpPr>
        <p:spPr>
          <a:xfrm>
            <a:off x="6535615" y="1779912"/>
            <a:ext cx="7906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assert</a:t>
            </a:r>
            <a:br>
              <a:rPr lang="en-US" sz="1100" dirty="0">
                <a:solidFill>
                  <a:srgbClr val="FF0000"/>
                </a:solidFill>
              </a:rPr>
            </a:br>
            <a:r>
              <a:rPr lang="en-US" sz="1100" dirty="0">
                <a:solidFill>
                  <a:srgbClr val="FF0000"/>
                </a:solidFill>
              </a:rPr>
              <a:t>cache port</a:t>
            </a:r>
            <a:br>
              <a:rPr lang="en-US" sz="1100" dirty="0">
                <a:solidFill>
                  <a:srgbClr val="FF0000"/>
                </a:solidFill>
              </a:rPr>
            </a:br>
            <a:r>
              <a:rPr lang="en-US" sz="1100" dirty="0">
                <a:solidFill>
                  <a:srgbClr val="FF0000"/>
                </a:solidFill>
              </a:rPr>
              <a:t>for read</a:t>
            </a:r>
          </a:p>
        </p:txBody>
      </p:sp>
    </p:spTree>
    <p:extLst>
      <p:ext uri="{BB962C8B-B14F-4D97-AF65-F5344CB8AC3E}">
        <p14:creationId xmlns:p14="http://schemas.microsoft.com/office/powerpoint/2010/main" val="38108771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ECE 463/563, Microprocessor Architecture, Prof. Eric Rotenberg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637401"/>
            <a:ext cx="1298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don’t branch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7200" y="789801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1: branch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59"/>
            <a:ext cx="9147286" cy="6199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4901CE-BB80-C0BB-F6F1-C613FADE3F74}"/>
              </a:ext>
            </a:extLst>
          </p:cNvPr>
          <p:cNvSpPr txBox="1"/>
          <p:nvPr/>
        </p:nvSpPr>
        <p:spPr>
          <a:xfrm>
            <a:off x="4985505" y="268916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D585F1-C534-6F64-D7D7-223E71BA005E}"/>
              </a:ext>
            </a:extLst>
          </p:cNvPr>
          <p:cNvSpPr txBox="1"/>
          <p:nvPr/>
        </p:nvSpPr>
        <p:spPr>
          <a:xfrm>
            <a:off x="5003277" y="362447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IMM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F51F5-786D-DCBC-9C54-1D60E751F4D7}"/>
              </a:ext>
            </a:extLst>
          </p:cNvPr>
          <p:cNvSpPr txBox="1"/>
          <p:nvPr/>
        </p:nvSpPr>
        <p:spPr>
          <a:xfrm>
            <a:off x="4218140" y="5507482"/>
            <a:ext cx="660950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store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77D77F-52E5-844C-0955-C8B16007D176}"/>
              </a:ext>
            </a:extLst>
          </p:cNvPr>
          <p:cNvSpPr txBox="1"/>
          <p:nvPr/>
        </p:nvSpPr>
        <p:spPr>
          <a:xfrm>
            <a:off x="4798756" y="4120541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store value (B)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03ECCE-A514-CB4F-BE4E-5C667B364F03}"/>
              </a:ext>
            </a:extLst>
          </p:cNvPr>
          <p:cNvSpPr txBox="1"/>
          <p:nvPr/>
        </p:nvSpPr>
        <p:spPr>
          <a:xfrm>
            <a:off x="5292975" y="31939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7344E72-5B16-36F5-A543-198266A9E71E}"/>
              </a:ext>
            </a:extLst>
          </p:cNvPr>
          <p:cNvSpPr txBox="1"/>
          <p:nvPr/>
        </p:nvSpPr>
        <p:spPr>
          <a:xfrm>
            <a:off x="5610232" y="2662640"/>
            <a:ext cx="660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store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virt</a:t>
            </a:r>
            <a:r>
              <a:rPr lang="en-US" dirty="0">
                <a:solidFill>
                  <a:srgbClr val="FF0000"/>
                </a:solidFill>
              </a:rPr>
              <a:t>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addr</a:t>
            </a:r>
            <a:r>
              <a:rPr lang="en-US" dirty="0">
                <a:solidFill>
                  <a:srgbClr val="FF0000"/>
                </a:solidFill>
              </a:rPr>
              <a:t>.</a:t>
            </a: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3380BF7-F998-1DA8-8AC1-7ACE71820338}"/>
              </a:ext>
            </a:extLst>
          </p:cNvPr>
          <p:cNvSpPr/>
          <p:nvPr/>
        </p:nvSpPr>
        <p:spPr>
          <a:xfrm>
            <a:off x="4747937" y="3799465"/>
            <a:ext cx="112494" cy="86735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4307AF27-F800-1E46-7B89-1F56310E93DE}"/>
              </a:ext>
            </a:extLst>
          </p:cNvPr>
          <p:cNvSpPr/>
          <p:nvPr/>
        </p:nvSpPr>
        <p:spPr>
          <a:xfrm>
            <a:off x="4764306" y="2885065"/>
            <a:ext cx="112494" cy="86735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DC90BB85-009C-18D3-47E4-7DA1ECF0679D}"/>
              </a:ext>
            </a:extLst>
          </p:cNvPr>
          <p:cNvSpPr/>
          <p:nvPr/>
        </p:nvSpPr>
        <p:spPr>
          <a:xfrm>
            <a:off x="1524000" y="1513465"/>
            <a:ext cx="112494" cy="86735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7EFC8D-2444-4868-967E-4ECE79510D7F}"/>
              </a:ext>
            </a:extLst>
          </p:cNvPr>
          <p:cNvSpPr txBox="1"/>
          <p:nvPr/>
        </p:nvSpPr>
        <p:spPr>
          <a:xfrm>
            <a:off x="4855826" y="1465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637015-57C0-BBD5-0B80-BDDE6EB8A363}"/>
              </a:ext>
            </a:extLst>
          </p:cNvPr>
          <p:cNvSpPr txBox="1"/>
          <p:nvPr/>
        </p:nvSpPr>
        <p:spPr>
          <a:xfrm>
            <a:off x="5870514" y="1764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24BBA8-111B-77D3-CDA3-443ECDBA45B5}"/>
              </a:ext>
            </a:extLst>
          </p:cNvPr>
          <p:cNvSpPr txBox="1"/>
          <p:nvPr/>
        </p:nvSpPr>
        <p:spPr>
          <a:xfrm>
            <a:off x="685867" y="302011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NPC</a:t>
            </a:r>
          </a:p>
        </p:txBody>
      </p:sp>
      <p:sp>
        <p:nvSpPr>
          <p:cNvPr id="34" name="Star: 5 Points 33">
            <a:extLst>
              <a:ext uri="{FF2B5EF4-FFF2-40B4-BE49-F238E27FC236}">
                <a16:creationId xmlns:a16="http://schemas.microsoft.com/office/drawing/2014/main" id="{D82A83BC-D553-422E-2D75-4E0E52BA8E10}"/>
              </a:ext>
            </a:extLst>
          </p:cNvPr>
          <p:cNvSpPr/>
          <p:nvPr/>
        </p:nvSpPr>
        <p:spPr>
          <a:xfrm>
            <a:off x="6593106" y="3799465"/>
            <a:ext cx="112494" cy="86735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ar: 5 Points 34">
            <a:extLst>
              <a:ext uri="{FF2B5EF4-FFF2-40B4-BE49-F238E27FC236}">
                <a16:creationId xmlns:a16="http://schemas.microsoft.com/office/drawing/2014/main" id="{8DBEA9B2-AEF9-22A5-F7D5-2813D571E458}"/>
              </a:ext>
            </a:extLst>
          </p:cNvPr>
          <p:cNvSpPr/>
          <p:nvPr/>
        </p:nvSpPr>
        <p:spPr>
          <a:xfrm>
            <a:off x="6593106" y="3189865"/>
            <a:ext cx="112494" cy="86735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E7F250-B012-C8EA-7293-0D0131255E41}"/>
              </a:ext>
            </a:extLst>
          </p:cNvPr>
          <p:cNvSpPr txBox="1"/>
          <p:nvPr/>
        </p:nvSpPr>
        <p:spPr>
          <a:xfrm>
            <a:off x="7687863" y="3872061"/>
            <a:ext cx="9765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don’t-care</a:t>
            </a:r>
            <a:br>
              <a:rPr lang="en-US" sz="1100" dirty="0">
                <a:solidFill>
                  <a:srgbClr val="FF0000"/>
                </a:solidFill>
              </a:rPr>
            </a:br>
            <a:r>
              <a:rPr lang="en-US" sz="1100" dirty="0">
                <a:solidFill>
                  <a:srgbClr val="FF0000"/>
                </a:solidFill>
              </a:rPr>
              <a:t>(don’t assert </a:t>
            </a:r>
            <a:br>
              <a:rPr lang="en-US" sz="1100" dirty="0">
                <a:solidFill>
                  <a:srgbClr val="FF0000"/>
                </a:solidFill>
              </a:rPr>
            </a:br>
            <a:r>
              <a:rPr lang="en-US" sz="1100" dirty="0">
                <a:solidFill>
                  <a:srgbClr val="FF0000"/>
                </a:solidFill>
              </a:rPr>
              <a:t>RF write port)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A356E9-77FD-6FF8-1E83-4C413AC1654E}"/>
              </a:ext>
            </a:extLst>
          </p:cNvPr>
          <p:cNvCxnSpPr/>
          <p:nvPr/>
        </p:nvCxnSpPr>
        <p:spPr>
          <a:xfrm flipV="1">
            <a:off x="8201029" y="3606370"/>
            <a:ext cx="150041" cy="2364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4534F99-F382-6B52-D874-87491A4EAE3C}"/>
              </a:ext>
            </a:extLst>
          </p:cNvPr>
          <p:cNvSpPr txBox="1"/>
          <p:nvPr/>
        </p:nvSpPr>
        <p:spPr>
          <a:xfrm>
            <a:off x="6535615" y="1779912"/>
            <a:ext cx="7906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assert</a:t>
            </a:r>
            <a:br>
              <a:rPr lang="en-US" sz="1100" dirty="0">
                <a:solidFill>
                  <a:srgbClr val="FF0000"/>
                </a:solidFill>
              </a:rPr>
            </a:br>
            <a:r>
              <a:rPr lang="en-US" sz="1100" dirty="0">
                <a:solidFill>
                  <a:srgbClr val="FF0000"/>
                </a:solidFill>
              </a:rPr>
              <a:t>cache port</a:t>
            </a:r>
            <a:br>
              <a:rPr lang="en-US" sz="1100" dirty="0">
                <a:solidFill>
                  <a:srgbClr val="FF0000"/>
                </a:solidFill>
              </a:rPr>
            </a:br>
            <a:r>
              <a:rPr lang="en-US" sz="1100" dirty="0">
                <a:solidFill>
                  <a:srgbClr val="FF0000"/>
                </a:solidFill>
              </a:rPr>
              <a:t>for write</a:t>
            </a:r>
          </a:p>
        </p:txBody>
      </p:sp>
    </p:spTree>
    <p:extLst>
      <p:ext uri="{BB962C8B-B14F-4D97-AF65-F5344CB8AC3E}">
        <p14:creationId xmlns:p14="http://schemas.microsoft.com/office/powerpoint/2010/main" val="38432528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ECE 463/563, Microprocessor Architecture, Prof. Eric Rotenberg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267200" y="637401"/>
            <a:ext cx="1298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don’t branch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67200" y="789801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1: branch</a:t>
            </a:r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5859"/>
            <a:ext cx="9147286" cy="619963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4901CE-BB80-C0BB-F6F1-C613FADE3F74}"/>
              </a:ext>
            </a:extLst>
          </p:cNvPr>
          <p:cNvSpPr txBox="1"/>
          <p:nvPr/>
        </p:nvSpPr>
        <p:spPr>
          <a:xfrm>
            <a:off x="4985505" y="2689163"/>
            <a:ext cx="5757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NPC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D585F1-C534-6F64-D7D7-223E71BA005E}"/>
              </a:ext>
            </a:extLst>
          </p:cNvPr>
          <p:cNvSpPr txBox="1"/>
          <p:nvPr/>
        </p:nvSpPr>
        <p:spPr>
          <a:xfrm>
            <a:off x="5003277" y="3624475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IMM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0F51F5-786D-DCBC-9C54-1D60E751F4D7}"/>
              </a:ext>
            </a:extLst>
          </p:cNvPr>
          <p:cNvSpPr txBox="1"/>
          <p:nvPr/>
        </p:nvSpPr>
        <p:spPr>
          <a:xfrm>
            <a:off x="4218140" y="5507482"/>
            <a:ext cx="1405898" cy="3693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</a:rPr>
              <a:t>cond. branch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903ECCE-A514-CB4F-BE4E-5C667B364F03}"/>
              </a:ext>
            </a:extLst>
          </p:cNvPr>
          <p:cNvSpPr txBox="1"/>
          <p:nvPr/>
        </p:nvSpPr>
        <p:spPr>
          <a:xfrm>
            <a:off x="5292975" y="319391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+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5CC55C-A8AD-AF49-CFDC-21351426343A}"/>
              </a:ext>
            </a:extLst>
          </p:cNvPr>
          <p:cNvSpPr txBox="1"/>
          <p:nvPr/>
        </p:nvSpPr>
        <p:spPr>
          <a:xfrm>
            <a:off x="5559860" y="2712047"/>
            <a:ext cx="10689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FF0000"/>
                </a:solidFill>
              </a:rPr>
              <a:t>branch’s </a:t>
            </a:r>
            <a:br>
              <a:rPr lang="en-US" sz="1400" dirty="0">
                <a:solidFill>
                  <a:srgbClr val="FF0000"/>
                </a:solidFill>
              </a:rPr>
            </a:br>
            <a:r>
              <a:rPr lang="en-US" sz="1400" dirty="0">
                <a:solidFill>
                  <a:srgbClr val="FF0000"/>
                </a:solidFill>
              </a:rPr>
              <a:t>taken target</a:t>
            </a:r>
          </a:p>
        </p:txBody>
      </p:sp>
      <p:sp>
        <p:nvSpPr>
          <p:cNvPr id="27" name="Star: 5 Points 26">
            <a:extLst>
              <a:ext uri="{FF2B5EF4-FFF2-40B4-BE49-F238E27FC236}">
                <a16:creationId xmlns:a16="http://schemas.microsoft.com/office/drawing/2014/main" id="{73380BF7-F998-1DA8-8AC1-7ACE71820338}"/>
              </a:ext>
            </a:extLst>
          </p:cNvPr>
          <p:cNvSpPr/>
          <p:nvPr/>
        </p:nvSpPr>
        <p:spPr>
          <a:xfrm>
            <a:off x="4747937" y="3799465"/>
            <a:ext cx="112494" cy="86735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tar: 5 Points 27">
            <a:extLst>
              <a:ext uri="{FF2B5EF4-FFF2-40B4-BE49-F238E27FC236}">
                <a16:creationId xmlns:a16="http://schemas.microsoft.com/office/drawing/2014/main" id="{4307AF27-F800-1E46-7B89-1F56310E93DE}"/>
              </a:ext>
            </a:extLst>
          </p:cNvPr>
          <p:cNvSpPr/>
          <p:nvPr/>
        </p:nvSpPr>
        <p:spPr>
          <a:xfrm>
            <a:off x="4764306" y="2590800"/>
            <a:ext cx="112494" cy="86735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Star: 5 Points 24">
            <a:extLst>
              <a:ext uri="{FF2B5EF4-FFF2-40B4-BE49-F238E27FC236}">
                <a16:creationId xmlns:a16="http://schemas.microsoft.com/office/drawing/2014/main" id="{DC90BB85-009C-18D3-47E4-7DA1ECF0679D}"/>
              </a:ext>
            </a:extLst>
          </p:cNvPr>
          <p:cNvSpPr/>
          <p:nvPr/>
        </p:nvSpPr>
        <p:spPr>
          <a:xfrm>
            <a:off x="1563906" y="762000"/>
            <a:ext cx="112494" cy="86735"/>
          </a:xfrm>
          <a:prstGeom prst="star5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7EFC8D-2444-4868-967E-4ECE79510D7F}"/>
              </a:ext>
            </a:extLst>
          </p:cNvPr>
          <p:cNvSpPr txBox="1"/>
          <p:nvPr/>
        </p:nvSpPr>
        <p:spPr>
          <a:xfrm>
            <a:off x="4855826" y="146588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637015-57C0-BBD5-0B80-BDDE6EB8A363}"/>
              </a:ext>
            </a:extLst>
          </p:cNvPr>
          <p:cNvSpPr txBox="1"/>
          <p:nvPr/>
        </p:nvSpPr>
        <p:spPr>
          <a:xfrm>
            <a:off x="5638800" y="1764268"/>
            <a:ext cx="726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0 or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F24BBA8-111B-77D3-CDA3-443ECDBA45B5}"/>
              </a:ext>
            </a:extLst>
          </p:cNvPr>
          <p:cNvSpPr txBox="1"/>
          <p:nvPr/>
        </p:nvSpPr>
        <p:spPr>
          <a:xfrm>
            <a:off x="97653" y="314235"/>
            <a:ext cx="1316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FF0000"/>
                </a:solidFill>
              </a:rPr>
              <a:t>NPC or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taken target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8E7F250-B012-C8EA-7293-0D0131255E41}"/>
              </a:ext>
            </a:extLst>
          </p:cNvPr>
          <p:cNvSpPr txBox="1"/>
          <p:nvPr/>
        </p:nvSpPr>
        <p:spPr>
          <a:xfrm>
            <a:off x="7687863" y="3872061"/>
            <a:ext cx="9765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don’t-care</a:t>
            </a:r>
            <a:br>
              <a:rPr lang="en-US" sz="1100" dirty="0">
                <a:solidFill>
                  <a:srgbClr val="FF0000"/>
                </a:solidFill>
              </a:rPr>
            </a:br>
            <a:r>
              <a:rPr lang="en-US" sz="1100" dirty="0">
                <a:solidFill>
                  <a:srgbClr val="FF0000"/>
                </a:solidFill>
              </a:rPr>
              <a:t>(don’t assert </a:t>
            </a:r>
            <a:br>
              <a:rPr lang="en-US" sz="1100" dirty="0">
                <a:solidFill>
                  <a:srgbClr val="FF0000"/>
                </a:solidFill>
              </a:rPr>
            </a:br>
            <a:r>
              <a:rPr lang="en-US" sz="1100" dirty="0">
                <a:solidFill>
                  <a:srgbClr val="FF0000"/>
                </a:solidFill>
              </a:rPr>
              <a:t>RF write port)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8A356E9-77FD-6FF8-1E83-4C413AC1654E}"/>
              </a:ext>
            </a:extLst>
          </p:cNvPr>
          <p:cNvCxnSpPr/>
          <p:nvPr/>
        </p:nvCxnSpPr>
        <p:spPr>
          <a:xfrm flipV="1">
            <a:off x="8201029" y="3606370"/>
            <a:ext cx="150041" cy="23646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17BACA3-C3F8-B169-1C02-64A1FC9BBAC5}"/>
              </a:ext>
            </a:extLst>
          </p:cNvPr>
          <p:cNvSpPr txBox="1"/>
          <p:nvPr/>
        </p:nvSpPr>
        <p:spPr>
          <a:xfrm>
            <a:off x="6541194" y="2005287"/>
            <a:ext cx="8627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>
                <a:solidFill>
                  <a:srgbClr val="FF0000"/>
                </a:solidFill>
              </a:rPr>
              <a:t>don’t assert</a:t>
            </a:r>
            <a:br>
              <a:rPr lang="en-US" sz="1100" dirty="0">
                <a:solidFill>
                  <a:srgbClr val="FF0000"/>
                </a:solidFill>
              </a:rPr>
            </a:br>
            <a:r>
              <a:rPr lang="en-US" sz="1100" dirty="0">
                <a:solidFill>
                  <a:srgbClr val="FF0000"/>
                </a:solidFill>
              </a:rPr>
              <a:t>cache port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52308AC-E912-5F6D-4071-EDAAF6B917C2}"/>
              </a:ext>
            </a:extLst>
          </p:cNvPr>
          <p:cNvSpPr txBox="1"/>
          <p:nvPr/>
        </p:nvSpPr>
        <p:spPr>
          <a:xfrm>
            <a:off x="5196619" y="2161401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solidFill>
                  <a:srgbClr val="FF0000"/>
                </a:solidFill>
              </a:rPr>
              <a:t>0 or 1</a:t>
            </a:r>
          </a:p>
        </p:txBody>
      </p:sp>
    </p:spTree>
    <p:extLst>
      <p:ext uri="{BB962C8B-B14F-4D97-AF65-F5344CB8AC3E}">
        <p14:creationId xmlns:p14="http://schemas.microsoft.com/office/powerpoint/2010/main" val="1244232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"/>
            <a:ext cx="9117337" cy="6179334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 flipV="1">
            <a:off x="4876800" y="3810000"/>
            <a:ext cx="304800" cy="18288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V="1">
            <a:off x="5181600" y="3581400"/>
            <a:ext cx="228600" cy="20574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 flipH="1" flipV="1">
            <a:off x="4953000" y="2819400"/>
            <a:ext cx="228600" cy="28194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7010400" y="3886200"/>
            <a:ext cx="0" cy="1752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/>
          <p:nvPr/>
        </p:nvCxnSpPr>
        <p:spPr bwMode="auto">
          <a:xfrm flipV="1">
            <a:off x="5181600" y="1752600"/>
            <a:ext cx="228600" cy="38862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/>
          <p:nvPr/>
        </p:nvCxnSpPr>
        <p:spPr bwMode="auto">
          <a:xfrm flipV="1">
            <a:off x="7924800" y="3581400"/>
            <a:ext cx="381000" cy="21336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H="1" flipV="1">
            <a:off x="3276600" y="3924300"/>
            <a:ext cx="4648200" cy="17907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/>
          <p:cNvCxnSpPr/>
          <p:nvPr/>
        </p:nvCxnSpPr>
        <p:spPr bwMode="auto">
          <a:xfrm flipH="1" flipV="1">
            <a:off x="3200400" y="4572000"/>
            <a:ext cx="457200" cy="10668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 flipV="1">
            <a:off x="5105400" y="2286000"/>
            <a:ext cx="76200" cy="3352800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56471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26304-F64F-4DC4-8F40-D97BAF40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F265A-93CC-40F4-9F65-AC8A2AFB2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"/>
            <a:ext cx="9117337" cy="6179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65485-B865-4EC1-966E-3DE536BD1834}"/>
              </a:ext>
            </a:extLst>
          </p:cNvPr>
          <p:cNvSpPr txBox="1"/>
          <p:nvPr/>
        </p:nvSpPr>
        <p:spPr>
          <a:xfrm>
            <a:off x="152400" y="573213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AADEF0-EF8D-44AB-99F9-785E6B3CDE9B}"/>
              </a:ext>
            </a:extLst>
          </p:cNvPr>
          <p:cNvSpPr txBox="1"/>
          <p:nvPr/>
        </p:nvSpPr>
        <p:spPr>
          <a:xfrm>
            <a:off x="1905000" y="574204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136CF2-B2EF-4EA5-95C9-6A3076BB97D6}"/>
              </a:ext>
            </a:extLst>
          </p:cNvPr>
          <p:cNvSpPr txBox="1"/>
          <p:nvPr/>
        </p:nvSpPr>
        <p:spPr>
          <a:xfrm>
            <a:off x="3886200" y="574204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45460-884E-465F-A21B-F8A5C7D91B2D}"/>
              </a:ext>
            </a:extLst>
          </p:cNvPr>
          <p:cNvSpPr txBox="1"/>
          <p:nvPr/>
        </p:nvSpPr>
        <p:spPr>
          <a:xfrm>
            <a:off x="5745526" y="574204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8742EA-E0CF-4988-8234-145C9CB51572}"/>
              </a:ext>
            </a:extLst>
          </p:cNvPr>
          <p:cNvSpPr txBox="1"/>
          <p:nvPr/>
        </p:nvSpPr>
        <p:spPr>
          <a:xfrm>
            <a:off x="7495736" y="573012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V=0</a:t>
            </a:r>
          </a:p>
        </p:txBody>
      </p:sp>
      <p:sp>
        <p:nvSpPr>
          <p:cNvPr id="20" name="Flowchart: Delay 19">
            <a:extLst>
              <a:ext uri="{FF2B5EF4-FFF2-40B4-BE49-F238E27FC236}">
                <a16:creationId xmlns:a16="http://schemas.microsoft.com/office/drawing/2014/main" id="{1730DD82-638F-4346-BD26-533672507E09}"/>
              </a:ext>
            </a:extLst>
          </p:cNvPr>
          <p:cNvSpPr/>
          <p:nvPr/>
        </p:nvSpPr>
        <p:spPr>
          <a:xfrm rot="10800000">
            <a:off x="5486400" y="594220"/>
            <a:ext cx="304800" cy="3048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70FA83-52D5-4460-9747-93A674D7C3B1}"/>
              </a:ext>
            </a:extLst>
          </p:cNvPr>
          <p:cNvCxnSpPr>
            <a:cxnSpLocks/>
          </p:cNvCxnSpPr>
          <p:nvPr/>
        </p:nvCxnSpPr>
        <p:spPr>
          <a:xfrm>
            <a:off x="6172200" y="5934920"/>
            <a:ext cx="144780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0747AD4-BD62-4A0C-8250-C21A16BAAF6E}"/>
              </a:ext>
            </a:extLst>
          </p:cNvPr>
          <p:cNvGrpSpPr/>
          <p:nvPr/>
        </p:nvGrpSpPr>
        <p:grpSpPr>
          <a:xfrm>
            <a:off x="4073261" y="5926714"/>
            <a:ext cx="1794139" cy="841652"/>
            <a:chOff x="4073261" y="5926714"/>
            <a:chExt cx="1794139" cy="841652"/>
          </a:xfrm>
        </p:grpSpPr>
        <p:sp>
          <p:nvSpPr>
            <p:cNvPr id="34" name="Flowchart: Delay 33">
              <a:extLst>
                <a:ext uri="{FF2B5EF4-FFF2-40B4-BE49-F238E27FC236}">
                  <a16:creationId xmlns:a16="http://schemas.microsoft.com/office/drawing/2014/main" id="{5708AF69-A7C9-46E4-B074-D2F327E9523D}"/>
                </a:ext>
              </a:extLst>
            </p:cNvPr>
            <p:cNvSpPr/>
            <p:nvPr/>
          </p:nvSpPr>
          <p:spPr>
            <a:xfrm>
              <a:off x="4996283" y="6383427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6AE2B1A-0A36-4C72-9C41-C9B01578FAB9}"/>
                </a:ext>
              </a:extLst>
            </p:cNvPr>
            <p:cNvCxnSpPr>
              <a:cxnSpLocks/>
            </p:cNvCxnSpPr>
            <p:nvPr/>
          </p:nvCxnSpPr>
          <p:spPr>
            <a:xfrm>
              <a:off x="4307220" y="5926714"/>
              <a:ext cx="689063" cy="4567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1961186-BC23-4684-985B-40C7846511E7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5301083" y="5926714"/>
              <a:ext cx="566317" cy="60911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AAE423F-7827-4EE7-8C61-7A4C1E6E80C1}"/>
                </a:ext>
              </a:extLst>
            </p:cNvPr>
            <p:cNvSpPr txBox="1"/>
            <p:nvPr/>
          </p:nvSpPr>
          <p:spPr>
            <a:xfrm>
              <a:off x="4073261" y="6399034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squash</a:t>
              </a:r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3322216C-CF6C-49DF-82FB-87AB29D1D0E0}"/>
                </a:ext>
              </a:extLst>
            </p:cNvPr>
            <p:cNvSpPr/>
            <p:nvPr/>
          </p:nvSpPr>
          <p:spPr>
            <a:xfrm>
              <a:off x="4869254" y="6532429"/>
              <a:ext cx="125950" cy="12595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D60D0B4-D12D-45BC-910E-04A105349CF1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V="1">
            <a:off x="3670709" y="2867111"/>
            <a:ext cx="5188300" cy="94731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B8A1893-0351-46DA-B2FC-FAC8F362881F}"/>
              </a:ext>
            </a:extLst>
          </p:cNvPr>
          <p:cNvGrpSpPr/>
          <p:nvPr/>
        </p:nvGrpSpPr>
        <p:grpSpPr>
          <a:xfrm>
            <a:off x="2181664" y="5910924"/>
            <a:ext cx="1794139" cy="845516"/>
            <a:chOff x="4073261" y="5922850"/>
            <a:chExt cx="1794139" cy="845516"/>
          </a:xfrm>
        </p:grpSpPr>
        <p:sp>
          <p:nvSpPr>
            <p:cNvPr id="62" name="Flowchart: Delay 61">
              <a:extLst>
                <a:ext uri="{FF2B5EF4-FFF2-40B4-BE49-F238E27FC236}">
                  <a16:creationId xmlns:a16="http://schemas.microsoft.com/office/drawing/2014/main" id="{8869FFDE-7AB3-4AB7-98DE-4BB75BF84660}"/>
                </a:ext>
              </a:extLst>
            </p:cNvPr>
            <p:cNvSpPr/>
            <p:nvPr/>
          </p:nvSpPr>
          <p:spPr>
            <a:xfrm>
              <a:off x="4996283" y="6383427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3A2E980-294C-478F-8A94-05CBBA78978A}"/>
                </a:ext>
              </a:extLst>
            </p:cNvPr>
            <p:cNvCxnSpPr>
              <a:cxnSpLocks/>
            </p:cNvCxnSpPr>
            <p:nvPr/>
          </p:nvCxnSpPr>
          <p:spPr>
            <a:xfrm>
              <a:off x="4228030" y="5922850"/>
              <a:ext cx="768253" cy="4605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D1208ED-3976-4E31-847C-F682D5F9C6C1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V="1">
              <a:off x="5301083" y="5926714"/>
              <a:ext cx="566317" cy="60911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46492EE-FF54-4A03-8251-6496BCBFB810}"/>
                </a:ext>
              </a:extLst>
            </p:cNvPr>
            <p:cNvSpPr txBox="1"/>
            <p:nvPr/>
          </p:nvSpPr>
          <p:spPr>
            <a:xfrm>
              <a:off x="4073261" y="6399034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squash</a:t>
              </a:r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4D116FED-AD45-47E4-ADA2-065B76AEEA9B}"/>
                </a:ext>
              </a:extLst>
            </p:cNvPr>
            <p:cNvSpPr/>
            <p:nvPr/>
          </p:nvSpPr>
          <p:spPr>
            <a:xfrm>
              <a:off x="4869254" y="6532429"/>
              <a:ext cx="125950" cy="12595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0C2EA40-BE89-47F3-9892-B7A121A189F3}"/>
              </a:ext>
            </a:extLst>
          </p:cNvPr>
          <p:cNvGrpSpPr/>
          <p:nvPr/>
        </p:nvGrpSpPr>
        <p:grpSpPr>
          <a:xfrm>
            <a:off x="202646" y="5910924"/>
            <a:ext cx="1794139" cy="841652"/>
            <a:chOff x="4073261" y="5926714"/>
            <a:chExt cx="1794139" cy="841652"/>
          </a:xfrm>
        </p:grpSpPr>
        <p:sp>
          <p:nvSpPr>
            <p:cNvPr id="68" name="Flowchart: Delay 67">
              <a:extLst>
                <a:ext uri="{FF2B5EF4-FFF2-40B4-BE49-F238E27FC236}">
                  <a16:creationId xmlns:a16="http://schemas.microsoft.com/office/drawing/2014/main" id="{5172123A-C853-499B-B3E7-615588188D16}"/>
                </a:ext>
              </a:extLst>
            </p:cNvPr>
            <p:cNvSpPr/>
            <p:nvPr/>
          </p:nvSpPr>
          <p:spPr>
            <a:xfrm>
              <a:off x="4996283" y="6383427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A794309-F612-465F-8683-CF7DE419962C}"/>
                </a:ext>
              </a:extLst>
            </p:cNvPr>
            <p:cNvCxnSpPr>
              <a:cxnSpLocks/>
            </p:cNvCxnSpPr>
            <p:nvPr/>
          </p:nvCxnSpPr>
          <p:spPr>
            <a:xfrm>
              <a:off x="4434748" y="5950710"/>
              <a:ext cx="561535" cy="4327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9BC67D7-95D2-4232-8AB8-F09D5DACC852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V="1">
              <a:off x="5301083" y="5926714"/>
              <a:ext cx="566317" cy="60911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D133DDA-0449-4F31-A950-2AAA2A56B95C}"/>
                </a:ext>
              </a:extLst>
            </p:cNvPr>
            <p:cNvSpPr txBox="1"/>
            <p:nvPr/>
          </p:nvSpPr>
          <p:spPr>
            <a:xfrm>
              <a:off x="4073261" y="6399034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squash</a:t>
              </a:r>
            </a:p>
          </p:txBody>
        </p:sp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CBA54330-6136-4433-9874-46B8229A7DBC}"/>
                </a:ext>
              </a:extLst>
            </p:cNvPr>
            <p:cNvSpPr/>
            <p:nvPr/>
          </p:nvSpPr>
          <p:spPr>
            <a:xfrm>
              <a:off x="4869254" y="6532429"/>
              <a:ext cx="125950" cy="12595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C8F57F-71BE-DD94-F543-306E53D3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</p:spTree>
    <p:extLst>
      <p:ext uri="{BB962C8B-B14F-4D97-AF65-F5344CB8AC3E}">
        <p14:creationId xmlns:p14="http://schemas.microsoft.com/office/powerpoint/2010/main" val="653453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26304-F64F-4DC4-8F40-D97BAF40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F265A-93CC-40F4-9F65-AC8A2AFB2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"/>
            <a:ext cx="9117337" cy="6179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65485-B865-4EC1-966E-3DE536BD1834}"/>
              </a:ext>
            </a:extLst>
          </p:cNvPr>
          <p:cNvSpPr txBox="1"/>
          <p:nvPr/>
        </p:nvSpPr>
        <p:spPr>
          <a:xfrm>
            <a:off x="152400" y="573213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AADEF0-EF8D-44AB-99F9-785E6B3CDE9B}"/>
              </a:ext>
            </a:extLst>
          </p:cNvPr>
          <p:cNvSpPr txBox="1"/>
          <p:nvPr/>
        </p:nvSpPr>
        <p:spPr>
          <a:xfrm>
            <a:off x="1905000" y="574204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136CF2-B2EF-4EA5-95C9-6A3076BB97D6}"/>
              </a:ext>
            </a:extLst>
          </p:cNvPr>
          <p:cNvSpPr txBox="1"/>
          <p:nvPr/>
        </p:nvSpPr>
        <p:spPr>
          <a:xfrm>
            <a:off x="3886200" y="574204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45460-884E-465F-A21B-F8A5C7D91B2D}"/>
              </a:ext>
            </a:extLst>
          </p:cNvPr>
          <p:cNvSpPr txBox="1"/>
          <p:nvPr/>
        </p:nvSpPr>
        <p:spPr>
          <a:xfrm>
            <a:off x="5745526" y="574204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8742EA-E0CF-4988-8234-145C9CB51572}"/>
              </a:ext>
            </a:extLst>
          </p:cNvPr>
          <p:cNvSpPr txBox="1"/>
          <p:nvPr/>
        </p:nvSpPr>
        <p:spPr>
          <a:xfrm>
            <a:off x="7495736" y="573012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V=0</a:t>
            </a:r>
          </a:p>
        </p:txBody>
      </p:sp>
      <p:sp>
        <p:nvSpPr>
          <p:cNvPr id="20" name="Flowchart: Delay 19">
            <a:extLst>
              <a:ext uri="{FF2B5EF4-FFF2-40B4-BE49-F238E27FC236}">
                <a16:creationId xmlns:a16="http://schemas.microsoft.com/office/drawing/2014/main" id="{1730DD82-638F-4346-BD26-533672507E09}"/>
              </a:ext>
            </a:extLst>
          </p:cNvPr>
          <p:cNvSpPr/>
          <p:nvPr/>
        </p:nvSpPr>
        <p:spPr>
          <a:xfrm rot="10800000">
            <a:off x="5486400" y="594220"/>
            <a:ext cx="304800" cy="3048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70FA83-52D5-4460-9747-93A674D7C3B1}"/>
              </a:ext>
            </a:extLst>
          </p:cNvPr>
          <p:cNvCxnSpPr>
            <a:cxnSpLocks/>
          </p:cNvCxnSpPr>
          <p:nvPr/>
        </p:nvCxnSpPr>
        <p:spPr>
          <a:xfrm>
            <a:off x="6172200" y="5934920"/>
            <a:ext cx="144780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0747AD4-BD62-4A0C-8250-C21A16BAAF6E}"/>
              </a:ext>
            </a:extLst>
          </p:cNvPr>
          <p:cNvGrpSpPr/>
          <p:nvPr/>
        </p:nvGrpSpPr>
        <p:grpSpPr>
          <a:xfrm>
            <a:off x="4073261" y="5926714"/>
            <a:ext cx="1794139" cy="841652"/>
            <a:chOff x="4073261" y="5926714"/>
            <a:chExt cx="1794139" cy="841652"/>
          </a:xfrm>
        </p:grpSpPr>
        <p:sp>
          <p:nvSpPr>
            <p:cNvPr id="34" name="Flowchart: Delay 33">
              <a:extLst>
                <a:ext uri="{FF2B5EF4-FFF2-40B4-BE49-F238E27FC236}">
                  <a16:creationId xmlns:a16="http://schemas.microsoft.com/office/drawing/2014/main" id="{5708AF69-A7C9-46E4-B074-D2F327E9523D}"/>
                </a:ext>
              </a:extLst>
            </p:cNvPr>
            <p:cNvSpPr/>
            <p:nvPr/>
          </p:nvSpPr>
          <p:spPr>
            <a:xfrm>
              <a:off x="4996283" y="6383427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6AE2B1A-0A36-4C72-9C41-C9B01578FAB9}"/>
                </a:ext>
              </a:extLst>
            </p:cNvPr>
            <p:cNvCxnSpPr>
              <a:cxnSpLocks/>
            </p:cNvCxnSpPr>
            <p:nvPr/>
          </p:nvCxnSpPr>
          <p:spPr>
            <a:xfrm>
              <a:off x="4307220" y="5926714"/>
              <a:ext cx="689063" cy="4567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1961186-BC23-4684-985B-40C7846511E7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5301083" y="5926714"/>
              <a:ext cx="566317" cy="60911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AAE423F-7827-4EE7-8C61-7A4C1E6E80C1}"/>
                </a:ext>
              </a:extLst>
            </p:cNvPr>
            <p:cNvSpPr txBox="1"/>
            <p:nvPr/>
          </p:nvSpPr>
          <p:spPr>
            <a:xfrm>
              <a:off x="4073261" y="6399034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squash</a:t>
              </a:r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3322216C-CF6C-49DF-82FB-87AB29D1D0E0}"/>
                </a:ext>
              </a:extLst>
            </p:cNvPr>
            <p:cNvSpPr/>
            <p:nvPr/>
          </p:nvSpPr>
          <p:spPr>
            <a:xfrm>
              <a:off x="4869254" y="6532429"/>
              <a:ext cx="125950" cy="12595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D60D0B4-D12D-45BC-910E-04A105349CF1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V="1">
            <a:off x="3670709" y="2867111"/>
            <a:ext cx="5188300" cy="94731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B8A1893-0351-46DA-B2FC-FAC8F362881F}"/>
              </a:ext>
            </a:extLst>
          </p:cNvPr>
          <p:cNvGrpSpPr/>
          <p:nvPr/>
        </p:nvGrpSpPr>
        <p:grpSpPr>
          <a:xfrm>
            <a:off x="2181664" y="5910924"/>
            <a:ext cx="1794139" cy="845516"/>
            <a:chOff x="4073261" y="5922850"/>
            <a:chExt cx="1794139" cy="845516"/>
          </a:xfrm>
        </p:grpSpPr>
        <p:sp>
          <p:nvSpPr>
            <p:cNvPr id="62" name="Flowchart: Delay 61">
              <a:extLst>
                <a:ext uri="{FF2B5EF4-FFF2-40B4-BE49-F238E27FC236}">
                  <a16:creationId xmlns:a16="http://schemas.microsoft.com/office/drawing/2014/main" id="{8869FFDE-7AB3-4AB7-98DE-4BB75BF84660}"/>
                </a:ext>
              </a:extLst>
            </p:cNvPr>
            <p:cNvSpPr/>
            <p:nvPr/>
          </p:nvSpPr>
          <p:spPr>
            <a:xfrm>
              <a:off x="4996283" y="6383427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3A2E980-294C-478F-8A94-05CBBA78978A}"/>
                </a:ext>
              </a:extLst>
            </p:cNvPr>
            <p:cNvCxnSpPr>
              <a:cxnSpLocks/>
            </p:cNvCxnSpPr>
            <p:nvPr/>
          </p:nvCxnSpPr>
          <p:spPr>
            <a:xfrm>
              <a:off x="4228030" y="5922850"/>
              <a:ext cx="768253" cy="4605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D1208ED-3976-4E31-847C-F682D5F9C6C1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V="1">
              <a:off x="5301083" y="5926714"/>
              <a:ext cx="566317" cy="60911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46492EE-FF54-4A03-8251-6496BCBFB810}"/>
                </a:ext>
              </a:extLst>
            </p:cNvPr>
            <p:cNvSpPr txBox="1"/>
            <p:nvPr/>
          </p:nvSpPr>
          <p:spPr>
            <a:xfrm>
              <a:off x="4073261" y="6399034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squash</a:t>
              </a:r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4D116FED-AD45-47E4-ADA2-065B76AEEA9B}"/>
                </a:ext>
              </a:extLst>
            </p:cNvPr>
            <p:cNvSpPr/>
            <p:nvPr/>
          </p:nvSpPr>
          <p:spPr>
            <a:xfrm>
              <a:off x="4869254" y="6532429"/>
              <a:ext cx="125950" cy="12595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0C2EA40-BE89-47F3-9892-B7A121A189F3}"/>
              </a:ext>
            </a:extLst>
          </p:cNvPr>
          <p:cNvGrpSpPr/>
          <p:nvPr/>
        </p:nvGrpSpPr>
        <p:grpSpPr>
          <a:xfrm>
            <a:off x="202646" y="5910924"/>
            <a:ext cx="1794139" cy="841652"/>
            <a:chOff x="4073261" y="5926714"/>
            <a:chExt cx="1794139" cy="841652"/>
          </a:xfrm>
        </p:grpSpPr>
        <p:sp>
          <p:nvSpPr>
            <p:cNvPr id="68" name="Flowchart: Delay 67">
              <a:extLst>
                <a:ext uri="{FF2B5EF4-FFF2-40B4-BE49-F238E27FC236}">
                  <a16:creationId xmlns:a16="http://schemas.microsoft.com/office/drawing/2014/main" id="{5172123A-C853-499B-B3E7-615588188D16}"/>
                </a:ext>
              </a:extLst>
            </p:cNvPr>
            <p:cNvSpPr/>
            <p:nvPr/>
          </p:nvSpPr>
          <p:spPr>
            <a:xfrm>
              <a:off x="4996283" y="6383427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A794309-F612-465F-8683-CF7DE419962C}"/>
                </a:ext>
              </a:extLst>
            </p:cNvPr>
            <p:cNvCxnSpPr>
              <a:cxnSpLocks/>
            </p:cNvCxnSpPr>
            <p:nvPr/>
          </p:nvCxnSpPr>
          <p:spPr>
            <a:xfrm>
              <a:off x="4434748" y="5950710"/>
              <a:ext cx="561535" cy="4327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9BC67D7-95D2-4232-8AB8-F09D5DACC852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V="1">
              <a:off x="5301083" y="5926714"/>
              <a:ext cx="566317" cy="60911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D133DDA-0449-4F31-A950-2AAA2A56B95C}"/>
                </a:ext>
              </a:extLst>
            </p:cNvPr>
            <p:cNvSpPr txBox="1"/>
            <p:nvPr/>
          </p:nvSpPr>
          <p:spPr>
            <a:xfrm>
              <a:off x="4073261" y="6399034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squash</a:t>
              </a:r>
            </a:p>
          </p:txBody>
        </p:sp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CBA54330-6136-4433-9874-46B8229A7DBC}"/>
                </a:ext>
              </a:extLst>
            </p:cNvPr>
            <p:cNvSpPr/>
            <p:nvPr/>
          </p:nvSpPr>
          <p:spPr>
            <a:xfrm>
              <a:off x="4869254" y="6532429"/>
              <a:ext cx="125950" cy="12595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7B17996D-668F-4382-8EA6-5D478734B547}"/>
              </a:ext>
            </a:extLst>
          </p:cNvPr>
          <p:cNvSpPr txBox="1"/>
          <p:nvPr/>
        </p:nvSpPr>
        <p:spPr>
          <a:xfrm>
            <a:off x="308293" y="4977825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A(add)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D96C30-0EEB-49A2-948A-805CB170AEBA}"/>
              </a:ext>
            </a:extLst>
          </p:cNvPr>
          <p:cNvSpPr txBox="1"/>
          <p:nvPr/>
        </p:nvSpPr>
        <p:spPr>
          <a:xfrm>
            <a:off x="5181600" y="533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05642A-090F-4892-9986-056EF16E1860}"/>
              </a:ext>
            </a:extLst>
          </p:cNvPr>
          <p:cNvSpPr txBox="1"/>
          <p:nvPr/>
        </p:nvSpPr>
        <p:spPr>
          <a:xfrm>
            <a:off x="18942" y="234859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10B991-35FD-380E-9797-6B619A099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</p:spTree>
    <p:extLst>
      <p:ext uri="{BB962C8B-B14F-4D97-AF65-F5344CB8AC3E}">
        <p14:creationId xmlns:p14="http://schemas.microsoft.com/office/powerpoint/2010/main" val="31889347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26304-F64F-4DC4-8F40-D97BAF40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F265A-93CC-40F4-9F65-AC8A2AFB2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"/>
            <a:ext cx="9117337" cy="6179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65485-B865-4EC1-966E-3DE536BD1834}"/>
              </a:ext>
            </a:extLst>
          </p:cNvPr>
          <p:cNvSpPr txBox="1"/>
          <p:nvPr/>
        </p:nvSpPr>
        <p:spPr>
          <a:xfrm>
            <a:off x="152400" y="573213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AADEF0-EF8D-44AB-99F9-785E6B3CDE9B}"/>
              </a:ext>
            </a:extLst>
          </p:cNvPr>
          <p:cNvSpPr txBox="1"/>
          <p:nvPr/>
        </p:nvSpPr>
        <p:spPr>
          <a:xfrm>
            <a:off x="1905000" y="574204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136CF2-B2EF-4EA5-95C9-6A3076BB97D6}"/>
              </a:ext>
            </a:extLst>
          </p:cNvPr>
          <p:cNvSpPr txBox="1"/>
          <p:nvPr/>
        </p:nvSpPr>
        <p:spPr>
          <a:xfrm>
            <a:off x="3886200" y="574204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45460-884E-465F-A21B-F8A5C7D91B2D}"/>
              </a:ext>
            </a:extLst>
          </p:cNvPr>
          <p:cNvSpPr txBox="1"/>
          <p:nvPr/>
        </p:nvSpPr>
        <p:spPr>
          <a:xfrm>
            <a:off x="5745526" y="574204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8742EA-E0CF-4988-8234-145C9CB51572}"/>
              </a:ext>
            </a:extLst>
          </p:cNvPr>
          <p:cNvSpPr txBox="1"/>
          <p:nvPr/>
        </p:nvSpPr>
        <p:spPr>
          <a:xfrm>
            <a:off x="7495736" y="573012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V=0</a:t>
            </a:r>
          </a:p>
        </p:txBody>
      </p:sp>
      <p:sp>
        <p:nvSpPr>
          <p:cNvPr id="20" name="Flowchart: Delay 19">
            <a:extLst>
              <a:ext uri="{FF2B5EF4-FFF2-40B4-BE49-F238E27FC236}">
                <a16:creationId xmlns:a16="http://schemas.microsoft.com/office/drawing/2014/main" id="{1730DD82-638F-4346-BD26-533672507E09}"/>
              </a:ext>
            </a:extLst>
          </p:cNvPr>
          <p:cNvSpPr/>
          <p:nvPr/>
        </p:nvSpPr>
        <p:spPr>
          <a:xfrm rot="10800000">
            <a:off x="5486400" y="594220"/>
            <a:ext cx="304800" cy="3048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70FA83-52D5-4460-9747-93A674D7C3B1}"/>
              </a:ext>
            </a:extLst>
          </p:cNvPr>
          <p:cNvCxnSpPr>
            <a:cxnSpLocks/>
          </p:cNvCxnSpPr>
          <p:nvPr/>
        </p:nvCxnSpPr>
        <p:spPr>
          <a:xfrm>
            <a:off x="6172200" y="5934920"/>
            <a:ext cx="144780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0747AD4-BD62-4A0C-8250-C21A16BAAF6E}"/>
              </a:ext>
            </a:extLst>
          </p:cNvPr>
          <p:cNvGrpSpPr/>
          <p:nvPr/>
        </p:nvGrpSpPr>
        <p:grpSpPr>
          <a:xfrm>
            <a:off x="4073261" y="5926714"/>
            <a:ext cx="1794139" cy="841652"/>
            <a:chOff x="4073261" y="5926714"/>
            <a:chExt cx="1794139" cy="841652"/>
          </a:xfrm>
        </p:grpSpPr>
        <p:sp>
          <p:nvSpPr>
            <p:cNvPr id="34" name="Flowchart: Delay 33">
              <a:extLst>
                <a:ext uri="{FF2B5EF4-FFF2-40B4-BE49-F238E27FC236}">
                  <a16:creationId xmlns:a16="http://schemas.microsoft.com/office/drawing/2014/main" id="{5708AF69-A7C9-46E4-B074-D2F327E9523D}"/>
                </a:ext>
              </a:extLst>
            </p:cNvPr>
            <p:cNvSpPr/>
            <p:nvPr/>
          </p:nvSpPr>
          <p:spPr>
            <a:xfrm>
              <a:off x="4996283" y="6383427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6AE2B1A-0A36-4C72-9C41-C9B01578FAB9}"/>
                </a:ext>
              </a:extLst>
            </p:cNvPr>
            <p:cNvCxnSpPr>
              <a:cxnSpLocks/>
            </p:cNvCxnSpPr>
            <p:nvPr/>
          </p:nvCxnSpPr>
          <p:spPr>
            <a:xfrm>
              <a:off x="4307220" y="5926714"/>
              <a:ext cx="689063" cy="4567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1961186-BC23-4684-985B-40C7846511E7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5301083" y="5926714"/>
              <a:ext cx="566317" cy="60911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AAE423F-7827-4EE7-8C61-7A4C1E6E80C1}"/>
                </a:ext>
              </a:extLst>
            </p:cNvPr>
            <p:cNvSpPr txBox="1"/>
            <p:nvPr/>
          </p:nvSpPr>
          <p:spPr>
            <a:xfrm>
              <a:off x="4073261" y="6399034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squash</a:t>
              </a:r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3322216C-CF6C-49DF-82FB-87AB29D1D0E0}"/>
                </a:ext>
              </a:extLst>
            </p:cNvPr>
            <p:cNvSpPr/>
            <p:nvPr/>
          </p:nvSpPr>
          <p:spPr>
            <a:xfrm>
              <a:off x="4869254" y="6532429"/>
              <a:ext cx="125950" cy="12595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D60D0B4-D12D-45BC-910E-04A105349CF1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V="1">
            <a:off x="3670709" y="2867111"/>
            <a:ext cx="5188300" cy="94731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B8A1893-0351-46DA-B2FC-FAC8F362881F}"/>
              </a:ext>
            </a:extLst>
          </p:cNvPr>
          <p:cNvGrpSpPr/>
          <p:nvPr/>
        </p:nvGrpSpPr>
        <p:grpSpPr>
          <a:xfrm>
            <a:off x="2181664" y="5910924"/>
            <a:ext cx="1794139" cy="845516"/>
            <a:chOff x="4073261" y="5922850"/>
            <a:chExt cx="1794139" cy="845516"/>
          </a:xfrm>
        </p:grpSpPr>
        <p:sp>
          <p:nvSpPr>
            <p:cNvPr id="62" name="Flowchart: Delay 61">
              <a:extLst>
                <a:ext uri="{FF2B5EF4-FFF2-40B4-BE49-F238E27FC236}">
                  <a16:creationId xmlns:a16="http://schemas.microsoft.com/office/drawing/2014/main" id="{8869FFDE-7AB3-4AB7-98DE-4BB75BF84660}"/>
                </a:ext>
              </a:extLst>
            </p:cNvPr>
            <p:cNvSpPr/>
            <p:nvPr/>
          </p:nvSpPr>
          <p:spPr>
            <a:xfrm>
              <a:off x="4996283" y="6383427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3A2E980-294C-478F-8A94-05CBBA78978A}"/>
                </a:ext>
              </a:extLst>
            </p:cNvPr>
            <p:cNvCxnSpPr>
              <a:cxnSpLocks/>
            </p:cNvCxnSpPr>
            <p:nvPr/>
          </p:nvCxnSpPr>
          <p:spPr>
            <a:xfrm>
              <a:off x="4228030" y="5922850"/>
              <a:ext cx="768253" cy="4605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D1208ED-3976-4E31-847C-F682D5F9C6C1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V="1">
              <a:off x="5301083" y="5926714"/>
              <a:ext cx="566317" cy="60911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46492EE-FF54-4A03-8251-6496BCBFB810}"/>
                </a:ext>
              </a:extLst>
            </p:cNvPr>
            <p:cNvSpPr txBox="1"/>
            <p:nvPr/>
          </p:nvSpPr>
          <p:spPr>
            <a:xfrm>
              <a:off x="4073261" y="6399034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squash</a:t>
              </a:r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4D116FED-AD45-47E4-ADA2-065B76AEEA9B}"/>
                </a:ext>
              </a:extLst>
            </p:cNvPr>
            <p:cNvSpPr/>
            <p:nvPr/>
          </p:nvSpPr>
          <p:spPr>
            <a:xfrm>
              <a:off x="4869254" y="6532429"/>
              <a:ext cx="125950" cy="12595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0C2EA40-BE89-47F3-9892-B7A121A189F3}"/>
              </a:ext>
            </a:extLst>
          </p:cNvPr>
          <p:cNvGrpSpPr/>
          <p:nvPr/>
        </p:nvGrpSpPr>
        <p:grpSpPr>
          <a:xfrm>
            <a:off x="202646" y="5910924"/>
            <a:ext cx="1794139" cy="841652"/>
            <a:chOff x="4073261" y="5926714"/>
            <a:chExt cx="1794139" cy="841652"/>
          </a:xfrm>
        </p:grpSpPr>
        <p:sp>
          <p:nvSpPr>
            <p:cNvPr id="68" name="Flowchart: Delay 67">
              <a:extLst>
                <a:ext uri="{FF2B5EF4-FFF2-40B4-BE49-F238E27FC236}">
                  <a16:creationId xmlns:a16="http://schemas.microsoft.com/office/drawing/2014/main" id="{5172123A-C853-499B-B3E7-615588188D16}"/>
                </a:ext>
              </a:extLst>
            </p:cNvPr>
            <p:cNvSpPr/>
            <p:nvPr/>
          </p:nvSpPr>
          <p:spPr>
            <a:xfrm>
              <a:off x="4996283" y="6383427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A794309-F612-465F-8683-CF7DE419962C}"/>
                </a:ext>
              </a:extLst>
            </p:cNvPr>
            <p:cNvCxnSpPr>
              <a:cxnSpLocks/>
            </p:cNvCxnSpPr>
            <p:nvPr/>
          </p:nvCxnSpPr>
          <p:spPr>
            <a:xfrm>
              <a:off x="4434748" y="5950710"/>
              <a:ext cx="561535" cy="4327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9BC67D7-95D2-4232-8AB8-F09D5DACC852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V="1">
              <a:off x="5301083" y="5926714"/>
              <a:ext cx="566317" cy="60911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D133DDA-0449-4F31-A950-2AAA2A56B95C}"/>
                </a:ext>
              </a:extLst>
            </p:cNvPr>
            <p:cNvSpPr txBox="1"/>
            <p:nvPr/>
          </p:nvSpPr>
          <p:spPr>
            <a:xfrm>
              <a:off x="4073261" y="6399034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squash</a:t>
              </a:r>
            </a:p>
          </p:txBody>
        </p:sp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CBA54330-6136-4433-9874-46B8229A7DBC}"/>
                </a:ext>
              </a:extLst>
            </p:cNvPr>
            <p:cNvSpPr/>
            <p:nvPr/>
          </p:nvSpPr>
          <p:spPr>
            <a:xfrm>
              <a:off x="4869254" y="6532429"/>
              <a:ext cx="125950" cy="12595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2D96C30-0EEB-49A2-948A-805CB170AEBA}"/>
              </a:ext>
            </a:extLst>
          </p:cNvPr>
          <p:cNvSpPr txBox="1"/>
          <p:nvPr/>
        </p:nvSpPr>
        <p:spPr>
          <a:xfrm>
            <a:off x="5181600" y="533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05642A-090F-4892-9986-056EF16E1860}"/>
              </a:ext>
            </a:extLst>
          </p:cNvPr>
          <p:cNvSpPr txBox="1"/>
          <p:nvPr/>
        </p:nvSpPr>
        <p:spPr>
          <a:xfrm>
            <a:off x="18942" y="234859"/>
            <a:ext cx="3754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78DC39-EF7E-43F7-9287-D4235E71A580}"/>
              </a:ext>
            </a:extLst>
          </p:cNvPr>
          <p:cNvSpPr txBox="1"/>
          <p:nvPr/>
        </p:nvSpPr>
        <p:spPr>
          <a:xfrm>
            <a:off x="308293" y="4977825"/>
            <a:ext cx="1079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B(br.)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BF49DF-D302-41A5-A0CB-66A46235B604}"/>
              </a:ext>
            </a:extLst>
          </p:cNvPr>
          <p:cNvSpPr txBox="1"/>
          <p:nvPr/>
        </p:nvSpPr>
        <p:spPr>
          <a:xfrm>
            <a:off x="2069579" y="4977825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A(add)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1B132D-D4BF-F3C6-D21E-1FE4B324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</p:spTree>
    <p:extLst>
      <p:ext uri="{BB962C8B-B14F-4D97-AF65-F5344CB8AC3E}">
        <p14:creationId xmlns:p14="http://schemas.microsoft.com/office/powerpoint/2010/main" val="4007310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Designing a processor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Classify instructions for RISC-V:</a:t>
            </a:r>
          </a:p>
          <a:p>
            <a:pPr lvl="1"/>
            <a:r>
              <a:rPr lang="en-US" altLang="en-US" dirty="0"/>
              <a:t>Memory references (loads and stores)</a:t>
            </a:r>
          </a:p>
          <a:p>
            <a:pPr lvl="1"/>
            <a:r>
              <a:rPr lang="en-US" altLang="en-US" dirty="0"/>
              <a:t>Register-Register ALU Operations</a:t>
            </a:r>
          </a:p>
          <a:p>
            <a:pPr lvl="1"/>
            <a:r>
              <a:rPr lang="en-US" altLang="en-US" dirty="0"/>
              <a:t>Register-Immediate ALU Operations</a:t>
            </a:r>
          </a:p>
          <a:p>
            <a:pPr lvl="1"/>
            <a:r>
              <a:rPr lang="en-US" altLang="en-US" dirty="0"/>
              <a:t>Branches</a:t>
            </a:r>
          </a:p>
          <a:p>
            <a:r>
              <a:rPr lang="en-US" altLang="en-US" dirty="0"/>
              <a:t>Work out the execution for each instruction class</a:t>
            </a:r>
          </a:p>
          <a:p>
            <a:r>
              <a:rPr lang="en-US" altLang="en-US" dirty="0"/>
              <a:t>Design appropriate hardware</a:t>
            </a:r>
          </a:p>
          <a:p>
            <a:r>
              <a:rPr lang="en-US" altLang="en-US" dirty="0"/>
              <a:t>Look for opportunities to improve…</a:t>
            </a:r>
          </a:p>
          <a:p>
            <a:r>
              <a:rPr lang="en-US" altLang="en-US" dirty="0"/>
              <a:t>…while maintaining correct execution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909018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26304-F64F-4DC4-8F40-D97BAF40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F265A-93CC-40F4-9F65-AC8A2AFB2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"/>
            <a:ext cx="9117337" cy="6179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65485-B865-4EC1-966E-3DE536BD1834}"/>
              </a:ext>
            </a:extLst>
          </p:cNvPr>
          <p:cNvSpPr txBox="1"/>
          <p:nvPr/>
        </p:nvSpPr>
        <p:spPr>
          <a:xfrm>
            <a:off x="152400" y="573213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AADEF0-EF8D-44AB-99F9-785E6B3CDE9B}"/>
              </a:ext>
            </a:extLst>
          </p:cNvPr>
          <p:cNvSpPr txBox="1"/>
          <p:nvPr/>
        </p:nvSpPr>
        <p:spPr>
          <a:xfrm>
            <a:off x="1905000" y="574204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136CF2-B2EF-4EA5-95C9-6A3076BB97D6}"/>
              </a:ext>
            </a:extLst>
          </p:cNvPr>
          <p:cNvSpPr txBox="1"/>
          <p:nvPr/>
        </p:nvSpPr>
        <p:spPr>
          <a:xfrm>
            <a:off x="3886200" y="574204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45460-884E-465F-A21B-F8A5C7D91B2D}"/>
              </a:ext>
            </a:extLst>
          </p:cNvPr>
          <p:cNvSpPr txBox="1"/>
          <p:nvPr/>
        </p:nvSpPr>
        <p:spPr>
          <a:xfrm>
            <a:off x="5745526" y="574204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8742EA-E0CF-4988-8234-145C9CB51572}"/>
              </a:ext>
            </a:extLst>
          </p:cNvPr>
          <p:cNvSpPr txBox="1"/>
          <p:nvPr/>
        </p:nvSpPr>
        <p:spPr>
          <a:xfrm>
            <a:off x="7495736" y="573012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V=0</a:t>
            </a:r>
          </a:p>
        </p:txBody>
      </p:sp>
      <p:sp>
        <p:nvSpPr>
          <p:cNvPr id="20" name="Flowchart: Delay 19">
            <a:extLst>
              <a:ext uri="{FF2B5EF4-FFF2-40B4-BE49-F238E27FC236}">
                <a16:creationId xmlns:a16="http://schemas.microsoft.com/office/drawing/2014/main" id="{1730DD82-638F-4346-BD26-533672507E09}"/>
              </a:ext>
            </a:extLst>
          </p:cNvPr>
          <p:cNvSpPr/>
          <p:nvPr/>
        </p:nvSpPr>
        <p:spPr>
          <a:xfrm rot="10800000">
            <a:off x="5486400" y="594220"/>
            <a:ext cx="304800" cy="3048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70FA83-52D5-4460-9747-93A674D7C3B1}"/>
              </a:ext>
            </a:extLst>
          </p:cNvPr>
          <p:cNvCxnSpPr>
            <a:cxnSpLocks/>
          </p:cNvCxnSpPr>
          <p:nvPr/>
        </p:nvCxnSpPr>
        <p:spPr>
          <a:xfrm>
            <a:off x="6172200" y="5934920"/>
            <a:ext cx="144780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0747AD4-BD62-4A0C-8250-C21A16BAAF6E}"/>
              </a:ext>
            </a:extLst>
          </p:cNvPr>
          <p:cNvGrpSpPr/>
          <p:nvPr/>
        </p:nvGrpSpPr>
        <p:grpSpPr>
          <a:xfrm>
            <a:off x="4073261" y="5926714"/>
            <a:ext cx="1794139" cy="841652"/>
            <a:chOff x="4073261" y="5926714"/>
            <a:chExt cx="1794139" cy="841652"/>
          </a:xfrm>
        </p:grpSpPr>
        <p:sp>
          <p:nvSpPr>
            <p:cNvPr id="34" name="Flowchart: Delay 33">
              <a:extLst>
                <a:ext uri="{FF2B5EF4-FFF2-40B4-BE49-F238E27FC236}">
                  <a16:creationId xmlns:a16="http://schemas.microsoft.com/office/drawing/2014/main" id="{5708AF69-A7C9-46E4-B074-D2F327E9523D}"/>
                </a:ext>
              </a:extLst>
            </p:cNvPr>
            <p:cNvSpPr/>
            <p:nvPr/>
          </p:nvSpPr>
          <p:spPr>
            <a:xfrm>
              <a:off x="4996283" y="6383427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6AE2B1A-0A36-4C72-9C41-C9B01578FAB9}"/>
                </a:ext>
              </a:extLst>
            </p:cNvPr>
            <p:cNvCxnSpPr>
              <a:cxnSpLocks/>
            </p:cNvCxnSpPr>
            <p:nvPr/>
          </p:nvCxnSpPr>
          <p:spPr>
            <a:xfrm>
              <a:off x="4307220" y="5926714"/>
              <a:ext cx="689063" cy="4567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1961186-BC23-4684-985B-40C7846511E7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5301083" y="5926714"/>
              <a:ext cx="566317" cy="60911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AAE423F-7827-4EE7-8C61-7A4C1E6E80C1}"/>
                </a:ext>
              </a:extLst>
            </p:cNvPr>
            <p:cNvSpPr txBox="1"/>
            <p:nvPr/>
          </p:nvSpPr>
          <p:spPr>
            <a:xfrm>
              <a:off x="4073261" y="6399034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squash</a:t>
              </a:r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3322216C-CF6C-49DF-82FB-87AB29D1D0E0}"/>
                </a:ext>
              </a:extLst>
            </p:cNvPr>
            <p:cNvSpPr/>
            <p:nvPr/>
          </p:nvSpPr>
          <p:spPr>
            <a:xfrm>
              <a:off x="4869254" y="6532429"/>
              <a:ext cx="125950" cy="12595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D60D0B4-D12D-45BC-910E-04A105349CF1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V="1">
            <a:off x="3670709" y="2867111"/>
            <a:ext cx="5188300" cy="94731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B8A1893-0351-46DA-B2FC-FAC8F362881F}"/>
              </a:ext>
            </a:extLst>
          </p:cNvPr>
          <p:cNvGrpSpPr/>
          <p:nvPr/>
        </p:nvGrpSpPr>
        <p:grpSpPr>
          <a:xfrm>
            <a:off x="2181664" y="5910924"/>
            <a:ext cx="1794139" cy="845516"/>
            <a:chOff x="4073261" y="5922850"/>
            <a:chExt cx="1794139" cy="845516"/>
          </a:xfrm>
        </p:grpSpPr>
        <p:sp>
          <p:nvSpPr>
            <p:cNvPr id="62" name="Flowchart: Delay 61">
              <a:extLst>
                <a:ext uri="{FF2B5EF4-FFF2-40B4-BE49-F238E27FC236}">
                  <a16:creationId xmlns:a16="http://schemas.microsoft.com/office/drawing/2014/main" id="{8869FFDE-7AB3-4AB7-98DE-4BB75BF84660}"/>
                </a:ext>
              </a:extLst>
            </p:cNvPr>
            <p:cNvSpPr/>
            <p:nvPr/>
          </p:nvSpPr>
          <p:spPr>
            <a:xfrm>
              <a:off x="4996283" y="6383427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3A2E980-294C-478F-8A94-05CBBA78978A}"/>
                </a:ext>
              </a:extLst>
            </p:cNvPr>
            <p:cNvCxnSpPr>
              <a:cxnSpLocks/>
            </p:cNvCxnSpPr>
            <p:nvPr/>
          </p:nvCxnSpPr>
          <p:spPr>
            <a:xfrm>
              <a:off x="4228030" y="5922850"/>
              <a:ext cx="768253" cy="4605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D1208ED-3976-4E31-847C-F682D5F9C6C1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V="1">
              <a:off x="5301083" y="5926714"/>
              <a:ext cx="566317" cy="60911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46492EE-FF54-4A03-8251-6496BCBFB810}"/>
                </a:ext>
              </a:extLst>
            </p:cNvPr>
            <p:cNvSpPr txBox="1"/>
            <p:nvPr/>
          </p:nvSpPr>
          <p:spPr>
            <a:xfrm>
              <a:off x="4073261" y="6399034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squash</a:t>
              </a:r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4D116FED-AD45-47E4-ADA2-065B76AEEA9B}"/>
                </a:ext>
              </a:extLst>
            </p:cNvPr>
            <p:cNvSpPr/>
            <p:nvPr/>
          </p:nvSpPr>
          <p:spPr>
            <a:xfrm>
              <a:off x="4869254" y="6532429"/>
              <a:ext cx="125950" cy="12595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0C2EA40-BE89-47F3-9892-B7A121A189F3}"/>
              </a:ext>
            </a:extLst>
          </p:cNvPr>
          <p:cNvGrpSpPr/>
          <p:nvPr/>
        </p:nvGrpSpPr>
        <p:grpSpPr>
          <a:xfrm>
            <a:off x="202646" y="5910924"/>
            <a:ext cx="1794139" cy="841652"/>
            <a:chOff x="4073261" y="5926714"/>
            <a:chExt cx="1794139" cy="841652"/>
          </a:xfrm>
        </p:grpSpPr>
        <p:sp>
          <p:nvSpPr>
            <p:cNvPr id="68" name="Flowchart: Delay 67">
              <a:extLst>
                <a:ext uri="{FF2B5EF4-FFF2-40B4-BE49-F238E27FC236}">
                  <a16:creationId xmlns:a16="http://schemas.microsoft.com/office/drawing/2014/main" id="{5172123A-C853-499B-B3E7-615588188D16}"/>
                </a:ext>
              </a:extLst>
            </p:cNvPr>
            <p:cNvSpPr/>
            <p:nvPr/>
          </p:nvSpPr>
          <p:spPr>
            <a:xfrm>
              <a:off x="4996283" y="6383427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A794309-F612-465F-8683-CF7DE419962C}"/>
                </a:ext>
              </a:extLst>
            </p:cNvPr>
            <p:cNvCxnSpPr>
              <a:cxnSpLocks/>
            </p:cNvCxnSpPr>
            <p:nvPr/>
          </p:nvCxnSpPr>
          <p:spPr>
            <a:xfrm>
              <a:off x="4434748" y="5950710"/>
              <a:ext cx="561535" cy="4327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9BC67D7-95D2-4232-8AB8-F09D5DACC852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V="1">
              <a:off x="5301083" y="5926714"/>
              <a:ext cx="566317" cy="60911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D133DDA-0449-4F31-A950-2AAA2A56B95C}"/>
                </a:ext>
              </a:extLst>
            </p:cNvPr>
            <p:cNvSpPr txBox="1"/>
            <p:nvPr/>
          </p:nvSpPr>
          <p:spPr>
            <a:xfrm>
              <a:off x="4073261" y="6399034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squash</a:t>
              </a:r>
            </a:p>
          </p:txBody>
        </p:sp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CBA54330-6136-4433-9874-46B8229A7DBC}"/>
                </a:ext>
              </a:extLst>
            </p:cNvPr>
            <p:cNvSpPr/>
            <p:nvPr/>
          </p:nvSpPr>
          <p:spPr>
            <a:xfrm>
              <a:off x="4869254" y="6532429"/>
              <a:ext cx="125950" cy="12595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2D96C30-0EEB-49A2-948A-805CB170AEBA}"/>
              </a:ext>
            </a:extLst>
          </p:cNvPr>
          <p:cNvSpPr txBox="1"/>
          <p:nvPr/>
        </p:nvSpPr>
        <p:spPr>
          <a:xfrm>
            <a:off x="5181600" y="533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05642A-090F-4892-9986-056EF16E1860}"/>
              </a:ext>
            </a:extLst>
          </p:cNvPr>
          <p:cNvSpPr txBox="1"/>
          <p:nvPr/>
        </p:nvSpPr>
        <p:spPr>
          <a:xfrm>
            <a:off x="18942" y="234859"/>
            <a:ext cx="405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78DC39-EF7E-43F7-9287-D4235E71A580}"/>
              </a:ext>
            </a:extLst>
          </p:cNvPr>
          <p:cNvSpPr txBox="1"/>
          <p:nvPr/>
        </p:nvSpPr>
        <p:spPr>
          <a:xfrm>
            <a:off x="308293" y="4977825"/>
            <a:ext cx="1501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C(store)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BF49DF-D302-41A5-A0CB-66A46235B604}"/>
              </a:ext>
            </a:extLst>
          </p:cNvPr>
          <p:cNvSpPr txBox="1"/>
          <p:nvPr/>
        </p:nvSpPr>
        <p:spPr>
          <a:xfrm>
            <a:off x="2069579" y="4977825"/>
            <a:ext cx="1079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B(br.)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A9DAF4-EEC0-4671-B3D3-6F7CE73F3F4B}"/>
              </a:ext>
            </a:extLst>
          </p:cNvPr>
          <p:cNvSpPr txBox="1"/>
          <p:nvPr/>
        </p:nvSpPr>
        <p:spPr>
          <a:xfrm>
            <a:off x="4038600" y="4974149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A(add)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45DAD7D-2134-4FAF-B17B-6F3EFE5B9168}"/>
              </a:ext>
            </a:extLst>
          </p:cNvPr>
          <p:cNvSpPr txBox="1"/>
          <p:nvPr/>
        </p:nvSpPr>
        <p:spPr>
          <a:xfrm>
            <a:off x="5216833" y="13606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2B8C6CF-BC16-4CD1-818C-81653286AD29}"/>
              </a:ext>
            </a:extLst>
          </p:cNvPr>
          <p:cNvSpPr txBox="1"/>
          <p:nvPr/>
        </p:nvSpPr>
        <p:spPr>
          <a:xfrm>
            <a:off x="5280904" y="1982143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ABAE53A-BF10-4EC3-9A8F-2AE0C50C5E15}"/>
              </a:ext>
            </a:extLst>
          </p:cNvPr>
          <p:cNvSpPr txBox="1"/>
          <p:nvPr/>
        </p:nvSpPr>
        <p:spPr>
          <a:xfrm>
            <a:off x="5576192" y="16865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21E081-3244-AA56-8DBB-15E5D8D76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</p:spTree>
    <p:extLst>
      <p:ext uri="{BB962C8B-B14F-4D97-AF65-F5344CB8AC3E}">
        <p14:creationId xmlns:p14="http://schemas.microsoft.com/office/powerpoint/2010/main" val="8524530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26304-F64F-4DC4-8F40-D97BAF40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F265A-93CC-40F4-9F65-AC8A2AFB2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"/>
            <a:ext cx="9117337" cy="6179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65485-B865-4EC1-966E-3DE536BD1834}"/>
              </a:ext>
            </a:extLst>
          </p:cNvPr>
          <p:cNvSpPr txBox="1"/>
          <p:nvPr/>
        </p:nvSpPr>
        <p:spPr>
          <a:xfrm>
            <a:off x="152400" y="573213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AADEF0-EF8D-44AB-99F9-785E6B3CDE9B}"/>
              </a:ext>
            </a:extLst>
          </p:cNvPr>
          <p:cNvSpPr txBox="1"/>
          <p:nvPr/>
        </p:nvSpPr>
        <p:spPr>
          <a:xfrm>
            <a:off x="1905000" y="574204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136CF2-B2EF-4EA5-95C9-6A3076BB97D6}"/>
              </a:ext>
            </a:extLst>
          </p:cNvPr>
          <p:cNvSpPr txBox="1"/>
          <p:nvPr/>
        </p:nvSpPr>
        <p:spPr>
          <a:xfrm>
            <a:off x="3886200" y="574204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45460-884E-465F-A21B-F8A5C7D91B2D}"/>
              </a:ext>
            </a:extLst>
          </p:cNvPr>
          <p:cNvSpPr txBox="1"/>
          <p:nvPr/>
        </p:nvSpPr>
        <p:spPr>
          <a:xfrm>
            <a:off x="5745526" y="574204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8742EA-E0CF-4988-8234-145C9CB51572}"/>
              </a:ext>
            </a:extLst>
          </p:cNvPr>
          <p:cNvSpPr txBox="1"/>
          <p:nvPr/>
        </p:nvSpPr>
        <p:spPr>
          <a:xfrm>
            <a:off x="7495736" y="573012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V=0</a:t>
            </a:r>
          </a:p>
        </p:txBody>
      </p:sp>
      <p:sp>
        <p:nvSpPr>
          <p:cNvPr id="20" name="Flowchart: Delay 19">
            <a:extLst>
              <a:ext uri="{FF2B5EF4-FFF2-40B4-BE49-F238E27FC236}">
                <a16:creationId xmlns:a16="http://schemas.microsoft.com/office/drawing/2014/main" id="{1730DD82-638F-4346-BD26-533672507E09}"/>
              </a:ext>
            </a:extLst>
          </p:cNvPr>
          <p:cNvSpPr/>
          <p:nvPr/>
        </p:nvSpPr>
        <p:spPr>
          <a:xfrm rot="10800000">
            <a:off x="5486400" y="594220"/>
            <a:ext cx="304800" cy="3048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70FA83-52D5-4460-9747-93A674D7C3B1}"/>
              </a:ext>
            </a:extLst>
          </p:cNvPr>
          <p:cNvCxnSpPr>
            <a:cxnSpLocks/>
          </p:cNvCxnSpPr>
          <p:nvPr/>
        </p:nvCxnSpPr>
        <p:spPr>
          <a:xfrm>
            <a:off x="6172200" y="5934920"/>
            <a:ext cx="144780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0747AD4-BD62-4A0C-8250-C21A16BAAF6E}"/>
              </a:ext>
            </a:extLst>
          </p:cNvPr>
          <p:cNvGrpSpPr/>
          <p:nvPr/>
        </p:nvGrpSpPr>
        <p:grpSpPr>
          <a:xfrm>
            <a:off x="4073261" y="5926714"/>
            <a:ext cx="1794139" cy="841652"/>
            <a:chOff x="4073261" y="5926714"/>
            <a:chExt cx="1794139" cy="841652"/>
          </a:xfrm>
        </p:grpSpPr>
        <p:sp>
          <p:nvSpPr>
            <p:cNvPr id="34" name="Flowchart: Delay 33">
              <a:extLst>
                <a:ext uri="{FF2B5EF4-FFF2-40B4-BE49-F238E27FC236}">
                  <a16:creationId xmlns:a16="http://schemas.microsoft.com/office/drawing/2014/main" id="{5708AF69-A7C9-46E4-B074-D2F327E9523D}"/>
                </a:ext>
              </a:extLst>
            </p:cNvPr>
            <p:cNvSpPr/>
            <p:nvPr/>
          </p:nvSpPr>
          <p:spPr>
            <a:xfrm>
              <a:off x="4996283" y="6383427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6AE2B1A-0A36-4C72-9C41-C9B01578FAB9}"/>
                </a:ext>
              </a:extLst>
            </p:cNvPr>
            <p:cNvCxnSpPr>
              <a:cxnSpLocks/>
            </p:cNvCxnSpPr>
            <p:nvPr/>
          </p:nvCxnSpPr>
          <p:spPr>
            <a:xfrm>
              <a:off x="4307220" y="5926714"/>
              <a:ext cx="689063" cy="4567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1961186-BC23-4684-985B-40C7846511E7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5301083" y="5926714"/>
              <a:ext cx="566317" cy="60911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AAE423F-7827-4EE7-8C61-7A4C1E6E80C1}"/>
                </a:ext>
              </a:extLst>
            </p:cNvPr>
            <p:cNvSpPr txBox="1"/>
            <p:nvPr/>
          </p:nvSpPr>
          <p:spPr>
            <a:xfrm>
              <a:off x="4073261" y="6399034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squash</a:t>
              </a:r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3322216C-CF6C-49DF-82FB-87AB29D1D0E0}"/>
                </a:ext>
              </a:extLst>
            </p:cNvPr>
            <p:cNvSpPr/>
            <p:nvPr/>
          </p:nvSpPr>
          <p:spPr>
            <a:xfrm>
              <a:off x="4869254" y="6532429"/>
              <a:ext cx="125950" cy="12595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D60D0B4-D12D-45BC-910E-04A105349CF1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V="1">
            <a:off x="3670709" y="2867111"/>
            <a:ext cx="5188300" cy="94731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B8A1893-0351-46DA-B2FC-FAC8F362881F}"/>
              </a:ext>
            </a:extLst>
          </p:cNvPr>
          <p:cNvGrpSpPr/>
          <p:nvPr/>
        </p:nvGrpSpPr>
        <p:grpSpPr>
          <a:xfrm>
            <a:off x="2181664" y="5910924"/>
            <a:ext cx="1794139" cy="845516"/>
            <a:chOff x="4073261" y="5922850"/>
            <a:chExt cx="1794139" cy="845516"/>
          </a:xfrm>
        </p:grpSpPr>
        <p:sp>
          <p:nvSpPr>
            <p:cNvPr id="62" name="Flowchart: Delay 61">
              <a:extLst>
                <a:ext uri="{FF2B5EF4-FFF2-40B4-BE49-F238E27FC236}">
                  <a16:creationId xmlns:a16="http://schemas.microsoft.com/office/drawing/2014/main" id="{8869FFDE-7AB3-4AB7-98DE-4BB75BF84660}"/>
                </a:ext>
              </a:extLst>
            </p:cNvPr>
            <p:cNvSpPr/>
            <p:nvPr/>
          </p:nvSpPr>
          <p:spPr>
            <a:xfrm>
              <a:off x="4996283" y="6383427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3A2E980-294C-478F-8A94-05CBBA78978A}"/>
                </a:ext>
              </a:extLst>
            </p:cNvPr>
            <p:cNvCxnSpPr>
              <a:cxnSpLocks/>
            </p:cNvCxnSpPr>
            <p:nvPr/>
          </p:nvCxnSpPr>
          <p:spPr>
            <a:xfrm>
              <a:off x="4228030" y="5922850"/>
              <a:ext cx="768253" cy="4605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D1208ED-3976-4E31-847C-F682D5F9C6C1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V="1">
              <a:off x="5301083" y="5926714"/>
              <a:ext cx="566317" cy="60911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46492EE-FF54-4A03-8251-6496BCBFB810}"/>
                </a:ext>
              </a:extLst>
            </p:cNvPr>
            <p:cNvSpPr txBox="1"/>
            <p:nvPr/>
          </p:nvSpPr>
          <p:spPr>
            <a:xfrm>
              <a:off x="4073261" y="6399034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squash</a:t>
              </a:r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4D116FED-AD45-47E4-ADA2-065B76AEEA9B}"/>
                </a:ext>
              </a:extLst>
            </p:cNvPr>
            <p:cNvSpPr/>
            <p:nvPr/>
          </p:nvSpPr>
          <p:spPr>
            <a:xfrm>
              <a:off x="4869254" y="6532429"/>
              <a:ext cx="125950" cy="12595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0C2EA40-BE89-47F3-9892-B7A121A189F3}"/>
              </a:ext>
            </a:extLst>
          </p:cNvPr>
          <p:cNvGrpSpPr/>
          <p:nvPr/>
        </p:nvGrpSpPr>
        <p:grpSpPr>
          <a:xfrm>
            <a:off x="202646" y="5910924"/>
            <a:ext cx="1794139" cy="841652"/>
            <a:chOff x="4073261" y="5926714"/>
            <a:chExt cx="1794139" cy="841652"/>
          </a:xfrm>
        </p:grpSpPr>
        <p:sp>
          <p:nvSpPr>
            <p:cNvPr id="68" name="Flowchart: Delay 67">
              <a:extLst>
                <a:ext uri="{FF2B5EF4-FFF2-40B4-BE49-F238E27FC236}">
                  <a16:creationId xmlns:a16="http://schemas.microsoft.com/office/drawing/2014/main" id="{5172123A-C853-499B-B3E7-615588188D16}"/>
                </a:ext>
              </a:extLst>
            </p:cNvPr>
            <p:cNvSpPr/>
            <p:nvPr/>
          </p:nvSpPr>
          <p:spPr>
            <a:xfrm>
              <a:off x="4996283" y="6383427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A794309-F612-465F-8683-CF7DE419962C}"/>
                </a:ext>
              </a:extLst>
            </p:cNvPr>
            <p:cNvCxnSpPr>
              <a:cxnSpLocks/>
            </p:cNvCxnSpPr>
            <p:nvPr/>
          </p:nvCxnSpPr>
          <p:spPr>
            <a:xfrm>
              <a:off x="4434748" y="5950710"/>
              <a:ext cx="561535" cy="4327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9BC67D7-95D2-4232-8AB8-F09D5DACC852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V="1">
              <a:off x="5301083" y="5926714"/>
              <a:ext cx="566317" cy="60911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D133DDA-0449-4F31-A950-2AAA2A56B95C}"/>
                </a:ext>
              </a:extLst>
            </p:cNvPr>
            <p:cNvSpPr txBox="1"/>
            <p:nvPr/>
          </p:nvSpPr>
          <p:spPr>
            <a:xfrm>
              <a:off x="4073261" y="6399034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squash</a:t>
              </a:r>
            </a:p>
          </p:txBody>
        </p:sp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CBA54330-6136-4433-9874-46B8229A7DBC}"/>
                </a:ext>
              </a:extLst>
            </p:cNvPr>
            <p:cNvSpPr/>
            <p:nvPr/>
          </p:nvSpPr>
          <p:spPr>
            <a:xfrm>
              <a:off x="4869254" y="6532429"/>
              <a:ext cx="125950" cy="12595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2D96C30-0EEB-49A2-948A-805CB170AEBA}"/>
              </a:ext>
            </a:extLst>
          </p:cNvPr>
          <p:cNvSpPr txBox="1"/>
          <p:nvPr/>
        </p:nvSpPr>
        <p:spPr>
          <a:xfrm>
            <a:off x="5181600" y="533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05642A-090F-4892-9986-056EF16E1860}"/>
              </a:ext>
            </a:extLst>
          </p:cNvPr>
          <p:cNvSpPr txBox="1"/>
          <p:nvPr/>
        </p:nvSpPr>
        <p:spPr>
          <a:xfrm>
            <a:off x="18942" y="234859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78DC39-EF7E-43F7-9287-D4235E71A580}"/>
              </a:ext>
            </a:extLst>
          </p:cNvPr>
          <p:cNvSpPr txBox="1"/>
          <p:nvPr/>
        </p:nvSpPr>
        <p:spPr>
          <a:xfrm>
            <a:off x="308293" y="4977825"/>
            <a:ext cx="1281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D(sub)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BF49DF-D302-41A5-A0CB-66A46235B604}"/>
              </a:ext>
            </a:extLst>
          </p:cNvPr>
          <p:cNvSpPr txBox="1"/>
          <p:nvPr/>
        </p:nvSpPr>
        <p:spPr>
          <a:xfrm>
            <a:off x="2069579" y="4977825"/>
            <a:ext cx="1501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C(store)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A9DAF4-EEC0-4671-B3D3-6F7CE73F3F4B}"/>
              </a:ext>
            </a:extLst>
          </p:cNvPr>
          <p:cNvSpPr txBox="1"/>
          <p:nvPr/>
        </p:nvSpPr>
        <p:spPr>
          <a:xfrm>
            <a:off x="4038600" y="4974149"/>
            <a:ext cx="1079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B(br.)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4FA354-873C-44B7-91B5-5ED448BA5E03}"/>
              </a:ext>
            </a:extLst>
          </p:cNvPr>
          <p:cNvSpPr txBox="1"/>
          <p:nvPr/>
        </p:nvSpPr>
        <p:spPr>
          <a:xfrm>
            <a:off x="5937041" y="4973352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A(add)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453A08-394A-412A-B49D-0B37D2E914E6}"/>
              </a:ext>
            </a:extLst>
          </p:cNvPr>
          <p:cNvSpPr txBox="1"/>
          <p:nvPr/>
        </p:nvSpPr>
        <p:spPr>
          <a:xfrm>
            <a:off x="5216833" y="13606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9C2AF0-5A10-4AD3-81E8-FADB9307A7B6}"/>
              </a:ext>
            </a:extLst>
          </p:cNvPr>
          <p:cNvSpPr txBox="1"/>
          <p:nvPr/>
        </p:nvSpPr>
        <p:spPr>
          <a:xfrm>
            <a:off x="5280904" y="198214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A3A2F7-DD45-49E1-99BD-09B8AB89E41B}"/>
              </a:ext>
            </a:extLst>
          </p:cNvPr>
          <p:cNvSpPr txBox="1"/>
          <p:nvPr/>
        </p:nvSpPr>
        <p:spPr>
          <a:xfrm>
            <a:off x="5576192" y="16865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988726-C675-4FE7-B239-44F35502E92E}"/>
              </a:ext>
            </a:extLst>
          </p:cNvPr>
          <p:cNvSpPr txBox="1"/>
          <p:nvPr/>
        </p:nvSpPr>
        <p:spPr>
          <a:xfrm>
            <a:off x="6660964" y="6598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52E120B-CDA6-4BA9-8956-054266DC404F}"/>
              </a:ext>
            </a:extLst>
          </p:cNvPr>
          <p:cNvSpPr txBox="1"/>
          <p:nvPr/>
        </p:nvSpPr>
        <p:spPr>
          <a:xfrm>
            <a:off x="5914988" y="1656472"/>
            <a:ext cx="367408" cy="523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DBDAE51-C747-4E00-B5E5-0AC50B9D1066}"/>
              </a:ext>
            </a:extLst>
          </p:cNvPr>
          <p:cNvSpPr txBox="1"/>
          <p:nvPr/>
        </p:nvSpPr>
        <p:spPr>
          <a:xfrm>
            <a:off x="5533253" y="30791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EE2F1-4988-6A03-1B74-77F0D793CD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</p:spTree>
    <p:extLst>
      <p:ext uri="{BB962C8B-B14F-4D97-AF65-F5344CB8AC3E}">
        <p14:creationId xmlns:p14="http://schemas.microsoft.com/office/powerpoint/2010/main" val="11077560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26304-F64F-4DC4-8F40-D97BAF40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F265A-93CC-40F4-9F65-AC8A2AFB2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"/>
            <a:ext cx="9117337" cy="6179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65485-B865-4EC1-966E-3DE536BD1834}"/>
              </a:ext>
            </a:extLst>
          </p:cNvPr>
          <p:cNvSpPr txBox="1"/>
          <p:nvPr/>
        </p:nvSpPr>
        <p:spPr>
          <a:xfrm>
            <a:off x="152400" y="573213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AADEF0-EF8D-44AB-99F9-785E6B3CDE9B}"/>
              </a:ext>
            </a:extLst>
          </p:cNvPr>
          <p:cNvSpPr txBox="1"/>
          <p:nvPr/>
        </p:nvSpPr>
        <p:spPr>
          <a:xfrm>
            <a:off x="1905000" y="574204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136CF2-B2EF-4EA5-95C9-6A3076BB97D6}"/>
              </a:ext>
            </a:extLst>
          </p:cNvPr>
          <p:cNvSpPr txBox="1"/>
          <p:nvPr/>
        </p:nvSpPr>
        <p:spPr>
          <a:xfrm>
            <a:off x="3886200" y="574204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45460-884E-465F-A21B-F8A5C7D91B2D}"/>
              </a:ext>
            </a:extLst>
          </p:cNvPr>
          <p:cNvSpPr txBox="1"/>
          <p:nvPr/>
        </p:nvSpPr>
        <p:spPr>
          <a:xfrm>
            <a:off x="5745526" y="574204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8742EA-E0CF-4988-8234-145C9CB51572}"/>
              </a:ext>
            </a:extLst>
          </p:cNvPr>
          <p:cNvSpPr txBox="1"/>
          <p:nvPr/>
        </p:nvSpPr>
        <p:spPr>
          <a:xfrm>
            <a:off x="7495736" y="573012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V=1</a:t>
            </a:r>
          </a:p>
        </p:txBody>
      </p:sp>
      <p:sp>
        <p:nvSpPr>
          <p:cNvPr id="20" name="Flowchart: Delay 19">
            <a:extLst>
              <a:ext uri="{FF2B5EF4-FFF2-40B4-BE49-F238E27FC236}">
                <a16:creationId xmlns:a16="http://schemas.microsoft.com/office/drawing/2014/main" id="{1730DD82-638F-4346-BD26-533672507E09}"/>
              </a:ext>
            </a:extLst>
          </p:cNvPr>
          <p:cNvSpPr/>
          <p:nvPr/>
        </p:nvSpPr>
        <p:spPr>
          <a:xfrm rot="10800000">
            <a:off x="5486400" y="594220"/>
            <a:ext cx="304800" cy="3048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70FA83-52D5-4460-9747-93A674D7C3B1}"/>
              </a:ext>
            </a:extLst>
          </p:cNvPr>
          <p:cNvCxnSpPr>
            <a:cxnSpLocks/>
          </p:cNvCxnSpPr>
          <p:nvPr/>
        </p:nvCxnSpPr>
        <p:spPr>
          <a:xfrm>
            <a:off x="6172200" y="5934920"/>
            <a:ext cx="144780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0747AD4-BD62-4A0C-8250-C21A16BAAF6E}"/>
              </a:ext>
            </a:extLst>
          </p:cNvPr>
          <p:cNvGrpSpPr/>
          <p:nvPr/>
        </p:nvGrpSpPr>
        <p:grpSpPr>
          <a:xfrm>
            <a:off x="4073261" y="5926714"/>
            <a:ext cx="1794139" cy="841652"/>
            <a:chOff x="4073261" y="5926714"/>
            <a:chExt cx="1794139" cy="841652"/>
          </a:xfrm>
        </p:grpSpPr>
        <p:sp>
          <p:nvSpPr>
            <p:cNvPr id="34" name="Flowchart: Delay 33">
              <a:extLst>
                <a:ext uri="{FF2B5EF4-FFF2-40B4-BE49-F238E27FC236}">
                  <a16:creationId xmlns:a16="http://schemas.microsoft.com/office/drawing/2014/main" id="{5708AF69-A7C9-46E4-B074-D2F327E9523D}"/>
                </a:ext>
              </a:extLst>
            </p:cNvPr>
            <p:cNvSpPr/>
            <p:nvPr/>
          </p:nvSpPr>
          <p:spPr>
            <a:xfrm>
              <a:off x="4996283" y="6383427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6AE2B1A-0A36-4C72-9C41-C9B01578FAB9}"/>
                </a:ext>
              </a:extLst>
            </p:cNvPr>
            <p:cNvCxnSpPr>
              <a:cxnSpLocks/>
            </p:cNvCxnSpPr>
            <p:nvPr/>
          </p:nvCxnSpPr>
          <p:spPr>
            <a:xfrm>
              <a:off x="4307220" y="5926714"/>
              <a:ext cx="689063" cy="4567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1961186-BC23-4684-985B-40C7846511E7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5301083" y="5926714"/>
              <a:ext cx="566317" cy="60911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AAE423F-7827-4EE7-8C61-7A4C1E6E80C1}"/>
                </a:ext>
              </a:extLst>
            </p:cNvPr>
            <p:cNvSpPr txBox="1"/>
            <p:nvPr/>
          </p:nvSpPr>
          <p:spPr>
            <a:xfrm>
              <a:off x="4073261" y="6399034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squash</a:t>
              </a:r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3322216C-CF6C-49DF-82FB-87AB29D1D0E0}"/>
                </a:ext>
              </a:extLst>
            </p:cNvPr>
            <p:cNvSpPr/>
            <p:nvPr/>
          </p:nvSpPr>
          <p:spPr>
            <a:xfrm>
              <a:off x="4869254" y="6532429"/>
              <a:ext cx="125950" cy="12595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D60D0B4-D12D-45BC-910E-04A105349CF1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V="1">
            <a:off x="3670709" y="2867111"/>
            <a:ext cx="5188300" cy="94731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B8A1893-0351-46DA-B2FC-FAC8F362881F}"/>
              </a:ext>
            </a:extLst>
          </p:cNvPr>
          <p:cNvGrpSpPr/>
          <p:nvPr/>
        </p:nvGrpSpPr>
        <p:grpSpPr>
          <a:xfrm>
            <a:off x="2181664" y="5910924"/>
            <a:ext cx="1794139" cy="845516"/>
            <a:chOff x="4073261" y="5922850"/>
            <a:chExt cx="1794139" cy="845516"/>
          </a:xfrm>
        </p:grpSpPr>
        <p:sp>
          <p:nvSpPr>
            <p:cNvPr id="62" name="Flowchart: Delay 61">
              <a:extLst>
                <a:ext uri="{FF2B5EF4-FFF2-40B4-BE49-F238E27FC236}">
                  <a16:creationId xmlns:a16="http://schemas.microsoft.com/office/drawing/2014/main" id="{8869FFDE-7AB3-4AB7-98DE-4BB75BF84660}"/>
                </a:ext>
              </a:extLst>
            </p:cNvPr>
            <p:cNvSpPr/>
            <p:nvPr/>
          </p:nvSpPr>
          <p:spPr>
            <a:xfrm>
              <a:off x="4996283" y="6383427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3A2E980-294C-478F-8A94-05CBBA78978A}"/>
                </a:ext>
              </a:extLst>
            </p:cNvPr>
            <p:cNvCxnSpPr>
              <a:cxnSpLocks/>
            </p:cNvCxnSpPr>
            <p:nvPr/>
          </p:nvCxnSpPr>
          <p:spPr>
            <a:xfrm>
              <a:off x="4228030" y="5922850"/>
              <a:ext cx="768253" cy="4605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D1208ED-3976-4E31-847C-F682D5F9C6C1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V="1">
              <a:off x="5301083" y="5926714"/>
              <a:ext cx="566317" cy="60911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46492EE-FF54-4A03-8251-6496BCBFB810}"/>
                </a:ext>
              </a:extLst>
            </p:cNvPr>
            <p:cNvSpPr txBox="1"/>
            <p:nvPr/>
          </p:nvSpPr>
          <p:spPr>
            <a:xfrm>
              <a:off x="4073261" y="6399034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squash</a:t>
              </a:r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4D116FED-AD45-47E4-ADA2-065B76AEEA9B}"/>
                </a:ext>
              </a:extLst>
            </p:cNvPr>
            <p:cNvSpPr/>
            <p:nvPr/>
          </p:nvSpPr>
          <p:spPr>
            <a:xfrm>
              <a:off x="4869254" y="6532429"/>
              <a:ext cx="125950" cy="12595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0C2EA40-BE89-47F3-9892-B7A121A189F3}"/>
              </a:ext>
            </a:extLst>
          </p:cNvPr>
          <p:cNvGrpSpPr/>
          <p:nvPr/>
        </p:nvGrpSpPr>
        <p:grpSpPr>
          <a:xfrm>
            <a:off x="202646" y="5910924"/>
            <a:ext cx="1794139" cy="841652"/>
            <a:chOff x="4073261" y="5926714"/>
            <a:chExt cx="1794139" cy="841652"/>
          </a:xfrm>
        </p:grpSpPr>
        <p:sp>
          <p:nvSpPr>
            <p:cNvPr id="68" name="Flowchart: Delay 67">
              <a:extLst>
                <a:ext uri="{FF2B5EF4-FFF2-40B4-BE49-F238E27FC236}">
                  <a16:creationId xmlns:a16="http://schemas.microsoft.com/office/drawing/2014/main" id="{5172123A-C853-499B-B3E7-615588188D16}"/>
                </a:ext>
              </a:extLst>
            </p:cNvPr>
            <p:cNvSpPr/>
            <p:nvPr/>
          </p:nvSpPr>
          <p:spPr>
            <a:xfrm>
              <a:off x="4996283" y="6383427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A794309-F612-465F-8683-CF7DE419962C}"/>
                </a:ext>
              </a:extLst>
            </p:cNvPr>
            <p:cNvCxnSpPr>
              <a:cxnSpLocks/>
            </p:cNvCxnSpPr>
            <p:nvPr/>
          </p:nvCxnSpPr>
          <p:spPr>
            <a:xfrm>
              <a:off x="4434748" y="5950710"/>
              <a:ext cx="561535" cy="4327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9BC67D7-95D2-4232-8AB8-F09D5DACC852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V="1">
              <a:off x="5301083" y="5926714"/>
              <a:ext cx="566317" cy="60911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D133DDA-0449-4F31-A950-2AAA2A56B95C}"/>
                </a:ext>
              </a:extLst>
            </p:cNvPr>
            <p:cNvSpPr txBox="1"/>
            <p:nvPr/>
          </p:nvSpPr>
          <p:spPr>
            <a:xfrm>
              <a:off x="4073261" y="6399034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squash</a:t>
              </a:r>
            </a:p>
          </p:txBody>
        </p:sp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CBA54330-6136-4433-9874-46B8229A7DBC}"/>
                </a:ext>
              </a:extLst>
            </p:cNvPr>
            <p:cNvSpPr/>
            <p:nvPr/>
          </p:nvSpPr>
          <p:spPr>
            <a:xfrm>
              <a:off x="4869254" y="6532429"/>
              <a:ext cx="125950" cy="12595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2D96C30-0EEB-49A2-948A-805CB170AEBA}"/>
              </a:ext>
            </a:extLst>
          </p:cNvPr>
          <p:cNvSpPr txBox="1"/>
          <p:nvPr/>
        </p:nvSpPr>
        <p:spPr>
          <a:xfrm>
            <a:off x="5181600" y="533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05642A-090F-4892-9986-056EF16E1860}"/>
              </a:ext>
            </a:extLst>
          </p:cNvPr>
          <p:cNvSpPr txBox="1"/>
          <p:nvPr/>
        </p:nvSpPr>
        <p:spPr>
          <a:xfrm>
            <a:off x="18942" y="234859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78DC39-EF7E-43F7-9287-D4235E71A580}"/>
              </a:ext>
            </a:extLst>
          </p:cNvPr>
          <p:cNvSpPr txBox="1"/>
          <p:nvPr/>
        </p:nvSpPr>
        <p:spPr>
          <a:xfrm>
            <a:off x="308293" y="4977825"/>
            <a:ext cx="135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E(load)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BF49DF-D302-41A5-A0CB-66A46235B604}"/>
              </a:ext>
            </a:extLst>
          </p:cNvPr>
          <p:cNvSpPr txBox="1"/>
          <p:nvPr/>
        </p:nvSpPr>
        <p:spPr>
          <a:xfrm>
            <a:off x="2069579" y="4977825"/>
            <a:ext cx="1281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D(sub)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A9DAF4-EEC0-4671-B3D3-6F7CE73F3F4B}"/>
              </a:ext>
            </a:extLst>
          </p:cNvPr>
          <p:cNvSpPr txBox="1"/>
          <p:nvPr/>
        </p:nvSpPr>
        <p:spPr>
          <a:xfrm>
            <a:off x="4038600" y="4974149"/>
            <a:ext cx="1501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C(store)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4FA354-873C-44B7-91B5-5ED448BA5E03}"/>
              </a:ext>
            </a:extLst>
          </p:cNvPr>
          <p:cNvSpPr txBox="1"/>
          <p:nvPr/>
        </p:nvSpPr>
        <p:spPr>
          <a:xfrm>
            <a:off x="5937041" y="4973352"/>
            <a:ext cx="1079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B(br.)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3453A08-394A-412A-B49D-0B37D2E914E6}"/>
              </a:ext>
            </a:extLst>
          </p:cNvPr>
          <p:cNvSpPr txBox="1"/>
          <p:nvPr/>
        </p:nvSpPr>
        <p:spPr>
          <a:xfrm>
            <a:off x="5216833" y="1360631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49C2AF0-5A10-4AD3-81E8-FADB9307A7B6}"/>
              </a:ext>
            </a:extLst>
          </p:cNvPr>
          <p:cNvSpPr txBox="1"/>
          <p:nvPr/>
        </p:nvSpPr>
        <p:spPr>
          <a:xfrm>
            <a:off x="5280904" y="1982143"/>
            <a:ext cx="2952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5A3A2F7-DD45-49E1-99BD-09B8AB89E41B}"/>
              </a:ext>
            </a:extLst>
          </p:cNvPr>
          <p:cNvSpPr txBox="1"/>
          <p:nvPr/>
        </p:nvSpPr>
        <p:spPr>
          <a:xfrm>
            <a:off x="5576192" y="168658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3988726-C675-4FE7-B239-44F35502E92E}"/>
              </a:ext>
            </a:extLst>
          </p:cNvPr>
          <p:cNvSpPr txBox="1"/>
          <p:nvPr/>
        </p:nvSpPr>
        <p:spPr>
          <a:xfrm>
            <a:off x="6660964" y="65982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2237BC7-C980-4A1C-9641-B6D60E0D7EB4}"/>
              </a:ext>
            </a:extLst>
          </p:cNvPr>
          <p:cNvSpPr txBox="1"/>
          <p:nvPr/>
        </p:nvSpPr>
        <p:spPr>
          <a:xfrm rot="10800000" flipV="1">
            <a:off x="5943600" y="1658444"/>
            <a:ext cx="30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49B2DF-15F4-4C34-8742-A1B78FE1BA38}"/>
              </a:ext>
            </a:extLst>
          </p:cNvPr>
          <p:cNvSpPr txBox="1"/>
          <p:nvPr/>
        </p:nvSpPr>
        <p:spPr>
          <a:xfrm>
            <a:off x="7682854" y="4973351"/>
            <a:ext cx="13019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A(add)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13ECAF2-0C3C-44FF-92F3-CB1A53C4AE61}"/>
              </a:ext>
            </a:extLst>
          </p:cNvPr>
          <p:cNvSpPr txBox="1"/>
          <p:nvPr/>
        </p:nvSpPr>
        <p:spPr>
          <a:xfrm>
            <a:off x="6182586" y="2743200"/>
            <a:ext cx="3706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C477AE0-0B76-48A7-8824-075CA6FBF2F0}"/>
              </a:ext>
            </a:extLst>
          </p:cNvPr>
          <p:cNvSpPr txBox="1"/>
          <p:nvPr/>
        </p:nvSpPr>
        <p:spPr>
          <a:xfrm>
            <a:off x="4307220" y="61716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A660869-4554-4F1A-979E-E762A43A608B}"/>
              </a:ext>
            </a:extLst>
          </p:cNvPr>
          <p:cNvSpPr txBox="1"/>
          <p:nvPr/>
        </p:nvSpPr>
        <p:spPr>
          <a:xfrm>
            <a:off x="2308420" y="6171663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88C0A22-B997-45C6-AB70-FE1AFA327DB8}"/>
              </a:ext>
            </a:extLst>
          </p:cNvPr>
          <p:cNvSpPr txBox="1"/>
          <p:nvPr/>
        </p:nvSpPr>
        <p:spPr>
          <a:xfrm>
            <a:off x="466675" y="6181235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7EBB386-4963-47ED-B830-A96ECBF7C166}"/>
              </a:ext>
            </a:extLst>
          </p:cNvPr>
          <p:cNvSpPr txBox="1"/>
          <p:nvPr/>
        </p:nvSpPr>
        <p:spPr>
          <a:xfrm>
            <a:off x="1518951" y="605008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7C27F39-6F30-42EF-95B7-0ED1392B9A39}"/>
              </a:ext>
            </a:extLst>
          </p:cNvPr>
          <p:cNvSpPr txBox="1"/>
          <p:nvPr/>
        </p:nvSpPr>
        <p:spPr>
          <a:xfrm>
            <a:off x="3473420" y="6119369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58AB0D-AF67-43E3-A969-6A440BBB3668}"/>
              </a:ext>
            </a:extLst>
          </p:cNvPr>
          <p:cNvSpPr txBox="1"/>
          <p:nvPr/>
        </p:nvSpPr>
        <p:spPr>
          <a:xfrm>
            <a:off x="5400537" y="6132806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FD72AF-D480-E03C-442A-9B6F831DC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</p:spTree>
    <p:extLst>
      <p:ext uri="{BB962C8B-B14F-4D97-AF65-F5344CB8AC3E}">
        <p14:creationId xmlns:p14="http://schemas.microsoft.com/office/powerpoint/2010/main" val="3709302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026304-F64F-4DC4-8F40-D97BAF400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FF265A-93CC-40F4-9F65-AC8A2AFB29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6576"/>
            <a:ext cx="9117337" cy="61793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565485-B865-4EC1-966E-3DE536BD1834}"/>
              </a:ext>
            </a:extLst>
          </p:cNvPr>
          <p:cNvSpPr txBox="1"/>
          <p:nvPr/>
        </p:nvSpPr>
        <p:spPr>
          <a:xfrm>
            <a:off x="152400" y="573213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AADEF0-EF8D-44AB-99F9-785E6B3CDE9B}"/>
              </a:ext>
            </a:extLst>
          </p:cNvPr>
          <p:cNvSpPr txBox="1"/>
          <p:nvPr/>
        </p:nvSpPr>
        <p:spPr>
          <a:xfrm>
            <a:off x="1905000" y="574204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136CF2-B2EF-4EA5-95C9-6A3076BB97D6}"/>
              </a:ext>
            </a:extLst>
          </p:cNvPr>
          <p:cNvSpPr txBox="1"/>
          <p:nvPr/>
        </p:nvSpPr>
        <p:spPr>
          <a:xfrm>
            <a:off x="3886200" y="574204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445460-884E-465F-A21B-F8A5C7D91B2D}"/>
              </a:ext>
            </a:extLst>
          </p:cNvPr>
          <p:cNvSpPr txBox="1"/>
          <p:nvPr/>
        </p:nvSpPr>
        <p:spPr>
          <a:xfrm>
            <a:off x="5745526" y="5742048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D8742EA-E0CF-4988-8234-145C9CB51572}"/>
              </a:ext>
            </a:extLst>
          </p:cNvPr>
          <p:cNvSpPr txBox="1"/>
          <p:nvPr/>
        </p:nvSpPr>
        <p:spPr>
          <a:xfrm>
            <a:off x="7495736" y="5730122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V=1</a:t>
            </a:r>
          </a:p>
        </p:txBody>
      </p:sp>
      <p:sp>
        <p:nvSpPr>
          <p:cNvPr id="20" name="Flowchart: Delay 19">
            <a:extLst>
              <a:ext uri="{FF2B5EF4-FFF2-40B4-BE49-F238E27FC236}">
                <a16:creationId xmlns:a16="http://schemas.microsoft.com/office/drawing/2014/main" id="{1730DD82-638F-4346-BD26-533672507E09}"/>
              </a:ext>
            </a:extLst>
          </p:cNvPr>
          <p:cNvSpPr/>
          <p:nvPr/>
        </p:nvSpPr>
        <p:spPr>
          <a:xfrm rot="10800000">
            <a:off x="5486400" y="594220"/>
            <a:ext cx="304800" cy="304800"/>
          </a:xfrm>
          <a:prstGeom prst="flowChartDela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F70FA83-52D5-4460-9747-93A674D7C3B1}"/>
              </a:ext>
            </a:extLst>
          </p:cNvPr>
          <p:cNvCxnSpPr>
            <a:cxnSpLocks/>
          </p:cNvCxnSpPr>
          <p:nvPr/>
        </p:nvCxnSpPr>
        <p:spPr>
          <a:xfrm>
            <a:off x="6172200" y="5934920"/>
            <a:ext cx="1447800" cy="0"/>
          </a:xfrm>
          <a:prstGeom prst="line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0747AD4-BD62-4A0C-8250-C21A16BAAF6E}"/>
              </a:ext>
            </a:extLst>
          </p:cNvPr>
          <p:cNvGrpSpPr/>
          <p:nvPr/>
        </p:nvGrpSpPr>
        <p:grpSpPr>
          <a:xfrm>
            <a:off x="4073261" y="5926714"/>
            <a:ext cx="1794139" cy="841652"/>
            <a:chOff x="4073261" y="5926714"/>
            <a:chExt cx="1794139" cy="841652"/>
          </a:xfrm>
        </p:grpSpPr>
        <p:sp>
          <p:nvSpPr>
            <p:cNvPr id="34" name="Flowchart: Delay 33">
              <a:extLst>
                <a:ext uri="{FF2B5EF4-FFF2-40B4-BE49-F238E27FC236}">
                  <a16:creationId xmlns:a16="http://schemas.microsoft.com/office/drawing/2014/main" id="{5708AF69-A7C9-46E4-B074-D2F327E9523D}"/>
                </a:ext>
              </a:extLst>
            </p:cNvPr>
            <p:cNvSpPr/>
            <p:nvPr/>
          </p:nvSpPr>
          <p:spPr>
            <a:xfrm>
              <a:off x="4996283" y="6383427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6AE2B1A-0A36-4C72-9C41-C9B01578FAB9}"/>
                </a:ext>
              </a:extLst>
            </p:cNvPr>
            <p:cNvCxnSpPr>
              <a:cxnSpLocks/>
            </p:cNvCxnSpPr>
            <p:nvPr/>
          </p:nvCxnSpPr>
          <p:spPr>
            <a:xfrm>
              <a:off x="4307220" y="5926714"/>
              <a:ext cx="689063" cy="456713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D1961186-BC23-4684-985B-40C7846511E7}"/>
                </a:ext>
              </a:extLst>
            </p:cNvPr>
            <p:cNvCxnSpPr>
              <a:cxnSpLocks/>
              <a:stCxn id="34" idx="3"/>
            </p:cNvCxnSpPr>
            <p:nvPr/>
          </p:nvCxnSpPr>
          <p:spPr>
            <a:xfrm flipV="1">
              <a:off x="5301083" y="5926714"/>
              <a:ext cx="566317" cy="60911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AAE423F-7827-4EE7-8C61-7A4C1E6E80C1}"/>
                </a:ext>
              </a:extLst>
            </p:cNvPr>
            <p:cNvSpPr txBox="1"/>
            <p:nvPr/>
          </p:nvSpPr>
          <p:spPr>
            <a:xfrm>
              <a:off x="4073261" y="6399034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squash</a:t>
              </a:r>
            </a:p>
          </p:txBody>
        </p:sp>
        <p:sp>
          <p:nvSpPr>
            <p:cNvPr id="46" name="Flowchart: Connector 45">
              <a:extLst>
                <a:ext uri="{FF2B5EF4-FFF2-40B4-BE49-F238E27FC236}">
                  <a16:creationId xmlns:a16="http://schemas.microsoft.com/office/drawing/2014/main" id="{3322216C-CF6C-49DF-82FB-87AB29D1D0E0}"/>
                </a:ext>
              </a:extLst>
            </p:cNvPr>
            <p:cNvSpPr/>
            <p:nvPr/>
          </p:nvSpPr>
          <p:spPr>
            <a:xfrm>
              <a:off x="4869254" y="6532429"/>
              <a:ext cx="125950" cy="12595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3D60D0B4-D12D-45BC-910E-04A105349CF1}"/>
              </a:ext>
            </a:extLst>
          </p:cNvPr>
          <p:cNvCxnSpPr>
            <a:cxnSpLocks/>
            <a:endCxn id="20" idx="1"/>
          </p:cNvCxnSpPr>
          <p:nvPr/>
        </p:nvCxnSpPr>
        <p:spPr>
          <a:xfrm rot="16200000" flipV="1">
            <a:off x="3670709" y="2867111"/>
            <a:ext cx="5188300" cy="947317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B8A1893-0351-46DA-B2FC-FAC8F362881F}"/>
              </a:ext>
            </a:extLst>
          </p:cNvPr>
          <p:cNvGrpSpPr/>
          <p:nvPr/>
        </p:nvGrpSpPr>
        <p:grpSpPr>
          <a:xfrm>
            <a:off x="2181664" y="5910924"/>
            <a:ext cx="1794139" cy="845516"/>
            <a:chOff x="4073261" y="5922850"/>
            <a:chExt cx="1794139" cy="845516"/>
          </a:xfrm>
        </p:grpSpPr>
        <p:sp>
          <p:nvSpPr>
            <p:cNvPr id="62" name="Flowchart: Delay 61">
              <a:extLst>
                <a:ext uri="{FF2B5EF4-FFF2-40B4-BE49-F238E27FC236}">
                  <a16:creationId xmlns:a16="http://schemas.microsoft.com/office/drawing/2014/main" id="{8869FFDE-7AB3-4AB7-98DE-4BB75BF84660}"/>
                </a:ext>
              </a:extLst>
            </p:cNvPr>
            <p:cNvSpPr/>
            <p:nvPr/>
          </p:nvSpPr>
          <p:spPr>
            <a:xfrm>
              <a:off x="4996283" y="6383427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23A2E980-294C-478F-8A94-05CBBA78978A}"/>
                </a:ext>
              </a:extLst>
            </p:cNvPr>
            <p:cNvCxnSpPr>
              <a:cxnSpLocks/>
            </p:cNvCxnSpPr>
            <p:nvPr/>
          </p:nvCxnSpPr>
          <p:spPr>
            <a:xfrm>
              <a:off x="4228030" y="5922850"/>
              <a:ext cx="768253" cy="46057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FD1208ED-3976-4E31-847C-F682D5F9C6C1}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V="1">
              <a:off x="5301083" y="5926714"/>
              <a:ext cx="566317" cy="60911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B46492EE-FF54-4A03-8251-6496BCBFB810}"/>
                </a:ext>
              </a:extLst>
            </p:cNvPr>
            <p:cNvSpPr txBox="1"/>
            <p:nvPr/>
          </p:nvSpPr>
          <p:spPr>
            <a:xfrm>
              <a:off x="4073261" y="6399034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squash</a:t>
              </a:r>
            </a:p>
          </p:txBody>
        </p:sp>
        <p:sp>
          <p:nvSpPr>
            <p:cNvPr id="66" name="Flowchart: Connector 65">
              <a:extLst>
                <a:ext uri="{FF2B5EF4-FFF2-40B4-BE49-F238E27FC236}">
                  <a16:creationId xmlns:a16="http://schemas.microsoft.com/office/drawing/2014/main" id="{4D116FED-AD45-47E4-ADA2-065B76AEEA9B}"/>
                </a:ext>
              </a:extLst>
            </p:cNvPr>
            <p:cNvSpPr/>
            <p:nvPr/>
          </p:nvSpPr>
          <p:spPr>
            <a:xfrm>
              <a:off x="4869254" y="6532429"/>
              <a:ext cx="125950" cy="12595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0C2EA40-BE89-47F3-9892-B7A121A189F3}"/>
              </a:ext>
            </a:extLst>
          </p:cNvPr>
          <p:cNvGrpSpPr/>
          <p:nvPr/>
        </p:nvGrpSpPr>
        <p:grpSpPr>
          <a:xfrm>
            <a:off x="202646" y="5910924"/>
            <a:ext cx="1794139" cy="841652"/>
            <a:chOff x="4073261" y="5926714"/>
            <a:chExt cx="1794139" cy="841652"/>
          </a:xfrm>
        </p:grpSpPr>
        <p:sp>
          <p:nvSpPr>
            <p:cNvPr id="68" name="Flowchart: Delay 67">
              <a:extLst>
                <a:ext uri="{FF2B5EF4-FFF2-40B4-BE49-F238E27FC236}">
                  <a16:creationId xmlns:a16="http://schemas.microsoft.com/office/drawing/2014/main" id="{5172123A-C853-499B-B3E7-615588188D16}"/>
                </a:ext>
              </a:extLst>
            </p:cNvPr>
            <p:cNvSpPr/>
            <p:nvPr/>
          </p:nvSpPr>
          <p:spPr>
            <a:xfrm>
              <a:off x="4996283" y="6383427"/>
              <a:ext cx="304800" cy="304800"/>
            </a:xfrm>
            <a:prstGeom prst="flowChartDela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A794309-F612-465F-8683-CF7DE419962C}"/>
                </a:ext>
              </a:extLst>
            </p:cNvPr>
            <p:cNvCxnSpPr>
              <a:cxnSpLocks/>
            </p:cNvCxnSpPr>
            <p:nvPr/>
          </p:nvCxnSpPr>
          <p:spPr>
            <a:xfrm>
              <a:off x="4434748" y="5950710"/>
              <a:ext cx="561535" cy="432717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F9BC67D7-95D2-4232-8AB8-F09D5DACC852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V="1">
              <a:off x="5301083" y="5926714"/>
              <a:ext cx="566317" cy="609113"/>
            </a:xfrm>
            <a:prstGeom prst="line">
              <a:avLst/>
            </a:prstGeom>
            <a:ln w="28575"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D133DDA-0449-4F31-A950-2AAA2A56B95C}"/>
                </a:ext>
              </a:extLst>
            </p:cNvPr>
            <p:cNvSpPr txBox="1"/>
            <p:nvPr/>
          </p:nvSpPr>
          <p:spPr>
            <a:xfrm>
              <a:off x="4073261" y="6399034"/>
              <a:ext cx="8402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squash</a:t>
              </a:r>
            </a:p>
          </p:txBody>
        </p:sp>
        <p:sp>
          <p:nvSpPr>
            <p:cNvPr id="72" name="Flowchart: Connector 71">
              <a:extLst>
                <a:ext uri="{FF2B5EF4-FFF2-40B4-BE49-F238E27FC236}">
                  <a16:creationId xmlns:a16="http://schemas.microsoft.com/office/drawing/2014/main" id="{CBA54330-6136-4433-9874-46B8229A7DBC}"/>
                </a:ext>
              </a:extLst>
            </p:cNvPr>
            <p:cNvSpPr/>
            <p:nvPr/>
          </p:nvSpPr>
          <p:spPr>
            <a:xfrm>
              <a:off x="4869254" y="6532429"/>
              <a:ext cx="125950" cy="125950"/>
            </a:xfrm>
            <a:prstGeom prst="flowChartConnector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2D96C30-0EEB-49A2-948A-805CB170AEBA}"/>
              </a:ext>
            </a:extLst>
          </p:cNvPr>
          <p:cNvSpPr txBox="1"/>
          <p:nvPr/>
        </p:nvSpPr>
        <p:spPr>
          <a:xfrm>
            <a:off x="5181600" y="533400"/>
            <a:ext cx="367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705642A-090F-4892-9986-056EF16E1860}"/>
              </a:ext>
            </a:extLst>
          </p:cNvPr>
          <p:cNvSpPr txBox="1"/>
          <p:nvPr/>
        </p:nvSpPr>
        <p:spPr>
          <a:xfrm>
            <a:off x="18942" y="234859"/>
            <a:ext cx="3593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178DC39-EF7E-43F7-9287-D4235E71A580}"/>
              </a:ext>
            </a:extLst>
          </p:cNvPr>
          <p:cNvSpPr txBox="1"/>
          <p:nvPr/>
        </p:nvSpPr>
        <p:spPr>
          <a:xfrm>
            <a:off x="308293" y="4977825"/>
            <a:ext cx="13821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X(shift)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0BF49DF-D302-41A5-A0CB-66A46235B604}"/>
              </a:ext>
            </a:extLst>
          </p:cNvPr>
          <p:cNvSpPr txBox="1"/>
          <p:nvPr/>
        </p:nvSpPr>
        <p:spPr>
          <a:xfrm>
            <a:off x="2069579" y="4977825"/>
            <a:ext cx="13596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trike="sngStrike" dirty="0">
                <a:solidFill>
                  <a:srgbClr val="FF0000"/>
                </a:solidFill>
              </a:rPr>
              <a:t>E(load)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A9DAF4-EEC0-4671-B3D3-6F7CE73F3F4B}"/>
              </a:ext>
            </a:extLst>
          </p:cNvPr>
          <p:cNvSpPr txBox="1"/>
          <p:nvPr/>
        </p:nvSpPr>
        <p:spPr>
          <a:xfrm>
            <a:off x="4038600" y="4974149"/>
            <a:ext cx="12811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trike="sngStrike" dirty="0">
                <a:solidFill>
                  <a:srgbClr val="FF0000"/>
                </a:solidFill>
              </a:rPr>
              <a:t>D(sub)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64FA354-873C-44B7-91B5-5ED448BA5E03}"/>
              </a:ext>
            </a:extLst>
          </p:cNvPr>
          <p:cNvSpPr txBox="1"/>
          <p:nvPr/>
        </p:nvSpPr>
        <p:spPr>
          <a:xfrm>
            <a:off x="5937041" y="4973352"/>
            <a:ext cx="15011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strike="sngStrike" dirty="0">
                <a:solidFill>
                  <a:srgbClr val="FF0000"/>
                </a:solidFill>
              </a:rPr>
              <a:t>C(store)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D49B2DF-15F4-4C34-8742-A1B78FE1BA38}"/>
              </a:ext>
            </a:extLst>
          </p:cNvPr>
          <p:cNvSpPr txBox="1"/>
          <p:nvPr/>
        </p:nvSpPr>
        <p:spPr>
          <a:xfrm>
            <a:off x="7682854" y="4973351"/>
            <a:ext cx="107952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B(br.)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3509D-3F31-82D7-975F-BFF5C1041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</p:spTree>
    <p:extLst>
      <p:ext uri="{BB962C8B-B14F-4D97-AF65-F5344CB8AC3E}">
        <p14:creationId xmlns:p14="http://schemas.microsoft.com/office/powerpoint/2010/main" val="3282125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RISC-V General-Purpose Integer Registers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641" y="1413493"/>
            <a:ext cx="3571429" cy="4942857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4788470" y="3657600"/>
            <a:ext cx="360143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Note: RISC-V also has an optional</a:t>
            </a:r>
            <a:br>
              <a:rPr lang="en-US" dirty="0"/>
            </a:br>
            <a:r>
              <a:rPr lang="en-US" dirty="0"/>
              <a:t>floating-point extension that defines</a:t>
            </a:r>
            <a:br>
              <a:rPr lang="en-US" dirty="0"/>
            </a:br>
            <a:r>
              <a:rPr lang="en-US" dirty="0"/>
              <a:t>32 general-purpose floating-point</a:t>
            </a:r>
            <a:br>
              <a:rPr lang="en-US" dirty="0"/>
            </a:br>
            <a:r>
              <a:rPr lang="en-US" dirty="0"/>
              <a:t>registers (f0-f31) and instructions </a:t>
            </a:r>
            <a:br>
              <a:rPr lang="en-US" dirty="0"/>
            </a:br>
            <a:r>
              <a:rPr lang="en-US" dirty="0"/>
              <a:t>that operate on them.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788470" y="1635173"/>
            <a:ext cx="20120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RISCV32: XLEN = 32</a:t>
            </a:r>
          </a:p>
          <a:p>
            <a:r>
              <a:rPr lang="en-US" dirty="0"/>
              <a:t>RISCV64: XLEN = 64</a:t>
            </a:r>
          </a:p>
        </p:txBody>
      </p:sp>
    </p:spTree>
    <p:extLst>
      <p:ext uri="{BB962C8B-B14F-4D97-AF65-F5344CB8AC3E}">
        <p14:creationId xmlns:p14="http://schemas.microsoft.com/office/powerpoint/2010/main" val="8490408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RISC-V Instruction Formats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185650"/>
              </p:ext>
            </p:extLst>
          </p:nvPr>
        </p:nvGraphicFramePr>
        <p:xfrm>
          <a:off x="76184" y="1600200"/>
          <a:ext cx="8382016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938">
                  <a:extLst>
                    <a:ext uri="{9D8B030D-6E8A-4147-A177-3AD203B41FA5}">
                      <a16:colId xmlns:a16="http://schemas.microsoft.com/office/drawing/2014/main" val="1951458360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1017889604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1664617096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403053681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461789937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3143681935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542138519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3228555047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3598919888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3483633883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483416555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4185244356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314992286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3381293925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3457204492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158751919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310195056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969554857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3694318739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815965149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834567586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3963240255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645173225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449343282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178223765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35785494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728216872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4174838479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3332169960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1536426877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3177904297"/>
                    </a:ext>
                  </a:extLst>
                </a:gridCol>
                <a:gridCol w="261938">
                  <a:extLst>
                    <a:ext uri="{9D8B030D-6E8A-4147-A177-3AD203B41FA5}">
                      <a16:colId xmlns:a16="http://schemas.microsoft.com/office/drawing/2014/main" val="21934146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26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23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19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18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17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16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13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0" marR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marL="0" marR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98557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8088368"/>
                  </a:ext>
                </a:extLst>
              </a:tr>
              <a:tr h="370840">
                <a:tc gridSpan="3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2355432"/>
                  </a:ext>
                </a:extLst>
              </a:tr>
              <a:tr h="370840">
                <a:tc gridSpan="12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imm</a:t>
                      </a:r>
                      <a:r>
                        <a:rPr lang="en-US" dirty="0"/>
                        <a:t>[11:0]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0294347"/>
                  </a:ext>
                </a:extLst>
              </a:tr>
              <a:tr h="370840">
                <a:tc gridSpan="3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970535"/>
                  </a:ext>
                </a:extLst>
              </a:tr>
              <a:tr h="370840"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imm</a:t>
                      </a:r>
                      <a:r>
                        <a:rPr lang="en-US" dirty="0"/>
                        <a:t>[11:5]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imm</a:t>
                      </a:r>
                      <a:r>
                        <a:rPr lang="en-US" dirty="0"/>
                        <a:t>[4:0]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8794312"/>
                  </a:ext>
                </a:extLst>
              </a:tr>
              <a:tr h="370840">
                <a:tc gridSpan="3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09452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imm</a:t>
                      </a:r>
                      <a:r>
                        <a:rPr lang="en-US" dirty="0"/>
                        <a:t>[10:5]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rs1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func3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imm</a:t>
                      </a:r>
                      <a:r>
                        <a:rPr lang="en-US" dirty="0"/>
                        <a:t>[4:1]</a:t>
                      </a:r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marL="0" marR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609632"/>
                  </a:ext>
                </a:extLst>
              </a:tr>
              <a:tr h="370840">
                <a:tc gridSpan="3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955985"/>
                  </a:ext>
                </a:extLst>
              </a:tr>
              <a:tr h="370840">
                <a:tc gridSpan="20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imm</a:t>
                      </a:r>
                      <a:r>
                        <a:rPr lang="en-US" dirty="0"/>
                        <a:t>[31:12]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6781617"/>
                  </a:ext>
                </a:extLst>
              </a:tr>
              <a:tr h="370840">
                <a:tc gridSpan="3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6544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10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imm</a:t>
                      </a:r>
                      <a:r>
                        <a:rPr lang="en-US" dirty="0"/>
                        <a:t>[10:1]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8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imm</a:t>
                      </a:r>
                      <a:r>
                        <a:rPr lang="en-US" dirty="0"/>
                        <a:t>[19:12]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rd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7">
                  <a:txBody>
                    <a:bodyPr/>
                    <a:lstStyle/>
                    <a:p>
                      <a:pPr algn="ctr"/>
                      <a:r>
                        <a:rPr lang="en-US" dirty="0"/>
                        <a:t>opcode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8781353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458200" y="2714228"/>
            <a:ext cx="68580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I-type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58200" y="1972548"/>
            <a:ext cx="68580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R-type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458200" y="3455908"/>
            <a:ext cx="68580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S-type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458200" y="4197588"/>
            <a:ext cx="68580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B-type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58200" y="4939268"/>
            <a:ext cx="68580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U-type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475785" y="5679434"/>
            <a:ext cx="685800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dirty="0"/>
              <a:t>J-type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-76200" y="3888342"/>
            <a:ext cx="891591" cy="493912"/>
            <a:chOff x="-76200" y="3888342"/>
            <a:chExt cx="891591" cy="493912"/>
          </a:xfrm>
        </p:grpSpPr>
        <p:sp>
          <p:nvSpPr>
            <p:cNvPr id="15" name="TextBox 14"/>
            <p:cNvSpPr txBox="1"/>
            <p:nvPr/>
          </p:nvSpPr>
          <p:spPr>
            <a:xfrm>
              <a:off x="-76200" y="3888342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imm</a:t>
              </a:r>
              <a:r>
                <a:rPr lang="en-US" sz="1600" dirty="0"/>
                <a:t>[12]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52400" y="4197588"/>
              <a:ext cx="0" cy="1846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6248400" y="3892027"/>
            <a:ext cx="891591" cy="493912"/>
            <a:chOff x="6248400" y="3892027"/>
            <a:chExt cx="891591" cy="493912"/>
          </a:xfrm>
        </p:grpSpPr>
        <p:sp>
          <p:nvSpPr>
            <p:cNvPr id="19" name="TextBox 18"/>
            <p:cNvSpPr txBox="1"/>
            <p:nvPr/>
          </p:nvSpPr>
          <p:spPr>
            <a:xfrm>
              <a:off x="6248400" y="3892027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imm</a:t>
              </a:r>
              <a:r>
                <a:rPr lang="en-US" sz="1600" dirty="0"/>
                <a:t>[11]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>
              <a:off x="6477000" y="4201273"/>
              <a:ext cx="0" cy="1846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2819400" y="5370188"/>
            <a:ext cx="891591" cy="493912"/>
            <a:chOff x="6248400" y="3892027"/>
            <a:chExt cx="891591" cy="493912"/>
          </a:xfrm>
        </p:grpSpPr>
        <p:sp>
          <p:nvSpPr>
            <p:cNvPr id="24" name="TextBox 23"/>
            <p:cNvSpPr txBox="1"/>
            <p:nvPr/>
          </p:nvSpPr>
          <p:spPr>
            <a:xfrm>
              <a:off x="6248400" y="3892027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imm</a:t>
              </a:r>
              <a:r>
                <a:rPr lang="en-US" sz="1600" dirty="0"/>
                <a:t>[11]</a:t>
              </a:r>
            </a:p>
          </p:txBody>
        </p:sp>
        <p:cxnSp>
          <p:nvCxnSpPr>
            <p:cNvPr id="25" name="Straight Arrow Connector 24"/>
            <p:cNvCxnSpPr/>
            <p:nvPr/>
          </p:nvCxnSpPr>
          <p:spPr>
            <a:xfrm>
              <a:off x="6477000" y="4201273"/>
              <a:ext cx="0" cy="1846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-76201" y="5370188"/>
            <a:ext cx="891591" cy="493912"/>
            <a:chOff x="6248400" y="3892027"/>
            <a:chExt cx="891591" cy="493912"/>
          </a:xfrm>
        </p:grpSpPr>
        <p:sp>
          <p:nvSpPr>
            <p:cNvPr id="27" name="TextBox 26"/>
            <p:cNvSpPr txBox="1"/>
            <p:nvPr/>
          </p:nvSpPr>
          <p:spPr>
            <a:xfrm>
              <a:off x="6248400" y="3892027"/>
              <a:ext cx="8915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/>
                <a:t>imm</a:t>
              </a:r>
              <a:r>
                <a:rPr lang="en-US" sz="1600" dirty="0"/>
                <a:t>[20]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6477000" y="4201273"/>
              <a:ext cx="0" cy="184666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422247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Observations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The formats were designed with various pipeline design considerations in mind, for example…</a:t>
            </a:r>
          </a:p>
          <a:p>
            <a:r>
              <a:rPr lang="en-US" sz="2400" dirty="0"/>
              <a:t>RISC-V architects wanted to keep rs1, rs2, and </a:t>
            </a:r>
            <a:r>
              <a:rPr lang="en-US" sz="2400" dirty="0" err="1"/>
              <a:t>rd</a:t>
            </a:r>
            <a:r>
              <a:rPr lang="en-US" sz="2400" dirty="0"/>
              <a:t>, in the same locations across all formats that use them, so that reading from the register file can proceed in parallel with decoding the opcode.*</a:t>
            </a:r>
          </a:p>
          <a:p>
            <a:r>
              <a:rPr lang="en-US" sz="2400" dirty="0"/>
              <a:t>Across all formats with </a:t>
            </a:r>
            <a:r>
              <a:rPr lang="en-US" sz="2400" dirty="0" err="1"/>
              <a:t>imm</a:t>
            </a:r>
            <a:r>
              <a:rPr lang="en-US" sz="2400" dirty="0"/>
              <a:t>, the most-significant-bit (</a:t>
            </a:r>
            <a:r>
              <a:rPr lang="en-US" sz="2400" dirty="0" err="1"/>
              <a:t>msb</a:t>
            </a:r>
            <a:r>
              <a:rPr lang="en-US" sz="2400" dirty="0"/>
              <a:t>) of </a:t>
            </a:r>
            <a:r>
              <a:rPr lang="en-US" sz="2400" dirty="0" err="1"/>
              <a:t>imm</a:t>
            </a:r>
            <a:r>
              <a:rPr lang="en-US" sz="2400" dirty="0"/>
              <a:t> is always at bit 31, so that sign-extension of </a:t>
            </a:r>
            <a:r>
              <a:rPr lang="en-US" sz="2400" dirty="0" err="1"/>
              <a:t>imm</a:t>
            </a:r>
            <a:r>
              <a:rPr lang="en-US" sz="2400" dirty="0"/>
              <a:t> to a full 32-bit (RV32) or 64-bit (RV64) immediate operand can begin before decoding the opcode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482" y="5740572"/>
            <a:ext cx="8270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This mostly helps simple pipelines.  My opinion: for superscalars, decode and register renaming</a:t>
            </a:r>
            <a:br>
              <a:rPr lang="en-US" sz="1600" dirty="0"/>
            </a:br>
            <a:r>
              <a:rPr lang="en-US" sz="1600" dirty="0"/>
              <a:t>will likely be serialized anyway to facilitate renaming a bundle of instructions in parallel.</a:t>
            </a:r>
          </a:p>
        </p:txBody>
      </p:sp>
    </p:spTree>
    <p:extLst>
      <p:ext uri="{BB962C8B-B14F-4D97-AF65-F5344CB8AC3E}">
        <p14:creationId xmlns:p14="http://schemas.microsoft.com/office/powerpoint/2010/main" val="38291270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536582"/>
              </p:ext>
            </p:extLst>
          </p:nvPr>
        </p:nvGraphicFramePr>
        <p:xfrm>
          <a:off x="-6531" y="381000"/>
          <a:ext cx="9144000" cy="593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62000">
                  <a:extLst>
                    <a:ext uri="{9D8B030D-6E8A-4147-A177-3AD203B41FA5}">
                      <a16:colId xmlns:a16="http://schemas.microsoft.com/office/drawing/2014/main" val="3170302078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820482278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344443539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41663019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instruction 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4897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R-type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register-register ALU operations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rs2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i="1" dirty="0">
                          <a:latin typeface="+mn-lt"/>
                          <a:cs typeface="Courier New" panose="02070309020205020404" pitchFamily="49" charset="0"/>
                        </a:rPr>
                        <a:t>e.g.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add)</a:t>
                      </a:r>
                      <a:endParaRPr lang="en-US" dirty="0">
                        <a:latin typeface="+mn-lt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RF[</a:t>
                      </a:r>
                      <a:r>
                        <a:rPr lang="en-US" dirty="0" err="1"/>
                        <a:t>rd</a:t>
                      </a:r>
                      <a:r>
                        <a:rPr lang="en-US" dirty="0"/>
                        <a:t>] = RF[rs1] </a:t>
                      </a:r>
                      <a:r>
                        <a:rPr lang="en-US" i="1" dirty="0"/>
                        <a:t>op</a:t>
                      </a:r>
                      <a:r>
                        <a:rPr lang="en-US" dirty="0"/>
                        <a:t> RF[rs2]</a:t>
                      </a:r>
                      <a:br>
                        <a:rPr lang="en-US" dirty="0"/>
                      </a:br>
                      <a:r>
                        <a:rPr lang="en-US" sz="1400" dirty="0"/>
                        <a:t>PC = PC + 4</a:t>
                      </a:r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651283501"/>
                  </a:ext>
                </a:extLst>
              </a:tr>
              <a:tr h="370840">
                <a:tc rowSpan="3">
                  <a:txBody>
                    <a:bodyPr/>
                    <a:lstStyle/>
                    <a:p>
                      <a:r>
                        <a:rPr lang="en-US" dirty="0"/>
                        <a:t>I-type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register-immediate ALU</a:t>
                      </a:r>
                      <a:r>
                        <a:rPr lang="en-US" baseline="0" dirty="0"/>
                        <a:t> operations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rs1, #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</a:t>
                      </a:r>
                      <a:b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i="1" dirty="0">
                          <a:latin typeface="+mn-lt"/>
                          <a:cs typeface="Courier New" panose="02070309020205020404" pitchFamily="49" charset="0"/>
                        </a:rPr>
                        <a:t>e.g.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+mn-lt"/>
                          <a:cs typeface="Courier New" panose="02070309020205020404" pitchFamily="49" charset="0"/>
                        </a:rPr>
                        <a:t>addi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en-US" dirty="0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RF[</a:t>
                      </a:r>
                      <a:r>
                        <a:rPr lang="en-US" dirty="0" err="1"/>
                        <a:t>rd</a:t>
                      </a:r>
                      <a:r>
                        <a:rPr lang="en-US" dirty="0"/>
                        <a:t>] = RF[rs1] </a:t>
                      </a:r>
                      <a:r>
                        <a:rPr lang="en-US" i="1" dirty="0"/>
                        <a:t>op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sign_extend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imm</a:t>
                      </a:r>
                      <a:r>
                        <a:rPr lang="en-US" dirty="0"/>
                        <a:t>)</a:t>
                      </a:r>
                      <a:br>
                        <a:rPr lang="en-US" dirty="0"/>
                      </a:br>
                      <a:r>
                        <a:rPr lang="en-US" sz="1400" dirty="0"/>
                        <a:t>PC = PC + 4</a:t>
                      </a:r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110223354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loads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i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en-US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(rs1)</a:t>
                      </a:r>
                    </a:p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(sizes: </a:t>
                      </a:r>
                      <a:r>
                        <a:rPr lang="en-US" baseline="0" dirty="0" err="1">
                          <a:latin typeface="+mn-lt"/>
                          <a:cs typeface="Courier New" panose="02070309020205020404" pitchFamily="49" charset="0"/>
                        </a:rPr>
                        <a:t>lb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+mn-lt"/>
                          <a:cs typeface="Courier New" panose="02070309020205020404" pitchFamily="49" charset="0"/>
                        </a:rPr>
                        <a:t>lh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+mn-lt"/>
                          <a:cs typeface="Courier New" panose="02070309020205020404" pitchFamily="49" charset="0"/>
                        </a:rPr>
                        <a:t>lw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+mn-lt"/>
                          <a:cs typeface="Courier New" panose="02070309020205020404" pitchFamily="49" charset="0"/>
                        </a:rPr>
                        <a:t>ld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(also: signed or unsigned)</a:t>
                      </a:r>
                      <a:endParaRPr lang="en-US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vaddr</a:t>
                      </a:r>
                      <a:r>
                        <a:rPr lang="en-US" dirty="0"/>
                        <a:t> = RF[rs1] + </a:t>
                      </a:r>
                      <a:r>
                        <a:rPr lang="en-US" dirty="0" err="1"/>
                        <a:t>sign_extend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imm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 err="1"/>
                        <a:t>paddr</a:t>
                      </a:r>
                      <a:r>
                        <a:rPr lang="en-US" dirty="0"/>
                        <a:t> = translate(</a:t>
                      </a:r>
                      <a:r>
                        <a:rPr lang="en-US" dirty="0" err="1"/>
                        <a:t>vaddr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RF[</a:t>
                      </a:r>
                      <a:r>
                        <a:rPr lang="en-US" dirty="0" err="1"/>
                        <a:t>rd</a:t>
                      </a:r>
                      <a:r>
                        <a:rPr lang="en-US" dirty="0"/>
                        <a:t>] = MEM[</a:t>
                      </a:r>
                      <a:r>
                        <a:rPr lang="en-US" dirty="0" err="1"/>
                        <a:t>paddr</a:t>
                      </a:r>
                      <a:r>
                        <a:rPr lang="en-US" dirty="0"/>
                        <a:t>]</a:t>
                      </a:r>
                    </a:p>
                    <a:p>
                      <a:r>
                        <a:rPr lang="en-US" sz="1400" dirty="0"/>
                        <a:t>PC = PC + 4</a:t>
                      </a:r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88884429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JR,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JALR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24956297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S-type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</a:t>
                      </a:r>
                      <a:r>
                        <a:rPr lang="en-US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(rs1), rs2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(sizes: </a:t>
                      </a:r>
                      <a:r>
                        <a:rPr lang="en-US" baseline="0" dirty="0" err="1">
                          <a:latin typeface="+mn-lt"/>
                          <a:cs typeface="Courier New" panose="02070309020205020404" pitchFamily="49" charset="0"/>
                        </a:rPr>
                        <a:t>sb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+mn-lt"/>
                          <a:cs typeface="Courier New" panose="02070309020205020404" pitchFamily="49" charset="0"/>
                        </a:rPr>
                        <a:t>sh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+mn-lt"/>
                          <a:cs typeface="Courier New" panose="02070309020205020404" pitchFamily="49" charset="0"/>
                        </a:rPr>
                        <a:t>sw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baseline="0" dirty="0" err="1">
                          <a:latin typeface="+mn-lt"/>
                          <a:cs typeface="Courier New" panose="02070309020205020404" pitchFamily="49" charset="0"/>
                        </a:rPr>
                        <a:t>sd</a:t>
                      </a:r>
                      <a:r>
                        <a:rPr lang="en-US" baseline="0" dirty="0">
                          <a:latin typeface="+mn-lt"/>
                          <a:cs typeface="Courier New" panose="02070309020205020404" pitchFamily="49" charset="0"/>
                        </a:rPr>
                        <a:t>)</a:t>
                      </a:r>
                      <a:endParaRPr lang="en-US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vaddr</a:t>
                      </a:r>
                      <a:r>
                        <a:rPr lang="en-US" dirty="0"/>
                        <a:t> = RF[rs1] + </a:t>
                      </a:r>
                      <a:r>
                        <a:rPr lang="en-US" dirty="0" err="1"/>
                        <a:t>sign_extend</a:t>
                      </a:r>
                      <a:r>
                        <a:rPr lang="en-US" dirty="0"/>
                        <a:t>(</a:t>
                      </a:r>
                      <a:r>
                        <a:rPr lang="en-US" dirty="0" err="1"/>
                        <a:t>imm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 err="1"/>
                        <a:t>paddr</a:t>
                      </a:r>
                      <a:r>
                        <a:rPr lang="en-US" dirty="0"/>
                        <a:t> = translate(</a:t>
                      </a:r>
                      <a:r>
                        <a:rPr lang="en-US" dirty="0" err="1"/>
                        <a:t>vaddr</a:t>
                      </a:r>
                      <a:r>
                        <a:rPr lang="en-US" dirty="0"/>
                        <a:t>)</a:t>
                      </a:r>
                    </a:p>
                    <a:p>
                      <a:r>
                        <a:rPr lang="en-US" dirty="0"/>
                        <a:t>MEM[</a:t>
                      </a:r>
                      <a:r>
                        <a:rPr lang="en-US" dirty="0" err="1"/>
                        <a:t>paddr</a:t>
                      </a:r>
                      <a:r>
                        <a:rPr lang="en-US" dirty="0"/>
                        <a:t>] = RF[rs2]</a:t>
                      </a:r>
                    </a:p>
                    <a:p>
                      <a:r>
                        <a:rPr lang="en-US" sz="1400" dirty="0"/>
                        <a:t>PC = PC + 4</a:t>
                      </a:r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2671881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B-type</a:t>
                      </a:r>
                    </a:p>
                  </a:txBody>
                  <a:tcPr marL="45720" marR="4572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conditional branches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i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rs1, rs2, #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i="1" dirty="0">
                          <a:latin typeface="+mn-lt"/>
                          <a:cs typeface="Courier New" panose="02070309020205020404" pitchFamily="49" charset="0"/>
                        </a:rPr>
                        <a:t>e.g.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+mn-lt"/>
                          <a:cs typeface="Courier New" panose="02070309020205020404" pitchFamily="49" charset="0"/>
                        </a:rPr>
                        <a:t>beq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+mn-lt"/>
                          <a:cs typeface="Courier New" panose="02070309020205020404" pitchFamily="49" charset="0"/>
                        </a:rPr>
                        <a:t>bne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+mn-lt"/>
                          <a:cs typeface="Courier New" panose="02070309020205020404" pitchFamily="49" charset="0"/>
                        </a:rPr>
                        <a:t>blt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i="1" dirty="0">
                          <a:latin typeface="+mn-lt"/>
                          <a:cs typeface="Courier New" panose="02070309020205020404" pitchFamily="49" charset="0"/>
                        </a:rPr>
                        <a:t>etc</a:t>
                      </a:r>
                      <a:r>
                        <a:rPr lang="en-US" dirty="0">
                          <a:latin typeface="+mn-lt"/>
                          <a:cs typeface="Courier New" panose="02070309020205020404" pitchFamily="49" charset="0"/>
                        </a:rPr>
                        <a:t>.)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condition = (RF[rs1]</a:t>
                      </a:r>
                      <a:r>
                        <a:rPr lang="en-US" baseline="0" dirty="0"/>
                        <a:t> </a:t>
                      </a:r>
                      <a:r>
                        <a:rPr lang="en-US" i="1" baseline="0" dirty="0"/>
                        <a:t>op</a:t>
                      </a:r>
                      <a:r>
                        <a:rPr lang="en-US" baseline="0" dirty="0"/>
                        <a:t> RF[rs2])</a:t>
                      </a:r>
                    </a:p>
                    <a:p>
                      <a:r>
                        <a:rPr lang="en-US" baseline="0" dirty="0"/>
                        <a:t>target = PC + 4 + </a:t>
                      </a:r>
                      <a:r>
                        <a:rPr lang="en-US" baseline="0" dirty="0" err="1"/>
                        <a:t>sign_extend</a:t>
                      </a:r>
                      <a:r>
                        <a:rPr lang="en-US" baseline="0" dirty="0"/>
                        <a:t>(</a:t>
                      </a:r>
                      <a:r>
                        <a:rPr lang="en-US" baseline="0" dirty="0" err="1"/>
                        <a:t>imm</a:t>
                      </a:r>
                      <a:r>
                        <a:rPr lang="en-US" baseline="0" dirty="0"/>
                        <a:t>)</a:t>
                      </a:r>
                    </a:p>
                    <a:p>
                      <a:r>
                        <a:rPr lang="en-US" baseline="0" dirty="0"/>
                        <a:t>PC = (condition ? target : PC + 4)</a:t>
                      </a:r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4280411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U-type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LUI, AUIPC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5776077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J-type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J, JAL</a:t>
                      </a:r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 marL="45720" marR="45720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45720" marR="45720"/>
                </a:tc>
                <a:extLst>
                  <a:ext uri="{0D108BD9-81ED-4DB2-BD59-A6C34878D82A}">
                    <a16:rowId xmlns:a16="http://schemas.microsoft.com/office/drawing/2014/main" val="64288633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ECE 463/563, Microprocessor Architecture, Prof. Eric Rotenberg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0598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to Execute an Instruction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/>
              <a:t>Instruction fetch (“IF”)</a:t>
            </a:r>
          </a:p>
          <a:p>
            <a:pPr lvl="1"/>
            <a:r>
              <a:rPr lang="en-US" altLang="en-US" dirty="0"/>
              <a:t>IR = MEM[translate(PC)]</a:t>
            </a:r>
          </a:p>
          <a:p>
            <a:pPr lvl="1"/>
            <a:r>
              <a:rPr lang="en-US" altLang="en-US" dirty="0"/>
              <a:t>NPC = PC + 4</a:t>
            </a:r>
          </a:p>
          <a:p>
            <a:r>
              <a:rPr lang="en-US" altLang="en-US" dirty="0"/>
              <a:t>Instruction decode/Register read (“ID”)</a:t>
            </a:r>
          </a:p>
          <a:p>
            <a:pPr lvl="1"/>
            <a:r>
              <a:rPr lang="en-US" altLang="en-US" dirty="0"/>
              <a:t>A = RF[rs1]</a:t>
            </a:r>
          </a:p>
          <a:p>
            <a:pPr lvl="1"/>
            <a:r>
              <a:rPr lang="en-US" altLang="en-US" dirty="0"/>
              <a:t>B = RF[rs2]</a:t>
            </a:r>
          </a:p>
          <a:p>
            <a:pPr lvl="1"/>
            <a:r>
              <a:rPr lang="en-US" altLang="en-US" dirty="0"/>
              <a:t>IMM = </a:t>
            </a:r>
            <a:r>
              <a:rPr lang="en-US" altLang="en-US" dirty="0" err="1"/>
              <a:t>sign_extend</a:t>
            </a:r>
            <a:r>
              <a:rPr lang="en-US" altLang="en-US" dirty="0"/>
              <a:t>(</a:t>
            </a:r>
            <a:r>
              <a:rPr lang="en-US" altLang="en-US" dirty="0" err="1"/>
              <a:t>imm</a:t>
            </a:r>
            <a:r>
              <a:rPr lang="en-US" altLang="en-US" dirty="0"/>
              <a:t>)</a:t>
            </a:r>
          </a:p>
          <a:p>
            <a:pPr lvl="1"/>
            <a:r>
              <a:rPr lang="en-US" altLang="en-US" dirty="0"/>
              <a:t>control = decode(opcode, func3, func7) </a:t>
            </a:r>
          </a:p>
          <a:p>
            <a:pPr lvl="2"/>
            <a:r>
              <a:rPr lang="en-US" altLang="en-US" dirty="0"/>
              <a:t>Resulting decoded control signals flow with instr. to later units, to orchestrate the </a:t>
            </a:r>
            <a:r>
              <a:rPr lang="en-US" altLang="en-US" dirty="0" err="1"/>
              <a:t>datapath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2869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Executing an Instruction (cont.)</a:t>
            </a:r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Execute (“EX”)</a:t>
            </a:r>
          </a:p>
          <a:p>
            <a:pPr lvl="1"/>
            <a:r>
              <a:rPr lang="en-US" altLang="en-US" dirty="0"/>
              <a:t>load or store:</a:t>
            </a:r>
          </a:p>
          <a:p>
            <a:pPr lvl="2"/>
            <a:r>
              <a:rPr lang="en-US" altLang="en-US" dirty="0" err="1"/>
              <a:t>ALUOutput</a:t>
            </a:r>
            <a:r>
              <a:rPr lang="en-US" altLang="en-US" dirty="0"/>
              <a:t> = A + IMM</a:t>
            </a:r>
          </a:p>
          <a:p>
            <a:pPr lvl="1"/>
            <a:r>
              <a:rPr lang="en-US" altLang="en-US" dirty="0"/>
              <a:t>register-register ALU operation:</a:t>
            </a:r>
          </a:p>
          <a:p>
            <a:pPr lvl="2"/>
            <a:r>
              <a:rPr lang="en-US" altLang="en-US" dirty="0" err="1"/>
              <a:t>ALUOutput</a:t>
            </a:r>
            <a:r>
              <a:rPr lang="en-US" altLang="en-US" dirty="0"/>
              <a:t> = A </a:t>
            </a:r>
            <a:r>
              <a:rPr lang="en-US" altLang="en-US" i="1" dirty="0"/>
              <a:t>op</a:t>
            </a:r>
            <a:r>
              <a:rPr lang="en-US" altLang="en-US" dirty="0"/>
              <a:t> B</a:t>
            </a:r>
          </a:p>
          <a:p>
            <a:pPr lvl="1"/>
            <a:r>
              <a:rPr lang="en-US" altLang="en-US" dirty="0"/>
              <a:t>register-immediate ALU operation:</a:t>
            </a:r>
          </a:p>
          <a:p>
            <a:pPr lvl="2"/>
            <a:r>
              <a:rPr lang="en-US" altLang="en-US" dirty="0" err="1"/>
              <a:t>ALUOutput</a:t>
            </a:r>
            <a:r>
              <a:rPr lang="en-US" altLang="en-US" dirty="0"/>
              <a:t> = A </a:t>
            </a:r>
            <a:r>
              <a:rPr lang="en-US" altLang="en-US" i="1" dirty="0"/>
              <a:t>op</a:t>
            </a:r>
            <a:r>
              <a:rPr lang="en-US" altLang="en-US" dirty="0"/>
              <a:t> IMM</a:t>
            </a:r>
          </a:p>
          <a:p>
            <a:pPr lvl="1"/>
            <a:r>
              <a:rPr lang="en-US" altLang="en-US" dirty="0"/>
              <a:t>branch:</a:t>
            </a:r>
          </a:p>
          <a:p>
            <a:pPr lvl="2"/>
            <a:r>
              <a:rPr lang="en-US" altLang="en-US" dirty="0" err="1"/>
              <a:t>ALUOutput</a:t>
            </a:r>
            <a:r>
              <a:rPr lang="en-US" altLang="en-US" dirty="0"/>
              <a:t> = NPC + IMM</a:t>
            </a:r>
          </a:p>
          <a:p>
            <a:pPr lvl="2"/>
            <a:endParaRPr lang="en-US" altLang="en-US" dirty="0"/>
          </a:p>
          <a:p>
            <a:pPr lvl="1"/>
            <a:r>
              <a:rPr lang="en-US" altLang="en-US" dirty="0"/>
              <a:t>In addition, evaluate whether to branch or not:</a:t>
            </a:r>
          </a:p>
          <a:p>
            <a:pPr lvl="2"/>
            <a:r>
              <a:rPr lang="en-US" altLang="en-US" i="1" dirty="0"/>
              <a:t>branch</a:t>
            </a:r>
            <a:r>
              <a:rPr lang="en-US" altLang="en-US" dirty="0"/>
              <a:t> = (</a:t>
            </a:r>
            <a:r>
              <a:rPr lang="en-US" altLang="en-US" dirty="0" err="1"/>
              <a:t>is_branch_inst</a:t>
            </a:r>
            <a:r>
              <a:rPr lang="en-US" altLang="en-US" dirty="0"/>
              <a:t>) &amp;&amp; (A </a:t>
            </a:r>
            <a:r>
              <a:rPr lang="en-US" altLang="en-US" i="1" dirty="0"/>
              <a:t>op</a:t>
            </a:r>
            <a:r>
              <a:rPr lang="en-US" altLang="en-US" dirty="0"/>
              <a:t> B)</a:t>
            </a:r>
          </a:p>
          <a:p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65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8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899" grpId="0" build="p" bldLvl="3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Executing an Instruction (cont.)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Memory access/Branch completion (“MEM”)</a:t>
            </a:r>
          </a:p>
          <a:p>
            <a:pPr lvl="1"/>
            <a:r>
              <a:rPr lang="en-US" altLang="en-US" dirty="0"/>
              <a:t>Memory access:</a:t>
            </a:r>
          </a:p>
          <a:p>
            <a:pPr lvl="2"/>
            <a:r>
              <a:rPr lang="en-US" altLang="en-US" dirty="0" err="1"/>
              <a:t>Load_Mem_Data</a:t>
            </a:r>
            <a:r>
              <a:rPr lang="en-US" altLang="en-US" dirty="0"/>
              <a:t> = MEM[translate(</a:t>
            </a:r>
            <a:r>
              <a:rPr lang="en-US" altLang="en-US" dirty="0" err="1"/>
              <a:t>ALUOutput</a:t>
            </a:r>
            <a:r>
              <a:rPr lang="en-US" altLang="en-US" dirty="0"/>
              <a:t>)]    /* load */</a:t>
            </a:r>
          </a:p>
          <a:p>
            <a:pPr lvl="2"/>
            <a:r>
              <a:rPr lang="en-US" altLang="en-US" dirty="0"/>
              <a:t>MEM[translate(</a:t>
            </a:r>
            <a:r>
              <a:rPr lang="en-US" altLang="en-US" dirty="0" err="1"/>
              <a:t>ALUOutput</a:t>
            </a:r>
            <a:r>
              <a:rPr lang="en-US" altLang="en-US" dirty="0"/>
              <a:t>)] = B	                     /* store */</a:t>
            </a:r>
          </a:p>
          <a:p>
            <a:pPr lvl="1"/>
            <a:r>
              <a:rPr lang="en-US" altLang="en-US" dirty="0"/>
              <a:t>Branch completion:</a:t>
            </a:r>
          </a:p>
          <a:p>
            <a:pPr lvl="2"/>
            <a:r>
              <a:rPr lang="en-US" altLang="en-US" dirty="0"/>
              <a:t>PC = (</a:t>
            </a:r>
            <a:r>
              <a:rPr lang="en-US" altLang="en-US" i="1" dirty="0"/>
              <a:t>branch</a:t>
            </a:r>
            <a:r>
              <a:rPr lang="en-US" altLang="en-US" dirty="0"/>
              <a:t> ? </a:t>
            </a:r>
            <a:r>
              <a:rPr lang="en-US" altLang="en-US" dirty="0" err="1"/>
              <a:t>ALUOutput</a:t>
            </a:r>
            <a:r>
              <a:rPr lang="en-US" altLang="en-US" dirty="0"/>
              <a:t> : NPC)</a:t>
            </a:r>
          </a:p>
          <a:p>
            <a:r>
              <a:rPr lang="en-US" altLang="en-US" dirty="0"/>
              <a:t>Write back (“WB”)</a:t>
            </a:r>
          </a:p>
          <a:p>
            <a:pPr lvl="1"/>
            <a:r>
              <a:rPr lang="en-US" altLang="en-US" dirty="0"/>
              <a:t>register-register or register-immediate ALU operation:</a:t>
            </a:r>
          </a:p>
          <a:p>
            <a:pPr lvl="2"/>
            <a:r>
              <a:rPr lang="en-US" altLang="en-US" dirty="0"/>
              <a:t>RF[</a:t>
            </a:r>
            <a:r>
              <a:rPr lang="en-US" altLang="en-US" dirty="0" err="1"/>
              <a:t>rd</a:t>
            </a:r>
            <a:r>
              <a:rPr lang="en-US" altLang="en-US" dirty="0"/>
              <a:t>] = </a:t>
            </a:r>
            <a:r>
              <a:rPr lang="en-US" altLang="en-US" dirty="0" err="1"/>
              <a:t>ALUOutput</a:t>
            </a:r>
            <a:endParaRPr lang="en-US" altLang="en-US" dirty="0"/>
          </a:p>
          <a:p>
            <a:pPr lvl="1"/>
            <a:r>
              <a:rPr lang="en-US" altLang="en-US" dirty="0"/>
              <a:t>load instruction:</a:t>
            </a:r>
          </a:p>
          <a:p>
            <a:pPr lvl="2"/>
            <a:r>
              <a:rPr lang="en-US" altLang="en-US" dirty="0"/>
              <a:t>RF[</a:t>
            </a:r>
            <a:r>
              <a:rPr lang="en-US" altLang="en-US" dirty="0" err="1"/>
              <a:t>rd</a:t>
            </a:r>
            <a:r>
              <a:rPr lang="en-US" altLang="en-US" dirty="0"/>
              <a:t>] = </a:t>
            </a:r>
            <a:r>
              <a:rPr lang="en-US" altLang="en-US" dirty="0" err="1"/>
              <a:t>Load_Mem_Data</a:t>
            </a:r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ECE 463/563, Microprocessor Architecture, Prof. Eric Rotenberg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847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 bldLvl="3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7425</TotalTime>
  <Words>1533</Words>
  <Application>Microsoft Office PowerPoint</Application>
  <PresentationFormat>On-screen Show (4:3)</PresentationFormat>
  <Paragraphs>402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Courier New</vt:lpstr>
      <vt:lpstr>Office Theme</vt:lpstr>
      <vt:lpstr>ECE 463/563 Microprocessor Architecture</vt:lpstr>
      <vt:lpstr>Designing a processor</vt:lpstr>
      <vt:lpstr>RISC-V General-Purpose Integer Registers</vt:lpstr>
      <vt:lpstr>RISC-V Instruction Formats</vt:lpstr>
      <vt:lpstr>Some Observations </vt:lpstr>
      <vt:lpstr>PowerPoint Presentation</vt:lpstr>
      <vt:lpstr>How to Execute an Instruction</vt:lpstr>
      <vt:lpstr>Executing an Instruction (cont.)</vt:lpstr>
      <vt:lpstr>Executing an Instruction (cont.)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Rotenberg</dc:creator>
  <cp:lastModifiedBy>Eric Rotenberg</cp:lastModifiedBy>
  <cp:revision>610</cp:revision>
  <dcterms:created xsi:type="dcterms:W3CDTF">2006-08-16T00:00:00Z</dcterms:created>
  <dcterms:modified xsi:type="dcterms:W3CDTF">2024-10-07T01:46:57Z</dcterms:modified>
</cp:coreProperties>
</file>