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95" r:id="rId2"/>
    <p:sldId id="503" r:id="rId3"/>
    <p:sldId id="517" r:id="rId4"/>
    <p:sldId id="511" r:id="rId5"/>
    <p:sldId id="516" r:id="rId6"/>
    <p:sldId id="514" r:id="rId7"/>
    <p:sldId id="506" r:id="rId8"/>
    <p:sldId id="507" r:id="rId9"/>
    <p:sldId id="508" r:id="rId10"/>
    <p:sldId id="509" r:id="rId11"/>
    <p:sldId id="51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36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6785-FDEE-4ACA-A3D9-B219307900F7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F4B6B-E166-43EE-A6F4-9356172D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E878AA-9B64-441C-A8C7-F269CCEFD40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15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1DEC4-D542-4074-B82A-84C7C3D4C4D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56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C5113-181B-4DDA-9849-1D541986F4C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056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28D-E855-4A49-8E02-2A95717CFBC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16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90600" y="381000"/>
            <a:ext cx="716280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463/563</a:t>
            </a:r>
            <a:br>
              <a:rPr lang="en-US" dirty="0" smtClean="0"/>
            </a:br>
            <a:r>
              <a:rPr lang="en-US" dirty="0" smtClean="0"/>
              <a:t>Fall `20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RISC-V instruction </a:t>
            </a:r>
            <a:r>
              <a:rPr lang="en-US" dirty="0"/>
              <a:t>f</a:t>
            </a:r>
            <a:r>
              <a:rPr lang="en-US" dirty="0" smtClean="0"/>
              <a:t>ormats</a:t>
            </a:r>
          </a:p>
          <a:p>
            <a:r>
              <a:rPr lang="en-US" dirty="0" smtClean="0"/>
              <a:t>Design RISC-V </a:t>
            </a:r>
            <a:r>
              <a:rPr lang="en-US" dirty="0" err="1" smtClean="0"/>
              <a:t>unpipelined</a:t>
            </a:r>
            <a:r>
              <a:rPr lang="en-US" dirty="0" smtClean="0"/>
              <a:t> </a:t>
            </a:r>
            <a:r>
              <a:rPr lang="en-US" dirty="0" err="1" smtClean="0"/>
              <a:t>datapath</a:t>
            </a:r>
            <a:endParaRPr lang="en-US" dirty="0" smtClean="0"/>
          </a:p>
          <a:p>
            <a:r>
              <a:rPr lang="en-US" dirty="0" smtClean="0"/>
              <a:t>Introduce RISC-V pipelined </a:t>
            </a:r>
            <a:r>
              <a:rPr lang="en-US" dirty="0" err="1" smtClean="0"/>
              <a:t>datapath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Prof. Eric Rotenberg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Fall 2020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 smtClean="0"/>
              <a:t>ECE 463/563, Microprocessor Architecture, Prof. Eric Rotenberg</a:t>
            </a:r>
            <a:endParaRPr lang="en-US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67200" y="637401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 don’t branch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4267200" y="78980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  <a:r>
              <a:rPr lang="en-US" sz="1200" dirty="0" smtClean="0"/>
              <a:t>: branch</a:t>
            </a:r>
            <a:endParaRPr lang="en-US" sz="120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59"/>
            <a:ext cx="9147286" cy="61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"/>
            <a:ext cx="9117337" cy="617933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altLang="en-US" smtClean="0"/>
              <a:t>Fall 2020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4876800" y="3810000"/>
            <a:ext cx="304800" cy="18288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5181600" y="3581400"/>
            <a:ext cx="228600" cy="20574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4953000" y="2819400"/>
            <a:ext cx="228600" cy="28194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7010400" y="3886200"/>
            <a:ext cx="0" cy="1752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5181600" y="1752600"/>
            <a:ext cx="228600" cy="38862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924800" y="3581400"/>
            <a:ext cx="381000" cy="2133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3276600" y="3924300"/>
            <a:ext cx="4648200" cy="17907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3200400" y="4572000"/>
            <a:ext cx="457200" cy="10668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 flipV="1">
            <a:off x="5105400" y="2286000"/>
            <a:ext cx="76200" cy="33528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471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Designing a processor</a:t>
            </a: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Classify instructions for RISC-V:</a:t>
            </a:r>
          </a:p>
          <a:p>
            <a:pPr lvl="1"/>
            <a:r>
              <a:rPr lang="en-US" altLang="en-US" dirty="0" smtClean="0"/>
              <a:t>Memory references (loads and stores)</a:t>
            </a:r>
          </a:p>
          <a:p>
            <a:pPr lvl="1"/>
            <a:r>
              <a:rPr lang="en-US" altLang="en-US" dirty="0" smtClean="0"/>
              <a:t>Register-Register ALU Operations</a:t>
            </a:r>
          </a:p>
          <a:p>
            <a:pPr lvl="1"/>
            <a:r>
              <a:rPr lang="en-US" altLang="en-US" dirty="0" smtClean="0"/>
              <a:t>Register-Immediate ALU Operations</a:t>
            </a:r>
          </a:p>
          <a:p>
            <a:pPr lvl="1"/>
            <a:r>
              <a:rPr lang="en-US" altLang="en-US" dirty="0" smtClean="0"/>
              <a:t>Branches</a:t>
            </a:r>
          </a:p>
          <a:p>
            <a:r>
              <a:rPr lang="en-US" altLang="en-US" dirty="0" smtClean="0"/>
              <a:t>Work out the execution for each instruction class</a:t>
            </a:r>
          </a:p>
          <a:p>
            <a:r>
              <a:rPr lang="en-US" altLang="en-US" dirty="0" smtClean="0"/>
              <a:t>Design appropriate hardware</a:t>
            </a:r>
          </a:p>
          <a:p>
            <a:r>
              <a:rPr lang="en-US" altLang="en-US" dirty="0" smtClean="0"/>
              <a:t>Look for opportunities to improve…</a:t>
            </a:r>
          </a:p>
          <a:p>
            <a:r>
              <a:rPr lang="en-US" altLang="en-US" dirty="0" smtClean="0"/>
              <a:t>…while maintaining correct execution</a:t>
            </a: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090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RISC-V General-Purpose Integer Registers</a:t>
            </a:r>
            <a:endParaRPr lang="en-US" sz="3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41" y="1413493"/>
            <a:ext cx="3571429" cy="494285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788470" y="3657600"/>
            <a:ext cx="36014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Note: </a:t>
            </a:r>
            <a:r>
              <a:rPr lang="en-US" dirty="0" smtClean="0"/>
              <a:t>RISC-V also has </a:t>
            </a:r>
            <a:r>
              <a:rPr lang="en-US" dirty="0" smtClean="0"/>
              <a:t>an optional</a:t>
            </a:r>
            <a:br>
              <a:rPr lang="en-US" dirty="0" smtClean="0"/>
            </a:br>
            <a:r>
              <a:rPr lang="en-US" dirty="0" smtClean="0"/>
              <a:t>floating-point extension that defines</a:t>
            </a:r>
            <a:br>
              <a:rPr lang="en-US" dirty="0" smtClean="0"/>
            </a:br>
            <a:r>
              <a:rPr lang="en-US" dirty="0" smtClean="0"/>
              <a:t>32 general-purpose floating-point</a:t>
            </a:r>
            <a:br>
              <a:rPr lang="en-US" dirty="0" smtClean="0"/>
            </a:br>
            <a:r>
              <a:rPr lang="en-US" dirty="0" smtClean="0"/>
              <a:t>registers (f0-f31) and instructions </a:t>
            </a:r>
            <a:br>
              <a:rPr lang="en-US" dirty="0" smtClean="0"/>
            </a:br>
            <a:r>
              <a:rPr lang="en-US" dirty="0" smtClean="0"/>
              <a:t>that operate on them.</a:t>
            </a:r>
            <a:endParaRPr lang="en-US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788470" y="1635173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RISCV32: XLEN = 32</a:t>
            </a:r>
          </a:p>
          <a:p>
            <a:r>
              <a:rPr lang="en-US" dirty="0" smtClean="0"/>
              <a:t>RISCV64: XLEN = 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04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Instruction Formats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185650"/>
              </p:ext>
            </p:extLst>
          </p:nvPr>
        </p:nvGraphicFramePr>
        <p:xfrm>
          <a:off x="76184" y="1600200"/>
          <a:ext cx="838201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8">
                  <a:extLst>
                    <a:ext uri="{9D8B030D-6E8A-4147-A177-3AD203B41FA5}">
                      <a16:colId xmlns:a16="http://schemas.microsoft.com/office/drawing/2014/main" val="1951458360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1017889604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1664617096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40305368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461789937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14368193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54213851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228555047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598919888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483633883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48341655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4185244356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314992286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38129392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457204492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15875191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10195056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969554857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69431873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81596514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834567586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96324025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64517322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449343282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17822376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35785494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728216872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417483847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332169960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1536426877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177904297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193414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855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88368"/>
                  </a:ext>
                </a:extLst>
              </a:tr>
              <a:tr h="370840">
                <a:tc gridSpan="3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55432"/>
                  </a:ext>
                </a:extLst>
              </a:tr>
              <a:tr h="370840"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imm</a:t>
                      </a:r>
                      <a:r>
                        <a:rPr lang="en-US" dirty="0" smtClean="0"/>
                        <a:t>[11:0]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94347"/>
                  </a:ext>
                </a:extLst>
              </a:tr>
              <a:tr h="370840">
                <a:tc gridSpan="3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70535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imm</a:t>
                      </a:r>
                      <a:r>
                        <a:rPr lang="en-US" dirty="0" smtClean="0"/>
                        <a:t>[11:5]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imm</a:t>
                      </a:r>
                      <a:r>
                        <a:rPr lang="en-US" dirty="0" smtClean="0"/>
                        <a:t>[4:0]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94312"/>
                  </a:ext>
                </a:extLst>
              </a:tr>
              <a:tr h="370840">
                <a:tc gridSpan="3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4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imm</a:t>
                      </a:r>
                      <a:r>
                        <a:rPr lang="en-US" dirty="0" smtClean="0"/>
                        <a:t>[10:5]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rs1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func3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imm</a:t>
                      </a:r>
                      <a:r>
                        <a:rPr lang="en-US" dirty="0" smtClean="0"/>
                        <a:t>[4:1]</a:t>
                      </a:r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09632"/>
                  </a:ext>
                </a:extLst>
              </a:tr>
              <a:tr h="370840">
                <a:tc gridSpan="3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955985"/>
                  </a:ext>
                </a:extLst>
              </a:tr>
              <a:tr h="370840">
                <a:tc gridSpan="20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imm</a:t>
                      </a:r>
                      <a:r>
                        <a:rPr lang="en-US" dirty="0" smtClean="0"/>
                        <a:t>[31:12]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781617"/>
                  </a:ext>
                </a:extLst>
              </a:tr>
              <a:tr h="370840">
                <a:tc gridSpan="3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imm</a:t>
                      </a:r>
                      <a:r>
                        <a:rPr lang="en-US" dirty="0" smtClean="0"/>
                        <a:t>[10:1]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imm</a:t>
                      </a:r>
                      <a:r>
                        <a:rPr lang="en-US" dirty="0" smtClean="0"/>
                        <a:t>[19:12]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opcode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8135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58200" y="2714228"/>
            <a:ext cx="6858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I</a:t>
            </a:r>
            <a:r>
              <a:rPr lang="en-US" dirty="0" smtClean="0"/>
              <a:t>-type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458200" y="1972548"/>
            <a:ext cx="6858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R-type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58200" y="3455908"/>
            <a:ext cx="6858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-type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58200" y="4197588"/>
            <a:ext cx="6858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 smtClean="0"/>
              <a:t>B-type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58200" y="4939268"/>
            <a:ext cx="6858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U</a:t>
            </a:r>
            <a:r>
              <a:rPr lang="en-US" dirty="0" smtClean="0"/>
              <a:t>-type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75785" y="5679434"/>
            <a:ext cx="6858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-type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-76200" y="3888342"/>
            <a:ext cx="891591" cy="493912"/>
            <a:chOff x="-76200" y="3888342"/>
            <a:chExt cx="891591" cy="493912"/>
          </a:xfrm>
        </p:grpSpPr>
        <p:sp>
          <p:nvSpPr>
            <p:cNvPr id="15" name="TextBox 14"/>
            <p:cNvSpPr txBox="1"/>
            <p:nvPr/>
          </p:nvSpPr>
          <p:spPr>
            <a:xfrm>
              <a:off x="-76200" y="3888342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</a:t>
              </a:r>
              <a:r>
                <a:rPr lang="en-US" sz="1600" dirty="0" err="1" smtClean="0"/>
                <a:t>mm</a:t>
              </a:r>
              <a:r>
                <a:rPr lang="en-US" sz="1600" dirty="0" smtClean="0"/>
                <a:t>[12]</a:t>
              </a:r>
              <a:endParaRPr lang="en-US" sz="1600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52400" y="4197588"/>
              <a:ext cx="0" cy="1846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248400" y="3892027"/>
            <a:ext cx="891591" cy="493912"/>
            <a:chOff x="6248400" y="3892027"/>
            <a:chExt cx="891591" cy="493912"/>
          </a:xfrm>
        </p:grpSpPr>
        <p:sp>
          <p:nvSpPr>
            <p:cNvPr id="19" name="TextBox 18"/>
            <p:cNvSpPr txBox="1"/>
            <p:nvPr/>
          </p:nvSpPr>
          <p:spPr>
            <a:xfrm>
              <a:off x="6248400" y="3892027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imm</a:t>
              </a:r>
              <a:r>
                <a:rPr lang="en-US" sz="1600" dirty="0" smtClean="0"/>
                <a:t>[11]</a:t>
              </a:r>
              <a:endParaRPr lang="en-US" sz="16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77000" y="4201273"/>
              <a:ext cx="0" cy="1846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819400" y="5370188"/>
            <a:ext cx="891591" cy="493912"/>
            <a:chOff x="6248400" y="3892027"/>
            <a:chExt cx="891591" cy="493912"/>
          </a:xfrm>
        </p:grpSpPr>
        <p:sp>
          <p:nvSpPr>
            <p:cNvPr id="24" name="TextBox 23"/>
            <p:cNvSpPr txBox="1"/>
            <p:nvPr/>
          </p:nvSpPr>
          <p:spPr>
            <a:xfrm>
              <a:off x="6248400" y="3892027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imm</a:t>
              </a:r>
              <a:r>
                <a:rPr lang="en-US" sz="1600" dirty="0" smtClean="0"/>
                <a:t>[11]</a:t>
              </a:r>
              <a:endParaRPr lang="en-US" sz="1600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77000" y="4201273"/>
              <a:ext cx="0" cy="1846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-76201" y="5370188"/>
            <a:ext cx="891591" cy="493912"/>
            <a:chOff x="6248400" y="3892027"/>
            <a:chExt cx="891591" cy="493912"/>
          </a:xfrm>
        </p:grpSpPr>
        <p:sp>
          <p:nvSpPr>
            <p:cNvPr id="27" name="TextBox 26"/>
            <p:cNvSpPr txBox="1"/>
            <p:nvPr/>
          </p:nvSpPr>
          <p:spPr>
            <a:xfrm>
              <a:off x="6248400" y="3892027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imm</a:t>
              </a:r>
              <a:r>
                <a:rPr lang="en-US" sz="1600" dirty="0" smtClean="0"/>
                <a:t>[20]</a:t>
              </a:r>
              <a:endParaRPr lang="en-US" sz="1600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477000" y="4201273"/>
              <a:ext cx="0" cy="1846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22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Observations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The formats were designed with various pipeline design considerations in mind, for example…</a:t>
            </a:r>
          </a:p>
          <a:p>
            <a:r>
              <a:rPr lang="en-US" sz="2400" dirty="0"/>
              <a:t>RISC-V architects wanted to keep rs1, rs2, and </a:t>
            </a:r>
            <a:r>
              <a:rPr lang="en-US" sz="2400" dirty="0" err="1"/>
              <a:t>rd</a:t>
            </a:r>
            <a:r>
              <a:rPr lang="en-US" sz="2400" dirty="0"/>
              <a:t>, in the same locations across all formats that use them, so that reading from the register file can proceed in parallel with decoding the </a:t>
            </a:r>
            <a:r>
              <a:rPr lang="en-US" sz="2400" dirty="0" smtClean="0"/>
              <a:t>opcode.*</a:t>
            </a:r>
          </a:p>
          <a:p>
            <a:r>
              <a:rPr lang="en-US" sz="2400" dirty="0" smtClean="0"/>
              <a:t>Across all formats with </a:t>
            </a:r>
            <a:r>
              <a:rPr lang="en-US" sz="2400" dirty="0" err="1" smtClean="0"/>
              <a:t>imm</a:t>
            </a:r>
            <a:r>
              <a:rPr lang="en-US" sz="2400" dirty="0" smtClean="0"/>
              <a:t>, the most-significant-bit (</a:t>
            </a:r>
            <a:r>
              <a:rPr lang="en-US" sz="2400" dirty="0" err="1" smtClean="0"/>
              <a:t>msb</a:t>
            </a:r>
            <a:r>
              <a:rPr lang="en-US" sz="2400" dirty="0" smtClean="0"/>
              <a:t>) of </a:t>
            </a:r>
            <a:r>
              <a:rPr lang="en-US" sz="2400" dirty="0" err="1" smtClean="0"/>
              <a:t>imm</a:t>
            </a:r>
            <a:r>
              <a:rPr lang="en-US" sz="2400" dirty="0" smtClean="0"/>
              <a:t> is always at bit 31, so that sign-extension of </a:t>
            </a:r>
            <a:r>
              <a:rPr lang="en-US" sz="2400" dirty="0" err="1" smtClean="0"/>
              <a:t>imm</a:t>
            </a:r>
            <a:r>
              <a:rPr lang="en-US" sz="2400" dirty="0" smtClean="0"/>
              <a:t> to a full 32-bit (RV32) or 64-bit (RV64) immediate operand can begin before decoding the opcode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82" y="5740572"/>
            <a:ext cx="8270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* </a:t>
            </a:r>
            <a:r>
              <a:rPr lang="en-US" sz="1600" dirty="0"/>
              <a:t>This mostly helps simple </a:t>
            </a:r>
            <a:r>
              <a:rPr lang="en-US" sz="1600" dirty="0" smtClean="0"/>
              <a:t>pipelines.  My opinion: </a:t>
            </a:r>
            <a:r>
              <a:rPr lang="en-US" sz="1600" dirty="0"/>
              <a:t>f</a:t>
            </a:r>
            <a:r>
              <a:rPr lang="en-US" sz="1600" dirty="0" smtClean="0"/>
              <a:t>or </a:t>
            </a:r>
            <a:r>
              <a:rPr lang="en-US" sz="1600" dirty="0"/>
              <a:t>superscalars, decode </a:t>
            </a:r>
            <a:r>
              <a:rPr lang="en-US" sz="1600" dirty="0" smtClean="0"/>
              <a:t>and register renaming</a:t>
            </a:r>
            <a:br>
              <a:rPr lang="en-US" sz="1600" dirty="0" smtClean="0"/>
            </a:br>
            <a:r>
              <a:rPr lang="en-US" sz="1600" dirty="0" smtClean="0"/>
              <a:t>will </a:t>
            </a:r>
            <a:r>
              <a:rPr lang="en-US" sz="1600" dirty="0"/>
              <a:t>likely be </a:t>
            </a:r>
            <a:r>
              <a:rPr lang="en-US" sz="1600" dirty="0" smtClean="0"/>
              <a:t>serialized anyway to facilitate renaming a bundle of instructions </a:t>
            </a:r>
            <a:r>
              <a:rPr lang="en-US" sz="1600" dirty="0"/>
              <a:t>i</a:t>
            </a:r>
            <a:r>
              <a:rPr lang="en-US" sz="1600" dirty="0" smtClean="0"/>
              <a:t>n parallel.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912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125994"/>
              </p:ext>
            </p:extLst>
          </p:nvPr>
        </p:nvGraphicFramePr>
        <p:xfrm>
          <a:off x="-6531" y="457200"/>
          <a:ext cx="9144000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7030207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82048227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34444353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16630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format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instruction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8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R-type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register-register ALU operations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i="1" dirty="0" smtClean="0">
                          <a:latin typeface="+mn-lt"/>
                          <a:cs typeface="Courier New" panose="02070309020205020404" pitchFamily="49" charset="0"/>
                        </a:rPr>
                        <a:t>e.g.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add)</a:t>
                      </a:r>
                      <a:endParaRPr lang="en-US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RF[</a:t>
                      </a:r>
                      <a:r>
                        <a:rPr lang="en-US" dirty="0" err="1" smtClean="0"/>
                        <a:t>rd</a:t>
                      </a:r>
                      <a:r>
                        <a:rPr lang="en-US" dirty="0" smtClean="0"/>
                        <a:t>] = RF[rs1] </a:t>
                      </a:r>
                      <a:r>
                        <a:rPr lang="en-US" i="1" dirty="0" smtClean="0"/>
                        <a:t>op</a:t>
                      </a:r>
                      <a:r>
                        <a:rPr lang="en-US" dirty="0" smtClean="0"/>
                        <a:t> RF[rs2]</a:t>
                      </a:r>
                      <a:br>
                        <a:rPr lang="en-US" dirty="0" smtClean="0"/>
                      </a:br>
                      <a:endParaRPr lang="en-US" dirty="0" smtClean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512835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I-type</a:t>
                      </a:r>
                      <a:endParaRPr 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register-immediate ALU</a:t>
                      </a:r>
                      <a:r>
                        <a:rPr lang="en-US" baseline="0" dirty="0" smtClean="0"/>
                        <a:t> operations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#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i="1" dirty="0" smtClean="0">
                          <a:latin typeface="+mn-lt"/>
                          <a:cs typeface="Courier New" panose="02070309020205020404" pitchFamily="49" charset="0"/>
                        </a:rPr>
                        <a:t>e.g.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addi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RF[</a:t>
                      </a:r>
                      <a:r>
                        <a:rPr lang="en-US" dirty="0" err="1" smtClean="0"/>
                        <a:t>rd</a:t>
                      </a:r>
                      <a:r>
                        <a:rPr lang="en-US" dirty="0" smtClean="0"/>
                        <a:t>] = RF[rs1] </a:t>
                      </a:r>
                      <a:r>
                        <a:rPr lang="en-US" i="1" dirty="0" smtClean="0"/>
                        <a:t>op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sign_extend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imm</a:t>
                      </a:r>
                      <a:r>
                        <a:rPr lang="en-US" dirty="0" smtClean="0"/>
                        <a:t>)</a:t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02233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loads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i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i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(rs1)</a:t>
                      </a:r>
                    </a:p>
                    <a:p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(sizes: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lb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lh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ld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(also: signed or unsigned)</a:t>
                      </a:r>
                      <a:endParaRPr lang="en-US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 = RF[rs1] + </a:t>
                      </a:r>
                      <a:r>
                        <a:rPr lang="en-US" dirty="0" err="1" smtClean="0"/>
                        <a:t>sign_extend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imm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RF[</a:t>
                      </a:r>
                      <a:r>
                        <a:rPr lang="en-US" dirty="0" err="1" smtClean="0"/>
                        <a:t>rd</a:t>
                      </a:r>
                      <a:r>
                        <a:rPr lang="en-US" dirty="0" smtClean="0"/>
                        <a:t>] = MEM[</a:t>
                      </a:r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88844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JR,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JALR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9562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S-type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stores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i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(rs1), rs2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(sizes: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sb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sh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sw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 smtClean="0">
                          <a:latin typeface="+mn-lt"/>
                          <a:cs typeface="Courier New" panose="02070309020205020404" pitchFamily="49" charset="0"/>
                        </a:rPr>
                        <a:t>sd</a:t>
                      </a:r>
                      <a:r>
                        <a:rPr lang="en-US" baseline="0" dirty="0" smtClean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en-US" dirty="0" smtClean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 = RF[rs1] + </a:t>
                      </a:r>
                      <a:r>
                        <a:rPr lang="en-US" dirty="0" err="1" smtClean="0"/>
                        <a:t>sign_extend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imm</a:t>
                      </a:r>
                      <a:r>
                        <a:rPr lang="en-US" dirty="0" smtClean="0"/>
                        <a:t>)</a:t>
                      </a:r>
                    </a:p>
                    <a:p>
                      <a:r>
                        <a:rPr lang="en-US" dirty="0" smtClean="0"/>
                        <a:t>MEM[</a:t>
                      </a:r>
                      <a:r>
                        <a:rPr lang="en-US" dirty="0" err="1" smtClean="0"/>
                        <a:t>addr</a:t>
                      </a:r>
                      <a:r>
                        <a:rPr lang="en-US" dirty="0" smtClean="0"/>
                        <a:t>] = RF[rs2]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6718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B-type</a:t>
                      </a:r>
                      <a:endParaRPr 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conditional branches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i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rs1, rs2, #</a:t>
                      </a:r>
                      <a:r>
                        <a:rPr lang="en-US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</a:t>
                      </a:r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i="1" dirty="0" smtClean="0">
                          <a:latin typeface="+mn-lt"/>
                          <a:cs typeface="Courier New" panose="02070309020205020404" pitchFamily="49" charset="0"/>
                        </a:rPr>
                        <a:t>e.g.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+mn-lt"/>
                          <a:cs typeface="Courier New" panose="02070309020205020404" pitchFamily="49" charset="0"/>
                        </a:rPr>
                        <a:t>beq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+mn-lt"/>
                          <a:cs typeface="Courier New" panose="02070309020205020404" pitchFamily="49" charset="0"/>
                        </a:rPr>
                        <a:t>bne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 smtClean="0">
                          <a:latin typeface="+mn-lt"/>
                          <a:cs typeface="Courier New" panose="02070309020205020404" pitchFamily="49" charset="0"/>
                        </a:rPr>
                        <a:t>blt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i="1" dirty="0" smtClean="0">
                          <a:latin typeface="+mn-lt"/>
                          <a:cs typeface="Courier New" panose="02070309020205020404" pitchFamily="49" charset="0"/>
                        </a:rPr>
                        <a:t>etc</a:t>
                      </a:r>
                      <a:r>
                        <a:rPr lang="en-US" dirty="0" smtClean="0">
                          <a:latin typeface="+mn-lt"/>
                          <a:cs typeface="Courier New" panose="02070309020205020404" pitchFamily="49" charset="0"/>
                        </a:rPr>
                        <a:t>.)</a:t>
                      </a:r>
                      <a:endParaRPr lang="en-US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condition = (RF[rs1]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baseline="0" dirty="0" smtClean="0"/>
                        <a:t>op</a:t>
                      </a:r>
                      <a:r>
                        <a:rPr lang="en-US" baseline="0" dirty="0" smtClean="0"/>
                        <a:t> RF[rs2])</a:t>
                      </a:r>
                    </a:p>
                    <a:p>
                      <a:r>
                        <a:rPr lang="en-US" baseline="0" dirty="0" smtClean="0"/>
                        <a:t>target = PC + 4 + </a:t>
                      </a:r>
                      <a:r>
                        <a:rPr lang="en-US" baseline="0" dirty="0" err="1" smtClean="0"/>
                        <a:t>sign_extend</a:t>
                      </a:r>
                      <a:r>
                        <a:rPr lang="en-US" baseline="0" dirty="0" smtClean="0"/>
                        <a:t>(</a:t>
                      </a:r>
                      <a:r>
                        <a:rPr lang="en-US" baseline="0" dirty="0" err="1" smtClean="0"/>
                        <a:t>imm</a:t>
                      </a:r>
                      <a:r>
                        <a:rPr lang="en-US" baseline="0" dirty="0" smtClean="0"/>
                        <a:t>)</a:t>
                      </a:r>
                    </a:p>
                    <a:p>
                      <a:r>
                        <a:rPr lang="en-US" baseline="0" dirty="0" smtClean="0"/>
                        <a:t>PC = (condition ? target : PC + 4)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8041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U-type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LUI, AUIPC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760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J-type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J, JAL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428863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How to Execute an Instruction</a:t>
            </a:r>
            <a:endParaRPr lang="en-US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Instruction fetch (“IF”)</a:t>
            </a:r>
          </a:p>
          <a:p>
            <a:pPr lvl="1"/>
            <a:r>
              <a:rPr lang="en-US" altLang="en-US" dirty="0" smtClean="0"/>
              <a:t>IR = MEM[PC]</a:t>
            </a:r>
          </a:p>
          <a:p>
            <a:pPr lvl="1"/>
            <a:r>
              <a:rPr lang="en-US" altLang="en-US" dirty="0" smtClean="0"/>
              <a:t>NPC = PC + 4</a:t>
            </a:r>
          </a:p>
          <a:p>
            <a:r>
              <a:rPr lang="en-US" altLang="en-US" dirty="0" smtClean="0"/>
              <a:t>Instruction decode/Register read (“ID”)</a:t>
            </a:r>
          </a:p>
          <a:p>
            <a:pPr lvl="1"/>
            <a:r>
              <a:rPr lang="en-US" altLang="en-US" dirty="0" smtClean="0"/>
              <a:t>A = RF[rs1]</a:t>
            </a:r>
          </a:p>
          <a:p>
            <a:pPr lvl="1"/>
            <a:r>
              <a:rPr lang="en-US" altLang="en-US" dirty="0" smtClean="0"/>
              <a:t>B = RF[rs2]</a:t>
            </a:r>
          </a:p>
          <a:p>
            <a:pPr lvl="1"/>
            <a:r>
              <a:rPr lang="en-US" altLang="en-US" dirty="0" smtClean="0"/>
              <a:t>IMM = </a:t>
            </a:r>
            <a:r>
              <a:rPr lang="en-US" altLang="en-US" dirty="0" err="1" smtClean="0"/>
              <a:t>sign_extend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imm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control = decode(opcode, func3, func7) </a:t>
            </a:r>
          </a:p>
          <a:p>
            <a:pPr lvl="2"/>
            <a:r>
              <a:rPr lang="en-US" altLang="en-US" dirty="0" smtClean="0"/>
              <a:t>Resulting decoded control signals flow with instr. to later units, to orchestrate the </a:t>
            </a:r>
            <a:r>
              <a:rPr lang="en-US" altLang="en-US" dirty="0" err="1" smtClean="0"/>
              <a:t>datapath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6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Executing an Instruction (cont.)</a:t>
            </a:r>
            <a:endParaRPr lang="en-US" altLang="en-US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Execute (“EX”)</a:t>
            </a:r>
          </a:p>
          <a:p>
            <a:pPr lvl="1"/>
            <a:r>
              <a:rPr lang="en-US" altLang="en-US" dirty="0"/>
              <a:t>l</a:t>
            </a:r>
            <a:r>
              <a:rPr lang="en-US" altLang="en-US" dirty="0" smtClean="0"/>
              <a:t>oad or store:</a:t>
            </a:r>
          </a:p>
          <a:p>
            <a:pPr lvl="2"/>
            <a:r>
              <a:rPr lang="en-US" altLang="en-US" dirty="0" err="1" smtClean="0"/>
              <a:t>ALUOutput</a:t>
            </a:r>
            <a:r>
              <a:rPr lang="en-US" altLang="en-US" dirty="0" smtClean="0"/>
              <a:t> = A + IMM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egister-register ALU operation:</a:t>
            </a:r>
          </a:p>
          <a:p>
            <a:pPr lvl="2"/>
            <a:r>
              <a:rPr lang="en-US" altLang="en-US" dirty="0" err="1" smtClean="0"/>
              <a:t>ALUOutput</a:t>
            </a:r>
            <a:r>
              <a:rPr lang="en-US" altLang="en-US" dirty="0" smtClean="0"/>
              <a:t> = A </a:t>
            </a:r>
            <a:r>
              <a:rPr lang="en-US" altLang="en-US" i="1" dirty="0" smtClean="0"/>
              <a:t>op</a:t>
            </a:r>
            <a:r>
              <a:rPr lang="en-US" altLang="en-US" dirty="0" smtClean="0"/>
              <a:t> B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egister-immediate ALU operation:</a:t>
            </a:r>
          </a:p>
          <a:p>
            <a:pPr lvl="2"/>
            <a:r>
              <a:rPr lang="en-US" altLang="en-US" dirty="0" err="1" smtClean="0"/>
              <a:t>ALUOutput</a:t>
            </a:r>
            <a:r>
              <a:rPr lang="en-US" altLang="en-US" dirty="0" smtClean="0"/>
              <a:t> = A </a:t>
            </a:r>
            <a:r>
              <a:rPr lang="en-US" altLang="en-US" i="1" dirty="0" smtClean="0"/>
              <a:t>op</a:t>
            </a:r>
            <a:r>
              <a:rPr lang="en-US" altLang="en-US" dirty="0" smtClean="0"/>
              <a:t> IMM</a:t>
            </a:r>
          </a:p>
          <a:p>
            <a:pPr lvl="1"/>
            <a:r>
              <a:rPr lang="en-US" altLang="en-US" dirty="0"/>
              <a:t>b</a:t>
            </a:r>
            <a:r>
              <a:rPr lang="en-US" altLang="en-US" dirty="0" smtClean="0"/>
              <a:t>ranch:</a:t>
            </a:r>
          </a:p>
          <a:p>
            <a:pPr lvl="2"/>
            <a:r>
              <a:rPr lang="en-US" altLang="en-US" dirty="0" err="1" smtClean="0"/>
              <a:t>ALUOutput</a:t>
            </a:r>
            <a:r>
              <a:rPr lang="en-US" altLang="en-US" dirty="0" smtClean="0"/>
              <a:t> = NPC + IMM</a:t>
            </a:r>
          </a:p>
          <a:p>
            <a:pPr lvl="2"/>
            <a:endParaRPr lang="en-US" altLang="en-US" dirty="0" smtClean="0"/>
          </a:p>
          <a:p>
            <a:pPr lvl="1"/>
            <a:r>
              <a:rPr lang="en-US" altLang="en-US" dirty="0" smtClean="0"/>
              <a:t>In addition, evaluate whether to branch or not:</a:t>
            </a:r>
          </a:p>
          <a:p>
            <a:pPr lvl="2"/>
            <a:r>
              <a:rPr lang="en-US" altLang="en-US" i="1" dirty="0" smtClean="0"/>
              <a:t>branch</a:t>
            </a:r>
            <a:r>
              <a:rPr lang="en-US" altLang="en-US" dirty="0" smtClean="0"/>
              <a:t> = (</a:t>
            </a:r>
            <a:r>
              <a:rPr lang="en-US" altLang="en-US" dirty="0" err="1" smtClean="0"/>
              <a:t>is_branch_inst</a:t>
            </a:r>
            <a:r>
              <a:rPr lang="en-US" altLang="en-US" dirty="0" smtClean="0"/>
              <a:t>) &amp;&amp; (A </a:t>
            </a:r>
            <a:r>
              <a:rPr lang="en-US" altLang="en-US" i="1" dirty="0" smtClean="0"/>
              <a:t>op</a:t>
            </a:r>
            <a:r>
              <a:rPr lang="en-US" altLang="en-US" dirty="0" smtClean="0"/>
              <a:t> B)</a:t>
            </a:r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6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Executing an Instruction (cont.)</a:t>
            </a:r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Memory access/Branch completion (“MEM”)</a:t>
            </a:r>
          </a:p>
          <a:p>
            <a:pPr lvl="1"/>
            <a:r>
              <a:rPr lang="en-US" altLang="en-US" dirty="0" smtClean="0"/>
              <a:t>Memory access:</a:t>
            </a:r>
          </a:p>
          <a:p>
            <a:pPr lvl="2"/>
            <a:r>
              <a:rPr lang="en-US" altLang="en-US" dirty="0" err="1" smtClean="0"/>
              <a:t>Load_Mem_Data</a:t>
            </a:r>
            <a:r>
              <a:rPr lang="en-US" altLang="en-US" dirty="0" smtClean="0"/>
              <a:t> = MEM[</a:t>
            </a:r>
            <a:r>
              <a:rPr lang="en-US" altLang="en-US" dirty="0" err="1" smtClean="0"/>
              <a:t>ALUOutput</a:t>
            </a:r>
            <a:r>
              <a:rPr lang="en-US" altLang="en-US" dirty="0" smtClean="0"/>
              <a:t>]    /* load */</a:t>
            </a:r>
          </a:p>
          <a:p>
            <a:pPr lvl="2"/>
            <a:r>
              <a:rPr lang="en-US" altLang="en-US" dirty="0" smtClean="0"/>
              <a:t>MEM[</a:t>
            </a:r>
            <a:r>
              <a:rPr lang="en-US" altLang="en-US" dirty="0" err="1" smtClean="0"/>
              <a:t>ALUOutput</a:t>
            </a:r>
            <a:r>
              <a:rPr lang="en-US" altLang="en-US" dirty="0" smtClean="0"/>
              <a:t>] = B	                                /* </a:t>
            </a:r>
            <a:r>
              <a:rPr lang="en-US" altLang="en-US" dirty="0"/>
              <a:t>s</a:t>
            </a:r>
            <a:r>
              <a:rPr lang="en-US" altLang="en-US" dirty="0" smtClean="0"/>
              <a:t>tore */</a:t>
            </a:r>
          </a:p>
          <a:p>
            <a:pPr lvl="1"/>
            <a:r>
              <a:rPr lang="en-US" altLang="en-US" dirty="0" smtClean="0"/>
              <a:t>Branch completion:</a:t>
            </a:r>
          </a:p>
          <a:p>
            <a:pPr lvl="2"/>
            <a:r>
              <a:rPr lang="en-US" altLang="en-US" dirty="0" smtClean="0"/>
              <a:t>PC = (</a:t>
            </a:r>
            <a:r>
              <a:rPr lang="en-US" altLang="en-US" i="1" dirty="0" smtClean="0"/>
              <a:t>branch</a:t>
            </a:r>
            <a:r>
              <a:rPr lang="en-US" altLang="en-US" dirty="0" smtClean="0"/>
              <a:t> ? </a:t>
            </a:r>
            <a:r>
              <a:rPr lang="en-US" altLang="en-US" dirty="0" err="1" smtClean="0"/>
              <a:t>ALUOutput</a:t>
            </a:r>
            <a:r>
              <a:rPr lang="en-US" altLang="en-US" dirty="0" smtClean="0"/>
              <a:t> :</a:t>
            </a:r>
            <a:r>
              <a:rPr lang="en-US" altLang="en-US" dirty="0"/>
              <a:t> </a:t>
            </a:r>
            <a:r>
              <a:rPr lang="en-US" altLang="en-US" dirty="0" smtClean="0"/>
              <a:t>NPC)</a:t>
            </a:r>
          </a:p>
          <a:p>
            <a:r>
              <a:rPr lang="en-US" altLang="en-US" dirty="0" smtClean="0"/>
              <a:t>Write back (“WB”)</a:t>
            </a:r>
          </a:p>
          <a:p>
            <a:pPr lvl="1"/>
            <a:r>
              <a:rPr lang="en-US" altLang="en-US" dirty="0" smtClean="0"/>
              <a:t>register-register or register-immediate ALU </a:t>
            </a:r>
            <a:r>
              <a:rPr lang="en-US" altLang="en-US" dirty="0"/>
              <a:t>o</a:t>
            </a:r>
            <a:r>
              <a:rPr lang="en-US" altLang="en-US" dirty="0" smtClean="0"/>
              <a:t>peration:</a:t>
            </a:r>
          </a:p>
          <a:p>
            <a:pPr lvl="2"/>
            <a:r>
              <a:rPr lang="en-US" altLang="en-US" dirty="0" smtClean="0"/>
              <a:t>RF[</a:t>
            </a:r>
            <a:r>
              <a:rPr lang="en-US" altLang="en-US" dirty="0" err="1" smtClean="0"/>
              <a:t>rd</a:t>
            </a:r>
            <a:r>
              <a:rPr lang="en-US" altLang="en-US" dirty="0" smtClean="0"/>
              <a:t>] = </a:t>
            </a:r>
            <a:r>
              <a:rPr lang="en-US" altLang="en-US" dirty="0" err="1" smtClean="0"/>
              <a:t>ALUOutput</a:t>
            </a:r>
            <a:endParaRPr lang="en-US" altLang="en-US" dirty="0" smtClean="0"/>
          </a:p>
          <a:p>
            <a:pPr lvl="1"/>
            <a:r>
              <a:rPr lang="en-US" altLang="en-US" dirty="0"/>
              <a:t>l</a:t>
            </a:r>
            <a:r>
              <a:rPr lang="en-US" altLang="en-US" dirty="0" smtClean="0"/>
              <a:t>oad instruction:</a:t>
            </a:r>
          </a:p>
          <a:p>
            <a:pPr lvl="2"/>
            <a:r>
              <a:rPr lang="en-US" altLang="en-US" dirty="0" smtClean="0"/>
              <a:t>RF[</a:t>
            </a:r>
            <a:r>
              <a:rPr lang="en-US" altLang="en-US" dirty="0" err="1" smtClean="0"/>
              <a:t>rd</a:t>
            </a:r>
            <a:r>
              <a:rPr lang="en-US" altLang="en-US" dirty="0" smtClean="0"/>
              <a:t>] = </a:t>
            </a:r>
            <a:r>
              <a:rPr lang="en-US" altLang="en-US" dirty="0" err="1" smtClean="0"/>
              <a:t>Load_Mem_Data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7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</TotalTime>
  <Words>855</Words>
  <Application>Microsoft Office PowerPoint</Application>
  <PresentationFormat>On-screen Show (4:3)</PresentationFormat>
  <Paragraphs>208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ECE 463/563 Fall `20</vt:lpstr>
      <vt:lpstr>Designing a processor</vt:lpstr>
      <vt:lpstr>RISC-V General-Purpose Integer Registers</vt:lpstr>
      <vt:lpstr>RISC-V Instruction Formats</vt:lpstr>
      <vt:lpstr>Some Observations </vt:lpstr>
      <vt:lpstr>PowerPoint Presentation</vt:lpstr>
      <vt:lpstr>How to Execute an Instruction</vt:lpstr>
      <vt:lpstr>Executing an Instruction (cont.)</vt:lpstr>
      <vt:lpstr>Executing an Instruction (cont.)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594</cp:revision>
  <dcterms:created xsi:type="dcterms:W3CDTF">2006-08-16T00:00:00Z</dcterms:created>
  <dcterms:modified xsi:type="dcterms:W3CDTF">2020-09-28T14:01:04Z</dcterms:modified>
</cp:coreProperties>
</file>