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95" r:id="rId2"/>
    <p:sldId id="503" r:id="rId3"/>
    <p:sldId id="504" r:id="rId4"/>
    <p:sldId id="505" r:id="rId5"/>
    <p:sldId id="506" r:id="rId6"/>
    <p:sldId id="50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36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6785-FDEE-4ACA-A3D9-B219307900F7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F4B6B-E166-43EE-A6F4-9356172D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0677A5-8812-4D32-B687-2BEB1FF8B66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22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40E12-9432-42A3-AC49-40C76F6AD75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249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012E31-0F77-4E73-9A1F-5ACA476975C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36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463/563</a:t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 smtClean="0"/>
              <a:t>`20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629400" cy="213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pipelining:</a:t>
            </a:r>
            <a:br>
              <a:rPr lang="en-US" dirty="0" smtClean="0"/>
            </a:br>
            <a:r>
              <a:rPr lang="en-US" dirty="0" smtClean="0"/>
              <a:t>static branch prediction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Prof. Eric Rotenberg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8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Static Branch Prediction: Rationale</a:t>
            </a:r>
            <a:endParaRPr lang="en-US" alt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Simple embedded processors</a:t>
            </a:r>
          </a:p>
          <a:p>
            <a:pPr lvl="1"/>
            <a:r>
              <a:rPr lang="en-US" altLang="en-US" dirty="0" smtClean="0"/>
              <a:t>Low cost and low power</a:t>
            </a:r>
          </a:p>
          <a:p>
            <a:pPr lvl="1"/>
            <a:r>
              <a:rPr lang="en-US" altLang="en-US" dirty="0" smtClean="0"/>
              <a:t>Die area and power are at a premium</a:t>
            </a:r>
          </a:p>
          <a:p>
            <a:pPr lvl="1"/>
            <a:r>
              <a:rPr lang="en-US" altLang="en-US" dirty="0" smtClean="0"/>
              <a:t>May not have area and power budget for a dynamic branch predictor</a:t>
            </a:r>
          </a:p>
          <a:p>
            <a:r>
              <a:rPr lang="en-US" altLang="en-US" dirty="0" smtClean="0"/>
              <a:t>Static branch prediction</a:t>
            </a:r>
          </a:p>
          <a:p>
            <a:pPr lvl="1"/>
            <a:r>
              <a:rPr lang="en-US" altLang="en-US" dirty="0" smtClean="0"/>
              <a:t>Compiler gives hint to hardware as to most likely direction of branch</a:t>
            </a:r>
          </a:p>
          <a:p>
            <a:pPr lvl="1"/>
            <a:r>
              <a:rPr lang="en-US" altLang="en-US" dirty="0" smtClean="0"/>
              <a:t>Advantages:</a:t>
            </a:r>
          </a:p>
          <a:p>
            <a:pPr lvl="2"/>
            <a:r>
              <a:rPr lang="en-US" altLang="en-US" dirty="0" smtClean="0"/>
              <a:t>More accurate than always predicting not-taken</a:t>
            </a:r>
          </a:p>
          <a:p>
            <a:pPr lvl="2"/>
            <a:r>
              <a:rPr lang="en-US" altLang="en-US" dirty="0" smtClean="0"/>
              <a:t>No area or power cost for making predictions</a:t>
            </a:r>
          </a:p>
          <a:p>
            <a:pPr lvl="1"/>
            <a:r>
              <a:rPr lang="en-US" altLang="en-US" dirty="0" smtClean="0"/>
              <a:t>Disadvantages:</a:t>
            </a:r>
          </a:p>
          <a:p>
            <a:pPr lvl="2"/>
            <a:r>
              <a:rPr lang="en-US" altLang="en-US" dirty="0" smtClean="0"/>
              <a:t>Lower accuracy than dynamic branch prediction because branch always chooses one direction (cannot adapt to different behavior, exploit patterns, </a:t>
            </a:r>
            <a:r>
              <a:rPr lang="en-US" altLang="en-US" i="1" dirty="0" smtClean="0"/>
              <a:t>etc</a:t>
            </a:r>
            <a:r>
              <a:rPr lang="en-US" altLang="en-US" dirty="0" smtClean="0"/>
              <a:t>.)</a:t>
            </a:r>
          </a:p>
          <a:p>
            <a:pPr lvl="2"/>
            <a:r>
              <a:rPr lang="en-US" altLang="en-US" dirty="0" smtClean="0"/>
              <a:t>Hidden power cost: fetch more incorrect instructions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0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Static Branch Prediction: </a:t>
            </a:r>
            <a:br>
              <a:rPr lang="en-US" altLang="en-US" smtClean="0"/>
            </a:br>
            <a:r>
              <a:rPr lang="en-US" altLang="en-US" smtClean="0"/>
              <a:t>ISA Support</a:t>
            </a:r>
            <a:endParaRPr lang="en-US" alt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altLang="en-US" dirty="0" smtClean="0"/>
              <a:t>Change branch encoding to add a </a:t>
            </a:r>
            <a:r>
              <a:rPr lang="en-US" altLang="en-US" i="1" dirty="0" smtClean="0"/>
              <a:t>likely</a:t>
            </a:r>
            <a:r>
              <a:rPr lang="en-US" altLang="en-US" dirty="0" smtClean="0"/>
              <a:t> bit</a:t>
            </a:r>
          </a:p>
          <a:p>
            <a:r>
              <a:rPr lang="en-US" altLang="en-US" dirty="0" smtClean="0"/>
              <a:t>If compiler thinks branch is frequently taken</a:t>
            </a:r>
          </a:p>
          <a:p>
            <a:pPr lvl="1"/>
            <a:r>
              <a:rPr lang="en-US" altLang="en-US" dirty="0" smtClean="0"/>
              <a:t>Compiler sets </a:t>
            </a:r>
            <a:r>
              <a:rPr lang="en-US" altLang="en-US" i="1" dirty="0" smtClean="0"/>
              <a:t>likely</a:t>
            </a:r>
            <a:r>
              <a:rPr lang="en-US" altLang="en-US" dirty="0" smtClean="0"/>
              <a:t> bit = 1</a:t>
            </a:r>
          </a:p>
          <a:p>
            <a:r>
              <a:rPr lang="en-US" altLang="en-US" dirty="0" smtClean="0"/>
              <a:t>If compiler thinks branch is frequently not-taken</a:t>
            </a:r>
          </a:p>
          <a:p>
            <a:pPr lvl="1"/>
            <a:r>
              <a:rPr lang="en-US" altLang="en-US" dirty="0" smtClean="0"/>
              <a:t>Compiler sets </a:t>
            </a:r>
            <a:r>
              <a:rPr lang="en-US" altLang="en-US" i="1" dirty="0" smtClean="0"/>
              <a:t>likely</a:t>
            </a:r>
            <a:r>
              <a:rPr lang="en-US" altLang="en-US" dirty="0" smtClean="0"/>
              <a:t> bit = 0</a:t>
            </a:r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950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Methods for setting likely bit</a:t>
            </a:r>
            <a:endParaRPr lang="en-US" altLang="en-US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Heuristics</a:t>
            </a:r>
          </a:p>
          <a:p>
            <a:r>
              <a:rPr lang="en-US" altLang="en-US" smtClean="0"/>
              <a:t>Profiling</a:t>
            </a: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5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Heuristics</a:t>
            </a:r>
            <a:endParaRPr lang="en-US" alt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Example: BTFNT</a:t>
            </a:r>
          </a:p>
          <a:p>
            <a:pPr lvl="1"/>
            <a:r>
              <a:rPr lang="en-US" altLang="en-US" dirty="0" smtClean="0"/>
              <a:t>“backward-taken, forward-not-taken”</a:t>
            </a:r>
          </a:p>
          <a:p>
            <a:pPr lvl="1"/>
            <a:r>
              <a:rPr lang="en-US" altLang="en-US" dirty="0" smtClean="0"/>
              <a:t>Predict backward branches to be taken and forward branches to be not-taken</a:t>
            </a:r>
          </a:p>
          <a:p>
            <a:pPr lvl="1"/>
            <a:r>
              <a:rPr lang="en-US" altLang="en-US" dirty="0" smtClean="0"/>
              <a:t>Anticipates that most backward branches are loop branches</a:t>
            </a:r>
          </a:p>
          <a:p>
            <a:pPr lvl="1"/>
            <a:r>
              <a:rPr lang="en-US" altLang="en-US" dirty="0" smtClean="0"/>
              <a:t>Notes:</a:t>
            </a:r>
          </a:p>
          <a:p>
            <a:pPr lvl="2"/>
            <a:r>
              <a:rPr lang="en-US" altLang="en-US" dirty="0" smtClean="0"/>
              <a:t>Since branch target is PC relative, sign bit of offset = the prediction</a:t>
            </a:r>
          </a:p>
          <a:p>
            <a:pPr lvl="2"/>
            <a:r>
              <a:rPr lang="en-US" altLang="en-US" dirty="0" smtClean="0"/>
              <a:t>Jim Smith reports 70% accuracy for this scheme for scientific workloads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550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Profiling</a:t>
            </a:r>
            <a:endParaRPr lang="en-US" altLang="en-US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/>
              <a:t>Three steps:</a:t>
            </a:r>
          </a:p>
          <a:p>
            <a:pPr lvl="1"/>
            <a:r>
              <a:rPr lang="en-US" altLang="en-US" dirty="0" smtClean="0"/>
              <a:t>Run the program multiple times with diverse inputs</a:t>
            </a:r>
          </a:p>
          <a:p>
            <a:pPr lvl="1"/>
            <a:r>
              <a:rPr lang="en-US" altLang="en-US" dirty="0" smtClean="0"/>
              <a:t>Record the average preferred direction (taken or not-taken) for each conditional branch</a:t>
            </a:r>
          </a:p>
          <a:p>
            <a:pPr lvl="1"/>
            <a:r>
              <a:rPr lang="en-US" altLang="en-US" dirty="0" smtClean="0"/>
              <a:t>Recompile to set the </a:t>
            </a:r>
            <a:r>
              <a:rPr lang="en-US" altLang="en-US" i="1" dirty="0" smtClean="0"/>
              <a:t>likely</a:t>
            </a:r>
            <a:r>
              <a:rPr lang="en-US" altLang="en-US" dirty="0" smtClean="0"/>
              <a:t> bits of conditional branches</a:t>
            </a:r>
          </a:p>
          <a:p>
            <a:r>
              <a:rPr lang="en-US" altLang="en-US" dirty="0" smtClean="0"/>
              <a:t>Problems:</a:t>
            </a:r>
          </a:p>
          <a:p>
            <a:pPr lvl="1"/>
            <a:r>
              <a:rPr lang="en-US" altLang="en-US" dirty="0" smtClean="0"/>
              <a:t>A branch’s prediction is fixed for entire run</a:t>
            </a:r>
          </a:p>
          <a:p>
            <a:pPr lvl="1"/>
            <a:r>
              <a:rPr lang="en-US" altLang="en-US" dirty="0" smtClean="0"/>
              <a:t>What if inputs used for profiling are not representative?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8496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</TotalTime>
  <Words>355</Words>
  <Application>Microsoft Office PowerPoint</Application>
  <PresentationFormat>On-screen Show (4:3)</PresentationFormat>
  <Paragraphs>63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ECE 463/563 Fall `20</vt:lpstr>
      <vt:lpstr>Static Branch Prediction: Rationale</vt:lpstr>
      <vt:lpstr>Static Branch Prediction:  ISA Support</vt:lpstr>
      <vt:lpstr>Methods for setting likely bit</vt:lpstr>
      <vt:lpstr>Heuristics</vt:lpstr>
      <vt:lpstr>Profiling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Rotenberg</dc:creator>
  <cp:lastModifiedBy>Eric Rotenberg</cp:lastModifiedBy>
  <cp:revision>558</cp:revision>
  <dcterms:created xsi:type="dcterms:W3CDTF">2006-08-16T00:00:00Z</dcterms:created>
  <dcterms:modified xsi:type="dcterms:W3CDTF">2020-10-14T13:40:38Z</dcterms:modified>
</cp:coreProperties>
</file>