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6129C-63F6-431C-A9D4-6E4E755A731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DE339-74A9-426E-93B7-E650F07B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9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3FE54-B93E-4719-BA67-784E480CCA8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879FC-1E8B-4AD4-BFFE-6229104F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wilk’s</a:t>
            </a:r>
            <a:r>
              <a:rPr lang="en-US" dirty="0" smtClean="0"/>
              <a:t> theorem - &gt;</a:t>
            </a:r>
            <a:r>
              <a:rPr lang="en-US" baseline="0" dirty="0" smtClean="0"/>
              <a:t> -2*log (likelihood ratio test) -&lt; </a:t>
            </a:r>
            <a:r>
              <a:rPr lang="en-US" baseline="0" dirty="0" err="1" smtClean="0"/>
              <a:t>chisquare</a:t>
            </a:r>
            <a:r>
              <a:rPr lang="en-US" baseline="0" dirty="0" smtClean="0"/>
              <a:t> distribution with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of number of parameters that differ between models.</a:t>
            </a:r>
          </a:p>
          <a:p>
            <a:r>
              <a:rPr lang="en-US" baseline="0" dirty="0" smtClean="0"/>
              <a:t>Here </a:t>
            </a:r>
            <a:r>
              <a:rPr lang="en-US" baseline="0" dirty="0" err="1" smtClean="0"/>
              <a:t>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879FC-1E8B-4AD4-BFFE-6229104FE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subject and</a:t>
            </a:r>
            <a:r>
              <a:rPr lang="en-US" baseline="0" dirty="0" smtClean="0"/>
              <a:t> scenario is assigned to different intercept this is what happens when we take by subject and by item variability into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879FC-1E8B-4AD4-BFFE-6229104FEC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10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2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9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E0FFF9-FEC0-4DF5-91C3-E05CB8B19E1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A805-DBB6-4D74-BED4-5CE9A43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157F-3287-4CBA-9ACF-1EF39CB9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399" y="98612"/>
            <a:ext cx="10938307" cy="743263"/>
          </a:xfrm>
        </p:spPr>
        <p:txBody>
          <a:bodyPr/>
          <a:lstStyle/>
          <a:p>
            <a:pPr algn="ctr"/>
            <a:r>
              <a:rPr lang="en-US" sz="3600" b="1" dirty="0"/>
              <a:t>Analyzing the Linear Mixed Effects (LME)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398" y="1317812"/>
            <a:ext cx="8759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biodiesel production is related to temperature</a:t>
            </a:r>
          </a:p>
          <a:p>
            <a:r>
              <a:rPr lang="en-US" dirty="0" smtClean="0"/>
              <a:t>84 observations – 6 batches</a:t>
            </a:r>
          </a:p>
          <a:p>
            <a:endParaRPr lang="en-US" dirty="0"/>
          </a:p>
          <a:p>
            <a:r>
              <a:rPr lang="en-US" u="sng" dirty="0" smtClean="0"/>
              <a:t>EXPLANATION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 NUM – 6 batches of biodiesel 		</a:t>
            </a:r>
            <a:r>
              <a:rPr lang="en-US" b="1" dirty="0" smtClean="0"/>
              <a:t>RANDOM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REACTOR TYPE -  Flash / Normal		</a:t>
            </a:r>
            <a:r>
              <a:rPr lang="en-US" b="1" dirty="0" smtClean="0"/>
              <a:t>FIXED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 – 1 TO 6 						</a:t>
            </a:r>
            <a:r>
              <a:rPr lang="en-US" b="1" dirty="0" smtClean="0"/>
              <a:t>RANDOM EFFECT</a:t>
            </a:r>
          </a:p>
          <a:p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EX: </a:t>
            </a:r>
            <a:r>
              <a:rPr lang="en-US" dirty="0" smtClean="0"/>
              <a:t>canola, vegetable, </a:t>
            </a:r>
          </a:p>
          <a:p>
            <a:r>
              <a:rPr lang="en-US" dirty="0" smtClean="0"/>
              <a:t>	switch grass, waste oil, beef tallow, mustard, palm oil)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TEMPERATURE– HIGH (70° C) or LOW (40 ° C) 	 </a:t>
            </a:r>
            <a:r>
              <a:rPr lang="en-US" b="1" dirty="0" smtClean="0"/>
              <a:t>FIXED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BIODIESEL LOAD – The actual amount of biodiesel (gal)</a:t>
            </a:r>
          </a:p>
          <a:p>
            <a:r>
              <a:rPr lang="en-US" dirty="0"/>
              <a:t>	</a:t>
            </a:r>
            <a:r>
              <a:rPr lang="en-US" dirty="0" smtClean="0"/>
              <a:t>retrieved from each batch with all different situations	   </a:t>
            </a:r>
            <a:r>
              <a:rPr lang="en-US" b="1" dirty="0"/>
              <a:t>RESPONSE</a:t>
            </a:r>
          </a:p>
          <a:p>
            <a:r>
              <a:rPr lang="en-US" dirty="0" smtClean="0"/>
              <a:t>																		</a:t>
            </a:r>
            <a:endParaRPr lang="en-US" b="1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058559" y="2388646"/>
            <a:ext cx="98612" cy="39444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687422" y="3519992"/>
            <a:ext cx="188257" cy="64545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326348" y="2975475"/>
            <a:ext cx="177258" cy="38548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779294" y="4690162"/>
            <a:ext cx="177258" cy="38548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922841" y="5273320"/>
            <a:ext cx="286870" cy="95922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80" y="841875"/>
            <a:ext cx="4370812" cy="45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4" y="1139710"/>
            <a:ext cx="5002350" cy="3751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19" y="1079266"/>
            <a:ext cx="4698980" cy="387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625" y="5066734"/>
            <a:ext cx="8461828" cy="1535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1722" y="245138"/>
            <a:ext cx="774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Comparison results for random slopes and random intercepts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87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Conclusion - Should we use random intercept and random slope?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2251881"/>
            <a:ext cx="10263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Researchers in ecology – mixed models without random slopes are giving Type 1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Researchers sometimes include random slopes – justified by experimental design mainly for all fixed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Model is solely based on temperature but not on reactor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reason we have random slopes for effect of temperature but not for reactor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3AC3-1F97-4DFC-838C-AD509A49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0936-8D5F-4B09-B7F4-2C29B00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Yij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dirty="0" smtClean="0"/>
              <a:t>0+</a:t>
            </a:r>
            <a:r>
              <a:rPr lang="el-GR" dirty="0" smtClean="0"/>
              <a:t>β</a:t>
            </a:r>
            <a:r>
              <a:rPr lang="en-US" dirty="0" smtClean="0"/>
              <a:t>1Xij +bi1Z1ij+bi2Z2ij+</a:t>
            </a:r>
            <a:r>
              <a:rPr lang="el-GR" dirty="0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617" y="129989"/>
            <a:ext cx="9404723" cy="1400530"/>
          </a:xfrm>
        </p:spPr>
        <p:txBody>
          <a:bodyPr/>
          <a:lstStyle/>
          <a:p>
            <a:pPr algn="ctr"/>
            <a:r>
              <a:rPr lang="en-US" sz="3200" b="1" dirty="0" smtClean="0"/>
              <a:t>Data Visualization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0" y="1703070"/>
            <a:ext cx="4554929" cy="3776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71043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Temperatures with each batch and biodiesel load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65" y="1530519"/>
            <a:ext cx="5822635" cy="4281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80729" y="1828800"/>
            <a:ext cx="17043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sng" dirty="0" smtClean="0"/>
              <a:t>Scenario</a:t>
            </a:r>
          </a:p>
          <a:p>
            <a:pPr algn="ctr"/>
            <a:r>
              <a:rPr lang="en-US" sz="1600" b="1" dirty="0" smtClean="0"/>
              <a:t>1 Canola oil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2 Vegetable oil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3 Switch grass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4 Waste oil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5 Beef tallow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6 Mustard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7 Palm oil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528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41" y="985110"/>
            <a:ext cx="7377401" cy="538637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1617" y="129989"/>
            <a:ext cx="9404723" cy="1400530"/>
          </a:xfrm>
        </p:spPr>
        <p:txBody>
          <a:bodyPr/>
          <a:lstStyle/>
          <a:p>
            <a:pPr algn="ctr"/>
            <a:r>
              <a:rPr lang="en-US" sz="3200" b="1" dirty="0" smtClean="0"/>
              <a:t>Data Visualization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697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Constructing models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6111" y="1397774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Only one fixed effect “temperature”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308" y="1397774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two fixed effect “temperature” &amp; “</a:t>
            </a:r>
            <a:r>
              <a:rPr lang="en-US" dirty="0" err="1" smtClean="0"/>
              <a:t>reacter</a:t>
            </a:r>
            <a:r>
              <a:rPr lang="en-US" dirty="0" smtClean="0"/>
              <a:t> type”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4" y="2169275"/>
            <a:ext cx="4950778" cy="3590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55" y="1935912"/>
            <a:ext cx="58388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006" y="368497"/>
            <a:ext cx="9404723" cy="1400530"/>
          </a:xfrm>
        </p:spPr>
        <p:txBody>
          <a:bodyPr/>
          <a:lstStyle/>
          <a:p>
            <a:pPr algn="ctr"/>
            <a:r>
              <a:rPr lang="en-US" sz="4000" b="1" dirty="0" smtClean="0"/>
              <a:t>Likelihood ratio test – </a:t>
            </a:r>
            <a:r>
              <a:rPr lang="en-US" sz="4000" b="1" dirty="0" err="1"/>
              <a:t>A</a:t>
            </a:r>
            <a:r>
              <a:rPr lang="en-US" sz="4000" b="1" dirty="0" err="1" smtClean="0"/>
              <a:t>nova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8046" y="107865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1848" y="102351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7" y="1821588"/>
            <a:ext cx="5886450" cy="376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25" y="1640612"/>
            <a:ext cx="5762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3698" y="314558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Anova</a:t>
            </a:r>
            <a:r>
              <a:rPr lang="en-US" dirty="0" smtClean="0"/>
              <a:t> and Chi-square 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251" y="5829702"/>
            <a:ext cx="1134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 comparison confirmed that temperature significantly predicts level of biodiesel load with lowering by  15.34 gallons ± 6.49 gallons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6" y="1676785"/>
            <a:ext cx="9480885" cy="166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49" y="3660894"/>
            <a:ext cx="7924129" cy="18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Difference between additive and interactive models 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25" y="2479729"/>
            <a:ext cx="9273141" cy="18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intercepts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140" y="1414502"/>
            <a:ext cx="58548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intercept model</a:t>
            </a:r>
          </a:p>
          <a:p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the baseline differences in biodiesel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batch number and scenario is assigned to different intercept but the effect of temperature is going to be same for all batch number and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not be valid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slope model is considered with both batch number and scenario having different slopes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1365333"/>
            <a:ext cx="4819961" cy="43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</TotalTime>
  <Words>321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Analyzing the Linear Mixed Effects (LME) Models</vt:lpstr>
      <vt:lpstr>Model equation</vt:lpstr>
      <vt:lpstr>Data Visualization</vt:lpstr>
      <vt:lpstr>Data Visualization</vt:lpstr>
      <vt:lpstr>Constructing models</vt:lpstr>
      <vt:lpstr>Likelihood ratio test – Anova </vt:lpstr>
      <vt:lpstr>Anova and Chi-square results</vt:lpstr>
      <vt:lpstr>Difference between additive and interactive models </vt:lpstr>
      <vt:lpstr>Random intercepts</vt:lpstr>
      <vt:lpstr>PowerPoint Presentation</vt:lpstr>
      <vt:lpstr>Conclusion - Should we use random intercept and random slope?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Linear Mixed Effects (LME) Models</dc:title>
  <dc:creator>Jayaraman Muralidharan, Vignesh (vigneshj@uidaho.edu)</dc:creator>
  <cp:lastModifiedBy>Jayaraman Muralidharan, Vignesh (jaya3225@vandals.uidaho.edu)</cp:lastModifiedBy>
  <cp:revision>46</cp:revision>
  <dcterms:created xsi:type="dcterms:W3CDTF">2018-05-02T17:51:45Z</dcterms:created>
  <dcterms:modified xsi:type="dcterms:W3CDTF">2018-05-03T18:37:45Z</dcterms:modified>
</cp:coreProperties>
</file>