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Slab"/>
      <p:regular r:id="rId22"/>
      <p:bold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regular.fntdata"/><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font" Target="fonts/RobotoSlab-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8b743d4a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8b743d4a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8b743d4a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8b743d4a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8b743d4a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38b743d4a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38b743d4a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38b743d4a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38b743d4ac_3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38b743d4ac_3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6f75fce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6f75fce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6f75fce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6f75fce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38b743d4a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38b743d4a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38b743d4a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38b743d4a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8b743d4a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8b743d4a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8b743d4a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38b743d4a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8b743d4a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38b743d4a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Cyber Security</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Apr 23 - Week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8" name="Google Shape;128;p22"/>
          <p:cNvPicPr preferRelativeResize="0"/>
          <p:nvPr/>
        </p:nvPicPr>
        <p:blipFill>
          <a:blip r:embed="rId3">
            <a:alphaModFix/>
          </a:blip>
          <a:stretch>
            <a:fillRect/>
          </a:stretch>
        </p:blipFill>
        <p:spPr>
          <a:xfrm>
            <a:off x="66675" y="52388"/>
            <a:ext cx="9010650" cy="5038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FOSS </a:t>
            </a:r>
            <a:endParaRPr/>
          </a:p>
        </p:txBody>
      </p:sp>
      <p:sp>
        <p:nvSpPr>
          <p:cNvPr id="134" name="Google Shape;134;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Roboto Slab"/>
              <a:buChar char="●"/>
            </a:pPr>
            <a:r>
              <a:rPr lang="en" sz="2000">
                <a:latin typeface="Roboto Slab"/>
                <a:ea typeface="Roboto Slab"/>
                <a:cs typeface="Roboto Slab"/>
                <a:sym typeface="Roboto Slab"/>
              </a:rPr>
              <a:t>Free and Open Source Software</a:t>
            </a:r>
            <a:endParaRPr sz="2000">
              <a:latin typeface="Roboto Slab"/>
              <a:ea typeface="Roboto Slab"/>
              <a:cs typeface="Roboto Slab"/>
              <a:sym typeface="Roboto Slab"/>
            </a:endParaRPr>
          </a:p>
          <a:p>
            <a:pPr indent="-355600" lvl="0" marL="457200" rtl="0" algn="l">
              <a:spcBef>
                <a:spcPts val="0"/>
              </a:spcBef>
              <a:spcAft>
                <a:spcPts val="0"/>
              </a:spcAft>
              <a:buSzPts val="2000"/>
              <a:buFont typeface="Roboto Slab"/>
              <a:buChar char="●"/>
            </a:pPr>
            <a:r>
              <a:rPr lang="en" sz="2000">
                <a:latin typeface="Roboto Slab"/>
                <a:ea typeface="Roboto Slab"/>
                <a:cs typeface="Roboto Slab"/>
                <a:sym typeface="Roboto Slab"/>
              </a:rPr>
              <a:t>open source operating system, released under the GNU General Public License (GPL). Anyone can run, study, modify, and redistribute the source code, or even sell copies of their modified code, as long as they do so under the same license.</a:t>
            </a:r>
            <a:endParaRPr sz="2000">
              <a:latin typeface="Roboto Slab"/>
              <a:ea typeface="Roboto Slab"/>
              <a:cs typeface="Roboto Slab"/>
              <a:sym typeface="Roboto Slab"/>
            </a:endParaRPr>
          </a:p>
        </p:txBody>
      </p:sp>
      <p:pic>
        <p:nvPicPr>
          <p:cNvPr id="135" name="Google Shape;135;p23"/>
          <p:cNvPicPr preferRelativeResize="0"/>
          <p:nvPr/>
        </p:nvPicPr>
        <p:blipFill>
          <a:blip r:embed="rId3">
            <a:alphaModFix/>
          </a:blip>
          <a:stretch>
            <a:fillRect/>
          </a:stretch>
        </p:blipFill>
        <p:spPr>
          <a:xfrm>
            <a:off x="728550" y="3521875"/>
            <a:ext cx="1192950" cy="1431549"/>
          </a:xfrm>
          <a:prstGeom prst="rect">
            <a:avLst/>
          </a:prstGeom>
          <a:noFill/>
          <a:ln>
            <a:noFill/>
          </a:ln>
        </p:spPr>
      </p:pic>
      <p:pic>
        <p:nvPicPr>
          <p:cNvPr id="136" name="Google Shape;136;p23"/>
          <p:cNvPicPr preferRelativeResize="0"/>
          <p:nvPr/>
        </p:nvPicPr>
        <p:blipFill>
          <a:blip r:embed="rId4">
            <a:alphaModFix/>
          </a:blip>
          <a:stretch>
            <a:fillRect/>
          </a:stretch>
        </p:blipFill>
        <p:spPr>
          <a:xfrm>
            <a:off x="2052325" y="3677813"/>
            <a:ext cx="2379299" cy="1119674"/>
          </a:xfrm>
          <a:prstGeom prst="rect">
            <a:avLst/>
          </a:prstGeom>
          <a:noFill/>
          <a:ln>
            <a:noFill/>
          </a:ln>
        </p:spPr>
      </p:pic>
      <p:pic>
        <p:nvPicPr>
          <p:cNvPr id="137" name="Google Shape;137;p23"/>
          <p:cNvPicPr preferRelativeResize="0"/>
          <p:nvPr/>
        </p:nvPicPr>
        <p:blipFill>
          <a:blip r:embed="rId5">
            <a:alphaModFix/>
          </a:blip>
          <a:stretch>
            <a:fillRect/>
          </a:stretch>
        </p:blipFill>
        <p:spPr>
          <a:xfrm>
            <a:off x="4242625" y="3480500"/>
            <a:ext cx="1514324" cy="1514324"/>
          </a:xfrm>
          <a:prstGeom prst="rect">
            <a:avLst/>
          </a:prstGeom>
          <a:noFill/>
          <a:ln>
            <a:noFill/>
          </a:ln>
        </p:spPr>
      </p:pic>
      <p:pic>
        <p:nvPicPr>
          <p:cNvPr id="138" name="Google Shape;138;p23"/>
          <p:cNvPicPr preferRelativeResize="0"/>
          <p:nvPr/>
        </p:nvPicPr>
        <p:blipFill>
          <a:blip r:embed="rId6">
            <a:alphaModFix/>
          </a:blip>
          <a:stretch>
            <a:fillRect/>
          </a:stretch>
        </p:blipFill>
        <p:spPr>
          <a:xfrm>
            <a:off x="7636425" y="3677825"/>
            <a:ext cx="1119675" cy="1119650"/>
          </a:xfrm>
          <a:prstGeom prst="rect">
            <a:avLst/>
          </a:prstGeom>
          <a:noFill/>
          <a:ln>
            <a:noFill/>
          </a:ln>
        </p:spPr>
      </p:pic>
      <p:pic>
        <p:nvPicPr>
          <p:cNvPr id="139" name="Google Shape;139;p23"/>
          <p:cNvPicPr preferRelativeResize="0"/>
          <p:nvPr/>
        </p:nvPicPr>
        <p:blipFill>
          <a:blip r:embed="rId7">
            <a:alphaModFix/>
          </a:blip>
          <a:stretch>
            <a:fillRect/>
          </a:stretch>
        </p:blipFill>
        <p:spPr>
          <a:xfrm>
            <a:off x="5931757" y="3480500"/>
            <a:ext cx="1339518" cy="17415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VGLUG Contribution to FOSS</a:t>
            </a:r>
            <a:endParaRPr/>
          </a:p>
        </p:txBody>
      </p:sp>
      <p:sp>
        <p:nvSpPr>
          <p:cNvPr id="145" name="Google Shape;145;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55600" lvl="0" marL="457200" rtl="0" algn="l">
              <a:spcBef>
                <a:spcPts val="1200"/>
              </a:spcBef>
              <a:spcAft>
                <a:spcPts val="0"/>
              </a:spcAft>
              <a:buClr>
                <a:schemeClr val="dk1"/>
              </a:buClr>
              <a:buSzPts val="2000"/>
              <a:buFont typeface="Arial"/>
              <a:buChar char="●"/>
            </a:pPr>
            <a:r>
              <a:rPr b="1" lang="en" sz="2000">
                <a:latin typeface="Arial"/>
                <a:ea typeface="Arial"/>
                <a:cs typeface="Arial"/>
                <a:sym typeface="Arial"/>
              </a:rPr>
              <a:t>Sangailakkiyam</a:t>
            </a:r>
            <a:r>
              <a:rPr lang="en" sz="2000">
                <a:latin typeface="Arial"/>
                <a:ea typeface="Arial"/>
                <a:cs typeface="Arial"/>
                <a:sym typeface="Arial"/>
              </a:rPr>
              <a:t> – An android application which is used to read all literature from the Sangam era.</a:t>
            </a:r>
            <a:endParaRPr sz="2000">
              <a:latin typeface="Arial"/>
              <a:ea typeface="Arial"/>
              <a:cs typeface="Arial"/>
              <a:sym typeface="Arial"/>
            </a:endParaRPr>
          </a:p>
          <a:p>
            <a:pPr indent="-355600" lvl="0" marL="457200" rtl="0" algn="l">
              <a:spcBef>
                <a:spcPts val="0"/>
              </a:spcBef>
              <a:spcAft>
                <a:spcPts val="0"/>
              </a:spcAft>
              <a:buClr>
                <a:schemeClr val="dk1"/>
              </a:buClr>
              <a:buSzPts val="2000"/>
              <a:buFont typeface="Arial"/>
              <a:buChar char="●"/>
            </a:pPr>
            <a:r>
              <a:rPr b="1" lang="en" sz="2000">
                <a:latin typeface="Arial"/>
                <a:ea typeface="Arial"/>
                <a:cs typeface="Arial"/>
                <a:sym typeface="Arial"/>
              </a:rPr>
              <a:t>Mozilla Localization in tamil </a:t>
            </a:r>
            <a:r>
              <a:rPr lang="en" sz="2000">
                <a:latin typeface="Arial"/>
                <a:ea typeface="Arial"/>
                <a:cs typeface="Arial"/>
                <a:sym typeface="Arial"/>
              </a:rPr>
              <a:t>– we enriched mozilla and its product into tamil localization.</a:t>
            </a:r>
            <a:endParaRPr sz="2000">
              <a:latin typeface="Arial"/>
              <a:ea typeface="Arial"/>
              <a:cs typeface="Arial"/>
              <a:sym typeface="Arial"/>
            </a:endParaRPr>
          </a:p>
          <a:p>
            <a:pPr indent="-355600" lvl="0" marL="457200" rtl="0" algn="l">
              <a:spcBef>
                <a:spcPts val="0"/>
              </a:spcBef>
              <a:spcAft>
                <a:spcPts val="0"/>
              </a:spcAft>
              <a:buClr>
                <a:schemeClr val="dk1"/>
              </a:buClr>
              <a:buSzPts val="2000"/>
              <a:buFont typeface="Arial"/>
              <a:buChar char="●"/>
            </a:pPr>
            <a:r>
              <a:rPr b="1" lang="en" sz="2000">
                <a:latin typeface="Arial"/>
                <a:ea typeface="Arial"/>
                <a:cs typeface="Arial"/>
                <a:sym typeface="Arial"/>
              </a:rPr>
              <a:t>Spell4Wiki</a:t>
            </a:r>
            <a:r>
              <a:rPr lang="en" sz="2000">
                <a:latin typeface="Arial"/>
                <a:ea typeface="Arial"/>
                <a:cs typeface="Arial"/>
                <a:sym typeface="Arial"/>
              </a:rPr>
              <a:t> – It is a eminent resource for Wikipedia where people can give the voice sample for words in Wikipedia. This app also act as Wiki – Dictionary.</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Continued</a:t>
            </a:r>
            <a:endParaRPr/>
          </a:p>
        </p:txBody>
      </p:sp>
      <p:sp>
        <p:nvSpPr>
          <p:cNvPr id="151" name="Google Shape;151;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55600" lvl="0" marL="457200" rtl="0" algn="l">
              <a:spcBef>
                <a:spcPts val="1200"/>
              </a:spcBef>
              <a:spcAft>
                <a:spcPts val="0"/>
              </a:spcAft>
              <a:buSzPts val="2000"/>
              <a:buFont typeface="Arial"/>
              <a:buChar char="●"/>
            </a:pPr>
            <a:r>
              <a:rPr b="1" lang="en" sz="2000">
                <a:latin typeface="Arial"/>
                <a:ea typeface="Arial"/>
                <a:cs typeface="Arial"/>
                <a:sym typeface="Arial"/>
              </a:rPr>
              <a:t>Dr. RavikumarMP App </a:t>
            </a:r>
            <a:r>
              <a:rPr lang="en" sz="2000">
                <a:latin typeface="Arial"/>
                <a:ea typeface="Arial"/>
                <a:cs typeface="Arial"/>
                <a:sym typeface="Arial"/>
              </a:rPr>
              <a:t>– This connects the Member of Parliament to the people of Villupuram constituency to raise obligations, suggestions and complaints.</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b="1" lang="en" sz="2000">
                <a:latin typeface="Arial"/>
                <a:ea typeface="Arial"/>
                <a:cs typeface="Arial"/>
                <a:sym typeface="Arial"/>
              </a:rPr>
              <a:t>VizhiTamilApp</a:t>
            </a:r>
            <a:r>
              <a:rPr lang="en" sz="2000">
                <a:latin typeface="Arial"/>
                <a:ea typeface="Arial"/>
                <a:cs typeface="Arial"/>
                <a:sym typeface="Arial"/>
              </a:rPr>
              <a:t> – App helps to visually impaired people to listen Tamil Books by using image to text technology.</a:t>
            </a:r>
            <a:endParaRPr sz="2000">
              <a:latin typeface="Arial"/>
              <a:ea typeface="Arial"/>
              <a:cs typeface="Arial"/>
              <a:sym typeface="Arial"/>
            </a:endParaRPr>
          </a:p>
          <a:p>
            <a:pPr indent="0" lvl="0" marL="45720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Task</a:t>
            </a:r>
            <a:endParaRPr/>
          </a:p>
        </p:txBody>
      </p:sp>
      <p:sp>
        <p:nvSpPr>
          <p:cNvPr id="157" name="Google Shape;157;p2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000"/>
              <a:t>Account Creation</a:t>
            </a:r>
            <a:endParaRPr b="1" sz="2000"/>
          </a:p>
          <a:p>
            <a:pPr indent="-355600" lvl="0" marL="457200" rtl="0" algn="l">
              <a:spcBef>
                <a:spcPts val="1600"/>
              </a:spcBef>
              <a:spcAft>
                <a:spcPts val="0"/>
              </a:spcAft>
              <a:buSzPts val="2000"/>
              <a:buChar char="●"/>
            </a:pPr>
            <a:r>
              <a:rPr lang="en" sz="2000"/>
              <a:t>t</a:t>
            </a:r>
            <a:r>
              <a:rPr lang="en" sz="2000"/>
              <a:t>ryhackme.com</a:t>
            </a:r>
            <a:endParaRPr sz="2000"/>
          </a:p>
          <a:p>
            <a:pPr indent="-355600" lvl="0" marL="457200" rtl="0" algn="l">
              <a:spcBef>
                <a:spcPts val="0"/>
              </a:spcBef>
              <a:spcAft>
                <a:spcPts val="0"/>
              </a:spcAft>
              <a:buSzPts val="2000"/>
              <a:buChar char="●"/>
            </a:pPr>
            <a:r>
              <a:rPr lang="en" sz="2000"/>
              <a:t>www.hackthebox.com</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2178475" y="6024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Github</a:t>
            </a:r>
            <a:endParaRPr/>
          </a:p>
        </p:txBody>
      </p:sp>
      <p:sp>
        <p:nvSpPr>
          <p:cNvPr id="163" name="Google Shape;163;p27"/>
          <p:cNvSpPr txBox="1"/>
          <p:nvPr>
            <p:ph idx="4294967295" type="body"/>
          </p:nvPr>
        </p:nvSpPr>
        <p:spPr>
          <a:xfrm>
            <a:off x="595425" y="2571750"/>
            <a:ext cx="8678100" cy="63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300"/>
              <a:t>https://github.com/vigneshkannan255/vglug_cybersecurity</a:t>
            </a:r>
            <a:endParaRPr sz="2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8"/>
          <p:cNvSpPr txBox="1"/>
          <p:nvPr>
            <p:ph idx="4294967295" type="title"/>
          </p:nvPr>
        </p:nvSpPr>
        <p:spPr>
          <a:xfrm>
            <a:off x="311700" y="9821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solidFill>
                  <a:schemeClr val="accent1"/>
                </a:solidFill>
              </a:rPr>
              <a:t>Thank You</a:t>
            </a:r>
            <a:endParaRPr sz="500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 Self intro</a:t>
            </a:r>
            <a:endParaRPr sz="2000"/>
          </a:p>
          <a:p>
            <a:pPr indent="0" lvl="0" marL="0" rtl="0" algn="l">
              <a:spcBef>
                <a:spcPts val="1600"/>
              </a:spcBef>
              <a:spcAft>
                <a:spcPts val="0"/>
              </a:spcAft>
              <a:buNone/>
            </a:pPr>
            <a:r>
              <a:rPr lang="en" sz="2000"/>
              <a:t># Recalling the computer </a:t>
            </a:r>
            <a:endParaRPr sz="2000"/>
          </a:p>
          <a:p>
            <a:pPr indent="0" lvl="0" marL="0" rtl="0" algn="l">
              <a:spcBef>
                <a:spcPts val="1600"/>
              </a:spcBef>
              <a:spcAft>
                <a:spcPts val="0"/>
              </a:spcAft>
              <a:buNone/>
            </a:pPr>
            <a:r>
              <a:rPr lang="en" sz="2000"/>
              <a:t># Introduction to Cyber Security</a:t>
            </a:r>
            <a:endParaRPr sz="2000"/>
          </a:p>
          <a:p>
            <a:pPr indent="0" lvl="0" marL="0" rtl="0" algn="l">
              <a:spcBef>
                <a:spcPts val="1600"/>
              </a:spcBef>
              <a:spcAft>
                <a:spcPts val="1600"/>
              </a:spcAft>
              <a:buClr>
                <a:schemeClr val="dk2"/>
              </a:buClr>
              <a:buSzPts val="1100"/>
              <a:buNone/>
            </a:pPr>
            <a:r>
              <a:rPr lang="en" sz="2000"/>
              <a:t># FOSS</a:t>
            </a:r>
            <a:endParaRPr sz="2000"/>
          </a:p>
        </p:txBody>
      </p:sp>
      <p:sp>
        <p:nvSpPr>
          <p:cNvPr id="70" name="Google Shape;70;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Topics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Self Intro</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 : Vignesh Kannan</a:t>
            </a:r>
            <a:endParaRPr/>
          </a:p>
          <a:p>
            <a:pPr indent="0" lvl="0" marL="0" rtl="0" algn="l">
              <a:spcBef>
                <a:spcPts val="1600"/>
              </a:spcBef>
              <a:spcAft>
                <a:spcPts val="0"/>
              </a:spcAft>
              <a:buNone/>
            </a:pPr>
            <a:r>
              <a:rPr lang="en"/>
              <a:t>VGLUG Volunteer for last 5 years.</a:t>
            </a:r>
            <a:endParaRPr/>
          </a:p>
          <a:p>
            <a:pPr indent="0" lvl="0" marL="0" rtl="0" algn="l">
              <a:spcBef>
                <a:spcPts val="1600"/>
              </a:spcBef>
              <a:spcAft>
                <a:spcPts val="0"/>
              </a:spcAft>
              <a:buNone/>
            </a:pPr>
            <a:r>
              <a:rPr lang="en"/>
              <a:t>System Engineer at TCS, Chennai.</a:t>
            </a:r>
            <a:endParaRPr/>
          </a:p>
          <a:p>
            <a:pPr indent="0" lvl="0" marL="0" rtl="0" algn="l">
              <a:spcBef>
                <a:spcPts val="1600"/>
              </a:spcBef>
              <a:spcAft>
                <a:spcPts val="0"/>
              </a:spcAft>
              <a:buNone/>
            </a:pPr>
            <a:r>
              <a:rPr lang="en"/>
              <a:t>Experience 2 Years</a:t>
            </a:r>
            <a:endParaRPr/>
          </a:p>
          <a:p>
            <a:pPr indent="0" lvl="0" marL="0" rtl="0" algn="l">
              <a:spcBef>
                <a:spcPts val="1600"/>
              </a:spcBef>
              <a:spcAft>
                <a:spcPts val="1600"/>
              </a:spcAft>
              <a:buNone/>
            </a:pPr>
            <a:r>
              <a:rPr lang="en"/>
              <a:t>Mailam Engineering College - 2020</a:t>
            </a:r>
            <a:endParaRPr/>
          </a:p>
        </p:txBody>
      </p:sp>
      <p:pic>
        <p:nvPicPr>
          <p:cNvPr id="77" name="Google Shape;77;p15"/>
          <p:cNvPicPr preferRelativeResize="0"/>
          <p:nvPr/>
        </p:nvPicPr>
        <p:blipFill>
          <a:blip r:embed="rId3">
            <a:alphaModFix/>
          </a:blip>
          <a:stretch>
            <a:fillRect/>
          </a:stretch>
        </p:blipFill>
        <p:spPr>
          <a:xfrm>
            <a:off x="6838875" y="3305575"/>
            <a:ext cx="2076525" cy="1609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Recalling the computer</a:t>
            </a:r>
            <a:endParaRPr/>
          </a:p>
        </p:txBody>
      </p:sp>
      <p:sp>
        <p:nvSpPr>
          <p:cNvPr id="83" name="Google Shape;83;p16"/>
          <p:cNvSpPr txBox="1"/>
          <p:nvPr>
            <p:ph idx="1" type="body"/>
          </p:nvPr>
        </p:nvSpPr>
        <p:spPr>
          <a:xfrm>
            <a:off x="387900" y="1489825"/>
            <a:ext cx="28425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t>Hardware:</a:t>
            </a:r>
            <a:endParaRPr b="1" sz="2000"/>
          </a:p>
          <a:p>
            <a:pPr indent="0" lvl="0" marL="0" rtl="0" algn="l">
              <a:lnSpc>
                <a:spcPct val="100000"/>
              </a:lnSpc>
              <a:spcBef>
                <a:spcPts val="1600"/>
              </a:spcBef>
              <a:spcAft>
                <a:spcPts val="0"/>
              </a:spcAft>
              <a:buNone/>
            </a:pPr>
            <a:r>
              <a:rPr lang="en" sz="2000"/>
              <a:t>   	 - Monitor</a:t>
            </a:r>
            <a:endParaRPr sz="2000"/>
          </a:p>
          <a:p>
            <a:pPr indent="0" lvl="0" marL="0" rtl="0" algn="l">
              <a:lnSpc>
                <a:spcPct val="100000"/>
              </a:lnSpc>
              <a:spcBef>
                <a:spcPts val="1600"/>
              </a:spcBef>
              <a:spcAft>
                <a:spcPts val="0"/>
              </a:spcAft>
              <a:buNone/>
            </a:pPr>
            <a:r>
              <a:rPr lang="en" sz="2000"/>
              <a:t>   	 - Keyboard</a:t>
            </a:r>
            <a:endParaRPr sz="2000"/>
          </a:p>
          <a:p>
            <a:pPr indent="0" lvl="0" marL="0" rtl="0" algn="l">
              <a:lnSpc>
                <a:spcPct val="100000"/>
              </a:lnSpc>
              <a:spcBef>
                <a:spcPts val="1600"/>
              </a:spcBef>
              <a:spcAft>
                <a:spcPts val="0"/>
              </a:spcAft>
              <a:buNone/>
            </a:pPr>
            <a:r>
              <a:rPr lang="en" sz="2000"/>
              <a:t>   	 - Mouse</a:t>
            </a:r>
            <a:endParaRPr sz="2000"/>
          </a:p>
          <a:p>
            <a:pPr indent="0" lvl="0" marL="0" rtl="0" algn="l">
              <a:lnSpc>
                <a:spcPct val="100000"/>
              </a:lnSpc>
              <a:spcBef>
                <a:spcPts val="1600"/>
              </a:spcBef>
              <a:spcAft>
                <a:spcPts val="0"/>
              </a:spcAft>
              <a:buNone/>
            </a:pPr>
            <a:r>
              <a:rPr lang="en" sz="2000"/>
              <a:t>   	 - Trackpad</a:t>
            </a:r>
            <a:endParaRPr sz="2000"/>
          </a:p>
          <a:p>
            <a:pPr indent="0" lvl="0" marL="0" rtl="0" algn="l">
              <a:lnSpc>
                <a:spcPct val="100000"/>
              </a:lnSpc>
              <a:spcBef>
                <a:spcPts val="1600"/>
              </a:spcBef>
              <a:spcAft>
                <a:spcPts val="0"/>
              </a:spcAft>
              <a:buNone/>
            </a:pPr>
            <a:r>
              <a:rPr lang="en" sz="2000"/>
              <a:t>   	 - Speaker</a:t>
            </a:r>
            <a:endParaRPr sz="2000"/>
          </a:p>
          <a:p>
            <a:pPr indent="0" lvl="0" marL="0" rtl="0" algn="l">
              <a:lnSpc>
                <a:spcPct val="100000"/>
              </a:lnSpc>
              <a:spcBef>
                <a:spcPts val="1600"/>
              </a:spcBef>
              <a:spcAft>
                <a:spcPts val="1600"/>
              </a:spcAft>
              <a:buNone/>
            </a:pPr>
            <a:r>
              <a:rPr lang="en" sz="2000"/>
              <a:t>   	 - Printer</a:t>
            </a:r>
            <a:endParaRPr sz="2000"/>
          </a:p>
        </p:txBody>
      </p:sp>
      <p:pic>
        <p:nvPicPr>
          <p:cNvPr id="84" name="Google Shape;84;p16"/>
          <p:cNvPicPr preferRelativeResize="0"/>
          <p:nvPr/>
        </p:nvPicPr>
        <p:blipFill>
          <a:blip r:embed="rId3">
            <a:alphaModFix/>
          </a:blip>
          <a:stretch>
            <a:fillRect/>
          </a:stretch>
        </p:blipFill>
        <p:spPr>
          <a:xfrm>
            <a:off x="4180950" y="1489825"/>
            <a:ext cx="3303675" cy="3303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Continued</a:t>
            </a:r>
            <a:endParaRPr/>
          </a:p>
        </p:txBody>
      </p:sp>
      <p:sp>
        <p:nvSpPr>
          <p:cNvPr id="90" name="Google Shape;90;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t>   	</a:t>
            </a:r>
            <a:r>
              <a:rPr b="1" lang="en" sz="2000"/>
              <a:t>CPU</a:t>
            </a:r>
            <a:r>
              <a:rPr lang="en" sz="2000"/>
              <a:t>	</a:t>
            </a:r>
            <a:endParaRPr sz="2000"/>
          </a:p>
          <a:p>
            <a:pPr indent="457200" lvl="0" marL="457200" rtl="0" algn="l">
              <a:lnSpc>
                <a:spcPct val="100000"/>
              </a:lnSpc>
              <a:spcBef>
                <a:spcPts val="0"/>
              </a:spcBef>
              <a:spcAft>
                <a:spcPts val="0"/>
              </a:spcAft>
              <a:buNone/>
            </a:pPr>
            <a:r>
              <a:rPr lang="en" sz="2000"/>
              <a:t> - Processor (Intel, AMD)</a:t>
            </a:r>
            <a:endParaRPr sz="2000"/>
          </a:p>
          <a:p>
            <a:pPr indent="0" lvl="0" marL="0" rtl="0" algn="l">
              <a:spcBef>
                <a:spcPts val="0"/>
              </a:spcBef>
              <a:spcAft>
                <a:spcPts val="0"/>
              </a:spcAft>
              <a:buNone/>
            </a:pPr>
            <a:r>
              <a:rPr lang="en" sz="2000"/>
              <a:t>   		 - RAM (Memory)</a:t>
            </a:r>
            <a:endParaRPr sz="2000"/>
          </a:p>
          <a:p>
            <a:pPr indent="0" lvl="0" marL="0" rtl="0" algn="l">
              <a:spcBef>
                <a:spcPts val="0"/>
              </a:spcBef>
              <a:spcAft>
                <a:spcPts val="0"/>
              </a:spcAft>
              <a:buNone/>
            </a:pPr>
            <a:r>
              <a:rPr lang="en" sz="2000"/>
              <a:t>   		 - ROM (HDD-hard disk drive, SSD - Solid-state drive, NVMe - nonvolatile memory express)</a:t>
            </a:r>
            <a:endParaRPr sz="2000"/>
          </a:p>
          <a:p>
            <a:pPr indent="0" lvl="0" marL="0" rtl="0" algn="l">
              <a:spcBef>
                <a:spcPts val="0"/>
              </a:spcBef>
              <a:spcAft>
                <a:spcPts val="0"/>
              </a:spcAft>
              <a:buNone/>
            </a:pPr>
            <a:r>
              <a:rPr lang="en" sz="2000"/>
              <a:t>   		 - SMPS - switched-mode power supply</a:t>
            </a:r>
            <a:endParaRPr sz="2000"/>
          </a:p>
          <a:p>
            <a:pPr indent="0" lvl="0" marL="0" rtl="0" algn="l">
              <a:spcBef>
                <a:spcPts val="0"/>
              </a:spcBef>
              <a:spcAft>
                <a:spcPts val="0"/>
              </a:spcAft>
              <a:buNone/>
            </a:pPr>
            <a:r>
              <a:rPr lang="en" sz="2000"/>
              <a:t>   		 - Motherboard</a:t>
            </a:r>
            <a:endParaRPr sz="2000"/>
          </a:p>
          <a:p>
            <a:pPr indent="0" lvl="0" marL="0" rtl="0" algn="l">
              <a:spcBef>
                <a:spcPts val="0"/>
              </a:spcBef>
              <a:spcAft>
                <a:spcPts val="0"/>
              </a:spcAft>
              <a:buNone/>
            </a:pPr>
            <a:r>
              <a:rPr lang="en" sz="2000"/>
              <a:t>   		 - SATA</a:t>
            </a:r>
            <a:endParaRPr sz="2000"/>
          </a:p>
          <a:p>
            <a:pPr indent="0" lvl="0" marL="0" rtl="0" algn="l">
              <a:spcBef>
                <a:spcPts val="0"/>
              </a:spcBef>
              <a:spcAft>
                <a:spcPts val="0"/>
              </a:spcAft>
              <a:buNone/>
            </a:pPr>
            <a:r>
              <a:rPr lang="en" sz="2000"/>
              <a:t>   		 - Fan</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Continued</a:t>
            </a:r>
            <a:endParaRPr/>
          </a:p>
        </p:txBody>
      </p:sp>
      <p:sp>
        <p:nvSpPr>
          <p:cNvPr id="96" name="Google Shape;96;p18"/>
          <p:cNvSpPr txBox="1"/>
          <p:nvPr>
            <p:ph idx="1" type="body"/>
          </p:nvPr>
        </p:nvSpPr>
        <p:spPr>
          <a:xfrm>
            <a:off x="387900" y="12111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t>Software:</a:t>
            </a:r>
            <a:endParaRPr sz="2000"/>
          </a:p>
          <a:p>
            <a:pPr indent="0" lvl="0" marL="0" rtl="0" algn="l">
              <a:lnSpc>
                <a:spcPct val="100000"/>
              </a:lnSpc>
              <a:spcBef>
                <a:spcPts val="1600"/>
              </a:spcBef>
              <a:spcAft>
                <a:spcPts val="0"/>
              </a:spcAft>
              <a:buNone/>
            </a:pPr>
            <a:r>
              <a:rPr lang="en" sz="2000"/>
              <a:t>   	 - Operating System (Linux,Mac,Windows)</a:t>
            </a:r>
            <a:endParaRPr sz="2000"/>
          </a:p>
          <a:p>
            <a:pPr indent="0" lvl="0" marL="0" rtl="0" algn="l">
              <a:lnSpc>
                <a:spcPct val="100000"/>
              </a:lnSpc>
              <a:spcBef>
                <a:spcPts val="1600"/>
              </a:spcBef>
              <a:spcAft>
                <a:spcPts val="0"/>
              </a:spcAft>
              <a:buNone/>
            </a:pPr>
            <a:r>
              <a:rPr lang="en" sz="2000"/>
              <a:t>   	 - Applications    </a:t>
            </a:r>
            <a:endParaRPr sz="2000"/>
          </a:p>
          <a:p>
            <a:pPr indent="0" lvl="0" marL="0" rtl="0" algn="l">
              <a:lnSpc>
                <a:spcPct val="100000"/>
              </a:lnSpc>
              <a:spcBef>
                <a:spcPts val="1600"/>
              </a:spcBef>
              <a:spcAft>
                <a:spcPts val="0"/>
              </a:spcAft>
              <a:buNone/>
            </a:pPr>
            <a:r>
              <a:rPr lang="en" sz="2000"/>
              <a:t> Network:</a:t>
            </a:r>
            <a:endParaRPr sz="2000"/>
          </a:p>
          <a:p>
            <a:pPr indent="0" lvl="0" marL="0" rtl="0" algn="l">
              <a:lnSpc>
                <a:spcPct val="100000"/>
              </a:lnSpc>
              <a:spcBef>
                <a:spcPts val="1600"/>
              </a:spcBef>
              <a:spcAft>
                <a:spcPts val="0"/>
              </a:spcAft>
              <a:buNone/>
            </a:pPr>
            <a:r>
              <a:rPr lang="en" sz="2000"/>
              <a:t>   	 - RJ45 (Network port, LAN cable)</a:t>
            </a:r>
            <a:endParaRPr sz="2000"/>
          </a:p>
          <a:p>
            <a:pPr indent="0" lvl="0" marL="0" rtl="0" algn="l">
              <a:lnSpc>
                <a:spcPct val="100000"/>
              </a:lnSpc>
              <a:spcBef>
                <a:spcPts val="1600"/>
              </a:spcBef>
              <a:spcAft>
                <a:spcPts val="0"/>
              </a:spcAft>
              <a:buNone/>
            </a:pPr>
            <a:r>
              <a:rPr lang="en" sz="2000"/>
              <a:t>   	 - Network Switch</a:t>
            </a:r>
            <a:endParaRPr sz="2000"/>
          </a:p>
          <a:p>
            <a:pPr indent="0" lvl="0" marL="0" rtl="0" algn="l">
              <a:lnSpc>
                <a:spcPct val="100000"/>
              </a:lnSpc>
              <a:spcBef>
                <a:spcPts val="1600"/>
              </a:spcBef>
              <a:spcAft>
                <a:spcPts val="1600"/>
              </a:spcAft>
              <a:buNone/>
            </a:pPr>
            <a:r>
              <a:rPr lang="en" sz="2000"/>
              <a:t>   	 - Router</a:t>
            </a:r>
            <a:endParaRPr sz="2000"/>
          </a:p>
        </p:txBody>
      </p:sp>
      <p:pic>
        <p:nvPicPr>
          <p:cNvPr id="97" name="Google Shape;97;p18"/>
          <p:cNvPicPr preferRelativeResize="0"/>
          <p:nvPr/>
        </p:nvPicPr>
        <p:blipFill>
          <a:blip r:embed="rId3">
            <a:alphaModFix/>
          </a:blip>
          <a:stretch>
            <a:fillRect/>
          </a:stretch>
        </p:blipFill>
        <p:spPr>
          <a:xfrm>
            <a:off x="5654900" y="405425"/>
            <a:ext cx="1482225" cy="1482225"/>
          </a:xfrm>
          <a:prstGeom prst="rect">
            <a:avLst/>
          </a:prstGeom>
          <a:noFill/>
          <a:ln>
            <a:noFill/>
          </a:ln>
        </p:spPr>
      </p:pic>
      <p:pic>
        <p:nvPicPr>
          <p:cNvPr id="98" name="Google Shape;98;p18"/>
          <p:cNvPicPr preferRelativeResize="0"/>
          <p:nvPr/>
        </p:nvPicPr>
        <p:blipFill>
          <a:blip r:embed="rId4">
            <a:alphaModFix/>
          </a:blip>
          <a:stretch>
            <a:fillRect/>
          </a:stretch>
        </p:blipFill>
        <p:spPr>
          <a:xfrm>
            <a:off x="7029025" y="1811025"/>
            <a:ext cx="1879100" cy="1879100"/>
          </a:xfrm>
          <a:prstGeom prst="rect">
            <a:avLst/>
          </a:prstGeom>
          <a:noFill/>
          <a:ln>
            <a:noFill/>
          </a:ln>
        </p:spPr>
      </p:pic>
      <p:pic>
        <p:nvPicPr>
          <p:cNvPr id="99" name="Google Shape;99;p18"/>
          <p:cNvPicPr preferRelativeResize="0"/>
          <p:nvPr/>
        </p:nvPicPr>
        <p:blipFill>
          <a:blip r:embed="rId5">
            <a:alphaModFix/>
          </a:blip>
          <a:stretch>
            <a:fillRect/>
          </a:stretch>
        </p:blipFill>
        <p:spPr>
          <a:xfrm>
            <a:off x="5375425" y="3167175"/>
            <a:ext cx="1761700" cy="1761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to Cyber Security</a:t>
            </a:r>
            <a:endParaRPr/>
          </a:p>
        </p:txBody>
      </p:sp>
      <p:sp>
        <p:nvSpPr>
          <p:cNvPr id="105" name="Google Shape;105;p19"/>
          <p:cNvSpPr txBox="1"/>
          <p:nvPr>
            <p:ph idx="4294967295" type="body"/>
          </p:nvPr>
        </p:nvSpPr>
        <p:spPr>
          <a:xfrm>
            <a:off x="311700" y="1195201"/>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What is Cyber Security?</a:t>
            </a:r>
            <a:endParaRPr sz="2400">
              <a:solidFill>
                <a:schemeClr val="accent5"/>
              </a:solidFill>
            </a:endParaRPr>
          </a:p>
        </p:txBody>
      </p:sp>
      <p:cxnSp>
        <p:nvCxnSpPr>
          <p:cNvPr id="106" name="Google Shape;106;p19"/>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07" name="Google Shape;107;p19"/>
          <p:cNvSpPr txBox="1"/>
          <p:nvPr>
            <p:ph idx="4294967295" type="body"/>
          </p:nvPr>
        </p:nvSpPr>
        <p:spPr>
          <a:xfrm>
            <a:off x="311700" y="1916330"/>
            <a:ext cx="3853200" cy="27531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Cyber security refers to the body of technologies, processes,  and practices designed to protect networks, devices,  programs, and data from attack, damage, or unauthorized  access.</a:t>
            </a:r>
            <a:endParaRPr sz="1900"/>
          </a:p>
        </p:txBody>
      </p:sp>
      <p:sp>
        <p:nvSpPr>
          <p:cNvPr id="108" name="Google Shape;108;p19"/>
          <p:cNvSpPr txBox="1"/>
          <p:nvPr>
            <p:ph idx="4294967295" type="body"/>
          </p:nvPr>
        </p:nvSpPr>
        <p:spPr>
          <a:xfrm>
            <a:off x="4905750" y="1201619"/>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Security and Safety</a:t>
            </a:r>
            <a:endParaRPr sz="2400">
              <a:solidFill>
                <a:schemeClr val="accent5"/>
              </a:solidFill>
            </a:endParaRPr>
          </a:p>
        </p:txBody>
      </p:sp>
      <p:cxnSp>
        <p:nvCxnSpPr>
          <p:cNvPr id="109" name="Google Shape;109;p19"/>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10" name="Google Shape;110;p19"/>
          <p:cNvSpPr txBox="1"/>
          <p:nvPr>
            <p:ph idx="4294967295" type="body"/>
          </p:nvPr>
        </p:nvSpPr>
        <p:spPr>
          <a:xfrm>
            <a:off x="4905750" y="1916330"/>
            <a:ext cx="3853200" cy="27531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We must protect our computers and data in the  same way that we secure the doors to our homes.</a:t>
            </a:r>
            <a:endParaRPr sz="1900"/>
          </a:p>
          <a:p>
            <a:pPr indent="-349250" lvl="0" marL="457200" rtl="0" algn="l">
              <a:spcBef>
                <a:spcPts val="0"/>
              </a:spcBef>
              <a:spcAft>
                <a:spcPts val="0"/>
              </a:spcAft>
              <a:buSzPts val="1900"/>
              <a:buChar char="●"/>
            </a:pPr>
            <a:r>
              <a:rPr lang="en" sz="1900"/>
              <a:t>We must behave in ways that protect us against risks  and threats that come with technology.</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a:t>
            </a:r>
            <a:r>
              <a:rPr lang="en"/>
              <a:t> kinds  of Threats  are there?</a:t>
            </a:r>
            <a:endParaRPr/>
          </a:p>
        </p:txBody>
      </p:sp>
      <p:sp>
        <p:nvSpPr>
          <p:cNvPr id="116" name="Google Shape;116;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    Phishing</a:t>
            </a:r>
            <a:endParaRPr sz="2000"/>
          </a:p>
          <a:p>
            <a:pPr indent="-355600" lvl="0" marL="457200" rtl="0" algn="l">
              <a:lnSpc>
                <a:spcPct val="150000"/>
              </a:lnSpc>
              <a:spcBef>
                <a:spcPts val="0"/>
              </a:spcBef>
              <a:spcAft>
                <a:spcPts val="0"/>
              </a:spcAft>
              <a:buSzPts val="2000"/>
              <a:buChar char="●"/>
            </a:pPr>
            <a:r>
              <a:rPr lang="en" sz="2000"/>
              <a:t>     Social Engineering Scams</a:t>
            </a:r>
            <a:endParaRPr sz="2000"/>
          </a:p>
          <a:p>
            <a:pPr indent="-355600" lvl="0" marL="457200" rtl="0" algn="l">
              <a:lnSpc>
                <a:spcPct val="150000"/>
              </a:lnSpc>
              <a:spcBef>
                <a:spcPts val="0"/>
              </a:spcBef>
              <a:spcAft>
                <a:spcPts val="0"/>
              </a:spcAft>
              <a:buSzPts val="2000"/>
              <a:buChar char="●"/>
            </a:pPr>
            <a:r>
              <a:rPr lang="en" sz="2000"/>
              <a:t>    Common Malware and  Ransomware</a:t>
            </a:r>
            <a:endParaRPr sz="2000"/>
          </a:p>
          <a:p>
            <a:pPr indent="-355600" lvl="0" marL="457200" rtl="0" algn="l">
              <a:lnSpc>
                <a:spcPct val="150000"/>
              </a:lnSpc>
              <a:spcBef>
                <a:spcPts val="0"/>
              </a:spcBef>
              <a:spcAft>
                <a:spcPts val="0"/>
              </a:spcAft>
              <a:buSzPts val="2000"/>
              <a:buChar char="●"/>
            </a:pPr>
            <a:r>
              <a:rPr lang="en" sz="2000"/>
              <a:t>    Business Email  Compromise</a:t>
            </a:r>
            <a:endParaRPr sz="2000"/>
          </a:p>
          <a:p>
            <a:pPr indent="-355600" lvl="0" marL="457200" rtl="0" algn="l">
              <a:lnSpc>
                <a:spcPct val="150000"/>
              </a:lnSpc>
              <a:spcBef>
                <a:spcPts val="0"/>
              </a:spcBef>
              <a:spcAft>
                <a:spcPts val="0"/>
              </a:spcAft>
              <a:buSzPts val="2000"/>
              <a:buChar char="●"/>
            </a:pPr>
            <a:r>
              <a:rPr lang="en" sz="2000"/>
              <a:t>    Fake websites that steal  data or infect devices</a:t>
            </a:r>
            <a:endParaRPr sz="2000"/>
          </a:p>
          <a:p>
            <a:pPr indent="-355600" lvl="0" marL="457200" rtl="0" algn="l">
              <a:lnSpc>
                <a:spcPct val="150000"/>
              </a:lnSpc>
              <a:spcBef>
                <a:spcPts val="0"/>
              </a:spcBef>
              <a:spcAft>
                <a:spcPts val="0"/>
              </a:spcAft>
              <a:buSzPts val="2000"/>
              <a:buChar char="●"/>
            </a:pPr>
            <a:r>
              <a:rPr lang="en" sz="2000"/>
              <a:t>    And much more</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a:latin typeface="Arial"/>
                <a:ea typeface="Arial"/>
                <a:cs typeface="Arial"/>
                <a:sym typeface="Arial"/>
              </a:rPr>
              <a:t>					</a:t>
            </a:r>
            <a:endParaRPr sz="1100">
              <a:latin typeface="Arial"/>
              <a:ea typeface="Arial"/>
              <a:cs typeface="Arial"/>
              <a:sym typeface="Arial"/>
            </a:endParaRPr>
          </a:p>
          <a:p>
            <a:pPr indent="0" lvl="0" marL="0" rtl="0" algn="just">
              <a:spcBef>
                <a:spcPts val="2400"/>
              </a:spcBef>
              <a:spcAft>
                <a:spcPts val="600"/>
              </a:spcAft>
              <a:buNone/>
            </a:pPr>
            <a:r>
              <a:rPr b="1" lang="en" sz="2300">
                <a:latin typeface="Arial"/>
                <a:ea typeface="Arial"/>
                <a:cs typeface="Arial"/>
                <a:sym typeface="Arial"/>
              </a:rPr>
              <a:t>		2023 QUALYS TRURISK RESEARCH REPORT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