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81" r:id="rId3"/>
    <p:sldId id="341" r:id="rId4"/>
    <p:sldId id="34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Research Paper Description" id="{ABA716BF-3A5C-4ADB-94C9-CFEF84EBA240}">
          <p14:sldIdLst>
            <p14:sldId id="281"/>
            <p14:sldId id="341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84034" autoAdjust="0"/>
  </p:normalViewPr>
  <p:slideViewPr>
    <p:cSldViewPr>
      <p:cViewPr varScale="1">
        <p:scale>
          <a:sx n="79" d="100"/>
          <a:sy n="79" d="100"/>
        </p:scale>
        <p:origin x="933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2682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23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303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template can be used as a starter file for presenting training materials in a group setting.</a:t>
            </a:r>
          </a:p>
          <a:p>
            <a:endParaRPr lang="en-US" dirty="0"/>
          </a:p>
          <a:p>
            <a:pPr lvl="0"/>
            <a:r>
              <a:rPr lang="en-US" sz="1200" b="1" dirty="0"/>
              <a:t>Sections</a:t>
            </a:r>
            <a:endParaRPr lang="en-US" sz="1200" b="0" dirty="0"/>
          </a:p>
          <a:p>
            <a:pPr lvl="0"/>
            <a:r>
              <a:rPr lang="en-US" sz="1200" b="0" dirty="0"/>
              <a:t>Right-click on a slide to add sections.</a:t>
            </a:r>
            <a:r>
              <a:rPr lang="en-US" sz="1200" b="0" baseline="0" dirty="0"/>
              <a:t> Sections can help to organize your slides or facilitate collaboration between multiple authors.</a:t>
            </a:r>
            <a:endParaRPr lang="en-US" sz="1200" b="0" dirty="0"/>
          </a:p>
          <a:p>
            <a:pPr lvl="0"/>
            <a:endParaRPr lang="en-US" sz="1200" b="1" dirty="0"/>
          </a:p>
          <a:p>
            <a:pPr lvl="0"/>
            <a:r>
              <a:rPr lang="en-US" sz="1200" b="1" dirty="0"/>
              <a:t>Notes</a:t>
            </a:r>
          </a:p>
          <a:p>
            <a:pPr lvl="0"/>
            <a:r>
              <a:rPr lang="en-US" sz="1200" dirty="0"/>
              <a:t>Use the Notes section for delivery notes or to provide additional details for the audience.</a:t>
            </a:r>
            <a:r>
              <a:rPr lang="en-US" sz="1200" baseline="0" dirty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dirty="0"/>
              <a:t>Keep in mind the font size (important for accessibility, visibility, videotaping, and online production)</a:t>
            </a:r>
          </a:p>
          <a:p>
            <a:pPr lvl="0"/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Coordinated colors </a:t>
            </a:r>
          </a:p>
          <a:p>
            <a:pPr lvl="0">
              <a:buFontTx/>
              <a:buNone/>
            </a:pPr>
            <a:r>
              <a:rPr lang="en-US" sz="1200" dirty="0"/>
              <a:t>Pay particular attention to the graphs, charts, and text boxes.</a:t>
            </a:r>
            <a:r>
              <a:rPr lang="en-US" sz="1200" baseline="0" dirty="0"/>
              <a:t> </a:t>
            </a:r>
            <a:endParaRPr lang="en-US" sz="1200" dirty="0"/>
          </a:p>
          <a:p>
            <a:pPr lvl="0"/>
            <a:r>
              <a:rPr lang="en-US" sz="1200" dirty="0"/>
              <a:t>Consider that attendees will print in black and white or </a:t>
            </a:r>
            <a:r>
              <a:rPr lang="en-US" sz="1200" dirty="0" err="1"/>
              <a:t>grayscale</a:t>
            </a:r>
            <a:r>
              <a:rPr lang="en-US" sz="1200" dirty="0"/>
              <a:t>. Run a test print to make sure your colors work when printed in pure black and white and </a:t>
            </a:r>
            <a:r>
              <a:rPr lang="en-US" sz="1200" dirty="0" err="1"/>
              <a:t>grayscale</a:t>
            </a:r>
            <a:r>
              <a:rPr lang="en-US" sz="1200" dirty="0"/>
              <a:t>.</a:t>
            </a:r>
          </a:p>
          <a:p>
            <a:pPr lvl="0">
              <a:buFontTx/>
              <a:buNone/>
            </a:pPr>
            <a:endParaRPr lang="en-US" sz="1200" dirty="0"/>
          </a:p>
          <a:p>
            <a:pPr lvl="0">
              <a:buFontTx/>
              <a:buNone/>
            </a:pPr>
            <a:r>
              <a:rPr lang="en-US" sz="1200" b="1" dirty="0"/>
              <a:t>Graphics, tables, and graphs</a:t>
            </a:r>
          </a:p>
          <a:p>
            <a:pPr lvl="0"/>
            <a:r>
              <a:rPr lang="en-US" sz="1200" dirty="0"/>
              <a:t>Keep it simple: If possible, use consistent, non-distracting styles and colors.</a:t>
            </a:r>
          </a:p>
          <a:p>
            <a:pPr lvl="0"/>
            <a:r>
              <a:rPr lang="en-US" sz="1200" dirty="0"/>
              <a:t>Label all graphs and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3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another option</a:t>
            </a:r>
            <a:r>
              <a:rPr lang="en-US" sz="1200" baseline="0" dirty="0"/>
              <a:t> for an Overview slides using transitions.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68052D3-5054-4B17-B4BD-D46D78A3E9A9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8618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60809" y="2286000"/>
            <a:ext cx="6910215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Project Management for ITM</a:t>
            </a:r>
            <a:br>
              <a:rPr lang="en-US" dirty="0"/>
            </a:br>
            <a:r>
              <a:rPr lang="en-US" dirty="0" err="1"/>
              <a:t>ITM</a:t>
            </a:r>
            <a:r>
              <a:rPr lang="en-US" dirty="0"/>
              <a:t> 471/571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2400" y="4038600"/>
            <a:ext cx="4772528" cy="1447800"/>
          </a:xfrm>
        </p:spPr>
        <p:txBody>
          <a:bodyPr>
            <a:normAutofit/>
          </a:bodyPr>
          <a:lstStyle>
            <a:lvl1pPr marL="0" indent="0" algn="r">
              <a:buNone/>
              <a:defRPr sz="2000" b="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Dennis J. Hood</a:t>
            </a:r>
          </a:p>
          <a:p>
            <a:r>
              <a:rPr lang="en-US" dirty="0"/>
              <a:t>School of Applied Technology</a:t>
            </a:r>
          </a:p>
          <a:p>
            <a:r>
              <a:rPr lang="en-US" dirty="0"/>
              <a:t>Spring ‘14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82397" y="55626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  <p:pic>
        <p:nvPicPr>
          <p:cNvPr id="8" name="Picture 54" descr="iit_triangle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93" y="150813"/>
            <a:ext cx="762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4228306" y="1252538"/>
            <a:ext cx="47386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600" b="1" i="1" dirty="0">
                <a:solidFill>
                  <a:srgbClr val="8C8A85"/>
                </a:solidFill>
                <a:latin typeface="Futura Lt BT" pitchFamily="34" charset="0"/>
              </a:rPr>
              <a:t>Transforming Lives. Inventing the Future. </a:t>
            </a:r>
            <a:r>
              <a:rPr lang="en-US" sz="1400" b="1" i="1" dirty="0">
                <a:solidFill>
                  <a:srgbClr val="F13131"/>
                </a:solidFill>
                <a:latin typeface="Futura Md BT" pitchFamily="34" charset="0"/>
              </a:rPr>
              <a:t>www.iit.edu</a:t>
            </a:r>
            <a:endParaRPr lang="en-US" sz="1600" b="1" i="1" dirty="0">
              <a:solidFill>
                <a:srgbClr val="F13131"/>
              </a:solidFill>
              <a:latin typeface="Futura Lt BT" pitchFamily="34" charset="0"/>
            </a:endParaRPr>
          </a:p>
        </p:txBody>
      </p:sp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3840956" y="376238"/>
            <a:ext cx="3713162" cy="522288"/>
            <a:chOff x="405" y="248"/>
            <a:chExt cx="2339" cy="3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5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511" y="249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E</a:t>
              </a:r>
              <a:endParaRPr lang="en-US" altLang="en-US" sz="2800">
                <a:solidFill>
                  <a:srgbClr val="8C8A85"/>
                </a:solidFill>
                <a:latin typeface="Futura Md BT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71" y="249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91" y="248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  <a:endParaRPr lang="en-US" sz="2800">
                <a:solidFill>
                  <a:srgbClr val="8C8A85"/>
                </a:solidFill>
                <a:latin typeface="Futura Md BT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20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98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968" y="250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173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241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860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205" y="248"/>
              <a:ext cx="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U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45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536" y="249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724" y="250"/>
              <a:ext cx="2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S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076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998" y="249"/>
              <a:ext cx="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>
                  <a:solidFill>
                    <a:srgbClr val="8C8A85"/>
                  </a:solidFill>
                  <a:latin typeface="Futura Bk BT"/>
                </a:rPr>
                <a:t>I</a:t>
              </a: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73" y="248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 userDrawn="1"/>
        </p:nvGrpSpPr>
        <p:grpSpPr bwMode="auto">
          <a:xfrm>
            <a:off x="5277643" y="766763"/>
            <a:ext cx="3409950" cy="519113"/>
            <a:chOff x="1310" y="494"/>
            <a:chExt cx="2148" cy="327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31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1508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F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1726" y="494"/>
              <a:ext cx="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T</a:t>
              </a: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1860" y="494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E</a:t>
              </a: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1992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C</a:t>
              </a: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166" y="49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H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2342" y="494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N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2520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2718" y="494"/>
              <a:ext cx="2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L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2826" y="494"/>
              <a:ext cx="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O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020" y="494"/>
              <a:ext cx="2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8C8A85"/>
                  </a:solidFill>
                  <a:latin typeface="Futura Bk BT" pitchFamily="34" charset="0"/>
                </a:rPr>
                <a:t>G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3214" y="494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8C8A85"/>
                  </a:solidFill>
                  <a:latin typeface="Futura Bk BT" pitchFamily="34" charset="0"/>
                </a:rPr>
                <a:t>Y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 – Intro and Motivation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9/9/2019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Week 1 – Intro and 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2286000"/>
            <a:ext cx="7247024" cy="1470025"/>
          </a:xfrm>
        </p:spPr>
        <p:txBody>
          <a:bodyPr>
            <a:normAutofit/>
          </a:bodyPr>
          <a:lstStyle/>
          <a:p>
            <a:r>
              <a:rPr lang="en-US" dirty="0"/>
              <a:t>Software Engineering</a:t>
            </a:r>
            <a:br>
              <a:rPr lang="en-US" dirty="0"/>
            </a:br>
            <a:r>
              <a:rPr lang="en-US" dirty="0"/>
              <a:t>CS 487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962400" y="4800600"/>
            <a:ext cx="4772528" cy="144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Dennis Hood</a:t>
            </a:r>
          </a:p>
          <a:p>
            <a:r>
              <a:rPr lang="en-US" sz="2400" dirty="0">
                <a:latin typeface="+mn-lt"/>
              </a:rPr>
              <a:t>Computer Science</a:t>
            </a:r>
          </a:p>
          <a:p>
            <a:r>
              <a:rPr lang="en-US" sz="2400" dirty="0">
                <a:latin typeface="+mn-lt"/>
              </a:rPr>
              <a:t>Fall ‘19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Individual Research Paper Description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Research </a:t>
            </a:r>
            <a:r>
              <a:rPr lang="en-US" altLang="en-US"/>
              <a:t>Paper Description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8153400" cy="4953000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Topic – Automation and Exception Handling in Mission-Critical Systems</a:t>
            </a:r>
          </a:p>
          <a:p>
            <a:pPr lvl="1"/>
            <a:r>
              <a:rPr lang="en-US" altLang="en-US" dirty="0"/>
              <a:t>Development concerns and approaches</a:t>
            </a:r>
          </a:p>
          <a:p>
            <a:pPr lvl="1"/>
            <a:r>
              <a:rPr lang="en-US" altLang="en-US" dirty="0"/>
              <a:t>Quality assurance and testing</a:t>
            </a:r>
          </a:p>
          <a:p>
            <a:pPr lvl="1"/>
            <a:r>
              <a:rPr lang="en-US" altLang="en-US" dirty="0"/>
              <a:t>Exploration of the design and implementation of exception detectors and handlers</a:t>
            </a:r>
          </a:p>
          <a:p>
            <a:pPr lvl="1"/>
            <a:r>
              <a:rPr lang="en-US" altLang="en-US" dirty="0"/>
              <a:t>Explanation of the term </a:t>
            </a:r>
            <a:r>
              <a:rPr lang="en-US" altLang="en-US" i="1" dirty="0"/>
              <a:t>mission-critical </a:t>
            </a:r>
            <a:r>
              <a:rPr lang="en-US" altLang="en-US" dirty="0"/>
              <a:t>in this context</a:t>
            </a:r>
          </a:p>
          <a:p>
            <a:pPr lvl="1"/>
            <a:r>
              <a:rPr lang="en-US" altLang="en-US" dirty="0"/>
              <a:t>Exploration of a relevant case study of your choosing</a:t>
            </a:r>
          </a:p>
          <a:p>
            <a:pPr lvl="1"/>
            <a:r>
              <a:rPr lang="en-US" altLang="en-US" dirty="0"/>
              <a:t>Discussion of the future development of reliable mission-critical systems</a:t>
            </a:r>
          </a:p>
        </p:txBody>
      </p:sp>
    </p:spTree>
    <p:extLst>
      <p:ext uri="{BB962C8B-B14F-4D97-AF65-F5344CB8AC3E}">
        <p14:creationId xmlns:p14="http://schemas.microsoft.com/office/powerpoint/2010/main" val="149671415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Deliverables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356600" cy="48768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Draft (8 pts) – 10/5/19</a:t>
            </a:r>
          </a:p>
          <a:p>
            <a:pPr lvl="1"/>
            <a:r>
              <a:rPr lang="en-US" altLang="en-US" dirty="0"/>
              <a:t>Sources (at least 3 credible, properly cited sources)</a:t>
            </a:r>
          </a:p>
          <a:p>
            <a:pPr lvl="1"/>
            <a:r>
              <a:rPr lang="en-US" altLang="en-US" dirty="0"/>
              <a:t>Structure (depiction of logically named and organized sections)</a:t>
            </a:r>
          </a:p>
          <a:p>
            <a:pPr lvl="1"/>
            <a:r>
              <a:rPr lang="en-US" altLang="en-US" dirty="0"/>
              <a:t>Introduction</a:t>
            </a:r>
          </a:p>
          <a:p>
            <a:pPr lvl="1"/>
            <a:r>
              <a:rPr lang="en-US" altLang="en-US" dirty="0"/>
              <a:t>Preliminary coverage of case study</a:t>
            </a:r>
          </a:p>
          <a:p>
            <a:pPr lvl="1"/>
            <a:r>
              <a:rPr lang="en-US" altLang="en-US" dirty="0"/>
              <a:t>Draft content for all sections</a:t>
            </a:r>
          </a:p>
          <a:p>
            <a:pPr lvl="1"/>
            <a:r>
              <a:rPr lang="en-US" altLang="en-US" dirty="0"/>
              <a:t>Complete enough for a reasonable assessment of your direction and progress</a:t>
            </a:r>
          </a:p>
          <a:p>
            <a:r>
              <a:rPr lang="en-US" altLang="en-US" dirty="0"/>
              <a:t>Final (12 pts) – 11/23/19</a:t>
            </a:r>
          </a:p>
        </p:txBody>
      </p:sp>
    </p:spTree>
    <p:extLst>
      <p:ext uri="{BB962C8B-B14F-4D97-AF65-F5344CB8AC3E}">
        <p14:creationId xmlns:p14="http://schemas.microsoft.com/office/powerpoint/2010/main" val="558775157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303</Words>
  <Application>Microsoft Office PowerPoint</Application>
  <PresentationFormat>On-screen Show (4:3)</PresentationFormat>
  <Paragraphs>43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Futura Bk BT</vt:lpstr>
      <vt:lpstr>Futura Lt BT</vt:lpstr>
      <vt:lpstr>Futura Md BT</vt:lpstr>
      <vt:lpstr>Georgia</vt:lpstr>
      <vt:lpstr>Times New Roman</vt:lpstr>
      <vt:lpstr>Training</vt:lpstr>
      <vt:lpstr>Software Engineering CS 487</vt:lpstr>
      <vt:lpstr>PowerPoint Presentation</vt:lpstr>
      <vt:lpstr>Research Paper Description</vt:lpstr>
      <vt:lpstr>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2014-01-06T17:59:55Z</dcterms:created>
  <dcterms:modified xsi:type="dcterms:W3CDTF">2019-09-10T00:33:40Z</dcterms:modified>
</cp:coreProperties>
</file>