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81" r:id="rId3"/>
    <p:sldId id="290" r:id="rId4"/>
    <p:sldId id="350" r:id="rId5"/>
    <p:sldId id="282" r:id="rId6"/>
    <p:sldId id="307" r:id="rId7"/>
    <p:sldId id="283" r:id="rId8"/>
    <p:sldId id="338" r:id="rId9"/>
    <p:sldId id="288" r:id="rId10"/>
    <p:sldId id="292" r:id="rId11"/>
    <p:sldId id="289" r:id="rId12"/>
    <p:sldId id="339" r:id="rId13"/>
    <p:sldId id="351" r:id="rId14"/>
    <p:sldId id="340" r:id="rId15"/>
    <p:sldId id="342" r:id="rId16"/>
    <p:sldId id="343" r:id="rId17"/>
    <p:sldId id="341" r:id="rId18"/>
    <p:sldId id="344" r:id="rId19"/>
    <p:sldId id="34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290"/>
            <p14:sldId id="350"/>
            <p14:sldId id="282"/>
            <p14:sldId id="307"/>
            <p14:sldId id="283"/>
            <p14:sldId id="338"/>
            <p14:sldId id="288"/>
            <p14:sldId id="292"/>
          </p14:sldIdLst>
        </p14:section>
        <p14:section name="Motivation" id="{6D9936A3-3945-4757-BC8B-B5C252D8E036}">
          <p14:sldIdLst>
            <p14:sldId id="289"/>
            <p14:sldId id="339"/>
            <p14:sldId id="351"/>
            <p14:sldId id="340"/>
            <p14:sldId id="342"/>
            <p14:sldId id="343"/>
            <p14:sldId id="341"/>
            <p14:sldId id="344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4034" autoAdjust="0"/>
  </p:normalViewPr>
  <p:slideViewPr>
    <p:cSldViewPr>
      <p:cViewPr varScale="1">
        <p:scale>
          <a:sx n="79" d="100"/>
          <a:sy n="79" d="100"/>
        </p:scale>
        <p:origin x="93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2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7FBD18-7B7B-4F60-806C-2773045CB7A7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70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cs.ncl.ac.uk/brian.randell/NATO/nato1968.PDF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mailto:dhood@iit.edu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Assignments (4 / 20%)</a:t>
            </a:r>
          </a:p>
          <a:p>
            <a:r>
              <a:rPr lang="en-US" dirty="0"/>
              <a:t>Individual Research Paper (20%)</a:t>
            </a:r>
          </a:p>
          <a:p>
            <a:r>
              <a:rPr lang="en-US" dirty="0"/>
              <a:t>Team Design Project (20%)</a:t>
            </a:r>
          </a:p>
          <a:p>
            <a:r>
              <a:rPr lang="en-US" dirty="0"/>
              <a:t>Midterm Exam (10%)</a:t>
            </a:r>
          </a:p>
          <a:p>
            <a:r>
              <a:rPr lang="en-US" dirty="0"/>
              <a:t>Final Exam (20%)</a:t>
            </a:r>
          </a:p>
          <a:p>
            <a:r>
              <a:rPr lang="en-US" dirty="0"/>
              <a:t>Participation (10%)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77197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7200" dirty="0"/>
              <a:t>Motivation for Studying Software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192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/>
          <a:lstStyle/>
          <a:p>
            <a:r>
              <a:rPr lang="en-US" altLang="en-US" dirty="0"/>
              <a:t>Why Software Engineering?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800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History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  <a:hlinkClick r:id="rId2"/>
              </a:rPr>
              <a:t>Report on the 1968 NATO conference</a:t>
            </a:r>
            <a:r>
              <a:rPr lang="en-US" dirty="0">
                <a:ea typeface="ＭＳ Ｐゴシック" pitchFamily="-105" charset="-128"/>
              </a:rPr>
              <a:t> 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Section 7.1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Addressing the “software crisis”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Systems becoming larger and more complex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Projects taking too long, costing too much, and failing to deliver effective, reliable systems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The world is becoming increasingly dependent on software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Discipline is required to create systems that are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itchFamily="-105" charset="-128"/>
              </a:rPr>
              <a:t>Reliable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itchFamily="-105" charset="-128"/>
              </a:rPr>
              <a:t>Effective, etc.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Cost-effectiveness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itchFamily="-105" charset="-128"/>
              </a:rPr>
              <a:t>The software often costs more than the hardware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itchFamily="-105" charset="-128"/>
              </a:rPr>
              <a:t>Maintenance can easily cost more than development</a:t>
            </a:r>
          </a:p>
        </p:txBody>
      </p:sp>
    </p:spTree>
    <p:extLst>
      <p:ext uri="{BB962C8B-B14F-4D97-AF65-F5344CB8AC3E}">
        <p14:creationId xmlns:p14="http://schemas.microsoft.com/office/powerpoint/2010/main" val="3681957016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Software Crisis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43024-8EA8-4E01-BBD2-FB395843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5" y="1219200"/>
            <a:ext cx="7761193" cy="1524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48151-ABCC-4F57-9FD7-2733EF36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34" y="2971800"/>
            <a:ext cx="7761193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8A3404-C160-4E76-B3B1-86191F917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34" y="4343400"/>
            <a:ext cx="7761193" cy="22173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649552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Automation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dirty="0"/>
              <a:t>Machines doing the work of humans</a:t>
            </a:r>
          </a:p>
          <a:p>
            <a:pPr lvl="1"/>
            <a:r>
              <a:rPr lang="en-US" altLang="en-US" dirty="0"/>
              <a:t>$$ Faster, cheaper, better $$</a:t>
            </a:r>
          </a:p>
          <a:p>
            <a:pPr lvl="1"/>
            <a:r>
              <a:rPr lang="en-US" altLang="en-US" dirty="0"/>
              <a:t>Repetitive tasks can be documented</a:t>
            </a:r>
          </a:p>
          <a:p>
            <a:pPr lvl="1"/>
            <a:r>
              <a:rPr lang="en-US" altLang="en-US" dirty="0"/>
              <a:t>Communication requires common language</a:t>
            </a:r>
          </a:p>
          <a:p>
            <a:r>
              <a:rPr lang="en-US" altLang="en-US" dirty="0"/>
              <a:t>Why not have machines do everything?</a:t>
            </a:r>
          </a:p>
          <a:p>
            <a:pPr lvl="1"/>
            <a:r>
              <a:rPr lang="en-US" altLang="en-US" dirty="0"/>
              <a:t>Exceptions happen</a:t>
            </a:r>
          </a:p>
          <a:p>
            <a:pPr lvl="1"/>
            <a:r>
              <a:rPr lang="en-US" altLang="en-US" dirty="0"/>
              <a:t>Circumstances change</a:t>
            </a:r>
          </a:p>
          <a:p>
            <a:pPr lvl="1"/>
            <a:r>
              <a:rPr lang="en-US" altLang="en-US" dirty="0"/>
              <a:t>Humans can handle nuance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9313235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/>
          <a:lstStyle/>
          <a:p>
            <a:r>
              <a:rPr lang="en-US" altLang="en-US"/>
              <a:t>Assessing Success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800600"/>
          </a:xfrm>
        </p:spPr>
        <p:txBody>
          <a:bodyPr/>
          <a:lstStyle/>
          <a:p>
            <a:r>
              <a:rPr lang="en-US" altLang="en-US"/>
              <a:t>Scope – it does what it’s supposed to</a:t>
            </a:r>
          </a:p>
          <a:p>
            <a:r>
              <a:rPr lang="en-US" altLang="en-US"/>
              <a:t>Quality – it does it well</a:t>
            </a:r>
          </a:p>
          <a:p>
            <a:r>
              <a:rPr lang="en-US" altLang="en-US"/>
              <a:t>Usable – users “get it”</a:t>
            </a:r>
          </a:p>
          <a:p>
            <a:r>
              <a:rPr lang="en-US" altLang="en-US"/>
              <a:t>Efficient – minimal impact on resources</a:t>
            </a:r>
          </a:p>
          <a:p>
            <a:r>
              <a:rPr lang="en-US" altLang="en-US"/>
              <a:t>Dependable, reliable, secure, etc.</a:t>
            </a:r>
          </a:p>
          <a:p>
            <a:r>
              <a:rPr lang="en-US" altLang="en-US"/>
              <a:t>Maintainable, portable, etc.</a:t>
            </a:r>
          </a:p>
        </p:txBody>
      </p:sp>
    </p:spTree>
    <p:extLst>
      <p:ext uri="{BB962C8B-B14F-4D97-AF65-F5344CB8AC3E}">
        <p14:creationId xmlns:p14="http://schemas.microsoft.com/office/powerpoint/2010/main" val="752515222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/>
          <a:lstStyle/>
          <a:p>
            <a:r>
              <a:rPr lang="en-US" altLang="en-US"/>
              <a:t>Challenges to Success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Layers of inter-dependence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Lack of standardization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Lack of accountability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Rapid evolution of technology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Understanding user needs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Different languages and contexts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Users often don’t completely know themselves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Rapid evolution of user needs (competition)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“Build from scratch” mentality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Difficult to measure size, complexity, etc.</a:t>
            </a:r>
          </a:p>
        </p:txBody>
      </p:sp>
    </p:spTree>
    <p:extLst>
      <p:ext uri="{BB962C8B-B14F-4D97-AF65-F5344CB8AC3E}">
        <p14:creationId xmlns:p14="http://schemas.microsoft.com/office/powerpoint/2010/main" val="1564485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/>
          <a:lstStyle/>
          <a:p>
            <a:r>
              <a:rPr lang="en-US" altLang="en-US"/>
              <a:t>Software Process and Models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A series of steps for designing and developing software systems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Analysis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Design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Implementation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Verification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Maintenance 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Models</a:t>
            </a:r>
          </a:p>
          <a:p>
            <a:pPr lvl="1">
              <a:defRPr/>
            </a:pPr>
            <a:r>
              <a:rPr lang="en-US" dirty="0">
                <a:ea typeface="ＭＳ Ｐゴシック" pitchFamily="-105" charset="-128"/>
              </a:rPr>
              <a:t>Waterfall</a:t>
            </a:r>
          </a:p>
          <a:p>
            <a:pPr lvl="1">
              <a:defRPr/>
            </a:pPr>
            <a:r>
              <a:rPr lang="en-US">
                <a:ea typeface="ＭＳ Ｐゴシック" pitchFamily="-105" charset="-128"/>
              </a:rPr>
              <a:t>Iterative</a:t>
            </a:r>
            <a:endParaRPr lang="en-US" dirty="0"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6978244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556625" cy="971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Ethics and Professional Responsibility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800600"/>
          </a:xfrm>
        </p:spPr>
        <p:txBody>
          <a:bodyPr/>
          <a:lstStyle/>
          <a:p>
            <a:r>
              <a:rPr lang="en-US" altLang="en-US"/>
              <a:t>Critical systems</a:t>
            </a:r>
          </a:p>
          <a:p>
            <a:r>
              <a:rPr lang="en-US" altLang="en-US"/>
              <a:t>Data privacy</a:t>
            </a:r>
          </a:p>
          <a:p>
            <a:r>
              <a:rPr lang="en-US" altLang="en-US"/>
              <a:t>Resource utilization</a:t>
            </a:r>
          </a:p>
          <a:p>
            <a:r>
              <a:rPr lang="en-US" altLang="en-US"/>
              <a:t>Useful life </a:t>
            </a:r>
          </a:p>
          <a:p>
            <a:r>
              <a:rPr lang="en-US" altLang="en-US"/>
              <a:t>Snooping and confidentiality</a:t>
            </a:r>
          </a:p>
          <a:p>
            <a:r>
              <a:rPr lang="en-US" altLang="en-US"/>
              <a:t>Intellectual property</a:t>
            </a:r>
          </a:p>
          <a:p>
            <a:r>
              <a:rPr lang="en-US" altLang="en-US"/>
              <a:t>Strive for perfection (e.g., usability)</a:t>
            </a:r>
          </a:p>
          <a:p>
            <a:r>
              <a:rPr lang="en-US" altLang="en-US"/>
              <a:t>Deliver what you promised </a:t>
            </a:r>
          </a:p>
        </p:txBody>
      </p:sp>
    </p:spTree>
    <p:extLst>
      <p:ext uri="{BB962C8B-B14F-4D97-AF65-F5344CB8AC3E}">
        <p14:creationId xmlns:p14="http://schemas.microsoft.com/office/powerpoint/2010/main" val="2189939805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Engineering vs.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229600" cy="4629150"/>
          </a:xfrm>
        </p:spPr>
        <p:txBody>
          <a:bodyPr/>
          <a:lstStyle/>
          <a:p>
            <a:r>
              <a:rPr lang="en-US" altLang="en-US"/>
              <a:t>Computer Science</a:t>
            </a:r>
          </a:p>
          <a:p>
            <a:pPr lvl="1"/>
            <a:r>
              <a:rPr lang="en-US" altLang="en-US"/>
              <a:t>Theory vs. practice</a:t>
            </a:r>
          </a:p>
          <a:p>
            <a:pPr lvl="1"/>
            <a:r>
              <a:rPr lang="en-US" altLang="en-US"/>
              <a:t>Similar to physics:electrical engineering</a:t>
            </a:r>
          </a:p>
          <a:p>
            <a:r>
              <a:rPr lang="en-US" altLang="en-US"/>
              <a:t>Systems Engineering</a:t>
            </a:r>
          </a:p>
          <a:p>
            <a:pPr lvl="1"/>
            <a:r>
              <a:rPr lang="en-US" altLang="en-US"/>
              <a:t>Software is an element of the system</a:t>
            </a:r>
          </a:p>
          <a:p>
            <a:pPr lvl="1"/>
            <a:r>
              <a:rPr lang="en-US" altLang="en-US"/>
              <a:t>Hardware, deployment, process, etc.</a:t>
            </a:r>
          </a:p>
        </p:txBody>
      </p:sp>
    </p:spTree>
    <p:extLst>
      <p:ext uri="{BB962C8B-B14F-4D97-AF65-F5344CB8AC3E}">
        <p14:creationId xmlns:p14="http://schemas.microsoft.com/office/powerpoint/2010/main" val="351390799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Week 1</a:t>
            </a:r>
          </a:p>
          <a:p>
            <a:r>
              <a:rPr lang="en-US" sz="7200" dirty="0"/>
              <a:t>Introduction and Motivation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Instructor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4024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n-US" dirty="0"/>
              <a:t>Dennis Hood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Teaching</a:t>
            </a:r>
          </a:p>
          <a:p>
            <a:pPr lvl="1"/>
            <a:r>
              <a:rPr lang="en-US" dirty="0"/>
              <a:t>Industry</a:t>
            </a:r>
          </a:p>
          <a:p>
            <a:pPr lvl="1"/>
            <a:r>
              <a:rPr lang="en-US" dirty="0"/>
              <a:t>Education</a:t>
            </a:r>
          </a:p>
          <a:p>
            <a:r>
              <a:rPr lang="en-US" dirty="0"/>
              <a:t>Contact</a:t>
            </a:r>
          </a:p>
          <a:p>
            <a:pPr lvl="1"/>
            <a:r>
              <a:rPr lang="en-US" dirty="0">
                <a:hlinkClick r:id="rId6"/>
              </a:rPr>
              <a:t>dhood@iit.edu</a:t>
            </a:r>
            <a:endParaRPr lang="en-US" dirty="0"/>
          </a:p>
          <a:p>
            <a:pPr lvl="1"/>
            <a:r>
              <a:rPr lang="en-US" dirty="0"/>
              <a:t>Office Hours – SB209-B </a:t>
            </a:r>
          </a:p>
          <a:p>
            <a:pPr lvl="2"/>
            <a:r>
              <a:rPr lang="en-US" dirty="0"/>
              <a:t>Tue. and Thu. 1:00pm–3:00pm</a:t>
            </a:r>
          </a:p>
          <a:p>
            <a:pPr lvl="2"/>
            <a:r>
              <a:rPr lang="en-US" dirty="0"/>
              <a:t>or by appointment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272447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Objectives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To explore the discipline of software engineering and associated activities and processes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To understand its importance relative to computer science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To understand its role in business and society as a whole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To establish a level of proficiency in engineering software systems</a:t>
            </a:r>
          </a:p>
          <a:p>
            <a:pPr>
              <a:defRPr/>
            </a:pPr>
            <a:r>
              <a:rPr lang="en-US" dirty="0">
                <a:ea typeface="ＭＳ Ｐゴシック" pitchFamily="-105" charset="-128"/>
              </a:rPr>
              <a:t>To explore related ethical issues</a:t>
            </a:r>
          </a:p>
        </p:txBody>
      </p:sp>
    </p:spTree>
    <p:extLst>
      <p:ext uri="{BB962C8B-B14F-4D97-AF65-F5344CB8AC3E}">
        <p14:creationId xmlns:p14="http://schemas.microsoft.com/office/powerpoint/2010/main" val="40583485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Reading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Materials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620000" cy="4629150"/>
          </a:xfrm>
        </p:spPr>
        <p:txBody>
          <a:bodyPr/>
          <a:lstStyle/>
          <a:p>
            <a:r>
              <a:rPr lang="en-US" altLang="en-US" dirty="0"/>
              <a:t>Required textbook</a:t>
            </a:r>
          </a:p>
          <a:p>
            <a:pPr lvl="1"/>
            <a:r>
              <a:rPr lang="en-US" altLang="en-US" i="1" dirty="0"/>
              <a:t>Software Engineering (10</a:t>
            </a:r>
            <a:r>
              <a:rPr lang="en-US" altLang="en-US" i="1" baseline="30000" dirty="0"/>
              <a:t>th</a:t>
            </a:r>
            <a:r>
              <a:rPr lang="en-US" altLang="en-US" i="1" dirty="0"/>
              <a:t> edition)</a:t>
            </a:r>
            <a:r>
              <a:rPr lang="en-US" altLang="en-US" dirty="0"/>
              <a:t>, Sommerville</a:t>
            </a:r>
          </a:p>
          <a:p>
            <a:r>
              <a:rPr lang="en-US" altLang="en-US" dirty="0"/>
              <a:t>Articles, papers, etc. may be assigned to supplement the textbook</a:t>
            </a:r>
          </a:p>
        </p:txBody>
      </p:sp>
    </p:spTree>
    <p:extLst>
      <p:ext uri="{BB962C8B-B14F-4D97-AF65-F5344CB8AC3E}">
        <p14:creationId xmlns:p14="http://schemas.microsoft.com/office/powerpoint/2010/main" val="2624306411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Grading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0183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650</Words>
  <Application>Microsoft Office PowerPoint</Application>
  <PresentationFormat>On-screen Show (4:3)</PresentationFormat>
  <Paragraphs>135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PowerPoint Presentation</vt:lpstr>
      <vt:lpstr>Dennis Hood</vt:lpstr>
      <vt:lpstr>PowerPoint Presentation</vt:lpstr>
      <vt:lpstr>Course Objectives</vt:lpstr>
      <vt:lpstr>PowerPoint Presentation</vt:lpstr>
      <vt:lpstr>Reading Materials</vt:lpstr>
      <vt:lpstr>PowerPoint Presentation</vt:lpstr>
      <vt:lpstr>Grading</vt:lpstr>
      <vt:lpstr>PowerPoint Presentation</vt:lpstr>
      <vt:lpstr>Why Software Engineering?</vt:lpstr>
      <vt:lpstr>The Software Crisis</vt:lpstr>
      <vt:lpstr>Automation</vt:lpstr>
      <vt:lpstr>Assessing Success</vt:lpstr>
      <vt:lpstr>Challenges to Success</vt:lpstr>
      <vt:lpstr>Software Process and Models</vt:lpstr>
      <vt:lpstr>Ethics and Professional Responsibility</vt:lpstr>
      <vt:lpstr>Software Engineering vs.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2019-08-19T20:47:35Z</dcterms:modified>
</cp:coreProperties>
</file>