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365" r:id="rId3"/>
    <p:sldId id="363" r:id="rId4"/>
    <p:sldId id="281" r:id="rId5"/>
    <p:sldId id="348" r:id="rId6"/>
    <p:sldId id="349" r:id="rId7"/>
    <p:sldId id="350" r:id="rId8"/>
    <p:sldId id="358" r:id="rId9"/>
    <p:sldId id="359" r:id="rId10"/>
    <p:sldId id="351" r:id="rId11"/>
    <p:sldId id="352" r:id="rId12"/>
    <p:sldId id="360" r:id="rId13"/>
    <p:sldId id="353" r:id="rId14"/>
    <p:sldId id="354" r:id="rId15"/>
    <p:sldId id="361" r:id="rId16"/>
    <p:sldId id="355" r:id="rId17"/>
    <p:sldId id="356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65"/>
            <p14:sldId id="363"/>
          </p14:sldIdLst>
        </p14:section>
        <p14:section name="Service-Oriented Architecture" id="{ABA716BF-3A5C-4ADB-94C9-CFEF84EBA240}">
          <p14:sldIdLst>
            <p14:sldId id="281"/>
            <p14:sldId id="348"/>
            <p14:sldId id="349"/>
            <p14:sldId id="350"/>
            <p14:sldId id="358"/>
            <p14:sldId id="359"/>
            <p14:sldId id="351"/>
            <p14:sldId id="352"/>
            <p14:sldId id="360"/>
            <p14:sldId id="353"/>
            <p14:sldId id="354"/>
            <p14:sldId id="361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F4FE25D-E0EC-45E8-A245-5B6BCE81CDF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0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DE13E5-C617-437C-BDB8-E5A58A3E315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7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DE13E5-C617-437C-BDB8-E5A58A3E3157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88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ED2B02-39BF-4115-B6E1-E5B66E093F72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2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8509D4-33BC-4C85-B321-25F2202BC82A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352946-FC61-4F0D-9C2B-295E1C4BD67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7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42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5838FEE-4014-4DEE-8589-AF4586B4B601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5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A44235-A23B-46BA-85FB-BBA2A980FFF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A44235-A23B-46BA-85FB-BBA2A980FFF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3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A44235-A23B-46BA-85FB-BBA2A980FFF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7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F4FE25D-E0EC-45E8-A245-5B6BCE81CDF3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0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Ex.: Car Information System</a:t>
            </a:r>
          </a:p>
        </p:txBody>
      </p:sp>
      <p:pic>
        <p:nvPicPr>
          <p:cNvPr id="7171" name="Content Placeholder 4" descr="19.3 In_CarInfo_System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98" r="-36398"/>
          <a:stretch>
            <a:fillRect/>
          </a:stretch>
        </p:blipFill>
        <p:spPr bwMode="auto">
          <a:xfrm>
            <a:off x="152400" y="1581150"/>
            <a:ext cx="89916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57156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Ex.: Car Info Systems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It is not necessary to decide when the system is programmed or deployed what service provider should be used or what specific services should be accessed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As the car moves around, the in-car software uses the service discovery service to find the most appropriate information service and binds to that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Because of the use of a translation service, it can move across borders and therefore make local information available to people who don’t speak the local language</a:t>
            </a:r>
          </a:p>
        </p:txBody>
      </p:sp>
    </p:spTree>
    <p:extLst>
      <p:ext uri="{BB962C8B-B14F-4D97-AF65-F5344CB8AC3E}">
        <p14:creationId xmlns:p14="http://schemas.microsoft.com/office/powerpoint/2010/main" val="32326599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Reusable Services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Once established, a service can be used by any number of “systems”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Well-defined interface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Consistent, reliable performance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Independent and loosely coupled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WSDL specification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What – the interface description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How – details of how to communicate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Where – the location of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210379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WSDL Specification</a:t>
            </a:r>
          </a:p>
        </p:txBody>
      </p:sp>
      <p:pic>
        <p:nvPicPr>
          <p:cNvPr id="9219" name="Content Placeholder 3" descr="19.4 WSDL-Structure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35" b="-11935"/>
          <a:stretch>
            <a:fillRect/>
          </a:stretch>
        </p:blipFill>
        <p:spPr bwMode="auto">
          <a:xfrm>
            <a:off x="1219200" y="2057400"/>
            <a:ext cx="7097713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0438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Service 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Utility services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General functionality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e.g., currency conversion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Business services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Associated with a specific business function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e.g., student registration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Coordination of process services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Support more general business processes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e.g., procurement process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848989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Service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process of developing services for reuse in service-oriented applications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service has to be designed as a reusable abstraction that can be used in different systems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Generally useful functionality associated with that abstraction must be designed and the service must be robust and reliable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service must be documented so that it can be discovered and understood by potential users</a:t>
            </a:r>
          </a:p>
        </p:txBody>
      </p:sp>
    </p:spTree>
    <p:extLst>
      <p:ext uri="{BB962C8B-B14F-4D97-AF65-F5344CB8AC3E}">
        <p14:creationId xmlns:p14="http://schemas.microsoft.com/office/powerpoint/2010/main" val="12438793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 Engineering</a:t>
            </a:r>
          </a:p>
        </p:txBody>
      </p:sp>
      <p:pic>
        <p:nvPicPr>
          <p:cNvPr id="11267" name="Content Placeholder 3" descr="19.6 ServiceEng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62" b="-17862"/>
          <a:stretch>
            <a:fillRect/>
          </a:stretch>
        </p:blipFill>
        <p:spPr bwMode="auto">
          <a:xfrm>
            <a:off x="1371600" y="1981200"/>
            <a:ext cx="7015163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510476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Legacy System Wrappers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Extend the life of legacy systems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Provide an interface in the form of a wrapper instead of rewriting (or “sun-setting”)</a:t>
            </a:r>
          </a:p>
        </p:txBody>
      </p:sp>
      <p:pic>
        <p:nvPicPr>
          <p:cNvPr id="12292" name="Content Placeholder 3" descr="19.11 MaintenanceServ.eps"/>
          <p:cNvPicPr>
            <a:picLocks noGrp="1"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0" r="-1530"/>
          <a:stretch>
            <a:fillRect/>
          </a:stretch>
        </p:blipFill>
        <p:spPr bwMode="auto">
          <a:xfrm>
            <a:off x="1524000" y="2846388"/>
            <a:ext cx="63246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1512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Service Testing Considerations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Control or even access to external services is determined by the service provider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An application may not always use the same service each time it is executed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Performance may differ under varying loads – loads which can vary greatly depending on the number and frequency of service requests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Testing of exception handling may depend on proper failure of dependent services</a:t>
            </a:r>
          </a:p>
        </p:txBody>
      </p:sp>
    </p:spTree>
    <p:extLst>
      <p:ext uri="{BB962C8B-B14F-4D97-AF65-F5344CB8AC3E}">
        <p14:creationId xmlns:p14="http://schemas.microsoft.com/office/powerpoint/2010/main" val="29072162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Homework #4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Design a Facilities Management Robot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robot roams the campus maintaining buildings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It also communicates with control systems in each building to check status and respond to facility requests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It also communicates with public safety, fire, police, and weather service providers to request notifications of “trouble”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Deliverable 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Draw a context model / system diagram (1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Develop binary signaling protocols (commands using only 0’s and 1’s) between the robot and all system elements (2 pts)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Write pseudo-code for the robot (2 pts)</a:t>
            </a:r>
          </a:p>
          <a:p>
            <a:pPr marL="1371600" lvl="2" indent="-514350">
              <a:lnSpc>
                <a:spcPct val="80000"/>
              </a:lnSpc>
              <a:defRPr/>
            </a:pPr>
            <a:r>
              <a:rPr lang="en-US" dirty="0"/>
              <a:t>Receiving and responding to requests</a:t>
            </a:r>
          </a:p>
          <a:p>
            <a:pPr marL="1371600" lvl="2" indent="-514350">
              <a:lnSpc>
                <a:spcPct val="80000"/>
              </a:lnSpc>
              <a:defRPr/>
            </a:pPr>
            <a:r>
              <a:rPr lang="en-US" dirty="0"/>
              <a:t>Binding to service providers to request information</a:t>
            </a:r>
          </a:p>
          <a:p>
            <a:pPr marL="1371600" lvl="2" indent="-514350">
              <a:lnSpc>
                <a:spcPct val="80000"/>
              </a:lnSpc>
              <a:defRPr/>
            </a:pPr>
            <a:r>
              <a:rPr lang="en-US" dirty="0"/>
              <a:t>Checking building status and conducting normal maintenance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Participation for Online Students (2 pages max)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Discuss the service-level agreements which would be needed to support reliable performance of the robot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Discuss the role of “priorities” in the robot’s decision making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Please submit by 11/16/19</a:t>
            </a:r>
          </a:p>
        </p:txBody>
      </p:sp>
    </p:spTree>
    <p:extLst>
      <p:ext uri="{BB962C8B-B14F-4D97-AF65-F5344CB8AC3E}">
        <p14:creationId xmlns:p14="http://schemas.microsoft.com/office/powerpoint/2010/main" val="39177438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Service-Oriented Architecture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18 – Service-oriented </a:t>
            </a:r>
            <a:r>
              <a:rPr lang="en-US" altLang="en-US">
                <a:ea typeface="ＭＳ Ｐゴシック" panose="020B0600070205080204" pitchFamily="34" charset="-128"/>
              </a:rPr>
              <a:t>Software Engineering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Systems are collections of cooperating sub-systems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 discussed previously in several contexts, the overall success of a system is dependent in large part on the predictable and reliable interaction with the various sub-systems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Service-oriented architectures extend to include sub-systems to which the “main” system binds at runtime</a:t>
            </a:r>
          </a:p>
        </p:txBody>
      </p:sp>
    </p:spTree>
    <p:extLst>
      <p:ext uri="{BB962C8B-B14F-4D97-AF65-F5344CB8AC3E}">
        <p14:creationId xmlns:p14="http://schemas.microsoft.com/office/powerpoint/2010/main" val="6214244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Week 12</a:t>
            </a:r>
          </a:p>
          <a:p>
            <a:r>
              <a:rPr lang="en-US" sz="7200" dirty="0"/>
              <a:t>Service-Oriented Architecture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Service-Oriented Architecture (SOA)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Based on the notion of cooperating entities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Entities offer to perform services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Information can be made available in a controlled and managed way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Defined interfaces must be published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Allows for the creation of configurable, distributed, platform-independent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1519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Service-Oriented Architecture</a:t>
            </a:r>
          </a:p>
        </p:txBody>
      </p:sp>
      <p:pic>
        <p:nvPicPr>
          <p:cNvPr id="5123" name="Content Placeholder 3" descr="19.1 SOA-Triangle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78" b="-3978"/>
          <a:stretch>
            <a:fillRect/>
          </a:stretch>
        </p:blipFill>
        <p:spPr bwMode="auto">
          <a:xfrm>
            <a:off x="1066800" y="1752600"/>
            <a:ext cx="7891463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099417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Web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web service is an instance of a more general notion of a service:</a:t>
            </a:r>
          </a:p>
          <a:p>
            <a:pPr marL="857250" lvl="2" indent="0">
              <a:lnSpc>
                <a:spcPct val="80000"/>
              </a:lnSpc>
              <a:buNone/>
            </a:pPr>
            <a:r>
              <a:rPr lang="en-US" altLang="en-US" dirty="0"/>
              <a:t>“an act or performance offered by one party to another.  Although the process may be tied to a physical product, their performance is essentially intangible and does not normally result in ownership of any of the factors of production.”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provision of the service is independent of the application using the service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Service providers can develop specialized services and offer these to a range of service users from different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6324436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SOA-related Standards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SOAP – SOA Protocol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Message interchange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Supports communication between services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WSDL – Web Services Definition Language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Service interface definition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Establishes definition for service operations and bindings</a:t>
            </a:r>
          </a:p>
          <a:p>
            <a:pPr>
              <a:lnSpc>
                <a:spcPct val="80000"/>
              </a:lnSpc>
            </a:pPr>
            <a:r>
              <a:rPr lang="en-US" altLang="en-US"/>
              <a:t>WS-BPEL – Web Services Business Process Execution Language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Workflow language</a:t>
            </a:r>
          </a:p>
        </p:txBody>
      </p:sp>
    </p:spTree>
    <p:extLst>
      <p:ext uri="{BB962C8B-B14F-4D97-AF65-F5344CB8AC3E}">
        <p14:creationId xmlns:p14="http://schemas.microsoft.com/office/powerpoint/2010/main" val="35337021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Benefits of SOA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Services can be provided locally or outsourced to external providers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Services are language-independent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Investment in legacy systems can be preserved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Inter-organizational computing is facilitated through simplified information exchange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Reuse</a:t>
            </a:r>
          </a:p>
        </p:txBody>
      </p:sp>
    </p:spTree>
    <p:extLst>
      <p:ext uri="{BB962C8B-B14F-4D97-AF65-F5344CB8AC3E}">
        <p14:creationId xmlns:p14="http://schemas.microsoft.com/office/powerpoint/2010/main" val="333960786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964</Words>
  <Application>Microsoft Office PowerPoint</Application>
  <PresentationFormat>On-screen Show (4:3)</PresentationFormat>
  <Paragraphs>128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Homework #4</vt:lpstr>
      <vt:lpstr>Lesson Overview</vt:lpstr>
      <vt:lpstr>PowerPoint Presentation</vt:lpstr>
      <vt:lpstr>Service-Oriented Architecture (SOA) </vt:lpstr>
      <vt:lpstr>Service-Oriented Architecture</vt:lpstr>
      <vt:lpstr>Web Services</vt:lpstr>
      <vt:lpstr>SOA-related Standards</vt:lpstr>
      <vt:lpstr>Benefits of SOA</vt:lpstr>
      <vt:lpstr>Ex.: Car Information System</vt:lpstr>
      <vt:lpstr>Ex.: Car Info Systems (cont.)</vt:lpstr>
      <vt:lpstr>Reusable Services</vt:lpstr>
      <vt:lpstr>WSDL Specification</vt:lpstr>
      <vt:lpstr>Service Types</vt:lpstr>
      <vt:lpstr>Service Engineering</vt:lpstr>
      <vt:lpstr>Service Engineering</vt:lpstr>
      <vt:lpstr>Legacy System Wrappers</vt:lpstr>
      <vt:lpstr>Service Testing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2019-11-05T03:01:37Z</dcterms:modified>
</cp:coreProperties>
</file>