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81" r:id="rId3"/>
    <p:sldId id="348" r:id="rId4"/>
    <p:sldId id="354" r:id="rId5"/>
    <p:sldId id="349" r:id="rId6"/>
    <p:sldId id="350" r:id="rId7"/>
    <p:sldId id="351" r:id="rId8"/>
    <p:sldId id="352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HCI and UCD" id="{ABA716BF-3A5C-4ADB-94C9-CFEF84EBA240}">
          <p14:sldIdLst>
            <p14:sldId id="281"/>
            <p14:sldId id="348"/>
            <p14:sldId id="354"/>
            <p14:sldId id="349"/>
            <p14:sldId id="350"/>
            <p14:sldId id="351"/>
            <p14:sldId id="352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C9AC72-F5A4-4718-9340-537FFA554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C90BA-2E5C-4AE2-81A8-512AF5FABE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id="{91C5CD4C-3B3B-4858-8501-263AF006D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id="{066E0FC1-CB2F-404D-B4F7-565D83F3B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59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F76A64-43AF-41BD-AFFD-07A9D61B2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1EC0D-E1BB-48CC-BD76-72230AD8209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AA87A5CE-3E01-419B-B96B-013346C3E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>
            <a:extLst>
              <a:ext uri="{FF2B5EF4-FFF2-40B4-BE49-F238E27FC236}">
                <a16:creationId xmlns:a16="http://schemas.microsoft.com/office/drawing/2014/main" id="{E2815C9C-42AE-473C-A6E2-25B086AB9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1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F2F9DD-9DBB-4F2D-BE24-6D2D35BA4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623FF-2910-4C76-8339-269A9A473A2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02498" name="Rectangle 2">
            <a:extLst>
              <a:ext uri="{FF2B5EF4-FFF2-40B4-BE49-F238E27FC236}">
                <a16:creationId xmlns:a16="http://schemas.microsoft.com/office/drawing/2014/main" id="{7FF4E5BD-CB84-4590-8A27-EC2BDB862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7008E845-7F32-4753-B542-A69175D77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26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D27CBB-C40C-45F6-AA16-9D0B70A30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76747-A16B-4D58-9277-24DCAD2ED59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32194" name="Rectangle 2">
            <a:extLst>
              <a:ext uri="{FF2B5EF4-FFF2-40B4-BE49-F238E27FC236}">
                <a16:creationId xmlns:a16="http://schemas.microsoft.com/office/drawing/2014/main" id="{50987B5D-1BB0-4C07-9F9E-73B6AEDBA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>
            <a:extLst>
              <a:ext uri="{FF2B5EF4-FFF2-40B4-BE49-F238E27FC236}">
                <a16:creationId xmlns:a16="http://schemas.microsoft.com/office/drawing/2014/main" id="{D57B3933-8308-4EF7-90C4-4D7C759E9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04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6EE75B-B3FE-40E6-B662-3A1144C6680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40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BAC1F7-3A48-4DFE-88EC-09E0DF03B9F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832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4FEB2C-7185-4BE9-8D41-4E6A6448B9B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0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E868B4-0DA8-46FF-B40F-413EFC1C4308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6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4DBB14-36CC-4369-ADEB-605F33B3AC9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221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86E0C-9A45-43A3-AD91-24675CCDEFB0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5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838FEE-4014-4DEE-8589-AF4586B4B601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3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BE5EF4-5FAC-4586-963A-6DFAD451E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E584F-8B0A-4ECF-8FD8-3FD4C7EC4BD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2EC59DD6-9BA2-44ED-9363-C5EB84618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>
            <a:extLst>
              <a:ext uri="{FF2B5EF4-FFF2-40B4-BE49-F238E27FC236}">
                <a16:creationId xmlns:a16="http://schemas.microsoft.com/office/drawing/2014/main" id="{2C57EE86-20C1-4E5A-ADEE-D6F4A473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90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789E14-062A-4363-A664-9D69932A1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5B0D8-E189-402B-AEC4-127ECE26CF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1F4EAB29-9BFE-4270-B44D-0E72D9801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E197FC31-D5EA-4308-8DC1-5731EC400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59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18BF6D-C66A-47F1-B93A-08360CBC7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365B2-8C0C-45CE-80D5-49A1B5AEA00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57762" name="Rectangle 2">
            <a:extLst>
              <a:ext uri="{FF2B5EF4-FFF2-40B4-BE49-F238E27FC236}">
                <a16:creationId xmlns:a16="http://schemas.microsoft.com/office/drawing/2014/main" id="{529EC639-8EC2-416F-B7DB-EB33D0C25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53BF88D2-B6AF-47AE-ADE2-BD15383A0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11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5E474C-E86D-4B50-B2C2-BD9422008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86EC4-4D8E-4BFC-A308-670255BA736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id="{27079807-F670-42F5-858B-242EF9755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>
            <a:extLst>
              <a:ext uri="{FF2B5EF4-FFF2-40B4-BE49-F238E27FC236}">
                <a16:creationId xmlns:a16="http://schemas.microsoft.com/office/drawing/2014/main" id="{869AEB3C-E947-42F2-B254-7DC5FFF16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3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52AD87-E213-4ACB-8E16-ACB2736EA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AD8C1-C8F8-450E-9ED7-82458275BED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67682" name="Rectangle 2">
            <a:extLst>
              <a:ext uri="{FF2B5EF4-FFF2-40B4-BE49-F238E27FC236}">
                <a16:creationId xmlns:a16="http://schemas.microsoft.com/office/drawing/2014/main" id="{A096B559-80B2-43B5-A731-136FE9A9C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>
            <a:extLst>
              <a:ext uri="{FF2B5EF4-FFF2-40B4-BE49-F238E27FC236}">
                <a16:creationId xmlns:a16="http://schemas.microsoft.com/office/drawing/2014/main" id="{82DD4D94-159E-4834-A960-9E2FD9317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23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>
            <a:extLst>
              <a:ext uri="{FF2B5EF4-FFF2-40B4-BE49-F238E27FC236}">
                <a16:creationId xmlns:a16="http://schemas.microsoft.com/office/drawing/2014/main" id="{77A7BF99-4E8D-481A-8582-6C7B9DB5A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Approaches</a:t>
            </a:r>
          </a:p>
        </p:txBody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3EB5C2A3-AA5A-4114-BC3B-32B41D0E8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Usability testing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Quantification of user performance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Time to complete, error rates, type/severity of errors, etc.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Measure </a:t>
            </a:r>
            <a:r>
              <a:rPr lang="en-US" altLang="en-US" sz="2400" i="1"/>
              <a:t>typical</a:t>
            </a:r>
            <a:r>
              <a:rPr lang="en-US" altLang="en-US" sz="2400"/>
              <a:t> users’ performance on </a:t>
            </a:r>
            <a:r>
              <a:rPr lang="en-US" altLang="en-US" sz="2400" i="1"/>
              <a:t>typical</a:t>
            </a:r>
            <a:r>
              <a:rPr lang="en-US" altLang="en-US" sz="2400"/>
              <a:t> tasks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Controlled by the evaluator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Field studies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See how users act and interact (with each other, a given product, etc.) in their </a:t>
            </a:r>
            <a:r>
              <a:rPr lang="en-US" altLang="en-US" sz="2400" i="1"/>
              <a:t>natural</a:t>
            </a:r>
            <a:r>
              <a:rPr lang="en-US" altLang="en-US" sz="2400"/>
              <a:t> setting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Analytical evaluation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Heuristic (guidelines and standards) evaluations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Walkthroughs of scenarios using prototypes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Hybrids</a:t>
            </a:r>
          </a:p>
        </p:txBody>
      </p:sp>
    </p:spTree>
    <p:extLst>
      <p:ext uri="{BB962C8B-B14F-4D97-AF65-F5344CB8AC3E}">
        <p14:creationId xmlns:p14="http://schemas.microsoft.com/office/powerpoint/2010/main" val="693599338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>
            <a:extLst>
              <a:ext uri="{FF2B5EF4-FFF2-40B4-BE49-F238E27FC236}">
                <a16:creationId xmlns:a16="http://schemas.microsoft.com/office/drawing/2014/main" id="{95A7F1FF-E9F2-44F2-BEF8-E8E5F19A4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</a:t>
            </a:r>
          </a:p>
        </p:txBody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230D9E4E-CF3F-494E-8000-D3B0C7EFE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 sz="2800"/>
              <a:t>Observation and inquisition</a:t>
            </a:r>
          </a:p>
          <a:p>
            <a:pPr lvl="1"/>
            <a:r>
              <a:rPr lang="en-US" altLang="en-US" sz="2400"/>
              <a:t>Observe users</a:t>
            </a:r>
          </a:p>
          <a:p>
            <a:pPr lvl="1"/>
            <a:r>
              <a:rPr lang="en-US" altLang="en-US" sz="2400"/>
              <a:t>Ask users, ask experts</a:t>
            </a:r>
          </a:p>
          <a:p>
            <a:pPr lvl="1"/>
            <a:r>
              <a:rPr lang="en-US" altLang="en-US" sz="2400"/>
              <a:t>Observation, questionnaires, interviews</a:t>
            </a:r>
          </a:p>
          <a:p>
            <a:r>
              <a:rPr lang="en-US" altLang="en-US" sz="2800"/>
              <a:t>User testing</a:t>
            </a:r>
          </a:p>
          <a:p>
            <a:pPr lvl="1"/>
            <a:r>
              <a:rPr lang="en-US" altLang="en-US" sz="2400"/>
              <a:t>E.g., based on scenarios</a:t>
            </a:r>
          </a:p>
          <a:p>
            <a:r>
              <a:rPr lang="en-US" altLang="en-US" sz="2800"/>
              <a:t>Inspections</a:t>
            </a:r>
          </a:p>
          <a:p>
            <a:pPr lvl="1"/>
            <a:r>
              <a:rPr lang="en-US" altLang="en-US" sz="2400"/>
              <a:t>E.g., based on heuristics</a:t>
            </a:r>
          </a:p>
          <a:p>
            <a:r>
              <a:rPr lang="en-US" altLang="en-US" sz="2800"/>
              <a:t>Modeling</a:t>
            </a:r>
          </a:p>
          <a:p>
            <a:pPr lvl="1"/>
            <a:r>
              <a:rPr lang="en-US" altLang="en-US" sz="2400"/>
              <a:t>To predict and establish benchmarks</a:t>
            </a:r>
          </a:p>
        </p:txBody>
      </p:sp>
    </p:spTree>
    <p:extLst>
      <p:ext uri="{BB962C8B-B14F-4D97-AF65-F5344CB8AC3E}">
        <p14:creationId xmlns:p14="http://schemas.microsoft.com/office/powerpoint/2010/main" val="3229944277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>
            <a:extLst>
              <a:ext uri="{FF2B5EF4-FFF2-40B4-BE49-F238E27FC236}">
                <a16:creationId xmlns:a16="http://schemas.microsoft.com/office/drawing/2014/main" id="{461186D5-B650-4A0D-BFCB-1911DE9E1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Testing</a:t>
            </a:r>
          </a:p>
        </p:txBody>
      </p:sp>
      <p:sp>
        <p:nvSpPr>
          <p:cNvPr id="1001475" name="Rectangle 3">
            <a:extLst>
              <a:ext uri="{FF2B5EF4-FFF2-40B4-BE49-F238E27FC236}">
                <a16:creationId xmlns:a16="http://schemas.microsoft.com/office/drawing/2014/main" id="{06FBD4F2-6A88-426E-987C-AF4C92E07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Testing the product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determine the extent to which it is usable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by the intended user population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on the tasks for which it was designed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User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Measures human performance on specific tasks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Logging of keystrokes and mouse movements, video recordings, etc.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User satisfaction questionnaires / interviews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How do you feel?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Efficiency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04352705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6C0D7612-5B67-4C03-8A95-851E0AEDB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Usability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id="{D8651011-85F4-4034-977D-77F21629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 to complete a defined task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After a specified time away from the product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and type of errors made per task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errors per unit time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navigations to help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users making a particular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users completing successfully</a:t>
            </a:r>
          </a:p>
        </p:txBody>
      </p:sp>
    </p:spTree>
    <p:extLst>
      <p:ext uri="{BB962C8B-B14F-4D97-AF65-F5344CB8AC3E}">
        <p14:creationId xmlns:p14="http://schemas.microsoft.com/office/powerpoint/2010/main" val="154866184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User-Centered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Decision support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Traditionally technology-centered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Sensors, reports, gauges, alarms,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vs. Information overload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Bottlenecks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7 +/- 2 chunks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Recall time, processing time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Operator error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causal factor of 60% to 85% of all accidents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UCD is improving performance and acceptance</a:t>
            </a:r>
          </a:p>
        </p:txBody>
      </p:sp>
    </p:spTree>
    <p:extLst>
      <p:ext uri="{BB962C8B-B14F-4D97-AF65-F5344CB8AC3E}">
        <p14:creationId xmlns:p14="http://schemas.microsoft.com/office/powerpoint/2010/main" val="83675865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UCD and Situation Awareness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UCD is not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Giving users everything they ask for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Making decisions for them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Doing things for them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Design principles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Organize technology around the user’s needs and capabilities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And around the way they process information and make decisions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Keep the user in control and aware of state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thereby reducing anxiety and 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improving decision-making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35121633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Situational Awareness Defined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Being aware of your environment</a:t>
            </a:r>
          </a:p>
          <a:p>
            <a:pPr lvl="1"/>
            <a:r>
              <a:rPr lang="en-US" altLang="en-US"/>
              <a:t>Current state</a:t>
            </a:r>
          </a:p>
          <a:p>
            <a:pPr lvl="1"/>
            <a:r>
              <a:rPr lang="en-US" altLang="en-US"/>
              <a:t>What’s coming next</a:t>
            </a:r>
          </a:p>
          <a:p>
            <a:r>
              <a:rPr lang="en-US" altLang="en-US"/>
              <a:t>Able to extract relevant information</a:t>
            </a:r>
          </a:p>
          <a:p>
            <a:pPr lvl="1"/>
            <a:r>
              <a:rPr lang="en-US" altLang="en-US"/>
              <a:t>The flow of information</a:t>
            </a:r>
          </a:p>
          <a:p>
            <a:pPr lvl="1"/>
            <a:r>
              <a:rPr lang="en-US" altLang="en-US"/>
              <a:t>Prioritization </a:t>
            </a:r>
          </a:p>
          <a:p>
            <a:r>
              <a:rPr lang="en-US" altLang="en-US"/>
              <a:t>SA is assessed with respect to the specific goals of a particular job </a:t>
            </a:r>
          </a:p>
        </p:txBody>
      </p:sp>
    </p:spTree>
    <p:extLst>
      <p:ext uri="{BB962C8B-B14F-4D97-AF65-F5344CB8AC3E}">
        <p14:creationId xmlns:p14="http://schemas.microsoft.com/office/powerpoint/2010/main" val="18045793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 Examples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 driver operating a vehicle</a:t>
            </a:r>
          </a:p>
          <a:p>
            <a:pPr lvl="1">
              <a:defRPr/>
            </a:pPr>
            <a:r>
              <a:rPr lang="en-US" dirty="0"/>
              <a:t>Presence of other vehicles and obstacles</a:t>
            </a:r>
          </a:p>
          <a:p>
            <a:pPr lvl="1">
              <a:defRPr/>
            </a:pPr>
            <a:r>
              <a:rPr lang="en-US" dirty="0"/>
              <a:t>Speed and direction</a:t>
            </a:r>
          </a:p>
          <a:p>
            <a:pPr lvl="1">
              <a:defRPr/>
            </a:pPr>
            <a:r>
              <a:rPr lang="en-US" dirty="0"/>
              <a:t>Rules and condition of the road</a:t>
            </a:r>
          </a:p>
          <a:p>
            <a:pPr>
              <a:defRPr/>
            </a:pPr>
            <a:r>
              <a:rPr lang="en-US" dirty="0"/>
              <a:t>A doctor treating a patient</a:t>
            </a:r>
          </a:p>
          <a:p>
            <a:pPr lvl="1">
              <a:defRPr/>
            </a:pPr>
            <a:r>
              <a:rPr lang="en-US" dirty="0"/>
              <a:t>Vital signs and symptoms</a:t>
            </a:r>
          </a:p>
          <a:p>
            <a:pPr lvl="1">
              <a:defRPr/>
            </a:pPr>
            <a:r>
              <a:rPr lang="en-US" dirty="0"/>
              <a:t>Relevant patient history</a:t>
            </a:r>
          </a:p>
          <a:p>
            <a:pPr lvl="1">
              <a:defRPr/>
            </a:pPr>
            <a:r>
              <a:rPr lang="en-US" dirty="0"/>
              <a:t>“Best practices”</a:t>
            </a:r>
          </a:p>
          <a:p>
            <a:pPr>
              <a:defRPr/>
            </a:pPr>
            <a:r>
              <a:rPr lang="en-US" dirty="0"/>
              <a:t>An air traffic controller managing flights</a:t>
            </a:r>
          </a:p>
          <a:p>
            <a:pPr lvl="1">
              <a:defRPr/>
            </a:pPr>
            <a:r>
              <a:rPr lang="en-US" dirty="0"/>
              <a:t>Speed, direction and altitude of all planes</a:t>
            </a:r>
          </a:p>
          <a:p>
            <a:pPr lvl="1">
              <a:defRPr/>
            </a:pPr>
            <a:r>
              <a:rPr lang="en-US" dirty="0"/>
              <a:t>Weather conditions</a:t>
            </a:r>
          </a:p>
        </p:txBody>
      </p:sp>
    </p:spTree>
    <p:extLst>
      <p:ext uri="{BB962C8B-B14F-4D97-AF65-F5344CB8AC3E}">
        <p14:creationId xmlns:p14="http://schemas.microsoft.com/office/powerpoint/2010/main" val="3271841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Responsibilities of the Designer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Users of your product should enjoy the experience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product should undeniably ease / improve the user’s life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Increased productivity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Reduced anxiety / minimal frustration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Better performance / results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Consistency, integrity, reliability,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The product should exceed all competing products in these areas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be willing to pay more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buy variant products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Customers will tell their friends good things</a:t>
            </a:r>
          </a:p>
        </p:txBody>
      </p:sp>
    </p:spTree>
    <p:extLst>
      <p:ext uri="{BB962C8B-B14F-4D97-AF65-F5344CB8AC3E}">
        <p14:creationId xmlns:p14="http://schemas.microsoft.com/office/powerpoint/2010/main" val="19571301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SA’s Importance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SA improves decision making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Faster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Better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SA facilitates appropriate automation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“normal” is predictable and can therefore be automated safely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SA better prepares the user for “exceptional”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universe of exceptions is smaller and narrower and is therefore more manageable</a:t>
            </a:r>
          </a:p>
        </p:txBody>
      </p:sp>
    </p:spTree>
    <p:extLst>
      <p:ext uri="{BB962C8B-B14F-4D97-AF65-F5344CB8AC3E}">
        <p14:creationId xmlns:p14="http://schemas.microsoft.com/office/powerpoint/2010/main" val="28550828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Weeks 13-14</a:t>
            </a:r>
          </a:p>
          <a:p>
            <a:r>
              <a:rPr lang="en-US" sz="7200" dirty="0"/>
              <a:t>HCI and User-Centered Design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 Levels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Level 1 – Perception</a:t>
            </a:r>
          </a:p>
          <a:p>
            <a:pPr lvl="1"/>
            <a:r>
              <a:rPr lang="en-US" altLang="en-US"/>
              <a:t>Status, attributes, and dynamics of relevant elements</a:t>
            </a:r>
          </a:p>
          <a:p>
            <a:r>
              <a:rPr lang="en-US" altLang="en-US"/>
              <a:t>Level 2 – Comprehension</a:t>
            </a:r>
          </a:p>
          <a:p>
            <a:pPr lvl="1"/>
            <a:r>
              <a:rPr lang="en-US" altLang="en-US"/>
              <a:t>What does the data mean in the context of relevant goals and objectives</a:t>
            </a:r>
          </a:p>
          <a:p>
            <a:r>
              <a:rPr lang="en-US" altLang="en-US"/>
              <a:t>Level 3 – Projection </a:t>
            </a:r>
          </a:p>
          <a:p>
            <a:pPr lvl="1"/>
            <a:r>
              <a:rPr lang="en-US" altLang="en-US"/>
              <a:t>Predicting future state</a:t>
            </a:r>
          </a:p>
        </p:txBody>
      </p:sp>
    </p:spTree>
    <p:extLst>
      <p:ext uri="{BB962C8B-B14F-4D97-AF65-F5344CB8AC3E}">
        <p14:creationId xmlns:p14="http://schemas.microsoft.com/office/powerpoint/2010/main" val="37076805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Assessment Elements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Time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How long does it take to become situational-ly aware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 product of the process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become situational-ly aware through a process of investigation and analysis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Perception and attention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have limited capacities for both conscious and sub-conscious processing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Context, previous experiences, time, etc.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Working memory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Have I seen / experienced this before?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7 +/- 2 chunks of information in “working” memory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Mental models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Users organize experiences and analyze situations methodically using models proven to be effective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User goals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“Did I get my job done?”</a:t>
            </a:r>
          </a:p>
        </p:txBody>
      </p:sp>
    </p:spTree>
    <p:extLst>
      <p:ext uri="{BB962C8B-B14F-4D97-AF65-F5344CB8AC3E}">
        <p14:creationId xmlns:p14="http://schemas.microsoft.com/office/powerpoint/2010/main" val="33322485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Dashboards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Information of all kinds can be consolidated into dashboard imagery</a:t>
            </a:r>
          </a:p>
          <a:p>
            <a:r>
              <a:rPr lang="en-US" altLang="en-US" sz="2800" dirty="0"/>
              <a:t>Dashboards have become quite popular</a:t>
            </a:r>
          </a:p>
          <a:p>
            <a:pPr lvl="1"/>
            <a:r>
              <a:rPr lang="en-US" altLang="en-US" sz="2400" dirty="0"/>
              <a:t>Does that mean they are effective?</a:t>
            </a:r>
          </a:p>
          <a:p>
            <a:pPr lvl="1"/>
            <a:r>
              <a:rPr lang="en-US" altLang="en-US" sz="2400" dirty="0"/>
              <a:t>Will popularity help make them effective?</a:t>
            </a:r>
          </a:p>
          <a:p>
            <a:r>
              <a:rPr lang="en-US" altLang="en-US" sz="2800" dirty="0"/>
              <a:t>Historical precedence</a:t>
            </a:r>
          </a:p>
          <a:p>
            <a:pPr lvl="1"/>
            <a:r>
              <a:rPr lang="en-US" altLang="en-US" sz="2400" dirty="0"/>
              <a:t>Car dashboards</a:t>
            </a:r>
          </a:p>
          <a:p>
            <a:pPr lvl="1"/>
            <a:r>
              <a:rPr lang="en-US" altLang="en-US" sz="2400" dirty="0"/>
              <a:t>Industrial control panels</a:t>
            </a:r>
          </a:p>
          <a:p>
            <a:r>
              <a:rPr lang="en-US" altLang="en-US" sz="2800" dirty="0"/>
              <a:t>Business intelligence – so simple a CEO can use it</a:t>
            </a:r>
          </a:p>
          <a:p>
            <a:r>
              <a:rPr lang="en-US" altLang="en-US" sz="2800" dirty="0"/>
              <a:t>Enron fallout – liability of not conveying knowledge to shareholders</a:t>
            </a:r>
          </a:p>
        </p:txBody>
      </p:sp>
    </p:spTree>
    <p:extLst>
      <p:ext uri="{BB962C8B-B14F-4D97-AF65-F5344CB8AC3E}">
        <p14:creationId xmlns:p14="http://schemas.microsoft.com/office/powerpoint/2010/main" val="2036163421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Sources of Uncertainty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SA uncertainty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Perception of elements (level 1)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Missing (e.g., hidden) information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Reliability/credibility of data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Conflicting data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Timeliness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Noisy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Comprehension confidence (level 2)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Challenging abstraction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Will decisions lead to desired outcomes? (level 3)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Decision uncertainty is a factor of the uncertainty the user has across the 3 levels of SA</a:t>
            </a:r>
          </a:p>
        </p:txBody>
      </p:sp>
    </p:spTree>
    <p:extLst>
      <p:ext uri="{BB962C8B-B14F-4D97-AF65-F5344CB8AC3E}">
        <p14:creationId xmlns:p14="http://schemas.microsoft.com/office/powerpoint/2010/main" val="395698913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Uncertainty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Users naturally work to remove uncertainty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Rely on defaults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Perfection may not be necessary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Process of elimination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Good design helps by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Providing supplemental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Representing critical information in multiple ways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Provide multiple sources to help resolve conflicts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Supporting “bet-hedging”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04894845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Uncertainty Management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 sz="2800"/>
              <a:t>Make it easy for users to assess reliability</a:t>
            </a:r>
          </a:p>
          <a:p>
            <a:pPr lvl="1"/>
            <a:r>
              <a:rPr lang="en-US" altLang="en-US" sz="2400"/>
              <a:t>Deciding among several close alternatives takes time</a:t>
            </a:r>
          </a:p>
          <a:p>
            <a:pPr lvl="1"/>
            <a:r>
              <a:rPr lang="en-US" altLang="en-US" sz="2400"/>
              <a:t>Fewer, more distinct choices means more rapid decision making</a:t>
            </a:r>
          </a:p>
          <a:p>
            <a:r>
              <a:rPr lang="en-US" altLang="en-US" sz="2800"/>
              <a:t>Cues to assist should be prominently presented proximally to the display information</a:t>
            </a:r>
          </a:p>
          <a:p>
            <a:pPr lvl="1"/>
            <a:r>
              <a:rPr lang="en-US" altLang="en-US" sz="2400"/>
              <a:t>Confirming or negating information</a:t>
            </a:r>
          </a:p>
          <a:p>
            <a:pPr lvl="1"/>
            <a:r>
              <a:rPr lang="en-US" altLang="en-US" sz="2400"/>
              <a:t>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008065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and SA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Complexity inherently impedes SA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However complexity is dynamic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more we learn about a complex environment, the simpler it becomes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Of course, the demand for more features increases the complexity again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Designers’ goals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Balance features and complexity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Help users learn and get comfortable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Expand the feature set judiciously</a:t>
            </a:r>
          </a:p>
        </p:txBody>
      </p:sp>
    </p:spTree>
    <p:extLst>
      <p:ext uri="{BB962C8B-B14F-4D97-AF65-F5344CB8AC3E}">
        <p14:creationId xmlns:p14="http://schemas.microsoft.com/office/powerpoint/2010/main" val="1920298244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Complexity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4552950"/>
          </a:xfrm>
        </p:spPr>
        <p:txBody>
          <a:bodyPr/>
          <a:lstStyle/>
          <a:p>
            <a:r>
              <a:rPr lang="en-US" altLang="en-US" sz="2800"/>
              <a:t>System complexity is relatively objective</a:t>
            </a:r>
          </a:p>
          <a:p>
            <a:pPr lvl="1"/>
            <a:r>
              <a:rPr lang="en-US" altLang="en-US" sz="2400"/>
              <a:t>System complexity can be measured</a:t>
            </a:r>
          </a:p>
          <a:p>
            <a:pPr lvl="1"/>
            <a:r>
              <a:rPr lang="en-US" altLang="en-US" sz="2400"/>
              <a:t>And therefore reduced in a measurable fashion</a:t>
            </a:r>
          </a:p>
          <a:p>
            <a:r>
              <a:rPr lang="en-US" altLang="en-US" sz="2800"/>
              <a:t>Metrics</a:t>
            </a:r>
          </a:p>
          <a:p>
            <a:pPr lvl="1"/>
            <a:r>
              <a:rPr lang="en-US" altLang="en-US" sz="2400"/>
              <a:t>Number of items</a:t>
            </a:r>
          </a:p>
          <a:p>
            <a:pPr lvl="2"/>
            <a:r>
              <a:rPr lang="en-US" altLang="en-US" sz="2000"/>
              <a:t>Objects, functions, etc.</a:t>
            </a:r>
          </a:p>
          <a:p>
            <a:pPr lvl="1"/>
            <a:r>
              <a:rPr lang="en-US" altLang="en-US" sz="2400"/>
              <a:t>Degree of interaction among items</a:t>
            </a:r>
          </a:p>
          <a:p>
            <a:pPr lvl="1"/>
            <a:r>
              <a:rPr lang="en-US" altLang="en-US" sz="2400"/>
              <a:t>System dynamics</a:t>
            </a:r>
          </a:p>
          <a:p>
            <a:pPr lvl="2"/>
            <a:r>
              <a:rPr lang="en-US" altLang="en-US" sz="2000"/>
              <a:t>Frequency of status change</a:t>
            </a:r>
          </a:p>
          <a:p>
            <a:pPr lvl="1"/>
            <a:r>
              <a:rPr lang="en-US" altLang="en-US" sz="2400"/>
              <a:t>Predictability of changes</a:t>
            </a:r>
          </a:p>
        </p:txBody>
      </p:sp>
    </p:spTree>
    <p:extLst>
      <p:ext uri="{BB962C8B-B14F-4D97-AF65-F5344CB8AC3E}">
        <p14:creationId xmlns:p14="http://schemas.microsoft.com/office/powerpoint/2010/main" val="3968766403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Operational Complexity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 sz="2800"/>
              <a:t>How difficult is the system to use?</a:t>
            </a:r>
          </a:p>
          <a:p>
            <a:r>
              <a:rPr lang="en-US" altLang="en-US" sz="2800"/>
              <a:t>System complexity does not imply operational complexity (e.g., cars)</a:t>
            </a:r>
          </a:p>
          <a:p>
            <a:pPr lvl="1"/>
            <a:r>
              <a:rPr lang="en-US" altLang="en-US" sz="2400"/>
              <a:t>Reducing operational complexity can offset and even override system complexity</a:t>
            </a:r>
          </a:p>
          <a:p>
            <a:r>
              <a:rPr lang="en-US" altLang="en-US" sz="2800"/>
              <a:t>Each user category will have its own rating of operation complexity</a:t>
            </a:r>
          </a:p>
          <a:p>
            <a:r>
              <a:rPr lang="en-US" altLang="en-US" sz="2800"/>
              <a:t>Automation can reduce operational complexity,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910361246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Apparent Complexity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Apparent complexity is relatively subjective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Does the system “look” complex?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Basically an assessment of the UI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 bad UI can make a simple system complex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 function of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Cognitive complexity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Ease of accurately mapping interface to operation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Transparency or surfacing system status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Display complexity (density, grouping, etc.)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Task or response complexity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Challenge in accomplishing goals</a:t>
            </a:r>
          </a:p>
        </p:txBody>
      </p:sp>
    </p:spTree>
    <p:extLst>
      <p:ext uri="{BB962C8B-B14F-4D97-AF65-F5344CB8AC3E}">
        <p14:creationId xmlns:p14="http://schemas.microsoft.com/office/powerpoint/2010/main" val="240768646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HCI and UCD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Human-computer interface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means of interaction for human users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Automation would in effect repurpose the HCI as a computer-computer interface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User-centered design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design methodology which both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involves the user in the design process and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emphasizes user performance in the evaluation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9951519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Complexity Design Principles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Resist feature creep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Manage feature group (prioritize)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Be consistent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Simplify flow (minimize branching)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Analogies and metaphors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Transparency and observability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Group information logically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Balance display density with coherence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Establish and respect standards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Minimize task complexity</a:t>
            </a:r>
          </a:p>
        </p:txBody>
      </p:sp>
    </p:spTree>
    <p:extLst>
      <p:ext uri="{BB962C8B-B14F-4D97-AF65-F5344CB8AC3E}">
        <p14:creationId xmlns:p14="http://schemas.microsoft.com/office/powerpoint/2010/main" val="71851685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Role of Alarms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Sometimes it’s really, really important to get the user’s attention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Something has gone wrong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 automated system is no longer “comfortable” being in charge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It’s time to change course, check the latest readings,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it’s one of those times, the alarm needs to effectively grab the user’s attention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Flashing lights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Annoying sounds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Changing colors, shapes,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Multiple approaches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2891714756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to Alarm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Too many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Information overload / confusion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Hard to process =&gt; easy to ignore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False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Users react with complacency or even ignore the alarms (crying wolf)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Intentional disarming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Users sometimes disable alarms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Often due to #1 and #2 above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Responding to “unnecessary” alarms can cost valuable time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We need better designed alarm systems!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Thresholds, triggers, sensitivity, etc.</a:t>
            </a:r>
          </a:p>
        </p:txBody>
      </p:sp>
    </p:spTree>
    <p:extLst>
      <p:ext uri="{BB962C8B-B14F-4D97-AF65-F5344CB8AC3E}">
        <p14:creationId xmlns:p14="http://schemas.microsoft.com/office/powerpoint/2010/main" val="1179334596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Alarm Realities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Studies show that in practice user’s often fail to respond immediately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Reliability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User’s perception of past correlation between the alarm and its value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Designers must avoid creating “wolf-crying” systems 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Be sensitive to environmental specifics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Users look for confirmation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Supporting data, a second alarm, visual cues, etc.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Expectations and perceptions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User’s can become trained to expect alarms under certain circumstances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However, the “expected” alarm may have a different cause (than what the user perceives)</a:t>
            </a:r>
          </a:p>
        </p:txBody>
      </p:sp>
    </p:spTree>
    <p:extLst>
      <p:ext uri="{BB962C8B-B14F-4D97-AF65-F5344CB8AC3E}">
        <p14:creationId xmlns:p14="http://schemas.microsoft.com/office/powerpoint/2010/main" val="2949054860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Alarm Realities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Disruptions and diversions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Clearing an alarm may take the user away from “more important” tasks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Workload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Underload vs. overload, real vs. false alarms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Alarm 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Volume, brightness, frequency, color, melodic structure, etc.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Diagnosis of alarms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Causal analysis vs. preconceived notions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Alarm reduction schemes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E.g., don’t alarm during start-up</a:t>
            </a:r>
          </a:p>
        </p:txBody>
      </p:sp>
    </p:spTree>
    <p:extLst>
      <p:ext uri="{BB962C8B-B14F-4D97-AF65-F5344CB8AC3E}">
        <p14:creationId xmlns:p14="http://schemas.microsoft.com/office/powerpoint/2010/main" val="4138732699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Provide support for projection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Provide support for confirmation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Remove ambiguity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Reduce false alarms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trade-offs appropriately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Use multiple modalities, consistently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Minimize disruptions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assessment and diagnosis of multiple alarms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Support global SA</a:t>
            </a:r>
          </a:p>
        </p:txBody>
      </p:sp>
    </p:spTree>
    <p:extLst>
      <p:ext uri="{BB962C8B-B14F-4D97-AF65-F5344CB8AC3E}">
        <p14:creationId xmlns:p14="http://schemas.microsoft.com/office/powerpoint/2010/main" val="3343050388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 It Simple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77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Again, working memory is limited – designing with the limitations in mind is critical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Less is more (slick, cool, </a:t>
            </a:r>
            <a:r>
              <a:rPr lang="en-US" altLang="en-US"/>
              <a:t>flashy are not)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Avoid clutter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unnecessary marks, elements,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Avoid scrolling, paging, etc.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Every bit of ink (pixel) requires a reason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Organization is key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Group logically and summarize where possible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Focus on context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Rely on iconic memory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4051409813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Better Automation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r>
              <a:rPr lang="en-US" altLang="en-US"/>
              <a:t>Adaptive automation</a:t>
            </a:r>
          </a:p>
          <a:p>
            <a:pPr lvl="1"/>
            <a:r>
              <a:rPr lang="en-US" altLang="en-US"/>
              <a:t>Periodically pulls the user in</a:t>
            </a:r>
          </a:p>
          <a:p>
            <a:pPr lvl="1"/>
            <a:r>
              <a:rPr lang="en-US" altLang="en-US"/>
              <a:t>When to engage the user</a:t>
            </a:r>
          </a:p>
          <a:p>
            <a:pPr lvl="2"/>
            <a:r>
              <a:rPr lang="en-US" altLang="en-US"/>
              <a:t>When the user seems dis-engaged</a:t>
            </a:r>
          </a:p>
          <a:p>
            <a:pPr lvl="2"/>
            <a:r>
              <a:rPr lang="en-US" altLang="en-US"/>
              <a:t>During critical events</a:t>
            </a:r>
          </a:p>
          <a:p>
            <a:r>
              <a:rPr lang="en-US" altLang="en-US"/>
              <a:t>Levels of automation</a:t>
            </a:r>
          </a:p>
          <a:p>
            <a:pPr lvl="1"/>
            <a:r>
              <a:rPr lang="en-US" altLang="en-US"/>
              <a:t>A more appropriate mix of system and user control</a:t>
            </a:r>
          </a:p>
        </p:txBody>
      </p:sp>
    </p:spTree>
    <p:extLst>
      <p:ext uri="{BB962C8B-B14F-4D97-AF65-F5344CB8AC3E}">
        <p14:creationId xmlns:p14="http://schemas.microsoft.com/office/powerpoint/2010/main" val="536492513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 for Automation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Only if necessary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Routine actions, not high-level tasks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SA support, not decisions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Keep the user in-the-loop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Minimize modes of automation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Make state obvious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Enforce consistency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Avoid advanced queuing of tasks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Avoid information cueing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Human/system symbiosis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Provide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37267920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Uninhabited Vehicles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Boldly go where no one can go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Time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Oxygen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Pressure 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Challenging, even dangerous environments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Unstable terrain/buildings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Combat areas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Maintaining secrecy and safety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Distance from the enemy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Automation </a:t>
            </a:r>
          </a:p>
        </p:txBody>
      </p:sp>
    </p:spTree>
    <p:extLst>
      <p:ext uri="{BB962C8B-B14F-4D97-AF65-F5344CB8AC3E}">
        <p14:creationId xmlns:p14="http://schemas.microsoft.com/office/powerpoint/2010/main" val="320190217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The Point of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Screen design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Both layout of information and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solicitation for input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Design considerations include layout, labels and icons, color schemes, navigation, etc.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Extensions of self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keyboard, mouse, touch screen, etc. give the user tactile interactivity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Pretty please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Verbal commands allow for hands-free operation and greater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40425022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620000" cy="45529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Somebody still has to drive the thing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Start/stop, left/right, up/down, etc.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Commands transmitted via specified medium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The operator is acting without true sensory feedback and simulated feedback has many shortcomings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Sluggish response to commands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Delays in receiving feedback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Missing or misinformation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Lack of “big picture”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Lack of subtle cues (or at least delay)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Relatively immature technology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Absence of risk can lead to carelessness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68205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5AA29296-4DF4-4432-90D3-BE8FEB11B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Give the People What They Want</a:t>
            </a: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3E44B684-CC6F-4F76-A011-FF77444FD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user’s opinion is more important than yours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Appreciate users’ capabilities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Offer help – in many forms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Strive for quality user experiences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Involve the user early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what works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Things can be interpreted differently by different people at different times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06266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265A6DF7-AF50-46FF-AA5A-13BEA2BD8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Design Process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7275E6AA-17CA-491E-B6FD-F3E69B260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Identify user groups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Establish requirements for the user experience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Develop alternative designs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interactive prototypes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Evaluate with relevant, objective analysis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 feedback and fix it in the next version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45414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B5C995BF-2409-4673-A4A5-6A370AB4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Goals</a:t>
            </a:r>
          </a:p>
        </p:txBody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F64A4C68-C2BF-4179-9910-90BA2255A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Effective to use</a:t>
            </a:r>
          </a:p>
          <a:p>
            <a:r>
              <a:rPr lang="en-US" altLang="en-US"/>
              <a:t>Efficient to use</a:t>
            </a:r>
          </a:p>
          <a:p>
            <a:r>
              <a:rPr lang="en-US" altLang="en-US"/>
              <a:t>Safe to use</a:t>
            </a:r>
          </a:p>
          <a:p>
            <a:r>
              <a:rPr lang="en-US" altLang="en-US"/>
              <a:t>Having good utility</a:t>
            </a:r>
          </a:p>
          <a:p>
            <a:r>
              <a:rPr lang="en-US" altLang="en-US"/>
              <a:t>Easy to learn</a:t>
            </a:r>
          </a:p>
          <a:p>
            <a:r>
              <a:rPr lang="en-US" altLang="en-US"/>
              <a:t>Easy to remember how to use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37855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184A04E0-E07A-42B6-8770-A9CD34F2D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Principles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15E4EFE3-79DC-4A15-B6BE-95A05F45D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altLang="en-US"/>
              <a:t>Make it visible, or not, as needed</a:t>
            </a:r>
          </a:p>
          <a:p>
            <a:r>
              <a:rPr lang="en-US" altLang="en-US"/>
              <a:t>Provide feedback</a:t>
            </a:r>
          </a:p>
          <a:p>
            <a:r>
              <a:rPr lang="en-US" altLang="en-US"/>
              <a:t>Set boundaries (constraints)</a:t>
            </a:r>
          </a:p>
          <a:p>
            <a:r>
              <a:rPr lang="en-US" altLang="en-US"/>
              <a:t>Be consistent</a:t>
            </a:r>
          </a:p>
          <a:p>
            <a:r>
              <a:rPr lang="en-US" altLang="en-US"/>
              <a:t>Provide clues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6075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>
            <a:extLst>
              <a:ext uri="{FF2B5EF4-FFF2-40B4-BE49-F238E27FC236}">
                <a16:creationId xmlns:a16="http://schemas.microsoft.com/office/drawing/2014/main" id="{3A54712E-0691-45A8-B482-61E1BC8F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Described</a:t>
            </a:r>
          </a:p>
        </p:txBody>
      </p:sp>
      <p:sp>
        <p:nvSpPr>
          <p:cNvPr id="966659" name="Rectangle 3">
            <a:extLst>
              <a:ext uri="{FF2B5EF4-FFF2-40B4-BE49-F238E27FC236}">
                <a16:creationId xmlns:a16="http://schemas.microsoft.com/office/drawing/2014/main" id="{FC6E45FC-84B6-47C9-9A37-0782B751E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Evaluation is the process of assessing the goodness/acceptability of a design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Evaluation is critical to achieving user acceptance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 is beneficial to get it right the first time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Criteria should match the users’ needs/interests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Easy to learn, fast, satisfying, entertaining, etc.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My place or yours?  Control vs. comfort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You can evaluate at any point, but should you?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Does it meet standards?  Does it meet user’s needs?</a:t>
            </a:r>
          </a:p>
        </p:txBody>
      </p:sp>
    </p:spTree>
    <p:extLst>
      <p:ext uri="{BB962C8B-B14F-4D97-AF65-F5344CB8AC3E}">
        <p14:creationId xmlns:p14="http://schemas.microsoft.com/office/powerpoint/2010/main" val="402252980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2267</Words>
  <Application>Microsoft Office PowerPoint</Application>
  <PresentationFormat>On-screen Show (4:3)</PresentationFormat>
  <Paragraphs>425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HCI and UCD</vt:lpstr>
      <vt:lpstr>The Point of Interaction</vt:lpstr>
      <vt:lpstr>Give the People What They Want</vt:lpstr>
      <vt:lpstr>The Design Process</vt:lpstr>
      <vt:lpstr>Usability Goals</vt:lpstr>
      <vt:lpstr>Design Principles</vt:lpstr>
      <vt:lpstr>Evaluation Described</vt:lpstr>
      <vt:lpstr>Evaluation Approaches</vt:lpstr>
      <vt:lpstr>Evaluation Methods</vt:lpstr>
      <vt:lpstr>Usability Testing</vt:lpstr>
      <vt:lpstr>Measuring Usability</vt:lpstr>
      <vt:lpstr>User-Centered Design</vt:lpstr>
      <vt:lpstr>UCD and Situation Awareness</vt:lpstr>
      <vt:lpstr>Situational Awareness Defined</vt:lpstr>
      <vt:lpstr>SA Examples</vt:lpstr>
      <vt:lpstr>Responsibilities of the Designer</vt:lpstr>
      <vt:lpstr>SA’s Importance </vt:lpstr>
      <vt:lpstr>SA Levels</vt:lpstr>
      <vt:lpstr>Assessment Elements</vt:lpstr>
      <vt:lpstr>Dashboards</vt:lpstr>
      <vt:lpstr>Sources of Uncertainty</vt:lpstr>
      <vt:lpstr>Managing Uncertainty</vt:lpstr>
      <vt:lpstr>Support Uncertainty Management</vt:lpstr>
      <vt:lpstr>Complexity and SA</vt:lpstr>
      <vt:lpstr>System Complexity</vt:lpstr>
      <vt:lpstr>Operational Complexity</vt:lpstr>
      <vt:lpstr>Apparent Complexity</vt:lpstr>
      <vt:lpstr>Complexity Design Principles</vt:lpstr>
      <vt:lpstr>The Role of Alarms</vt:lpstr>
      <vt:lpstr>Failure to Alarm</vt:lpstr>
      <vt:lpstr>Alarm Realities</vt:lpstr>
      <vt:lpstr>Alarm Realities (cont.)</vt:lpstr>
      <vt:lpstr>Design Principles</vt:lpstr>
      <vt:lpstr>Keep It Simple</vt:lpstr>
      <vt:lpstr>Building Better Automation</vt:lpstr>
      <vt:lpstr>Design Principles for Automation</vt:lpstr>
      <vt:lpstr>Benefits of Uninhabited Vehicles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2019-11-09T13:24:49Z</dcterms:modified>
</cp:coreProperties>
</file>