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81" r:id="rId3"/>
    <p:sldId id="376" r:id="rId4"/>
    <p:sldId id="341" r:id="rId5"/>
    <p:sldId id="377" r:id="rId6"/>
    <p:sldId id="289" r:id="rId7"/>
    <p:sldId id="340" r:id="rId8"/>
    <p:sldId id="342" r:id="rId9"/>
    <p:sldId id="344" r:id="rId10"/>
    <p:sldId id="346" r:id="rId11"/>
    <p:sldId id="373" r:id="rId12"/>
    <p:sldId id="348" r:id="rId13"/>
    <p:sldId id="350" r:id="rId14"/>
    <p:sldId id="352" r:id="rId15"/>
    <p:sldId id="354" r:id="rId16"/>
    <p:sldId id="356" r:id="rId17"/>
    <p:sldId id="374" r:id="rId18"/>
    <p:sldId id="358" r:id="rId19"/>
    <p:sldId id="360" r:id="rId20"/>
    <p:sldId id="362" r:id="rId21"/>
    <p:sldId id="364" r:id="rId22"/>
    <p:sldId id="368" r:id="rId23"/>
    <p:sldId id="370" r:id="rId24"/>
    <p:sldId id="3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Requirements Engineering" id="{ABA716BF-3A5C-4ADB-94C9-CFEF84EBA240}">
          <p14:sldIdLst>
            <p14:sldId id="281"/>
            <p14:sldId id="376"/>
            <p14:sldId id="341"/>
            <p14:sldId id="377"/>
          </p14:sldIdLst>
        </p14:section>
        <p14:section name="Requirements Defined" id="{6D9936A3-3945-4757-BC8B-B5C252D8E036}">
          <p14:sldIdLst>
            <p14:sldId id="289"/>
            <p14:sldId id="340"/>
            <p14:sldId id="342"/>
            <p14:sldId id="344"/>
            <p14:sldId id="346"/>
          </p14:sldIdLst>
        </p14:section>
        <p14:section name="Capturing Requirements" id="{6BDFF070-1A18-4FC2-B929-66884FBDC4BC}">
          <p14:sldIdLst>
            <p14:sldId id="373"/>
            <p14:sldId id="348"/>
            <p14:sldId id="350"/>
            <p14:sldId id="352"/>
            <p14:sldId id="354"/>
            <p14:sldId id="356"/>
          </p14:sldIdLst>
        </p14:section>
        <p14:section name="Requirements Engineering" id="{BFBB8BB1-18F1-4FBF-A7AC-12A837613D9A}">
          <p14:sldIdLst>
            <p14:sldId id="374"/>
            <p14:sldId id="358"/>
            <p14:sldId id="360"/>
            <p14:sldId id="362"/>
            <p14:sldId id="364"/>
            <p14:sldId id="368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6714A1-F37B-4681-A3C8-202D547F577C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3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8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3998E3-8AAC-4F3E-B49A-737A1F55D1D6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2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AA42FA-1513-4F20-A018-D0CA6F865660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17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77A98A-E1AC-43C4-9EEF-D9511BE6EF4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4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ED7FADD-0FAC-4FF8-8744-B5833437FD1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50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A477CE-B07D-4FCC-9017-E6088E3904FA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9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2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07AEFE-100C-44B0-A300-DBD14FFC9955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2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AB179E-6306-4D93-909B-E7A48761C84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1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FC29A2-4ADB-4933-A3C8-39045A7C942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1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AAB3B3-C822-4FA0-AC71-18572C16260B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3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F3B986-CE9E-4812-B6A6-E5519C87D379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44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2825E2-A014-42E4-AF0B-86518C7DCA77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730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815E90-C02D-40FA-9FD7-59473699197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4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815E90-C02D-40FA-9FD7-59473699197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4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FBE11D-8A94-4343-B7D0-11C41E45105F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4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524E93-85C6-4E2B-AC4F-7DB1E515002E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8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F3702A-0B73-4BD1-8B7B-F093E9CC801E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6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User Requirement Challenges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Ambiguity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Clarity is difficult to achieve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Especially since brevity is also desirable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Human language is different than user language is different than system language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Confusion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Functional vs. non-functional vs. system goals vs. design information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Confusion over how/where to capture requirements can lead to documentation issues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Amalgamation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 single stated requirement may actually contain several requirements  </a:t>
            </a:r>
          </a:p>
        </p:txBody>
      </p:sp>
    </p:spTree>
    <p:extLst>
      <p:ext uri="{BB962C8B-B14F-4D97-AF65-F5344CB8AC3E}">
        <p14:creationId xmlns:p14="http://schemas.microsoft.com/office/powerpoint/2010/main" val="23150579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86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Capturing Requirements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55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Helpful Hints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Establish a standard format and adhere to it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 language consistently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Mandatory requirements use “shall”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Desirable requirements use “should”</a:t>
            </a:r>
          </a:p>
          <a:p>
            <a:pPr>
              <a:lnSpc>
                <a:spcPct val="80000"/>
              </a:lnSpc>
            </a:pPr>
            <a:r>
              <a:rPr lang="en-US" altLang="en-US"/>
              <a:t>Highlight to distinguish key elements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Bold, italic,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Resist the use of technical jargon</a:t>
            </a:r>
          </a:p>
        </p:txBody>
      </p:sp>
    </p:spTree>
    <p:extLst>
      <p:ext uri="{BB962C8B-B14F-4D97-AF65-F5344CB8AC3E}">
        <p14:creationId xmlns:p14="http://schemas.microsoft.com/office/powerpoint/2010/main" val="8777509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System Requirements Challenges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Although undesirable, some design / implementation language may be necessary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 example, architecture, interoperability,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Natural language is ambiguous 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Natural language allows for saying the same thing in multiple distinct ways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Relating related requirements is difficult using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20864788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Specification Notations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Structure natural language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Human language with standard forms / templates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Design description languages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Similar to psuedo-code</a:t>
            </a:r>
          </a:p>
          <a:p>
            <a:pPr>
              <a:lnSpc>
                <a:spcPct val="80000"/>
              </a:lnSpc>
            </a:pPr>
            <a:r>
              <a:rPr lang="en-US" altLang="en-US"/>
              <a:t>Graphical notations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E.g., use-case and sequence diagrams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Mathematical specifications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Based on mathematical concepts such as finite-state machines or sets</a:t>
            </a:r>
          </a:p>
        </p:txBody>
      </p:sp>
    </p:spTree>
    <p:extLst>
      <p:ext uri="{BB962C8B-B14F-4D97-AF65-F5344CB8AC3E}">
        <p14:creationId xmlns:p14="http://schemas.microsoft.com/office/powerpoint/2010/main" val="31466545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Interface Specification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Clearly define the boundaries and manner in which information / commands / requests will pass through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Procedural (APIs)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Data structures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Representations of data that have been established for an existing subsystem</a:t>
            </a:r>
          </a:p>
        </p:txBody>
      </p:sp>
    </p:spTree>
    <p:extLst>
      <p:ext uri="{BB962C8B-B14F-4D97-AF65-F5344CB8AC3E}">
        <p14:creationId xmlns:p14="http://schemas.microsoft.com/office/powerpoint/2010/main" val="14139100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The Requirements Document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Preface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Introduction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Glossary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User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architecture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models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evolution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Appendices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Index </a:t>
            </a:r>
          </a:p>
        </p:txBody>
      </p:sp>
    </p:spTree>
    <p:extLst>
      <p:ext uri="{BB962C8B-B14F-4D97-AF65-F5344CB8AC3E}">
        <p14:creationId xmlns:p14="http://schemas.microsoft.com/office/powerpoint/2010/main" val="25215973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86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Requirements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140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Requirements Engineering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Process goal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To create and maintain a system requirements document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Process steps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Feasibility study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elicitation and analysis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specification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validation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Corresponding outputs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Feasibility report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models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User and system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33274647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Feasibility Studies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Questions to be addressed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Should we build it?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Are we currently capable of building it?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Can we become capable of building it?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Will the resultant system integrate with existing systems?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Will we be able to maintain it?</a:t>
            </a:r>
          </a:p>
        </p:txBody>
      </p:sp>
    </p:spTree>
    <p:extLst>
      <p:ext uri="{BB962C8B-B14F-4D97-AF65-F5344CB8AC3E}">
        <p14:creationId xmlns:p14="http://schemas.microsoft.com/office/powerpoint/2010/main" val="38267515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3</a:t>
            </a:r>
          </a:p>
          <a:p>
            <a:r>
              <a:rPr lang="en-US" sz="7200" dirty="0"/>
              <a:t>Requirements Engineering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Elicitation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Working with stakeholders to “discover”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Challenges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Stakeholders don’t always know exactly what they want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The terminology gap may be huge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Different stakeholders have different needs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Lack of “ownership” may lead to politically-swayed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Change happens (a lot)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The process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Discovery, classification, prioritization,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971038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Requirements Discovery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Understanding multiple viewpoints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Interactor viewpoints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Indirect viewpoints (influencers)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Domain viewpoints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Interviewing stakeholders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to learn their job, constraints, needs,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Capturing scenarios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Real-life stories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Use-cases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Describing typical 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91777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Use-Case Diagram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8300"/>
            <a:ext cx="46482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596997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Ethnography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An observational technique used to understand social and organizational requirements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Effective at discovering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Requirements that are derived from the way in which people </a:t>
            </a:r>
            <a:r>
              <a:rPr lang="en-US" altLang="en-US" i="1"/>
              <a:t>actually</a:t>
            </a:r>
            <a:r>
              <a:rPr lang="en-US" altLang="en-US"/>
              <a:t> work rather than how they are </a:t>
            </a:r>
            <a:r>
              <a:rPr lang="en-US" altLang="en-US" i="1"/>
              <a:t>supposed</a:t>
            </a:r>
            <a:r>
              <a:rPr lang="en-US" altLang="en-US"/>
              <a:t> to work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Requirements that are derived from cooperation and awareness of co-stakeholder’s activities</a:t>
            </a:r>
          </a:p>
        </p:txBody>
      </p:sp>
    </p:spTree>
    <p:extLst>
      <p:ext uri="{BB962C8B-B14F-4D97-AF65-F5344CB8AC3E}">
        <p14:creationId xmlns:p14="http://schemas.microsoft.com/office/powerpoint/2010/main" val="406597627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altLang="en-US"/>
              <a:t>Requirements Validation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 checkpoint for ensuring that the requirements as specified truly define the system the customer wants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A gate that should not be passed without a fight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Things to look for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Validity (necessary and sufficient)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Consistency (no conflicts)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Completeness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Realism (feasible relative to existing technologies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Verifiability (how will it be tested?)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0307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Requirements Engineering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4 – Requirements Engineering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the concept of requirements in the context of software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Distinguish between functional and non-functional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Describe the relationship between requirements and testing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the communication processes at the core of requirements gathering and validation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opportunities for reuse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8158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Homework #1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You are developing an artificially-intelligent “robot TA” system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Speaking as a member of the target audience (students), document 3 functions you require of the AI </a:t>
            </a:r>
            <a:r>
              <a:rPr lang="en-US" altLang="en-US" dirty="0" err="1"/>
              <a:t>robo</a:t>
            </a:r>
            <a:r>
              <a:rPr lang="en-US" altLang="en-US" dirty="0"/>
              <a:t>-TA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Document these priorities in </a:t>
            </a:r>
            <a:r>
              <a:rPr lang="en-US" altLang="en-US" i="1" dirty="0"/>
              <a:t>measurable</a:t>
            </a:r>
            <a:r>
              <a:rPr lang="en-US" altLang="en-US" dirty="0"/>
              <a:t> terms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Similarly, document a measurable </a:t>
            </a:r>
            <a:r>
              <a:rPr lang="en-US" altLang="en-US" i="1" dirty="0"/>
              <a:t>non-functional</a:t>
            </a:r>
            <a:r>
              <a:rPr lang="en-US" altLang="en-US" dirty="0"/>
              <a:t> requirement to capture “how well” the system must work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Document a set of test cases (initial state, execution steps, final state) to </a:t>
            </a:r>
            <a:r>
              <a:rPr lang="en-US" altLang="en-US" i="1" dirty="0"/>
              <a:t>prove</a:t>
            </a:r>
            <a:r>
              <a:rPr lang="en-US" altLang="en-US" dirty="0"/>
              <a:t> that the system satisfies each requirement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Briefly explain how writing the test cases helps to </a:t>
            </a:r>
            <a:r>
              <a:rPr lang="en-US" altLang="en-US" i="1" dirty="0"/>
              <a:t>verify</a:t>
            </a:r>
            <a:r>
              <a:rPr lang="en-US" altLang="en-US" dirty="0"/>
              <a:t> that the requirements are effective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Participation for Online Students (2 pages max)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See next slide for the “Discussion” topic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Please submit your response document to Blackboard by 9/14/19</a:t>
            </a:r>
          </a:p>
        </p:txBody>
      </p:sp>
    </p:spTree>
    <p:extLst>
      <p:ext uri="{BB962C8B-B14F-4D97-AF65-F5344CB8AC3E}">
        <p14:creationId xmlns:p14="http://schemas.microsoft.com/office/powerpoint/2010/main" val="36259069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 (hint: participation)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What is the relationship between requirements and testing?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Discuss the benefits and challenges of automating software engineering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Requirements analysis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Design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Coding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Testing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What are the ethical responsibilities for software engineers with respect to AI?</a:t>
            </a:r>
          </a:p>
        </p:txBody>
      </p:sp>
    </p:spTree>
    <p:extLst>
      <p:ext uri="{BB962C8B-B14F-4D97-AF65-F5344CB8AC3E}">
        <p14:creationId xmlns:p14="http://schemas.microsoft.com/office/powerpoint/2010/main" val="34036457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86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Requirements Defined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92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Defined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Purpose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Establish the needs of the user and the constraints of the environment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Formality and detail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Initially left open to interpretation (contract bids)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Progress to specify what the system must do and how it must do it (binding contract)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Perspectives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User – the functionality and performance expected by the user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– precise specification of what is to be implemented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8876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Requirements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Functional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Describe what the system should do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How the system should react to certain inputs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How the system should behave in certain situations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Non-functional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Constraints on the services or functions offered by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Often apply to the system as a whole, not directly concerned with specific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System performance, security, availability,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Domain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Derived from the system’s domain</a:t>
            </a:r>
          </a:p>
        </p:txBody>
      </p:sp>
    </p:spTree>
    <p:extLst>
      <p:ext uri="{BB962C8B-B14F-4D97-AF65-F5344CB8AC3E}">
        <p14:creationId xmlns:p14="http://schemas.microsoft.com/office/powerpoint/2010/main" val="14740782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MS PGothic" pitchFamily="34" charset="-128"/>
              </a:rPr>
              <a:t>Types of Non-functional Requirements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Product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Execution speed, memory requirements, acceptable failure rate, portability, usability,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Organizational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Policies and procedures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Process standards, programming languages, methodologies, tools, delivery timeframe,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External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MS PGothic" pitchFamily="34" charset="-128"/>
              </a:rPr>
              <a:t>Interoperability with other systems, legal requirements, ethical requirements, etc.</a:t>
            </a:r>
          </a:p>
        </p:txBody>
      </p:sp>
    </p:spTree>
    <p:extLst>
      <p:ext uri="{BB962C8B-B14F-4D97-AF65-F5344CB8AC3E}">
        <p14:creationId xmlns:p14="http://schemas.microsoft.com/office/powerpoint/2010/main" val="33536656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1142</Words>
  <Application>Microsoft Office PowerPoint</Application>
  <PresentationFormat>On-screen Show (4:3)</PresentationFormat>
  <Paragraphs>211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Homework #1</vt:lpstr>
      <vt:lpstr>Discussion (hint: participation)</vt:lpstr>
      <vt:lpstr>PowerPoint Presentation</vt:lpstr>
      <vt:lpstr>Requirements Defined</vt:lpstr>
      <vt:lpstr>Types of Requirements</vt:lpstr>
      <vt:lpstr>Types of Non-functional Requirements</vt:lpstr>
      <vt:lpstr>User Requirement Challenges</vt:lpstr>
      <vt:lpstr>PowerPoint Presentation</vt:lpstr>
      <vt:lpstr>Helpful Hints</vt:lpstr>
      <vt:lpstr>System Requirements Challenges</vt:lpstr>
      <vt:lpstr>Specification Notations</vt:lpstr>
      <vt:lpstr>Interface Specification</vt:lpstr>
      <vt:lpstr>The Requirements Document</vt:lpstr>
      <vt:lpstr>PowerPoint Presentation</vt:lpstr>
      <vt:lpstr>Requirements Engineering</vt:lpstr>
      <vt:lpstr>Feasibility Studies</vt:lpstr>
      <vt:lpstr>Elicitation and Analysis</vt:lpstr>
      <vt:lpstr>Requirements Discovery</vt:lpstr>
      <vt:lpstr>Ex. Use-Case Diagram</vt:lpstr>
      <vt:lpstr>Ethnography</vt:lpstr>
      <vt:lpstr>Requirements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2019-09-03T01:58:07Z</dcterms:modified>
</cp:coreProperties>
</file>