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281" r:id="rId3"/>
    <p:sldId id="387" r:id="rId4"/>
    <p:sldId id="343" r:id="rId5"/>
    <p:sldId id="345" r:id="rId6"/>
    <p:sldId id="347" r:id="rId7"/>
    <p:sldId id="349" r:id="rId8"/>
    <p:sldId id="351" r:id="rId9"/>
    <p:sldId id="353" r:id="rId10"/>
    <p:sldId id="355" r:id="rId11"/>
    <p:sldId id="357" r:id="rId12"/>
    <p:sldId id="359" r:id="rId13"/>
    <p:sldId id="361" r:id="rId14"/>
    <p:sldId id="363" r:id="rId15"/>
    <p:sldId id="365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Software Testing" id="{ABA716BF-3A5C-4ADB-94C9-CFEF84EBA240}">
          <p14:sldIdLst>
            <p14:sldId id="281"/>
            <p14:sldId id="387"/>
            <p14:sldId id="343"/>
            <p14:sldId id="345"/>
            <p14:sldId id="347"/>
            <p14:sldId id="349"/>
            <p14:sldId id="351"/>
            <p14:sldId id="353"/>
            <p14:sldId id="355"/>
            <p14:sldId id="357"/>
            <p14:sldId id="359"/>
            <p14:sldId id="361"/>
            <p14:sldId id="363"/>
            <p14:sldId id="365"/>
            <p14:sldId id="367"/>
          </p14:sldIdLst>
        </p14:section>
        <p14:section name="Quality Management" id="{06626573-DB2A-483B-B65F-56C33D31C10E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C440BF-34CF-4413-9BE0-4E36D854CB3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572BD8-965F-407C-8446-8CBE2193265D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8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7DA695-6270-4D8B-9765-F8727F721485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2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8751F75-F7AF-47FF-8A7D-B5ACABA5413D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26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13889A-EC2D-4086-892B-97EE0020BD09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25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45D76F-700D-4E70-8076-063679DCAF3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0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BAE6F7-374B-41D2-BF16-01956050254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A5EE3-5499-4DCF-9422-05EB499B631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A9F538-25CB-4389-B0A0-2797E7475C7A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4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0F5E2F-EC00-4998-B79A-E87BC7BE47FA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179074-FA09-4275-873D-D94AC7B23AF8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9C6A7E-E87E-4FAE-80B2-58D393627576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9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5A9815-178F-4001-9591-87D2B21D0FF2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0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AD8DE-7237-4EA1-A9E6-8B2D27378A88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381416-0517-444A-B613-DA82EA259CA8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04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E19045-832F-46E1-8D39-70E4F6D94269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59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41AAEF-3B21-4E47-845D-3C846032AD6B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68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F8BF155-1776-4BC2-83BE-120BB8809273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9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9C0583-E595-472C-B112-B3085CE4EAF2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60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1FC335-4F3F-463C-855C-D80F0FE1C131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4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613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8BAB50-34DA-4ED5-918A-3E88A7985852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5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FB4F8D-B25E-4C81-BF4C-9BF6276D8842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8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5D62A4-6D87-41B0-B1AD-C822C17D545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9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0CB903-C58A-4DA2-AB85-2EF12AF08A8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4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AAE8EB-3B0D-48AF-AF6B-E5E4A4663C78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0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EA716F-2A3C-4967-8085-16F8D65311C1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6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90B5D05-5EFC-47F4-99C0-DB8A5E5A8B4E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Test-driven Development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Interleave testing and code development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Develop a portion of code and its associated test(s)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Move onto the next increment of code only when current increment passes testing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TDD approach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Forces partitioning of system into portions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Ensures “clean” code (in portions)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Utilize automated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Facilitates deeper understanding of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Provides a level of documentation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Needs to be supported by occasional “big picture” assessment</a:t>
            </a:r>
          </a:p>
        </p:txBody>
      </p:sp>
    </p:spTree>
    <p:extLst>
      <p:ext uri="{BB962C8B-B14F-4D97-AF65-F5344CB8AC3E}">
        <p14:creationId xmlns:p14="http://schemas.microsoft.com/office/powerpoint/2010/main" val="10667983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Release Testing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Establish a “fit for use” version of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Requires independent verification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Focus is on validation more than defect discovery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Usually “black-box” in nature (ins and outs)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Requirements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Requirements should be testable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Demonstrate proper implementation of system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Scenario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Verify “realistic” operation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Performance or load testing</a:t>
            </a:r>
          </a:p>
        </p:txBody>
      </p:sp>
    </p:spTree>
    <p:extLst>
      <p:ext uri="{BB962C8B-B14F-4D97-AF65-F5344CB8AC3E}">
        <p14:creationId xmlns:p14="http://schemas.microsoft.com/office/powerpoint/2010/main" val="9392601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User Testing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User acceptance is the ultimate goal of systems development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User involvement is critical to successful development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Users should be involved in test planning and execution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Approaches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Alpha – within development process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Beta – “field” testing of a preliminary release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Acceptance – users determine “fitness”</a:t>
            </a:r>
          </a:p>
        </p:txBody>
      </p:sp>
    </p:spTree>
    <p:extLst>
      <p:ext uri="{BB962C8B-B14F-4D97-AF65-F5344CB8AC3E}">
        <p14:creationId xmlns:p14="http://schemas.microsoft.com/office/powerpoint/2010/main" val="37242393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Test Cases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Effectiveness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Efficiently discover defects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Credibly show proper operation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Repeatable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Self-documenting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Easy to develop and maintain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Strategies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normal AND abnormal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 realistic data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boundaries</a:t>
            </a:r>
          </a:p>
        </p:txBody>
      </p:sp>
    </p:spTree>
    <p:extLst>
      <p:ext uri="{BB962C8B-B14F-4D97-AF65-F5344CB8AC3E}">
        <p14:creationId xmlns:p14="http://schemas.microsoft.com/office/powerpoint/2010/main" val="33406128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Interface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Exercise the interface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Parameter passing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Return values and types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Synchronization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State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Box testing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Predictable output for given input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“Correctly incorrect” output for given improper input</a:t>
            </a:r>
          </a:p>
        </p:txBody>
      </p:sp>
    </p:spTree>
    <p:extLst>
      <p:ext uri="{BB962C8B-B14F-4D97-AF65-F5344CB8AC3E}">
        <p14:creationId xmlns:p14="http://schemas.microsoft.com/office/powerpoint/2010/main" val="3815202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Test Planning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Testing process description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Requirements traceability </a:t>
            </a:r>
          </a:p>
          <a:p>
            <a:pPr>
              <a:lnSpc>
                <a:spcPct val="80000"/>
              </a:lnSpc>
            </a:pPr>
            <a:r>
              <a:rPr lang="en-US" altLang="en-US"/>
              <a:t>Items to be tested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Schedule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Results recording procedures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Required hardware and software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Constraints </a:t>
            </a:r>
          </a:p>
        </p:txBody>
      </p:sp>
    </p:spTree>
    <p:extLst>
      <p:ext uri="{BB962C8B-B14F-4D97-AF65-F5344CB8AC3E}">
        <p14:creationId xmlns:p14="http://schemas.microsoft.com/office/powerpoint/2010/main" val="6077995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Cleanroom Software Development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Target is zero-defect software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Keep the development environment “ultra clean”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Approach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Formally specify the system showing system response to stimuli (state transitions)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Utilize incremental development with significant user involvement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Rely on structured programming and limit the use of control and data abstraction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Rigorous software inspections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Statistical testing to </a:t>
            </a:r>
            <a:r>
              <a:rPr lang="en-US"/>
              <a:t>determine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733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Defined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/>
              <a:t>Quality</a:t>
            </a:r>
          </a:p>
          <a:p>
            <a:pPr lvl="1"/>
            <a:r>
              <a:rPr lang="en-US"/>
              <a:t>The degree to which the project fulfills requirements</a:t>
            </a:r>
          </a:p>
          <a:p>
            <a:pPr lvl="1"/>
            <a:r>
              <a:rPr lang="en-US"/>
              <a:t>A degree of excellence</a:t>
            </a:r>
          </a:p>
          <a:p>
            <a:pPr lvl="1"/>
            <a:r>
              <a:rPr lang="en-US"/>
              <a:t>A critical yet understated requirement</a:t>
            </a:r>
          </a:p>
          <a:p>
            <a:r>
              <a:rPr lang="en-US"/>
              <a:t>Quality Management</a:t>
            </a:r>
          </a:p>
          <a:p>
            <a:pPr lvl="1"/>
            <a:r>
              <a:rPr lang="en-US"/>
              <a:t>Creating policies and procedures</a:t>
            </a:r>
          </a:p>
          <a:p>
            <a:pPr lvl="1"/>
            <a:r>
              <a:rPr lang="en-US"/>
              <a:t>Enforcing them to ensure compliance with project requirements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9454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 vs. QC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/>
              <a:t>Prevent defects</a:t>
            </a:r>
          </a:p>
          <a:p>
            <a:pPr lvl="1">
              <a:lnSpc>
                <a:spcPct val="90000"/>
              </a:lnSpc>
            </a:pPr>
            <a:r>
              <a:rPr lang="en-US"/>
              <a:t>Improve the level of quality through an efficient set of activities performed throughout the life cycle</a:t>
            </a:r>
          </a:p>
          <a:p>
            <a:pPr>
              <a:lnSpc>
                <a:spcPct val="90000"/>
              </a:lnSpc>
            </a:pPr>
            <a:r>
              <a:rPr lang="en-US"/>
              <a:t>Quality Control</a:t>
            </a:r>
          </a:p>
          <a:p>
            <a:pPr lvl="1">
              <a:lnSpc>
                <a:spcPct val="90000"/>
              </a:lnSpc>
            </a:pPr>
            <a:r>
              <a:rPr lang="en-US"/>
              <a:t>Eliminate defective products</a:t>
            </a:r>
          </a:p>
          <a:p>
            <a:pPr lvl="1">
              <a:lnSpc>
                <a:spcPct val="90000"/>
              </a:lnSpc>
            </a:pPr>
            <a:r>
              <a:rPr lang="en-US"/>
              <a:t>Improve the rate of acceptable product delivery through an efficient set of defect detection activities, primarily late in the life cycle</a:t>
            </a:r>
          </a:p>
        </p:txBody>
      </p:sp>
    </p:spTree>
    <p:extLst>
      <p:ext uri="{BB962C8B-B14F-4D97-AF65-F5344CB8AC3E}">
        <p14:creationId xmlns:p14="http://schemas.microsoft.com/office/powerpoint/2010/main" val="330769950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Goals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Prevent, discover and eliminate defects</a:t>
            </a:r>
          </a:p>
          <a:p>
            <a:pPr>
              <a:lnSpc>
                <a:spcPct val="90000"/>
              </a:lnSpc>
            </a:pPr>
            <a:r>
              <a:rPr lang="en-US"/>
              <a:t>Deliver customer satisfaction by representing the user in design and development</a:t>
            </a:r>
          </a:p>
          <a:p>
            <a:pPr>
              <a:lnSpc>
                <a:spcPct val="90000"/>
              </a:lnSpc>
            </a:pPr>
            <a:r>
              <a:rPr lang="en-US"/>
              <a:t>Enforce standards and process</a:t>
            </a:r>
          </a:p>
          <a:p>
            <a:pPr>
              <a:lnSpc>
                <a:spcPct val="90000"/>
              </a:lnSpc>
            </a:pPr>
            <a:r>
              <a:rPr lang="en-US"/>
              <a:t>Mind the gate</a:t>
            </a:r>
          </a:p>
          <a:p>
            <a:pPr>
              <a:lnSpc>
                <a:spcPct val="90000"/>
              </a:lnSpc>
            </a:pPr>
            <a:r>
              <a:rPr lang="en-US"/>
              <a:t>Improve processes</a:t>
            </a:r>
          </a:p>
          <a:p>
            <a:pPr>
              <a:lnSpc>
                <a:spcPct val="90000"/>
              </a:lnSpc>
            </a:pPr>
            <a:r>
              <a:rPr lang="en-US"/>
              <a:t>Review, audit, monitor, verify, validate and inspect</a:t>
            </a:r>
          </a:p>
        </p:txBody>
      </p:sp>
    </p:spTree>
    <p:extLst>
      <p:ext uri="{BB962C8B-B14F-4D97-AF65-F5344CB8AC3E}">
        <p14:creationId xmlns:p14="http://schemas.microsoft.com/office/powerpoint/2010/main" val="304928697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Week 4</a:t>
            </a:r>
          </a:p>
          <a:p>
            <a:r>
              <a:rPr lang="en-US" sz="7200" dirty="0"/>
              <a:t>Testing and Quality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Value of Quality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Quality increases customer satisfaction</a:t>
            </a:r>
          </a:p>
          <a:p>
            <a:pPr lvl="1">
              <a:lnSpc>
                <a:spcPct val="90000"/>
              </a:lnSpc>
            </a:pPr>
            <a:r>
              <a:rPr lang="en-US"/>
              <a:t>Credibility lasts and attracts new business</a:t>
            </a:r>
          </a:p>
          <a:p>
            <a:pPr>
              <a:lnSpc>
                <a:spcPct val="90000"/>
              </a:lnSpc>
            </a:pPr>
            <a:r>
              <a:rPr lang="en-US"/>
              <a:t>Lack of quality leads to rework</a:t>
            </a:r>
          </a:p>
          <a:p>
            <a:pPr lvl="1">
              <a:lnSpc>
                <a:spcPct val="90000"/>
              </a:lnSpc>
            </a:pPr>
            <a:r>
              <a:rPr lang="en-US"/>
              <a:t>Unscheduled work means unplanned expense and slipping schedules</a:t>
            </a:r>
          </a:p>
          <a:p>
            <a:pPr lvl="1">
              <a:lnSpc>
                <a:spcPct val="90000"/>
              </a:lnSpc>
            </a:pPr>
            <a:r>
              <a:rPr lang="en-US"/>
              <a:t>Work under duress increases the likelihood of more mistakes</a:t>
            </a:r>
          </a:p>
          <a:p>
            <a:pPr>
              <a:lnSpc>
                <a:spcPct val="90000"/>
              </a:lnSpc>
            </a:pPr>
            <a:r>
              <a:rPr lang="en-US"/>
              <a:t>Uptime and performance are largely determined by quality </a:t>
            </a:r>
          </a:p>
          <a:p>
            <a:pPr lvl="1">
              <a:lnSpc>
                <a:spcPct val="90000"/>
              </a:lnSpc>
            </a:pPr>
            <a:r>
              <a:rPr lang="en-US"/>
              <a:t>Lack of quality drives the need to change </a:t>
            </a:r>
          </a:p>
        </p:txBody>
      </p:sp>
    </p:spTree>
    <p:extLst>
      <p:ext uri="{BB962C8B-B14F-4D97-AF65-F5344CB8AC3E}">
        <p14:creationId xmlns:p14="http://schemas.microsoft.com/office/powerpoint/2010/main" val="985603422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QA Environment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Contractual conditions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Scope, time, budget, etc.</a:t>
            </a:r>
          </a:p>
          <a:p>
            <a:pPr>
              <a:lnSpc>
                <a:spcPct val="80000"/>
              </a:lnSpc>
            </a:pPr>
            <a:r>
              <a:rPr lang="en-US" sz="2800"/>
              <a:t>Customer-supplier relationship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Change management, acceptance, etc.</a:t>
            </a:r>
          </a:p>
          <a:p>
            <a:pPr>
              <a:lnSpc>
                <a:spcPct val="80000"/>
              </a:lnSpc>
            </a:pPr>
            <a:r>
              <a:rPr lang="en-US" sz="2800"/>
              <a:t>Teamwork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Variety of skills, parallel activities, etc.</a:t>
            </a:r>
          </a:p>
          <a:p>
            <a:pPr>
              <a:lnSpc>
                <a:spcPct val="80000"/>
              </a:lnSpc>
            </a:pPr>
            <a:r>
              <a:rPr lang="en-US" sz="2800"/>
              <a:t>Multiple project support</a:t>
            </a:r>
          </a:p>
          <a:p>
            <a:pPr>
              <a:lnSpc>
                <a:spcPct val="80000"/>
              </a:lnSpc>
            </a:pPr>
            <a:r>
              <a:rPr lang="en-US" sz="2800"/>
              <a:t>HCI / usability concerns</a:t>
            </a:r>
          </a:p>
          <a:p>
            <a:pPr>
              <a:lnSpc>
                <a:spcPct val="80000"/>
              </a:lnSpc>
            </a:pPr>
            <a:r>
              <a:rPr lang="en-US" sz="2800"/>
              <a:t>Turnover management</a:t>
            </a:r>
          </a:p>
          <a:p>
            <a:pPr>
              <a:lnSpc>
                <a:spcPct val="80000"/>
              </a:lnSpc>
            </a:pPr>
            <a:r>
              <a:rPr lang="en-US" sz="2800"/>
              <a:t>Maintenance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Enhancement and release management, troubleshooting, etc.</a:t>
            </a:r>
          </a:p>
        </p:txBody>
      </p:sp>
    </p:spTree>
    <p:extLst>
      <p:ext uri="{BB962C8B-B14F-4D97-AF65-F5344CB8AC3E}">
        <p14:creationId xmlns:p14="http://schemas.microsoft.com/office/powerpoint/2010/main" val="3696022303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Defect Classification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Incorrect specification of requirements</a:t>
            </a:r>
          </a:p>
          <a:p>
            <a:pPr>
              <a:lnSpc>
                <a:spcPct val="90000"/>
              </a:lnSpc>
            </a:pPr>
            <a:r>
              <a:rPr lang="en-US" sz="2800"/>
              <a:t>Misunderstanding of client’s needs</a:t>
            </a:r>
          </a:p>
          <a:p>
            <a:pPr>
              <a:lnSpc>
                <a:spcPct val="90000"/>
              </a:lnSpc>
            </a:pPr>
            <a:r>
              <a:rPr lang="en-US" sz="2800"/>
              <a:t>Deviation from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Gold-plating, short-cutting, etc.</a:t>
            </a:r>
          </a:p>
          <a:p>
            <a:pPr>
              <a:lnSpc>
                <a:spcPct val="90000"/>
              </a:lnSpc>
            </a:pPr>
            <a:r>
              <a:rPr lang="en-US" sz="2800"/>
              <a:t>Design errors</a:t>
            </a:r>
          </a:p>
          <a:p>
            <a:pPr>
              <a:lnSpc>
                <a:spcPct val="90000"/>
              </a:lnSpc>
            </a:pPr>
            <a:r>
              <a:rPr lang="en-US" sz="2800"/>
              <a:t>Implementation errors</a:t>
            </a:r>
          </a:p>
          <a:p>
            <a:pPr>
              <a:lnSpc>
                <a:spcPct val="90000"/>
              </a:lnSpc>
            </a:pPr>
            <a:r>
              <a:rPr lang="en-US" sz="2800"/>
              <a:t>Violation of standards</a:t>
            </a:r>
          </a:p>
          <a:p>
            <a:pPr>
              <a:lnSpc>
                <a:spcPct val="90000"/>
              </a:lnSpc>
            </a:pPr>
            <a:r>
              <a:rPr lang="en-US" sz="2800"/>
              <a:t>Poor test coverage</a:t>
            </a:r>
          </a:p>
          <a:p>
            <a:pPr>
              <a:lnSpc>
                <a:spcPct val="90000"/>
              </a:lnSpc>
            </a:pPr>
            <a:r>
              <a:rPr lang="en-US" sz="2800"/>
              <a:t>User interface / usability errors</a:t>
            </a:r>
          </a:p>
          <a:p>
            <a:pPr>
              <a:lnSpc>
                <a:spcPct val="90000"/>
              </a:lnSpc>
            </a:pPr>
            <a:r>
              <a:rPr lang="en-US" sz="2800"/>
              <a:t>Documentation errors</a:t>
            </a:r>
          </a:p>
        </p:txBody>
      </p:sp>
    </p:spTree>
    <p:extLst>
      <p:ext uri="{BB962C8B-B14F-4D97-AF65-F5344CB8AC3E}">
        <p14:creationId xmlns:p14="http://schemas.microsoft.com/office/powerpoint/2010/main" val="387784745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Quality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Checkpoints supporting milestones</a:t>
            </a:r>
          </a:p>
          <a:p>
            <a:pPr>
              <a:lnSpc>
                <a:spcPct val="90000"/>
              </a:lnSpc>
            </a:pPr>
            <a:r>
              <a:rPr lang="en-US" sz="2800"/>
              <a:t>Independent verification</a:t>
            </a:r>
          </a:p>
          <a:p>
            <a:pPr>
              <a:lnSpc>
                <a:spcPct val="90000"/>
              </a:lnSpc>
            </a:pPr>
            <a:r>
              <a:rPr lang="en-US" sz="2800"/>
              <a:t>Build-test-fix-retest</a:t>
            </a:r>
          </a:p>
          <a:p>
            <a:pPr>
              <a:lnSpc>
                <a:spcPct val="90000"/>
              </a:lnSpc>
            </a:pPr>
            <a:r>
              <a:rPr lang="en-US" sz="2800"/>
              <a:t>Make it measurable/testable</a:t>
            </a:r>
          </a:p>
          <a:p>
            <a:pPr>
              <a:lnSpc>
                <a:spcPct val="90000"/>
              </a:lnSpc>
            </a:pPr>
            <a:r>
              <a:rPr lang="en-US" sz="2800"/>
              <a:t>Inspire the delivery of high-quality deliverables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Establish quality goals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Obtain commitment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Motivate performance</a:t>
            </a:r>
          </a:p>
          <a:p>
            <a:pPr>
              <a:lnSpc>
                <a:spcPct val="90000"/>
              </a:lnSpc>
            </a:pPr>
            <a:r>
              <a:rPr lang="en-US" sz="2800"/>
              <a:t>Collect the data/information required to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80528552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 Quality Control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Feedback loops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Measure the output of a 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As compared to expected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Understand the results (both good and bad)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Use that knowledge to improve the process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Root-cause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Ask yourself what caused a problem to occur,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then ask what caused that cause, and so 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Histograms</a:t>
            </a:r>
            <a:r>
              <a:rPr lang="en-US" sz="2400" dirty="0"/>
              <a:t> and Pareto Charts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Frequency of problems by problem category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80% of the problems are due to 20% of the causes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Invest in eliminating the most problematic causes</a:t>
            </a:r>
          </a:p>
        </p:txBody>
      </p:sp>
    </p:spTree>
    <p:extLst>
      <p:ext uri="{BB962C8B-B14F-4D97-AF65-F5344CB8AC3E}">
        <p14:creationId xmlns:p14="http://schemas.microsoft.com/office/powerpoint/2010/main" val="3144667812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Focus on Quality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Commitment to quality must be part of the organizational culture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Improvement frameworks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Process maturity models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Six-Sigma, CMMI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agile approach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Rapid delivery of functionality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Customer responsiveness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Assess the quality of all deliverables and reward practices and behaviors that lead to high-quality results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Attention to detail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Extra effort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Defect removal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Proactive communication, etc.</a:t>
            </a:r>
          </a:p>
        </p:txBody>
      </p:sp>
    </p:spTree>
    <p:extLst>
      <p:ext uri="{BB962C8B-B14F-4D97-AF65-F5344CB8AC3E}">
        <p14:creationId xmlns:p14="http://schemas.microsoft.com/office/powerpoint/2010/main" val="9765860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Variability of Process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Variety</a:t>
            </a:r>
          </a:p>
          <a:p>
            <a:pPr lvl="1">
              <a:defRPr/>
            </a:pPr>
            <a:r>
              <a:rPr lang="en-US" sz="2400" dirty="0"/>
              <a:t>The spice of life, but death to a production line</a:t>
            </a:r>
          </a:p>
          <a:p>
            <a:pPr lvl="1">
              <a:defRPr/>
            </a:pPr>
            <a:r>
              <a:rPr lang="en-US" sz="2400" dirty="0"/>
              <a:t>Managing variability requires knowledge of </a:t>
            </a:r>
          </a:p>
          <a:p>
            <a:pPr lvl="2">
              <a:defRPr/>
            </a:pPr>
            <a:r>
              <a:rPr lang="en-US" sz="2000" dirty="0"/>
              <a:t>The desired output and the degree of tolerance</a:t>
            </a:r>
          </a:p>
          <a:p>
            <a:pPr lvl="1">
              <a:defRPr/>
            </a:pPr>
            <a:r>
              <a:rPr lang="en-US" sz="2400" dirty="0"/>
              <a:t>Reducing variability (increasing predictability) takes effort ($)</a:t>
            </a:r>
          </a:p>
          <a:p>
            <a:pPr lvl="1">
              <a:defRPr/>
            </a:pPr>
            <a:r>
              <a:rPr lang="en-US" sz="2400" dirty="0"/>
              <a:t>Side benefits can be significant</a:t>
            </a:r>
          </a:p>
          <a:p>
            <a:pPr>
              <a:defRPr/>
            </a:pPr>
            <a:r>
              <a:rPr lang="en-US" sz="2800" dirty="0"/>
              <a:t>Focus on improvement</a:t>
            </a:r>
          </a:p>
          <a:p>
            <a:pPr lvl="1">
              <a:defRPr/>
            </a:pPr>
            <a:r>
              <a:rPr lang="en-US" sz="2400" dirty="0"/>
              <a:t>A focal point is essential to achieving significant, sustainable improvement</a:t>
            </a:r>
          </a:p>
          <a:p>
            <a:pPr>
              <a:defRPr/>
            </a:pPr>
            <a:r>
              <a:rPr lang="en-US" sz="2800" dirty="0"/>
              <a:t>Feedback provides the mechanism for assessment</a:t>
            </a:r>
          </a:p>
        </p:txBody>
      </p:sp>
    </p:spTree>
    <p:extLst>
      <p:ext uri="{BB962C8B-B14F-4D97-AF65-F5344CB8AC3E}">
        <p14:creationId xmlns:p14="http://schemas.microsoft.com/office/powerpoint/2010/main" val="313399231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Configuration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Configuration Management (CM) supports the evolution of software systems through a progression of versions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Policies, processes and tools</a:t>
            </a:r>
          </a:p>
          <a:p>
            <a:pPr>
              <a:lnSpc>
                <a:spcPct val="80000"/>
              </a:lnSpc>
            </a:pPr>
            <a:r>
              <a:rPr lang="en-US" altLang="en-US"/>
              <a:t>CM activities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Change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Version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System building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Release management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4841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 Activities</a:t>
            </a:r>
          </a:p>
        </p:txBody>
      </p:sp>
      <p:pic>
        <p:nvPicPr>
          <p:cNvPr id="6147" name="Content Placeholder 3" descr="25.1 CM_activitie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47" b="-9547"/>
          <a:stretch>
            <a:fillRect/>
          </a:stretch>
        </p:blipFill>
        <p:spPr bwMode="auto">
          <a:xfrm>
            <a:off x="990600" y="1598613"/>
            <a:ext cx="770096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9078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Change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Change happens, mainly for good</a:t>
            </a:r>
          </a:p>
          <a:p>
            <a:pPr>
              <a:lnSpc>
                <a:spcPct val="80000"/>
              </a:lnSpc>
            </a:pPr>
            <a:r>
              <a:rPr lang="en-US" altLang="en-US"/>
              <a:t>Change requests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Formality reduces risk (and dampens change)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Impact (time, effort, cost, risk, value, etc.)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Decision making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Change control board (CCB)</a:t>
            </a:r>
          </a:p>
          <a:p>
            <a:pPr>
              <a:lnSpc>
                <a:spcPct val="80000"/>
              </a:lnSpc>
            </a:pPr>
            <a:r>
              <a:rPr lang="en-US" altLang="en-US"/>
              <a:t>Implementation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Project planning and documentation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Cutover and rollback 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808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Testing and Quality Management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8 – Software Testing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24 – Quality Management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testing as a critical life-cycle phase and quality as a critical goal of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Explore both the reactive (testing) and proactive (quality management) approaches for maximizing quality and likelihood of success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8158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Version Management (VM)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Inevitable evolution often results of multiple “supported” versions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VM responsibilities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Version and release identification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Storage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Tracking change history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Check out – modify – check in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Shared component modification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Branching and merging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Branching allows for parallel development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Merging brings changes together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32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Baselines</a:t>
            </a:r>
          </a:p>
        </p:txBody>
      </p:sp>
      <p:pic>
        <p:nvPicPr>
          <p:cNvPr id="9219" name="Content Placeholder 3" descr="25.6 CodeandBaseline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5" b="-1695"/>
          <a:stretch>
            <a:fillRect/>
          </a:stretch>
        </p:blipFill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728407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System Building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Compiling and linking the latest checked-in components into a version of the system</a:t>
            </a:r>
          </a:p>
          <a:p>
            <a:pPr>
              <a:lnSpc>
                <a:spcPct val="80000"/>
              </a:lnSpc>
            </a:pPr>
            <a:r>
              <a:rPr lang="en-US" altLang="en-US"/>
              <a:t>Tool support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Build script generation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VM system integration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Minimal recompilation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Executable system creation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automation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Reporting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Documentation generation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6789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267" name="Content Placeholder 3" descr="25.10 Build Environment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1" b="-5771"/>
          <a:stretch>
            <a:fillRect/>
          </a:stretch>
        </p:blipFill>
        <p:spPr bwMode="auto">
          <a:xfrm>
            <a:off x="1371600" y="2133600"/>
            <a:ext cx="66897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714361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Integration</a:t>
            </a:r>
          </a:p>
        </p:txBody>
      </p:sp>
      <p:pic>
        <p:nvPicPr>
          <p:cNvPr id="12291" name="Content Placeholder 3" descr="25.12 ContinIntegration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0" b="-3630"/>
          <a:stretch>
            <a:fillRect/>
          </a:stretch>
        </p:blipFill>
        <p:spPr bwMode="auto">
          <a:xfrm>
            <a:off x="1295400" y="2020888"/>
            <a:ext cx="7204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66243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Release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 package for distribution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Major – significant new functionality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Minor – patches / fixes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Release planning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Current system quality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Platform changes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New-feature release followed by bug-fix release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Competition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Marketing commitments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Custom changes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2038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The Role of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Goals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Demonstrate correctness, completeness, etc.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At least one test per requirement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Tests to fully exercise features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Discover any defects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Or at least gain confidence that all have been discovered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V&amp;V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Validate that we are building the right product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Verify that we are building it right</a:t>
            </a:r>
          </a:p>
        </p:txBody>
      </p:sp>
    </p:spTree>
    <p:extLst>
      <p:ext uri="{BB962C8B-B14F-4D97-AF65-F5344CB8AC3E}">
        <p14:creationId xmlns:p14="http://schemas.microsoft.com/office/powerpoint/2010/main" val="37052362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Model</a:t>
            </a:r>
          </a:p>
        </p:txBody>
      </p:sp>
      <p:pic>
        <p:nvPicPr>
          <p:cNvPr id="23555" name="Content Placeholder 3" descr="8.1 IOModelofTesting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8" r="-14078"/>
          <a:stretch>
            <a:fillRect/>
          </a:stretch>
        </p:blipFill>
        <p:spPr bwMode="auto">
          <a:xfrm>
            <a:off x="1371600" y="2057400"/>
            <a:ext cx="7097713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3853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Fit for Purpose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The system is good enough for its intended 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Software purpose – the more critical the system, the more important that it is reliable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User expectations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Tolerance for defects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Sense of value in the system’s capabilities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Marketing environment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Competition can both drive organization’s to strive for greater quality OR motivate them to release systems without fully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expectations of quality are related to price</a:t>
            </a:r>
          </a:p>
        </p:txBody>
      </p:sp>
    </p:spTree>
    <p:extLst>
      <p:ext uri="{BB962C8B-B14F-4D97-AF65-F5344CB8AC3E}">
        <p14:creationId xmlns:p14="http://schemas.microsoft.com/office/powerpoint/2010/main" val="1320219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Inspections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Static review of “readable” representations of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“</a:t>
            </a:r>
            <a:r>
              <a:rPr lang="en-US" dirty="0" err="1"/>
              <a:t>Executability</a:t>
            </a:r>
            <a:r>
              <a:rPr lang="en-US" dirty="0"/>
              <a:t>” is not a pre-condition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Source code, design documents,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Inspected for adherence to specification and standards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Inspections vs.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 testing, defects can “hide beneath” other defects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Testing requires a certain degree of completeness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Inspections can look at other important factors beyond correctness, such as portability, maintainability, efficiency, etc.</a:t>
            </a:r>
          </a:p>
        </p:txBody>
      </p:sp>
    </p:spTree>
    <p:extLst>
      <p:ext uri="{BB962C8B-B14F-4D97-AF65-F5344CB8AC3E}">
        <p14:creationId xmlns:p14="http://schemas.microsoft.com/office/powerpoint/2010/main" val="34982517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Inspection Checks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Variable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Flow control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Input/output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Interface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Memory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6029702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Development Testing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Testing done local to the development effort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Often done informally by the developer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Primarily for defect detection – “debugging”</a:t>
            </a:r>
          </a:p>
          <a:p>
            <a:pPr>
              <a:lnSpc>
                <a:spcPct val="80000"/>
              </a:lnSpc>
            </a:pPr>
            <a:r>
              <a:rPr lang="en-US" altLang="en-US"/>
              <a:t>Levels of granularity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Unit testing – exercise the functionality of logical units of the system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Component testing – verify proper operation of interacting entities such as objects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System testing – exercise the system as a whole for proper operation, exception handling, tolerance of load, etc.</a:t>
            </a:r>
          </a:p>
        </p:txBody>
      </p:sp>
    </p:spTree>
    <p:extLst>
      <p:ext uri="{BB962C8B-B14F-4D97-AF65-F5344CB8AC3E}">
        <p14:creationId xmlns:p14="http://schemas.microsoft.com/office/powerpoint/2010/main" val="400205435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1586</Words>
  <Application>Microsoft Office PowerPoint</Application>
  <PresentationFormat>On-screen Show (4:3)</PresentationFormat>
  <Paragraphs>327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The Role of Testing</vt:lpstr>
      <vt:lpstr>Testing Model</vt:lpstr>
      <vt:lpstr>Fit for Purpose</vt:lpstr>
      <vt:lpstr>Inspections</vt:lpstr>
      <vt:lpstr>Inspection Checks</vt:lpstr>
      <vt:lpstr>Development Testing</vt:lpstr>
      <vt:lpstr>Test-driven Development</vt:lpstr>
      <vt:lpstr>Release Testing</vt:lpstr>
      <vt:lpstr>User Testing</vt:lpstr>
      <vt:lpstr>Test Cases</vt:lpstr>
      <vt:lpstr>Interface Testing</vt:lpstr>
      <vt:lpstr>Test Planning</vt:lpstr>
      <vt:lpstr>Cleanroom Software Development</vt:lpstr>
      <vt:lpstr>Quality Defined</vt:lpstr>
      <vt:lpstr>QA vs. QC</vt:lpstr>
      <vt:lpstr>Quality Goals</vt:lpstr>
      <vt:lpstr>The Value of Quality</vt:lpstr>
      <vt:lpstr>The QA Environment</vt:lpstr>
      <vt:lpstr>Defect Classification</vt:lpstr>
      <vt:lpstr>Planning for Quality</vt:lpstr>
      <vt:lpstr>Perform Quality Control</vt:lpstr>
      <vt:lpstr>Focus on Quality</vt:lpstr>
      <vt:lpstr>Variability of Process</vt:lpstr>
      <vt:lpstr>Configuration Management</vt:lpstr>
      <vt:lpstr>CM Activities</vt:lpstr>
      <vt:lpstr>Change Management</vt:lpstr>
      <vt:lpstr>Version Management (VM)</vt:lpstr>
      <vt:lpstr>Baselines</vt:lpstr>
      <vt:lpstr>System Building</vt:lpstr>
      <vt:lpstr>PowerPoint Presentation</vt:lpstr>
      <vt:lpstr>Continuous Integration</vt:lpstr>
      <vt:lpstr>Release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2019-09-09T17:28:55Z</dcterms:modified>
</cp:coreProperties>
</file>