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9" r:id="rId2"/>
    <p:sldId id="281" r:id="rId3"/>
    <p:sldId id="344" r:id="rId4"/>
    <p:sldId id="431" r:id="rId5"/>
    <p:sldId id="383" r:id="rId6"/>
    <p:sldId id="346" r:id="rId7"/>
    <p:sldId id="348" r:id="rId8"/>
    <p:sldId id="354" r:id="rId9"/>
    <p:sldId id="356" r:id="rId10"/>
    <p:sldId id="358" r:id="rId11"/>
    <p:sldId id="360" r:id="rId12"/>
    <p:sldId id="362" r:id="rId13"/>
    <p:sldId id="364" r:id="rId14"/>
    <p:sldId id="366" r:id="rId15"/>
    <p:sldId id="368" r:id="rId16"/>
    <p:sldId id="370" r:id="rId17"/>
    <p:sldId id="372" r:id="rId18"/>
    <p:sldId id="374" r:id="rId19"/>
    <p:sldId id="376" r:id="rId20"/>
    <p:sldId id="378" r:id="rId21"/>
    <p:sldId id="380" r:id="rId22"/>
    <p:sldId id="382" r:id="rId23"/>
    <p:sldId id="433" r:id="rId24"/>
    <p:sldId id="385" r:id="rId25"/>
    <p:sldId id="387" r:id="rId26"/>
    <p:sldId id="389" r:id="rId27"/>
    <p:sldId id="391" r:id="rId28"/>
    <p:sldId id="393" r:id="rId29"/>
    <p:sldId id="395" r:id="rId30"/>
    <p:sldId id="397" r:id="rId31"/>
    <p:sldId id="399" r:id="rId32"/>
    <p:sldId id="401" r:id="rId33"/>
    <p:sldId id="403" r:id="rId34"/>
    <p:sldId id="405" r:id="rId35"/>
    <p:sldId id="407" r:id="rId36"/>
    <p:sldId id="409" r:id="rId37"/>
    <p:sldId id="411" r:id="rId38"/>
    <p:sldId id="413" r:id="rId39"/>
    <p:sldId id="415" r:id="rId40"/>
    <p:sldId id="417" r:id="rId41"/>
    <p:sldId id="419" r:id="rId42"/>
    <p:sldId id="421" r:id="rId43"/>
    <p:sldId id="423" r:id="rId44"/>
    <p:sldId id="425" r:id="rId45"/>
    <p:sldId id="427" r:id="rId46"/>
    <p:sldId id="42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Modeling and Architecture" id="{ABA716BF-3A5C-4ADB-94C9-CFEF84EBA240}">
          <p14:sldIdLst>
            <p14:sldId id="281"/>
            <p14:sldId id="344"/>
            <p14:sldId id="431"/>
            <p14:sldId id="383"/>
            <p14:sldId id="346"/>
            <p14:sldId id="348"/>
            <p14:sldId id="354"/>
            <p14:sldId id="356"/>
            <p14:sldId id="358"/>
            <p14:sldId id="360"/>
            <p14:sldId id="362"/>
            <p14:sldId id="364"/>
            <p14:sldId id="366"/>
            <p14:sldId id="368"/>
            <p14:sldId id="370"/>
            <p14:sldId id="372"/>
            <p14:sldId id="374"/>
            <p14:sldId id="376"/>
            <p14:sldId id="378"/>
            <p14:sldId id="380"/>
            <p14:sldId id="382"/>
          </p14:sldIdLst>
        </p14:section>
        <p14:section name="Architecture" id="{1C80D0EB-E8CE-445C-8396-20BC89FB2E83}">
          <p14:sldIdLst>
            <p14:sldId id="433"/>
            <p14:sldId id="385"/>
            <p14:sldId id="387"/>
            <p14:sldId id="389"/>
            <p14:sldId id="391"/>
            <p14:sldId id="393"/>
            <p14:sldId id="395"/>
            <p14:sldId id="397"/>
            <p14:sldId id="399"/>
            <p14:sldId id="401"/>
            <p14:sldId id="403"/>
            <p14:sldId id="405"/>
            <p14:sldId id="407"/>
            <p14:sldId id="409"/>
            <p14:sldId id="411"/>
            <p14:sldId id="413"/>
            <p14:sldId id="415"/>
            <p14:sldId id="417"/>
            <p14:sldId id="419"/>
            <p14:sldId id="421"/>
            <p14:sldId id="423"/>
            <p14:sldId id="425"/>
            <p14:sldId id="427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64423F-9B86-483D-A859-4835E0D212DE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3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E83AF9-A891-4273-9150-0A4828460B48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7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3AADEB5-5855-4C45-ABB1-924EF826D19F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37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215CD3-266B-49D6-8F17-0140E39693D9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55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343E8DD-7926-4C61-BDD3-E3B7291265C8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0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F090CA-5540-471D-BC83-67871893F816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1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7A1CD6C-B315-4B76-8704-F119B1D0BE78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61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2204735-636F-453D-9F83-605BA98DCF9D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81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D1615E-7700-40EB-BB98-B7ABEC2F9356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825D01-12AB-4283-A47A-ACB9E5563375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0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7F0A732-7C33-4D66-9A30-4651D32F2F46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5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4B854F-F9F4-4B8F-995C-0C70B0DC6F97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08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E5EABD-011D-4FAD-BE54-8D5757C7B9E3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75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6FF6C15-92A1-4418-8FD5-BC44076C6886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68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5A0363F-2A1D-4709-8ADB-174E96879AF9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8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70EF08-2163-4945-B6F2-17B062B639A9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77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03A61E-60B7-460A-9CF0-AD28F2C0D46B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9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815E90-C02D-40FA-9FD7-59473699197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1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5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314436-9F45-4858-9F2A-DA8F90D65BA6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8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16DA-1208-46AC-B6A0-D7960590EA01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7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0D9B285-EE84-47F1-9F4C-CE7CD841388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6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5500C3-25D1-47A2-BDD5-CA3EA8EBC76C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0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Sequence Diagram</a:t>
            </a:r>
          </a:p>
        </p:txBody>
      </p:sp>
      <p:pic>
        <p:nvPicPr>
          <p:cNvPr id="38915" name="Picture 3" descr="5.6 ViewInfoSeqDia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5438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48103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Models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Capture the system components and their inter-relationships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Class diagrams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OO classes and how they are associated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Model the “real world”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Generalization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Use more general terms to avoid getting “caught” in the details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Members have common characteristics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Aggregation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Building components from sub-components</a:t>
            </a:r>
          </a:p>
        </p:txBody>
      </p:sp>
    </p:spTree>
    <p:extLst>
      <p:ext uri="{BB962C8B-B14F-4D97-AF65-F5344CB8AC3E}">
        <p14:creationId xmlns:p14="http://schemas.microsoft.com/office/powerpoint/2010/main" val="1641339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Perspectives on Reality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Focused on minimizing the abstraction away from the “real” world</a:t>
            </a:r>
          </a:p>
          <a:p>
            <a:pPr>
              <a:lnSpc>
                <a:spcPct val="80000"/>
              </a:lnSpc>
            </a:pPr>
            <a:r>
              <a:rPr lang="en-US" altLang="en-US"/>
              <a:t>Benefits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User “gets” it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Object classes have higher reuse potential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Object behavior and interfaces are more natural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Inheritance and aggregation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Reuse is further enhanced by supporting the concept of similarity among objects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5217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Classes and Associations</a:t>
            </a:r>
          </a:p>
        </p:txBody>
      </p:sp>
      <p:pic>
        <p:nvPicPr>
          <p:cNvPr id="45059" name="Picture 4" descr="5.9 MHCPMS-class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600200"/>
            <a:ext cx="72644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72940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Class Definition</a:t>
            </a:r>
          </a:p>
        </p:txBody>
      </p:sp>
      <p:pic>
        <p:nvPicPr>
          <p:cNvPr id="47107" name="Picture 3" descr="5.10 Consultation Cla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1600200"/>
            <a:ext cx="2835275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12417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Generalization Hierarchy</a:t>
            </a:r>
          </a:p>
        </p:txBody>
      </p:sp>
      <p:pic>
        <p:nvPicPr>
          <p:cNvPr id="49155" name="Picture 4" descr="5.11 GeneralizationHierarch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27188"/>
            <a:ext cx="652145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96351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Aggregation Association</a:t>
            </a:r>
          </a:p>
        </p:txBody>
      </p:sp>
      <p:pic>
        <p:nvPicPr>
          <p:cNvPr id="51203" name="Picture 3" descr="5.13 Aggregati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2514600"/>
            <a:ext cx="42005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2355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Behavioral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Data-flow models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Work is often driven by information flowing through an organization and the manner in which the organization processes, consumes and disseminates it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Where does the information come from?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Who owns it?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How is it processed?,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Event-driven (state machine) models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Organizations move from state to state due to some sort of stimulus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How will the system react to different events?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Who or what will cause each event?, etc.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388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Ex. State Machine for a Microwave</a:t>
            </a:r>
          </a:p>
        </p:txBody>
      </p:sp>
      <p:pic>
        <p:nvPicPr>
          <p:cNvPr id="55299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24000"/>
            <a:ext cx="7566025" cy="4900613"/>
          </a:xfrm>
        </p:spPr>
      </p:pic>
    </p:spTree>
    <p:extLst>
      <p:ext uri="{BB962C8B-B14F-4D97-AF65-F5344CB8AC3E}">
        <p14:creationId xmlns:p14="http://schemas.microsoft.com/office/powerpoint/2010/main" val="74726852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More static view of information than the data flow diagram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Focused on relationships among information types (entity relationships)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Critical design decisions such as unique identifiers and data types begin to take form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Data dictionary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Alphabetic listing of data entities and their descriptions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Helps manage the abstract nature of representing the real world in a system design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610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5</a:t>
            </a:r>
          </a:p>
          <a:p>
            <a:r>
              <a:rPr lang="en-US" sz="7200" dirty="0"/>
              <a:t>Modeling and Architecture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Adopted from the (building) architecture community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Common solutions to common problems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“Why reinvent the wheel?”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Similar benefits as in component reuse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Already proven, already tested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Significant up-front time savings,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even greater potential benefit by avoiding the fix-retest cycle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234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762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Separate the display </a:t>
            </a:r>
            <a:r>
              <a:rPr lang="en-US" dirty="0"/>
              <a:t>of an object’s state from the object itself</a:t>
            </a:r>
          </a:p>
        </p:txBody>
      </p:sp>
      <p:pic>
        <p:nvPicPr>
          <p:cNvPr id="61444" name="Content Placeholder 3" descr="7.11 MultipleDisplay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12" r="-7712"/>
          <a:stretch>
            <a:fillRect/>
          </a:stretch>
        </p:blipFill>
        <p:spPr bwMode="auto">
          <a:xfrm>
            <a:off x="990600" y="2362200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73785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Design to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Abstract reuse via design patterns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Object-oriented design and development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Reusable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Reusable systems (tailored COTS)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Configuration management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Version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System build management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Issue management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Host-target development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Configure development host to match target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Simulate target for testing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444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Levels of abstraction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Program-level architecture (“small”)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System- or enterprise-level (“large”)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Designing the building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Solid foundation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Structure that meets basic needs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 for aesthetic elements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Additional benefits of defined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Means of communicating with stakeholders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Helps to complete the analysis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Facilitates large-scale reuse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566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Satisfaction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Non-functional system requirements are largely met through architecture design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Performance optimization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Security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Safety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Availability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Maintainability </a:t>
            </a:r>
          </a:p>
          <a:p>
            <a:pPr>
              <a:lnSpc>
                <a:spcPct val="80000"/>
              </a:lnSpc>
            </a:pPr>
            <a:r>
              <a:rPr lang="en-US" altLang="en-US"/>
              <a:t>Trade-offs are likely necessary due to conflicting priorities and/or overlaps in design elements</a:t>
            </a:r>
          </a:p>
        </p:txBody>
      </p:sp>
    </p:spTree>
    <p:extLst>
      <p:ext uri="{BB962C8B-B14F-4D97-AF65-F5344CB8AC3E}">
        <p14:creationId xmlns:p14="http://schemas.microsoft.com/office/powerpoint/2010/main" val="30128624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Decisions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Can an existing generic application architecture be reused?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 will the system be distributed across multiple processors?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What are the appropriate architectural styles or patterns?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 will structural elements be decomposed into modules?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What is the strategy for controlling the operation of system units?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 will the architecture be evaluated?, documented?</a:t>
            </a:r>
          </a:p>
        </p:txBody>
      </p:sp>
    </p:spTree>
    <p:extLst>
      <p:ext uri="{BB962C8B-B14F-4D97-AF65-F5344CB8AC3E}">
        <p14:creationId xmlns:p14="http://schemas.microsoft.com/office/powerpoint/2010/main" val="17052528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Architectural Views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Multiple perspectives help bring complex into focus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Logical – the system as interacting objects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Process – interacting processes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Development – components to be developed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Physical – interacting hardware and software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Conceptual – the basis for decomposing high-level requirements</a:t>
            </a:r>
          </a:p>
        </p:txBody>
      </p:sp>
    </p:spTree>
    <p:extLst>
      <p:ext uri="{BB962C8B-B14F-4D97-AF65-F5344CB8AC3E}">
        <p14:creationId xmlns:p14="http://schemas.microsoft.com/office/powerpoint/2010/main" val="7723539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Architectural Patterns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Layered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Achieve separation and independence through layering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Hierarchical organization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Supports incremental development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Repository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 the exchange of information between sub-systems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 a central repository to manage shared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Establish and maintain a separate database for each sub-system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Client-server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Organized as a set of services and associated servers, accessed by clients “calling” the services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Pipe-and-Filter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Workflow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Information </a:t>
            </a:r>
            <a:r>
              <a:rPr lang="en-US"/>
              <a:t>is transformed </a:t>
            </a:r>
            <a:r>
              <a:rPr lang="en-US" dirty="0"/>
              <a:t>as it flows through the system</a:t>
            </a:r>
          </a:p>
        </p:txBody>
      </p:sp>
    </p:spTree>
    <p:extLst>
      <p:ext uri="{BB962C8B-B14F-4D97-AF65-F5344CB8AC3E}">
        <p14:creationId xmlns:p14="http://schemas.microsoft.com/office/powerpoint/2010/main" val="17538343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Layered Architecture</a:t>
            </a:r>
          </a:p>
        </p:txBody>
      </p:sp>
      <p:pic>
        <p:nvPicPr>
          <p:cNvPr id="30723" name="Content Placeholder 3" descr="6.6 LayeredArch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1" r="-16081"/>
          <a:stretch>
            <a:fillRect/>
          </a:stretch>
        </p:blipFill>
        <p:spPr bwMode="auto">
          <a:xfrm>
            <a:off x="811213" y="1684338"/>
            <a:ext cx="8153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696418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Repository Architecture</a:t>
            </a:r>
          </a:p>
        </p:txBody>
      </p:sp>
      <p:pic>
        <p:nvPicPr>
          <p:cNvPr id="32771" name="Content Placeholder 3" descr="6.9 RepositoryID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86" b="-12286"/>
          <a:stretch>
            <a:fillRect/>
          </a:stretch>
        </p:blipFill>
        <p:spPr bwMode="auto">
          <a:xfrm>
            <a:off x="1219200" y="1905000"/>
            <a:ext cx="7243763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74321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Design: Modeling and Architecture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5 - System Modeling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6 - Architectural Design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7 – Design </a:t>
            </a:r>
            <a:r>
              <a:rPr lang="en-US"/>
              <a:t>and Implementation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Explore the design phase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Understand the role of modeling in creating systems – a picture says a thousand words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Examine State-Transition Diagrams which can be used to model system behavior and plan the interface to the user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the concept of architecture in the context of software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architectures to meet the demands of various structural challenges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the concept of design “patterns” – common solutions to common problems</a:t>
            </a: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Client-Server Architecture</a:t>
            </a:r>
          </a:p>
        </p:txBody>
      </p:sp>
      <p:pic>
        <p:nvPicPr>
          <p:cNvPr id="34819" name="Content Placeholder 3" descr="6.11 ClientServerFilmPhoto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" r="-1062"/>
          <a:stretch>
            <a:fillRect/>
          </a:stretch>
        </p:blipFill>
        <p:spPr bwMode="auto">
          <a:xfrm>
            <a:off x="1295400" y="1981200"/>
            <a:ext cx="7204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81547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Pipe-and-Filter Architecture</a:t>
            </a:r>
          </a:p>
        </p:txBody>
      </p:sp>
      <p:pic>
        <p:nvPicPr>
          <p:cNvPr id="36867" name="Content Placeholder 3" descr="6.13 InvoiceProc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3" b="-46243"/>
          <a:stretch>
            <a:fillRect/>
          </a:stretch>
        </p:blipFill>
        <p:spPr bwMode="auto">
          <a:xfrm>
            <a:off x="762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650656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Architectures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Alternatives to system architectures that focus on the needs of the application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Data-processing applications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Transaction-processing applications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Event-processing systems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Language-processing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16749085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Decomposition Styles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Deciding how best to decompose sub-systems down to modules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Object-oriented decomposition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Loosely coupled objects with well-defined interfaces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Classes are templates with attributes and operations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During execution, objects are instantiated from classes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Function-oriented pipelining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flow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Inputs are processed by transformational functions to produce outputs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The “real” world looks more like objects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Therefore, OO works best for reuse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However, work looks more like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Therefore, FO provides the best immediate fit</a:t>
            </a:r>
          </a:p>
        </p:txBody>
      </p:sp>
    </p:spTree>
    <p:extLst>
      <p:ext uri="{BB962C8B-B14F-4D97-AF65-F5344CB8AC3E}">
        <p14:creationId xmlns:p14="http://schemas.microsoft.com/office/powerpoint/2010/main" val="2593329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Styles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Deciding how best to control modules in operation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Centralized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Design a sub-system whose primary function is to control the other sub-systems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vast majority of control is handled by this sub-system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Event-based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Design each sub-system to “react” to events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Events can come from other sub-systems or the environment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Centralizing provides a single-point of design, implementation, etc. system focus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De-centralizing will often be a more logical fit for modeling the “real” world</a:t>
            </a:r>
          </a:p>
        </p:txBody>
      </p:sp>
    </p:spTree>
    <p:extLst>
      <p:ext uri="{BB962C8B-B14F-4D97-AF65-F5344CB8AC3E}">
        <p14:creationId xmlns:p14="http://schemas.microsoft.com/office/powerpoint/2010/main" val="160466775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Distributed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Spreading the processing load across multiple machines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Benefits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Shared and therefore better utilized resources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Open and therefore more standard-driven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Concurrency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Scalability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Fault tolerance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Disadvantages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Complexity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Vulnerable to security breaches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Difficult to manage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Unpredictability </a:t>
            </a:r>
          </a:p>
        </p:txBody>
      </p:sp>
    </p:spTree>
    <p:extLst>
      <p:ext uri="{BB962C8B-B14F-4D97-AF65-F5344CB8AC3E}">
        <p14:creationId xmlns:p14="http://schemas.microsoft.com/office/powerpoint/2010/main" val="27227065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Distributed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Multiprocessor architectures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operating system </a:t>
            </a:r>
            <a:r>
              <a:rPr lang="en-US" i="1" dirty="0"/>
              <a:t>can</a:t>
            </a:r>
            <a:r>
              <a:rPr lang="en-US" dirty="0"/>
              <a:t> distribute the processes of a software system across multiple processors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processes must be capable of running independent of each other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Client-server architectures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centralized server system “offers” services to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de-centralized client processes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Thin-client systems are designed such that all but the presentation is housed at the server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Fat-client systems are designed such that all but the data management is housed at the clients</a:t>
            </a:r>
          </a:p>
        </p:txBody>
      </p:sp>
    </p:spTree>
    <p:extLst>
      <p:ext uri="{BB962C8B-B14F-4D97-AF65-F5344CB8AC3E}">
        <p14:creationId xmlns:p14="http://schemas.microsoft.com/office/powerpoint/2010/main" val="46510775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Client-Server Architecture</a:t>
            </a:r>
          </a:p>
        </p:txBody>
      </p:sp>
      <p:sp>
        <p:nvSpPr>
          <p:cNvPr id="491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57400"/>
            <a:ext cx="847725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41989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3-tier C/S Architecture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5250"/>
            <a:ext cx="832008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981074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Object Architectures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Less restrictive than client-server in that all objects can offer services to all other objects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Middleware, known as an object request broker, allow distributed objects to communicate across networked computers</a:t>
            </a:r>
          </a:p>
        </p:txBody>
      </p:sp>
    </p:spTree>
    <p:extLst>
      <p:ext uri="{BB962C8B-B14F-4D97-AF65-F5344CB8AC3E}">
        <p14:creationId xmlns:p14="http://schemas.microsoft.com/office/powerpoint/2010/main" val="5053565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#2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Design a smart intersection control system which: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Utilizes sensors to efficiently and safely support cars traveling and pedestrians crossing intersecting roads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Deliverable requirements: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Draw a context model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Draw a state-transition diagram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Sketch an information dashboard for pedestrians and another for people in cars 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Write pseudo-code for a “sensor failure” exception 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Describe your test plan for proving that your system satisfies the “efficiently” and “safely” requirements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Participation for Online Students (2 pages max)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Discuss 3 common solutions to common problems (design patterns) that you rely on in your design and explain the benefit of “common” in this context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Submit to Blackboard by 9/28/19 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4685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Object Architecture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815340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478944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Systems Patterns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Master-slave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Real-time systems requiring guaranteed response times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2-tier client-server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Centralized systems for security reasons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Multi-tier C/S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To support high-volume transaction processing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Distributed component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Supports combining resources from different systems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Peer-to-peer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Servers “introduce” peers who then work together locally</a:t>
            </a:r>
          </a:p>
        </p:txBody>
      </p:sp>
    </p:spTree>
    <p:extLst>
      <p:ext uri="{BB962C8B-B14F-4D97-AF65-F5344CB8AC3E}">
        <p14:creationId xmlns:p14="http://schemas.microsoft.com/office/powerpoint/2010/main" val="64963882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Master-Slave</a:t>
            </a:r>
          </a:p>
        </p:txBody>
      </p:sp>
      <p:pic>
        <p:nvPicPr>
          <p:cNvPr id="59395" name="Content Placeholder 3" descr="18.7 MasterSlaveArch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57" b="-16557"/>
          <a:stretch>
            <a:fillRect/>
          </a:stretch>
        </p:blipFill>
        <p:spPr bwMode="auto">
          <a:xfrm>
            <a:off x="685800" y="1447800"/>
            <a:ext cx="84582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566541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2-tier Client-Server</a:t>
            </a:r>
          </a:p>
        </p:txBody>
      </p:sp>
      <p:pic>
        <p:nvPicPr>
          <p:cNvPr id="61443" name="Content Placeholder 3" descr="18.8 ThinFatClient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5" b="-8755"/>
          <a:stretch>
            <a:fillRect/>
          </a:stretch>
        </p:blipFill>
        <p:spPr bwMode="auto">
          <a:xfrm>
            <a:off x="1508125" y="2209800"/>
            <a:ext cx="618966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735175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Multi-tier C/S</a:t>
            </a:r>
          </a:p>
        </p:txBody>
      </p:sp>
      <p:pic>
        <p:nvPicPr>
          <p:cNvPr id="63491" name="Content Placeholder 3" descr="18.10 InternetBanking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3" b="-1663"/>
          <a:stretch>
            <a:fillRect/>
          </a:stretch>
        </p:blipFill>
        <p:spPr bwMode="auto">
          <a:xfrm>
            <a:off x="914400" y="1673225"/>
            <a:ext cx="78486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971230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Distributed Component</a:t>
            </a:r>
          </a:p>
        </p:txBody>
      </p:sp>
      <p:pic>
        <p:nvPicPr>
          <p:cNvPr id="65539" name="Content Placeholder 3" descr="18.12 DistribCompArch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9" b="-819"/>
          <a:stretch>
            <a:fillRect/>
          </a:stretch>
        </p:blipFill>
        <p:spPr bwMode="auto">
          <a:xfrm>
            <a:off x="1143000" y="1828800"/>
            <a:ext cx="7497763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786306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Peer-to-Peer</a:t>
            </a:r>
          </a:p>
        </p:txBody>
      </p:sp>
      <p:pic>
        <p:nvPicPr>
          <p:cNvPr id="67587" name="Content Placeholder 3" descr="18.15 SemiCentralizedP2P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24" r="-19524"/>
          <a:stretch>
            <a:fillRect/>
          </a:stretch>
        </p:blipFill>
        <p:spPr bwMode="auto">
          <a:xfrm>
            <a:off x="1143000" y="1905000"/>
            <a:ext cx="7407275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20168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Graphical representations of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Business processes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problem to be solved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system to be developed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Purpose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Words have limited effectiveness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picture can say a thousand words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Bridge the gap from analysis to design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Perspectives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External context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System behavior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Architecture 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2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 Models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Define the boundaries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Where does the system end and its surrounding environment begin?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Similar to in-scope vs. out-of-scope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Interfaces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Are related components within the boundaries or accessible via defined interfaces?</a:t>
            </a:r>
          </a:p>
          <a:p>
            <a:pPr>
              <a:lnSpc>
                <a:spcPct val="80000"/>
              </a:lnSpc>
            </a:pPr>
            <a:r>
              <a:rPr lang="en-US" altLang="en-US"/>
              <a:t>Boundaries are not necessarily dictated by technical constraints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Business rules, user constraints, etc.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7980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Context of a Medical System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8676" name="Picture 4" descr="5.1 MHCPMS-Con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499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61439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Interaction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Types of interactions to be modeled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 inputs and outputs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Cooperating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System components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Use case modeling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Each represents a discrete external interaction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Very high level (narrative is needed for detail)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Sequence diagrams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Captures a sequence of interactions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sequential flow of a given use case</a:t>
            </a:r>
          </a:p>
        </p:txBody>
      </p:sp>
    </p:spTree>
    <p:extLst>
      <p:ext uri="{BB962C8B-B14F-4D97-AF65-F5344CB8AC3E}">
        <p14:creationId xmlns:p14="http://schemas.microsoft.com/office/powerpoint/2010/main" val="24973051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Use Case Diagram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6868" name="Picture 4" descr="5.5 RecepUseCas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676400"/>
            <a:ext cx="4451350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4702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1633</Words>
  <Application>Microsoft Office PowerPoint</Application>
  <PresentationFormat>On-screen Show (4:3)</PresentationFormat>
  <Paragraphs>298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Homework #2</vt:lpstr>
      <vt:lpstr>Modeling</vt:lpstr>
      <vt:lpstr>Context Models</vt:lpstr>
      <vt:lpstr>Ex. Context of a Medical System</vt:lpstr>
      <vt:lpstr>Interaction Models</vt:lpstr>
      <vt:lpstr>Ex. Use Case Diagram</vt:lpstr>
      <vt:lpstr>Ex. Sequence Diagram</vt:lpstr>
      <vt:lpstr>Structural Models</vt:lpstr>
      <vt:lpstr>Perspectives on Reality</vt:lpstr>
      <vt:lpstr>Ex. Classes and Associations</vt:lpstr>
      <vt:lpstr>Ex. Class Definition</vt:lpstr>
      <vt:lpstr>Ex. Generalization Hierarchy</vt:lpstr>
      <vt:lpstr>Ex. Aggregation Association</vt:lpstr>
      <vt:lpstr>Behavioral Models</vt:lpstr>
      <vt:lpstr>Ex. State Machine for a Microwave</vt:lpstr>
      <vt:lpstr>Data Models</vt:lpstr>
      <vt:lpstr>Design Patterns</vt:lpstr>
      <vt:lpstr>Ex. Observer Pattern</vt:lpstr>
      <vt:lpstr>From Design to Implementation</vt:lpstr>
      <vt:lpstr>Architecture</vt:lpstr>
      <vt:lpstr>Requirements Satisfaction</vt:lpstr>
      <vt:lpstr>Design Decisions</vt:lpstr>
      <vt:lpstr>Architectural Views</vt:lpstr>
      <vt:lpstr>Architectural Patterns</vt:lpstr>
      <vt:lpstr>Generic Layered Architecture</vt:lpstr>
      <vt:lpstr>Ex. Repository Architecture</vt:lpstr>
      <vt:lpstr>Ex. Client-Server Architecture</vt:lpstr>
      <vt:lpstr>Ex. Pipe-and-Filter Architecture</vt:lpstr>
      <vt:lpstr>Application Architectures</vt:lpstr>
      <vt:lpstr>Modular Decomposition Styles</vt:lpstr>
      <vt:lpstr>Control Styles</vt:lpstr>
      <vt:lpstr>Designing Distributed Systems</vt:lpstr>
      <vt:lpstr>Types of Distributed Systems</vt:lpstr>
      <vt:lpstr>Client-Server Architecture</vt:lpstr>
      <vt:lpstr>3-tier C/S Architecture</vt:lpstr>
      <vt:lpstr>Distributed Object Architectures</vt:lpstr>
      <vt:lpstr>Distributed Object Architecture</vt:lpstr>
      <vt:lpstr>Distributed Systems Patterns</vt:lpstr>
      <vt:lpstr>Ex. Master-Slave</vt:lpstr>
      <vt:lpstr>Ex. 2-tier Client-Server</vt:lpstr>
      <vt:lpstr>Ex. Multi-tier C/S</vt:lpstr>
      <vt:lpstr>Ex. Distributed Component</vt:lpstr>
      <vt:lpstr>Ex. Peer-to-Peer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2019-09-17T01:56:43Z</dcterms:modified>
</cp:coreProperties>
</file>