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81" r:id="rId3"/>
    <p:sldId id="344" r:id="rId4"/>
    <p:sldId id="350" r:id="rId5"/>
    <p:sldId id="346" r:id="rId6"/>
    <p:sldId id="360" r:id="rId7"/>
    <p:sldId id="348" r:id="rId8"/>
    <p:sldId id="352" r:id="rId9"/>
    <p:sldId id="354" r:id="rId10"/>
    <p:sldId id="356" r:id="rId11"/>
    <p:sldId id="358" r:id="rId12"/>
    <p:sldId id="362" r:id="rId13"/>
    <p:sldId id="364" r:id="rId14"/>
    <p:sldId id="366" r:id="rId15"/>
    <p:sldId id="368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Dependability and Reliability" id="{ABA716BF-3A5C-4ADB-94C9-CFEF84EBA240}">
          <p14:sldIdLst>
            <p14:sldId id="281"/>
            <p14:sldId id="344"/>
            <p14:sldId id="350"/>
            <p14:sldId id="346"/>
            <p14:sldId id="360"/>
            <p14:sldId id="348"/>
            <p14:sldId id="352"/>
            <p14:sldId id="354"/>
            <p14:sldId id="356"/>
            <p14:sldId id="358"/>
            <p14:sldId id="362"/>
            <p14:sldId id="364"/>
            <p14:sldId id="366"/>
            <p14:sldId id="368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39684E3-F66A-4FC3-80D5-C37384361CDA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6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D80D20-F1BB-46E2-9E3A-CD3688AE6EF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597D7D7-E3AD-4747-9F3E-C982F6384632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42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6149B7-6CCA-4BB2-8270-FE97313ED3EA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8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0EEC5E-6A0F-40CB-93E6-BA748F58325B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8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21C8AF-0A8E-4B51-BFC3-E9C767E22B69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1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F90EC5-BFE0-4FFC-946D-9E4F4C08D4B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4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B7053A7-328F-4A7C-BC16-05307B607E12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1F5371-2693-4733-8BC7-2A771C8471B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2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9EC771-C8C1-4A29-846B-EFBA849E80F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5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690EC9C-6426-464C-A4E3-4FE8BE5FA18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8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C429122-A431-417E-B7CC-A7C995AFFA9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Security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Access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User and permission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Restrict users’ access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Deployment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Control installation and configuration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Patching </a:t>
            </a:r>
          </a:p>
          <a:p>
            <a:pPr>
              <a:lnSpc>
                <a:spcPct val="80000"/>
              </a:lnSpc>
            </a:pPr>
            <a:r>
              <a:rPr lang="en-US" altLang="en-US"/>
              <a:t>Attacks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Monitoring,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41679964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Security Concepts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Asset – system resource that must be protected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Exposure – potential loss/harm</a:t>
            </a:r>
          </a:p>
          <a:p>
            <a:pPr>
              <a:lnSpc>
                <a:spcPct val="80000"/>
              </a:lnSpc>
            </a:pPr>
            <a:r>
              <a:rPr lang="en-US" altLang="en-US"/>
              <a:t>Vulnerability – exploitable weakness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Attack – exploitation of vulnerability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Threats – circumstances under which attacks can occur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Control – a protective measure that reduces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6183079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Design for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Architectural design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Protect critical assets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Distribute assets to minimize the effects of an attack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Analogous to a medieval castle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Design guidelines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Establish and adhere to policies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Minimize impact through distribution, redundancy, compartmentalization,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Recoverability, failing securely, safe deployment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Maintain usability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Validate inputs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255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Design for Deployment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Include support for viewing and analyzing configurations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Minimize default privileges to only those that are essential</a:t>
            </a:r>
          </a:p>
          <a:p>
            <a:pPr>
              <a:lnSpc>
                <a:spcPct val="80000"/>
              </a:lnSpc>
            </a:pPr>
            <a:r>
              <a:rPr lang="en-US" altLang="en-US"/>
              <a:t>Localize configuration settings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Make it easy to fix vulnerabilities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897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Dependable Programming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Control the visibility of information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Check all inputs for validity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Handle all exceptions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Avoid error-prone code constructs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Provide recovery and restart capabilities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Check array bounds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Include timeouts when interfacing with external components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Name all constants that represent real-world values</a:t>
            </a:r>
          </a:p>
        </p:txBody>
      </p:sp>
    </p:spTree>
    <p:extLst>
      <p:ext uri="{BB962C8B-B14F-4D97-AF65-F5344CB8AC3E}">
        <p14:creationId xmlns:p14="http://schemas.microsoft.com/office/powerpoint/2010/main" val="5972315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Risky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Unconditional branching (go-</a:t>
            </a:r>
            <a:r>
              <a:rPr lang="en-US" dirty="0" err="1"/>
              <a:t>to’s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Floating point numbers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Pointers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Dynamic memory allocation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Parallelism 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Recursion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Interrupts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Inheritance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Aliasing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Unbounded arrays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Default 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42415068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Survivability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Design to minimize vulnerabilities and their effects, </a:t>
            </a:r>
          </a:p>
          <a:p>
            <a:pPr>
              <a:lnSpc>
                <a:spcPct val="80000"/>
              </a:lnSpc>
            </a:pPr>
            <a:r>
              <a:rPr lang="en-US" altLang="en-US"/>
              <a:t>but just in case, design to withstand attacks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This is critical for critical systems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Multiple strategies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Resistance to attacks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Recognition of the type of attack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Maintain adequate operation during an attack and then recover to full operation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3669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6</a:t>
            </a:r>
          </a:p>
          <a:p>
            <a:r>
              <a:rPr lang="en-US" sz="7200" dirty="0"/>
              <a:t>Dependability and Reliability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Dependability and Reliability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10 – Dependable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11 – Reliability Engineering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Understand the concepts of dependability and reliability in the context of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Examine approaches for developing better systems, where better means dependable and reliable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Discuss assessment approaches for measuring </a:t>
            </a:r>
            <a:r>
              <a:rPr lang="en-US" altLang="en-US">
                <a:ea typeface="ＭＳ Ｐゴシック" panose="020B0600070205080204" pitchFamily="34" charset="-128"/>
              </a:rPr>
              <a:t>these factors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Dependability Considerations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err="1"/>
              <a:t>Repairability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ability to recover from failure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Diagnosis, analysis, “surgical” repair,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Maintainability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Economical adaptation to new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Survivability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ability to withstand “attack”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Recognize, resist, and recover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Error tolerance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Avoid or at least tolerate user errors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Autocorrect if possible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Teach the user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511163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Specification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Types of specification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Risk-driven – avoid hazards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Reliability – measurable performance standards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Security – authorization and protection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Formal specification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Human communication is complex and error prone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Formality seeks to simplify and reduce the opportunity for error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Unfortunately formality has had limited effectiveness in practice to date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75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Risk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Assessment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Identify assets requiring protection and value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Identify threats and likelihood of occurence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Assess exposure (likelihood X impact)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Consider mitigation possibilities and costs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Mitigate where feasible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Life-cycle risk assessment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Secondary assessment following system and data architecture decisions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1093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Failure Categories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Hardware failure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Design errors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Component failure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Software failure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Requirements issues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Design errors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Coding defects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Operational failure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User misuse</a:t>
            </a:r>
          </a:p>
        </p:txBody>
      </p:sp>
    </p:spTree>
    <p:extLst>
      <p:ext uri="{BB962C8B-B14F-4D97-AF65-F5344CB8AC3E}">
        <p14:creationId xmlns:p14="http://schemas.microsoft.com/office/powerpoint/2010/main" val="18607673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Safety Critical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Primary safety-critical systems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Embedded system controllers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Failure of the controller leads to failure of the system it is controlling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Secondary safety-critical systems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Failure of this system will not directly cause harm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However such a failure could lead to harmful situations (e.g., CAD or CASE tools)</a:t>
            </a:r>
          </a:p>
        </p:txBody>
      </p:sp>
    </p:spTree>
    <p:extLst>
      <p:ext uri="{BB962C8B-B14F-4D97-AF65-F5344CB8AC3E}">
        <p14:creationId xmlns:p14="http://schemas.microsoft.com/office/powerpoint/2010/main" val="35612599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The Need for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Openness has many benefits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sharing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Remote user access,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But also introduces vulnerabilities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Unauthorized access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Denial of service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Exposure of sensitive data,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Security engineering attempts to develop systems that minimize the exposure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Application security is a software engineering problem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Infrastructure security is a systems engineering problem</a:t>
            </a:r>
          </a:p>
        </p:txBody>
      </p:sp>
    </p:spTree>
    <p:extLst>
      <p:ext uri="{BB962C8B-B14F-4D97-AF65-F5344CB8AC3E}">
        <p14:creationId xmlns:p14="http://schemas.microsoft.com/office/powerpoint/2010/main" val="350304190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783</Words>
  <Application>Microsoft Office PowerPoint</Application>
  <PresentationFormat>On-screen Show (4:3)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Dependability Considerations</vt:lpstr>
      <vt:lpstr>Specification</vt:lpstr>
      <vt:lpstr>Risk Management</vt:lpstr>
      <vt:lpstr>Failure Categories</vt:lpstr>
      <vt:lpstr>Safety Critical Systems</vt:lpstr>
      <vt:lpstr>The Need for Security</vt:lpstr>
      <vt:lpstr>Security Management</vt:lpstr>
      <vt:lpstr>Security Concepts</vt:lpstr>
      <vt:lpstr>Design for Security</vt:lpstr>
      <vt:lpstr>Design for Deployment</vt:lpstr>
      <vt:lpstr>Dependable Programming</vt:lpstr>
      <vt:lpstr>Risky Programming</vt:lpstr>
      <vt:lpstr>Survivability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2019-09-21T01:08:39Z</dcterms:modified>
</cp:coreProperties>
</file>