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9" r:id="rId2"/>
    <p:sldId id="281" r:id="rId3"/>
    <p:sldId id="344" r:id="rId4"/>
    <p:sldId id="345" r:id="rId5"/>
    <p:sldId id="347" r:id="rId6"/>
    <p:sldId id="349" r:id="rId7"/>
    <p:sldId id="351" r:id="rId8"/>
    <p:sldId id="353" r:id="rId9"/>
    <p:sldId id="355" r:id="rId10"/>
    <p:sldId id="357" r:id="rId11"/>
    <p:sldId id="359" r:id="rId12"/>
    <p:sldId id="361" r:id="rId13"/>
    <p:sldId id="363" r:id="rId14"/>
    <p:sldId id="368" r:id="rId15"/>
    <p:sldId id="364" r:id="rId16"/>
    <p:sldId id="370" r:id="rId17"/>
    <p:sldId id="369" r:id="rId18"/>
    <p:sldId id="3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Evolution and Automation" id="{ABA716BF-3A5C-4ADB-94C9-CFEF84EBA240}">
          <p14:sldIdLst>
            <p14:sldId id="281"/>
            <p14:sldId id="344"/>
          </p14:sldIdLst>
        </p14:section>
        <p14:section name="Software Evolution" id="{91A4145F-9BD0-45AF-B0CF-FC0477B147B2}">
          <p14:sldIdLst>
            <p14:sldId id="345"/>
            <p14:sldId id="347"/>
            <p14:sldId id="349"/>
            <p14:sldId id="351"/>
            <p14:sldId id="353"/>
            <p14:sldId id="355"/>
            <p14:sldId id="357"/>
            <p14:sldId id="359"/>
            <p14:sldId id="361"/>
            <p14:sldId id="363"/>
          </p14:sldIdLst>
        </p14:section>
        <p14:section name="Resilience" id="{1F70B3EA-61EE-45F7-89AC-8576FD0DDAD7}">
          <p14:sldIdLst>
            <p14:sldId id="368"/>
            <p14:sldId id="364"/>
            <p14:sldId id="370"/>
            <p14:sldId id="369"/>
            <p14:sldId id="3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84034" autoAdjust="0"/>
  </p:normalViewPr>
  <p:slideViewPr>
    <p:cSldViewPr>
      <p:cViewPr varScale="1">
        <p:scale>
          <a:sx n="79" d="100"/>
          <a:sy n="79" d="100"/>
        </p:scale>
        <p:origin x="91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2682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3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template can be used as a starter file for presenting training materials in a group setting.</a:t>
            </a:r>
          </a:p>
          <a:p>
            <a:endParaRPr lang="en-US" dirty="0"/>
          </a:p>
          <a:p>
            <a:pPr lvl="0"/>
            <a:r>
              <a:rPr lang="en-US" sz="1200" b="1" dirty="0"/>
              <a:t>Sections</a:t>
            </a:r>
            <a:endParaRPr lang="en-US" sz="1200" b="0" dirty="0"/>
          </a:p>
          <a:p>
            <a:pPr lvl="0"/>
            <a:r>
              <a:rPr lang="en-US" sz="1200" b="0" dirty="0"/>
              <a:t>Right-click on a slide to add sections.</a:t>
            </a:r>
            <a:r>
              <a:rPr lang="en-US" sz="1200" b="0" baseline="0" dirty="0"/>
              <a:t> Sections can help to organize your slides or facilitate collaboration between multiple authors.</a:t>
            </a:r>
            <a:endParaRPr lang="en-US" sz="1200" b="0" dirty="0"/>
          </a:p>
          <a:p>
            <a:pPr lvl="0"/>
            <a:endParaRPr lang="en-US" sz="1200" b="1" dirty="0"/>
          </a:p>
          <a:p>
            <a:pPr lvl="0"/>
            <a:r>
              <a:rPr lang="en-US" sz="1200" b="1" dirty="0"/>
              <a:t>Notes</a:t>
            </a:r>
          </a:p>
          <a:p>
            <a:pPr lvl="0"/>
            <a:r>
              <a:rPr lang="en-US" sz="1200" dirty="0"/>
              <a:t>Use the Notes section for delivery notes or to provide additional details for the audience.</a:t>
            </a:r>
            <a:r>
              <a:rPr lang="en-US" sz="1200" baseline="0" dirty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/>
              <a:t>Keep in mind the font size (important for accessibility, visibility, videotaping, and online production)</a:t>
            </a:r>
          </a:p>
          <a:p>
            <a:pPr lvl="0"/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Coordinated colors </a:t>
            </a:r>
          </a:p>
          <a:p>
            <a:pPr lvl="0">
              <a:buFontTx/>
              <a:buNone/>
            </a:pPr>
            <a:r>
              <a:rPr lang="en-US" sz="1200" dirty="0"/>
              <a:t>Pay particular attention to the graphs, charts, and text boxes.</a:t>
            </a:r>
            <a:r>
              <a:rPr lang="en-US" sz="1200" baseline="0" dirty="0"/>
              <a:t> </a:t>
            </a:r>
            <a:endParaRPr lang="en-US" sz="1200" dirty="0"/>
          </a:p>
          <a:p>
            <a:pPr lvl="0"/>
            <a:r>
              <a:rPr lang="en-US" sz="1200" dirty="0"/>
              <a:t>Consider that attendees will print in black and white or </a:t>
            </a:r>
            <a:r>
              <a:rPr lang="en-US" sz="1200" dirty="0" err="1"/>
              <a:t>grayscale</a:t>
            </a:r>
            <a:r>
              <a:rPr lang="en-US" sz="1200" dirty="0"/>
              <a:t>. Run a test print to make sure your colors work when printed in pure black and white and </a:t>
            </a:r>
            <a:r>
              <a:rPr lang="en-US" sz="1200" dirty="0" err="1"/>
              <a:t>grayscale</a:t>
            </a:r>
            <a:r>
              <a:rPr lang="en-US" sz="1200" dirty="0"/>
              <a:t>.</a:t>
            </a:r>
          </a:p>
          <a:p>
            <a:pPr lvl="0">
              <a:buFontTx/>
              <a:buNone/>
            </a:pPr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Graphics, tables, and graphs</a:t>
            </a:r>
          </a:p>
          <a:p>
            <a:pPr lvl="0"/>
            <a:r>
              <a:rPr lang="en-US" sz="1200" dirty="0"/>
              <a:t>Keep it simple: If possible, use consistent, non-distracting styles and colors.</a:t>
            </a:r>
          </a:p>
          <a:p>
            <a:pPr lvl="0"/>
            <a:r>
              <a:rPr lang="en-US" sz="1200" dirty="0"/>
              <a:t>Label all graphs and tables.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C460C72-5FA8-47F1-9F6F-1F2832721E61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774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520A5E7-788C-4860-A5E6-BD9385D310B3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188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9D76529-5C87-4D57-A52D-B33304454893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856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9D76529-5C87-4D57-A52D-B33304454893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472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9D76529-5C87-4D57-A52D-B33304454893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358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9D76529-5C87-4D57-A52D-B33304454893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354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9D76529-5C87-4D57-A52D-B33304454893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966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9D76529-5C87-4D57-A52D-B33304454893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45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0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4C00948-9A21-406D-B5B6-B5C58EF38B17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17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49D2D35-2F31-4973-AEA5-A8C0B4504971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514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C81D7FC-5BB0-434E-B5AB-7DFA4FFC0CC4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58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98C1657-177F-47BB-A53B-874FF14E2377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988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948AF8F-0FBD-462B-B5C6-7FAF65C87323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87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A37F41C-9669-44A9-B25B-7946CF06C360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888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6179164-F441-4EE1-B983-4E65C79E7B6A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762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0809" y="2286000"/>
            <a:ext cx="6910215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Project Management for ITM</a:t>
            </a:r>
            <a:br>
              <a:rPr lang="en-US" dirty="0"/>
            </a:br>
            <a:r>
              <a:rPr lang="en-US" dirty="0" err="1"/>
              <a:t>ITM</a:t>
            </a:r>
            <a:r>
              <a:rPr lang="en-US" dirty="0"/>
              <a:t> 471/571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400" y="4038600"/>
            <a:ext cx="4772528" cy="1447800"/>
          </a:xfrm>
        </p:spPr>
        <p:txBody>
          <a:bodyPr>
            <a:normAutofit/>
          </a:bodyPr>
          <a:lstStyle>
            <a:lvl1pPr marL="0" indent="0" algn="r">
              <a:buNone/>
              <a:defRPr sz="2000" b="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Dennis J. Hood</a:t>
            </a:r>
          </a:p>
          <a:p>
            <a:r>
              <a:rPr lang="en-US" dirty="0"/>
              <a:t>School of Applied Technology</a:t>
            </a:r>
          </a:p>
          <a:p>
            <a:r>
              <a:rPr lang="en-US" dirty="0"/>
              <a:t>Spring ‘14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82397" y="55626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  <p:pic>
        <p:nvPicPr>
          <p:cNvPr id="8" name="Picture 54" descr="iit_triangle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93" y="150813"/>
            <a:ext cx="762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4228306" y="1252538"/>
            <a:ext cx="47386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600" b="1" i="1" dirty="0">
                <a:solidFill>
                  <a:srgbClr val="8C8A85"/>
                </a:solidFill>
                <a:latin typeface="Futura Lt BT" pitchFamily="34" charset="0"/>
              </a:rPr>
              <a:t>Transforming Lives. Inventing the Future. </a:t>
            </a:r>
            <a:r>
              <a:rPr lang="en-US" sz="1400" b="1" i="1" dirty="0">
                <a:solidFill>
                  <a:srgbClr val="F13131"/>
                </a:solidFill>
                <a:latin typeface="Futura Md BT" pitchFamily="34" charset="0"/>
              </a:rPr>
              <a:t>www.iit.edu</a:t>
            </a:r>
            <a:endParaRPr lang="en-US" sz="1600" b="1" i="1" dirty="0">
              <a:solidFill>
                <a:srgbClr val="F13131"/>
              </a:solidFill>
              <a:latin typeface="Futura Lt BT" pitchFamily="34" charset="0"/>
            </a:endParaRPr>
          </a:p>
        </p:txBody>
      </p:sp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3840956" y="376238"/>
            <a:ext cx="3713162" cy="522288"/>
            <a:chOff x="405" y="248"/>
            <a:chExt cx="2339" cy="32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05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11" y="249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E</a:t>
              </a:r>
              <a:endParaRPr lang="en-US" altLang="en-US" sz="2800">
                <a:solidFill>
                  <a:srgbClr val="8C8A85"/>
                </a:solidFill>
                <a:latin typeface="Futura Md BT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71" y="249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91" y="248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20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98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968" y="250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173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241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860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205" y="248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U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45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536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724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076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9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373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 userDrawn="1"/>
        </p:nvGrpSpPr>
        <p:grpSpPr bwMode="auto">
          <a:xfrm>
            <a:off x="5277643" y="766763"/>
            <a:ext cx="3409950" cy="519113"/>
            <a:chOff x="1310" y="494"/>
            <a:chExt cx="2148" cy="327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31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508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F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726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860" y="494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E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992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C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166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H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342" y="494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52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718" y="494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2826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3020" y="494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G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3214" y="494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Y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 – Intro and Motivation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Week 1 – Intro and Motivation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2286000"/>
            <a:ext cx="7247024" cy="1470025"/>
          </a:xfrm>
        </p:spPr>
        <p:txBody>
          <a:bodyPr>
            <a:normAutofit/>
          </a:bodyPr>
          <a:lstStyle/>
          <a:p>
            <a:r>
              <a:rPr lang="en-US" dirty="0"/>
              <a:t>Software Engineering</a:t>
            </a:r>
            <a:br>
              <a:rPr lang="en-US" dirty="0"/>
            </a:br>
            <a:r>
              <a:rPr lang="en-US" dirty="0"/>
              <a:t>CS 487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800600"/>
            <a:ext cx="4772528" cy="1447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Dennis Hood</a:t>
            </a:r>
          </a:p>
          <a:p>
            <a:r>
              <a:rPr lang="en-US" sz="2400" dirty="0">
                <a:latin typeface="+mn-lt"/>
              </a:rPr>
              <a:t>Computer Science</a:t>
            </a:r>
          </a:p>
          <a:p>
            <a:r>
              <a:rPr lang="en-US" sz="2400" dirty="0">
                <a:latin typeface="+mn-lt"/>
              </a:rPr>
              <a:t>Fall ‘19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Reengineering to Gain Understanding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1905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Benefits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Creates a newer, more maintainable version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Faster and cheaper than building brand new</a:t>
            </a:r>
          </a:p>
        </p:txBody>
      </p:sp>
      <p:pic>
        <p:nvPicPr>
          <p:cNvPr id="66564" name="Content Placeholder 3" descr="9.11 Re-EngProcess.eps"/>
          <p:cNvPicPr>
            <a:picLocks noGrp="1"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695" b="-12695"/>
          <a:stretch>
            <a:fillRect/>
          </a:stretch>
        </p:blipFill>
        <p:spPr bwMode="auto">
          <a:xfrm>
            <a:off x="847725" y="2420938"/>
            <a:ext cx="8067675" cy="443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877225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Refactoring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Preventive maintenance thru occasional touching up to stave off degradation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Improve structure and performance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Reduce complexity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Improve understandability, etc.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Improve what’s already there, don’t add new functionality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Targets for refactoring improvement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Removal of duplicate code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Decomposing long methods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Simplify or replace “switch” statements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Encapsulate recurring “clumps” of data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Remove speculative generality</a:t>
            </a:r>
          </a:p>
        </p:txBody>
      </p:sp>
    </p:spTree>
    <p:extLst>
      <p:ext uri="{BB962C8B-B14F-4D97-AF65-F5344CB8AC3E}">
        <p14:creationId xmlns:p14="http://schemas.microsoft.com/office/powerpoint/2010/main" val="244329568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Legacy Systems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Systems supporting critical business systems may hang around for a while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Change is risky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Need downtime to switch over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Domain knowledge seeps away over time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Possible next steps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Scrap it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Leave it as is and maintain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Reengineer it to improve maintainability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Replace all or at least some of it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Assess business value vs. system quality</a:t>
            </a:r>
          </a:p>
        </p:txBody>
      </p:sp>
    </p:spTree>
    <p:extLst>
      <p:ext uri="{BB962C8B-B14F-4D97-AF65-F5344CB8AC3E}">
        <p14:creationId xmlns:p14="http://schemas.microsoft.com/office/powerpoint/2010/main" val="44379187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Legacy System Evaluation</a:t>
            </a:r>
          </a:p>
        </p:txBody>
      </p:sp>
      <p:pic>
        <p:nvPicPr>
          <p:cNvPr id="72707" name="Content Placeholder 3" descr="9.13 LegacySysAss.eps"/>
          <p:cNvPicPr>
            <a:picLocks noGrp="1"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66" r="-10966"/>
          <a:stretch>
            <a:fillRect/>
          </a:stretch>
        </p:blipFill>
        <p:spPr bwMode="auto">
          <a:xfrm>
            <a:off x="898525" y="1905000"/>
            <a:ext cx="7712075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6714636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Sociotechnical Systems</a:t>
            </a:r>
            <a:endParaRPr lang="en-US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Systems consist of both software and hardware, and operate within an environment which includes users, partners and other systems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The sociotechnical systems stack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Social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Organizational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Business process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Application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Communications and data management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Operating system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Equipment</a:t>
            </a:r>
          </a:p>
          <a:p>
            <a:pPr lvl="1">
              <a:lnSpc>
                <a:spcPct val="80000"/>
              </a:lnSpc>
              <a:defRPr/>
            </a:pPr>
            <a:endParaRPr lang="en-US" dirty="0"/>
          </a:p>
          <a:p>
            <a:pPr>
              <a:lnSpc>
                <a:spcPct val="8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46906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 dirty="0"/>
              <a:t>Resilience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The ability to withstand stress to the point of complete recovery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The resiliency of a system therefore refers to its ability to continue to provide services as specified, even under the stress of disruptive events (e.g., equipment failures, user errors, cyberattacks, etc.)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Failure happens – best be able to handle it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There is an implied priority given to critical services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We would benefit from an extension which includes resilience in the face of change </a:t>
            </a:r>
          </a:p>
          <a:p>
            <a:pPr>
              <a:lnSpc>
                <a:spcPct val="8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0382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 dirty="0"/>
              <a:t>Exception Handling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Resilient engineering is focused on the detection of, response to, and recovery from exceptional conditions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Resilient activities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Recognition – an adequate degree of awareness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Resistance – early detection may allow for “fighting off” the condition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Recovery – timely restoration of (especially critical) systems to minimize disruption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Reinstatement – return to normal operation</a:t>
            </a:r>
          </a:p>
          <a:p>
            <a:pPr>
              <a:lnSpc>
                <a:spcPct val="8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4388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 dirty="0"/>
              <a:t>Cybersecurity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Our current massively interconnected environment offers many paths for opportunistic would-be invaders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Adequately securing system functions and sensitive data has been always been a (non-functional) requirement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Increasingly this has extended to cybersecurity – maintaining adequate security in a networked environment </a:t>
            </a:r>
          </a:p>
          <a:p>
            <a:pPr>
              <a:lnSpc>
                <a:spcPct val="8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9308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 dirty="0"/>
              <a:t>Security Controls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Authentication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Forcing users to prove that they are authorized to access assets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Encryption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Altering the form of sensitive data to the point that unauthorized users would not be able to understand or make use of it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Firewalls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Protective checkpoints for restricting traffic flow to only </a:t>
            </a:r>
            <a:r>
              <a:rPr lang="en-US"/>
              <a:t>trusted sources</a:t>
            </a:r>
            <a:endParaRPr lang="en-US" dirty="0"/>
          </a:p>
          <a:p>
            <a:pPr>
              <a:lnSpc>
                <a:spcPct val="8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5180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r>
              <a:rPr lang="en-US" sz="7200" dirty="0"/>
              <a:t>Week 9</a:t>
            </a:r>
          </a:p>
          <a:p>
            <a:r>
              <a:rPr lang="en-US" sz="7200" dirty="0"/>
              <a:t>Software Evolution and Resilience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Lesson Overview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Evolution and Resilience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Reading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Ch. 9 – Software Evolution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Ch. 14 – Resilience Engineering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Objectives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Look at challenges associated with evolving software systems and approaches for dealing with them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Discuss system reengineering as a means for gaining insight into the design of legacy systems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Consider the concepts of resiliency and resilient engineering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Discuss cybersecurity in this context</a:t>
            </a:r>
          </a:p>
        </p:txBody>
      </p:sp>
    </p:spTree>
    <p:extLst>
      <p:ext uri="{BB962C8B-B14F-4D97-AF65-F5344CB8AC3E}">
        <p14:creationId xmlns:p14="http://schemas.microsoft.com/office/powerpoint/2010/main" val="306080500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Software Evolution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Manage the inevitable change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Support and facilitate business growth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Take advantage of technology innovation</a:t>
            </a:r>
          </a:p>
          <a:p>
            <a:pPr>
              <a:lnSpc>
                <a:spcPct val="80000"/>
              </a:lnSpc>
            </a:pPr>
            <a:r>
              <a:rPr lang="en-US" altLang="en-US"/>
              <a:t>Evolve-release-evolve-release-…</a:t>
            </a:r>
          </a:p>
          <a:p>
            <a:pPr>
              <a:lnSpc>
                <a:spcPct val="80000"/>
              </a:lnSpc>
            </a:pPr>
            <a:endParaRPr lang="en-US" altLang="en-US"/>
          </a:p>
          <a:p>
            <a:pPr lvl="1">
              <a:lnSpc>
                <a:spcPct val="80000"/>
              </a:lnSpc>
            </a:pPr>
            <a:endParaRPr lang="en-US" altLang="en-US"/>
          </a:p>
          <a:p>
            <a:pPr lvl="1">
              <a:lnSpc>
                <a:spcPct val="80000"/>
              </a:lnSpc>
            </a:pPr>
            <a:endParaRPr lang="en-US" altLang="en-US"/>
          </a:p>
        </p:txBody>
      </p:sp>
      <p:pic>
        <p:nvPicPr>
          <p:cNvPr id="54276" name="Content Placeholder 3" descr="9.1 SpiralEvolution.eps"/>
          <p:cNvPicPr>
            <a:picLocks noGrp="1"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70" r="-7970"/>
          <a:stretch>
            <a:fillRect/>
          </a:stretch>
        </p:blipFill>
        <p:spPr bwMode="auto">
          <a:xfrm>
            <a:off x="1524000" y="3286125"/>
            <a:ext cx="6324600" cy="305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979889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Evolution Dynamics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Grow or progressively lose value (e.g., user satisfaction, perceived quality, etc.)</a:t>
            </a:r>
          </a:p>
          <a:p>
            <a:pPr>
              <a:lnSpc>
                <a:spcPct val="80000"/>
              </a:lnSpc>
            </a:pPr>
            <a:r>
              <a:rPr lang="en-US" altLang="en-US"/>
              <a:t>Evolution tends to increase complexity</a:t>
            </a:r>
          </a:p>
          <a:p>
            <a:pPr>
              <a:lnSpc>
                <a:spcPct val="80000"/>
              </a:lnSpc>
            </a:pPr>
            <a:r>
              <a:rPr lang="en-US" altLang="en-US"/>
              <a:t>Bigger systems tend to resist evolution</a:t>
            </a:r>
          </a:p>
          <a:p>
            <a:pPr>
              <a:lnSpc>
                <a:spcPct val="80000"/>
              </a:lnSpc>
            </a:pPr>
            <a:r>
              <a:rPr lang="en-US" altLang="en-US"/>
              <a:t>Organizational bureaucracy dampens evolution</a:t>
            </a:r>
          </a:p>
          <a:p>
            <a:pPr>
              <a:lnSpc>
                <a:spcPct val="80000"/>
              </a:lnSpc>
            </a:pPr>
            <a:r>
              <a:rPr lang="en-US" altLang="en-US"/>
              <a:t>The bigger the evolution the greater the number of associated problems</a:t>
            </a:r>
          </a:p>
        </p:txBody>
      </p:sp>
    </p:spTree>
    <p:extLst>
      <p:ext uri="{BB962C8B-B14F-4D97-AF65-F5344CB8AC3E}">
        <p14:creationId xmlns:p14="http://schemas.microsoft.com/office/powerpoint/2010/main" val="323040293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Managed Change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Formal change requests/proposals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Purpose and priority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Cost and effort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Risk assessment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Change review and authorization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Change control board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Change implementation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Software engineering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Planning and management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Change release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Communication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Rollback planning</a:t>
            </a:r>
          </a:p>
        </p:txBody>
      </p:sp>
    </p:spTree>
    <p:extLst>
      <p:ext uri="{BB962C8B-B14F-4D97-AF65-F5344CB8AC3E}">
        <p14:creationId xmlns:p14="http://schemas.microsoft.com/office/powerpoint/2010/main" val="263859102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Program Evolution Dynamics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Change is inevitable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As long as the system is used there will be demand to correct imperfections, improve shortcomings and add functionality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Change increases complexity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Adding to an existing structure tends to degrade stability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New functionality may bring new defects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Change tends to be regulated by factors such as system and organization size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Big systems are more difficult to change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Bureaucracies impede change</a:t>
            </a:r>
          </a:p>
          <a:p>
            <a:pPr>
              <a:lnSpc>
                <a:spcPct val="8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94656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Maintenance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Development effort and discipline should reduce maintenance effort and cost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Better analysis will result in a better alignment with user needs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Better design and implementation will reduce defects (including user confusion, etc.)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More thorough QA will minimize defects in production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The evolutionary approach can be result in higher maintenance costs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Adding functionality to an existing system is more difficult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This issue should be countered by planning evolutions well in advance where possible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Change should be managed with discipline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Defect removal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Enhancements </a:t>
            </a:r>
          </a:p>
        </p:txBody>
      </p:sp>
    </p:spTree>
    <p:extLst>
      <p:ext uri="{BB962C8B-B14F-4D97-AF65-F5344CB8AC3E}">
        <p14:creationId xmlns:p14="http://schemas.microsoft.com/office/powerpoint/2010/main" val="92050360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Drivers of Maintenance Activity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Interfaces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Number and complexity matter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User and system interfaces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Information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Number of data sources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Data structure complexity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Volatile requirements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Policies and procedures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Business rules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Technology 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Processes utilizing the system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The more users, the more demand for change</a:t>
            </a:r>
          </a:p>
        </p:txBody>
      </p:sp>
    </p:spTree>
    <p:extLst>
      <p:ext uri="{BB962C8B-B14F-4D97-AF65-F5344CB8AC3E}">
        <p14:creationId xmlns:p14="http://schemas.microsoft.com/office/powerpoint/2010/main" val="1595540884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971</Words>
  <Application>Microsoft Office PowerPoint</Application>
  <PresentationFormat>On-screen Show (4:3)</PresentationFormat>
  <Paragraphs>171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Futura Bk BT</vt:lpstr>
      <vt:lpstr>Futura Lt BT</vt:lpstr>
      <vt:lpstr>Futura Md BT</vt:lpstr>
      <vt:lpstr>Georgia</vt:lpstr>
      <vt:lpstr>Times New Roman</vt:lpstr>
      <vt:lpstr>Training</vt:lpstr>
      <vt:lpstr>Software Engineering CS 487</vt:lpstr>
      <vt:lpstr>PowerPoint Presentation</vt:lpstr>
      <vt:lpstr>Lesson Overview</vt:lpstr>
      <vt:lpstr>Software Evolution</vt:lpstr>
      <vt:lpstr>Evolution Dynamics</vt:lpstr>
      <vt:lpstr>Managed Change</vt:lpstr>
      <vt:lpstr>Program Evolution Dynamics</vt:lpstr>
      <vt:lpstr>Maintenance</vt:lpstr>
      <vt:lpstr>Drivers of Maintenance Activity</vt:lpstr>
      <vt:lpstr>Reengineering to Gain Understanding</vt:lpstr>
      <vt:lpstr>Refactoring </vt:lpstr>
      <vt:lpstr>Legacy Systems</vt:lpstr>
      <vt:lpstr>Legacy System Evaluation</vt:lpstr>
      <vt:lpstr>Sociotechnical Systems</vt:lpstr>
      <vt:lpstr>Resilience</vt:lpstr>
      <vt:lpstr>Exception Handling</vt:lpstr>
      <vt:lpstr>Cybersecurity</vt:lpstr>
      <vt:lpstr>Security Controls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2014-01-06T17:59:55Z</dcterms:created>
  <dcterms:modified xsi:type="dcterms:W3CDTF">2019-10-14T19:56:21Z</dcterms:modified>
</cp:coreProperties>
</file>