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61" r:id="rId3"/>
    <p:sldId id="360" r:id="rId4"/>
    <p:sldId id="450" r:id="rId5"/>
    <p:sldId id="258" r:id="rId6"/>
    <p:sldId id="289" r:id="rId7"/>
    <p:sldId id="263" r:id="rId8"/>
    <p:sldId id="264" r:id="rId9"/>
    <p:sldId id="265" r:id="rId10"/>
    <p:sldId id="268" r:id="rId11"/>
    <p:sldId id="269" r:id="rId12"/>
    <p:sldId id="298" r:id="rId13"/>
    <p:sldId id="437" r:id="rId14"/>
    <p:sldId id="362" r:id="rId15"/>
    <p:sldId id="439" r:id="rId16"/>
    <p:sldId id="364" r:id="rId17"/>
    <p:sldId id="363" r:id="rId18"/>
    <p:sldId id="361" r:id="rId19"/>
    <p:sldId id="440" r:id="rId20"/>
    <p:sldId id="441" r:id="rId21"/>
    <p:sldId id="472" r:id="rId22"/>
    <p:sldId id="442" r:id="rId23"/>
    <p:sldId id="443" r:id="rId24"/>
    <p:sldId id="444" r:id="rId25"/>
    <p:sldId id="446" r:id="rId26"/>
    <p:sldId id="447" r:id="rId27"/>
    <p:sldId id="445" r:id="rId28"/>
    <p:sldId id="449" r:id="rId29"/>
    <p:sldId id="448" r:id="rId30"/>
    <p:sldId id="473" r:id="rId31"/>
    <p:sldId id="486" r:id="rId32"/>
    <p:sldId id="485" r:id="rId33"/>
    <p:sldId id="451" r:id="rId34"/>
    <p:sldId id="452" r:id="rId35"/>
    <p:sldId id="453" r:id="rId36"/>
    <p:sldId id="454" r:id="rId37"/>
    <p:sldId id="455" r:id="rId38"/>
    <p:sldId id="456" r:id="rId39"/>
    <p:sldId id="471" r:id="rId40"/>
    <p:sldId id="459" r:id="rId41"/>
    <p:sldId id="460" r:id="rId42"/>
    <p:sldId id="461" r:id="rId43"/>
    <p:sldId id="474" r:id="rId44"/>
    <p:sldId id="462" r:id="rId45"/>
    <p:sldId id="475" r:id="rId46"/>
    <p:sldId id="463" r:id="rId47"/>
    <p:sldId id="476" r:id="rId48"/>
    <p:sldId id="477" r:id="rId49"/>
    <p:sldId id="479" r:id="rId50"/>
    <p:sldId id="480" r:id="rId51"/>
    <p:sldId id="478" r:id="rId52"/>
    <p:sldId id="465" r:id="rId53"/>
    <p:sldId id="487" r:id="rId54"/>
    <p:sldId id="466" r:id="rId55"/>
    <p:sldId id="481" r:id="rId56"/>
    <p:sldId id="482" r:id="rId57"/>
    <p:sldId id="483" r:id="rId58"/>
    <p:sldId id="484" r:id="rId59"/>
    <p:sldId id="467" r:id="rId60"/>
    <p:sldId id="468" r:id="rId61"/>
    <p:sldId id="488" r:id="rId62"/>
    <p:sldId id="469" r:id="rId63"/>
    <p:sldId id="470" r:id="rId64"/>
    <p:sldId id="489" r:id="rId65"/>
  </p:sldIdLst>
  <p:sldSz cx="12192000" cy="6858000"/>
  <p:notesSz cx="69977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04" autoAdjust="0"/>
    <p:restoredTop sz="94660"/>
  </p:normalViewPr>
  <p:slideViewPr>
    <p:cSldViewPr snapToGrid="0">
      <p:cViewPr varScale="1">
        <p:scale>
          <a:sx n="102" d="100"/>
          <a:sy n="102" d="100"/>
        </p:scale>
        <p:origin x="15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543F50-314A-4EC1-B046-A089783C0D60}" type="doc">
      <dgm:prSet loTypeId="urn:microsoft.com/office/officeart/2005/8/layout/cycle5" loCatId="cycle" qsTypeId="urn:microsoft.com/office/officeart/2005/8/quickstyle/simple1" qsCatId="simple" csTypeId="urn:microsoft.com/office/officeart/2005/8/colors/colorful1" csCatId="colorful" phldr="1"/>
      <dgm:spPr/>
      <dgm:t>
        <a:bodyPr/>
        <a:lstStyle/>
        <a:p>
          <a:endParaRPr lang="en-US"/>
        </a:p>
      </dgm:t>
    </dgm:pt>
    <dgm:pt modelId="{C2EB6301-C2D5-4ACA-A9DF-F7D4B4A2E632}">
      <dgm:prSet phldrT="[Text]"/>
      <dgm:spPr/>
      <dgm:t>
        <a:bodyPr/>
        <a:lstStyle/>
        <a:p>
          <a:r>
            <a:rPr lang="en-US" dirty="0"/>
            <a:t>Ask the Question</a:t>
          </a:r>
        </a:p>
      </dgm:t>
    </dgm:pt>
    <dgm:pt modelId="{C1400687-2D16-48E4-9DAA-0B06CB591E3C}" type="parTrans" cxnId="{F1183358-68CC-4816-8748-401B58058467}">
      <dgm:prSet/>
      <dgm:spPr/>
      <dgm:t>
        <a:bodyPr/>
        <a:lstStyle/>
        <a:p>
          <a:endParaRPr lang="en-US"/>
        </a:p>
      </dgm:t>
    </dgm:pt>
    <dgm:pt modelId="{AE877F60-B4AA-437A-AA79-971B6ED48995}" type="sibTrans" cxnId="{F1183358-68CC-4816-8748-401B58058467}">
      <dgm:prSet/>
      <dgm:spPr/>
      <dgm:t>
        <a:bodyPr/>
        <a:lstStyle/>
        <a:p>
          <a:endParaRPr lang="en-US"/>
        </a:p>
      </dgm:t>
    </dgm:pt>
    <dgm:pt modelId="{A2A9483F-0006-497C-989B-5D7E73E4F9A2}">
      <dgm:prSet phldrT="[Text]"/>
      <dgm:spPr/>
      <dgm:t>
        <a:bodyPr/>
        <a:lstStyle/>
        <a:p>
          <a:r>
            <a:rPr lang="en-US" dirty="0"/>
            <a:t>Specify What to Learn</a:t>
          </a:r>
        </a:p>
      </dgm:t>
    </dgm:pt>
    <dgm:pt modelId="{E727183E-006F-4ADA-B5B6-88431777CF9B}" type="parTrans" cxnId="{95403F5E-26B8-41E8-8ED3-BFE613161246}">
      <dgm:prSet/>
      <dgm:spPr/>
      <dgm:t>
        <a:bodyPr/>
        <a:lstStyle/>
        <a:p>
          <a:endParaRPr lang="en-US"/>
        </a:p>
      </dgm:t>
    </dgm:pt>
    <dgm:pt modelId="{14A12112-73B8-4CF7-AFA0-F1255D09525F}" type="sibTrans" cxnId="{95403F5E-26B8-41E8-8ED3-BFE613161246}">
      <dgm:prSet/>
      <dgm:spPr/>
      <dgm:t>
        <a:bodyPr/>
        <a:lstStyle/>
        <a:p>
          <a:endParaRPr lang="en-US"/>
        </a:p>
      </dgm:t>
    </dgm:pt>
    <dgm:pt modelId="{F77AD03F-F651-4C35-A61B-CE4CF31223F1}">
      <dgm:prSet phldrT="[Text]"/>
      <dgm:spPr/>
      <dgm:t>
        <a:bodyPr/>
        <a:lstStyle/>
        <a:p>
          <a:r>
            <a:rPr lang="en-US" dirty="0"/>
            <a:t>Retrieve Data</a:t>
          </a:r>
        </a:p>
      </dgm:t>
    </dgm:pt>
    <dgm:pt modelId="{91277742-F01A-4987-92D4-DED0346DBDE9}" type="parTrans" cxnId="{AC98DADF-B233-4F2A-A423-D799F2827D6D}">
      <dgm:prSet/>
      <dgm:spPr/>
      <dgm:t>
        <a:bodyPr/>
        <a:lstStyle/>
        <a:p>
          <a:endParaRPr lang="en-US"/>
        </a:p>
      </dgm:t>
    </dgm:pt>
    <dgm:pt modelId="{7E2F0E3C-31E5-47C2-9891-23EE8B155DD6}" type="sibTrans" cxnId="{AC98DADF-B233-4F2A-A423-D799F2827D6D}">
      <dgm:prSet/>
      <dgm:spPr/>
      <dgm:t>
        <a:bodyPr/>
        <a:lstStyle/>
        <a:p>
          <a:endParaRPr lang="en-US"/>
        </a:p>
      </dgm:t>
    </dgm:pt>
    <dgm:pt modelId="{D3235D5D-C05C-49C8-9682-00D8A874C4F7}">
      <dgm:prSet phldrT="[Text]"/>
      <dgm:spPr/>
      <dgm:t>
        <a:bodyPr/>
        <a:lstStyle/>
        <a:p>
          <a:r>
            <a:rPr lang="en-US" dirty="0"/>
            <a:t>Train Algorithms</a:t>
          </a:r>
        </a:p>
      </dgm:t>
    </dgm:pt>
    <dgm:pt modelId="{7729F0E1-371C-4103-86ED-7C6544E0ED18}" type="parTrans" cxnId="{98407C28-5C9D-4F2B-AD21-5080B1450609}">
      <dgm:prSet/>
      <dgm:spPr/>
      <dgm:t>
        <a:bodyPr/>
        <a:lstStyle/>
        <a:p>
          <a:endParaRPr lang="en-US"/>
        </a:p>
      </dgm:t>
    </dgm:pt>
    <dgm:pt modelId="{245D8519-71C0-45B9-A799-1ED8127921AB}" type="sibTrans" cxnId="{98407C28-5C9D-4F2B-AD21-5080B1450609}">
      <dgm:prSet/>
      <dgm:spPr/>
      <dgm:t>
        <a:bodyPr/>
        <a:lstStyle/>
        <a:p>
          <a:endParaRPr lang="en-US"/>
        </a:p>
      </dgm:t>
    </dgm:pt>
    <dgm:pt modelId="{1B39754C-F26C-4543-9F7D-AF6C88B89DD7}">
      <dgm:prSet phldrT="[Text]"/>
      <dgm:spPr/>
      <dgm:t>
        <a:bodyPr/>
        <a:lstStyle/>
        <a:p>
          <a:r>
            <a:rPr lang="en-US" dirty="0"/>
            <a:t>Deploy Algorithm</a:t>
          </a:r>
        </a:p>
      </dgm:t>
    </dgm:pt>
    <dgm:pt modelId="{C05936D9-69B6-4A30-B662-799C703B0390}" type="parTrans" cxnId="{38F1E8DA-98E4-42FD-AE72-2CD1E46FA88F}">
      <dgm:prSet/>
      <dgm:spPr/>
      <dgm:t>
        <a:bodyPr/>
        <a:lstStyle/>
        <a:p>
          <a:endParaRPr lang="en-US"/>
        </a:p>
      </dgm:t>
    </dgm:pt>
    <dgm:pt modelId="{EF042BF8-50A9-4E36-99E4-531D5EDF20DD}" type="sibTrans" cxnId="{38F1E8DA-98E4-42FD-AE72-2CD1E46FA88F}">
      <dgm:prSet/>
      <dgm:spPr/>
      <dgm:t>
        <a:bodyPr/>
        <a:lstStyle/>
        <a:p>
          <a:endParaRPr lang="en-US"/>
        </a:p>
      </dgm:t>
    </dgm:pt>
    <dgm:pt modelId="{3EC885F6-40E5-4A37-ACFC-B35A3C5C2E29}">
      <dgm:prSet/>
      <dgm:spPr/>
      <dgm:t>
        <a:bodyPr/>
        <a:lstStyle/>
        <a:p>
          <a:r>
            <a:rPr lang="en-US" dirty="0"/>
            <a:t>Collect Feedback</a:t>
          </a:r>
        </a:p>
      </dgm:t>
    </dgm:pt>
    <dgm:pt modelId="{F3789009-486C-42BD-8A16-80CF9D3726CA}" type="parTrans" cxnId="{D2F68031-E88E-4697-B990-398FF81A3944}">
      <dgm:prSet/>
      <dgm:spPr/>
      <dgm:t>
        <a:bodyPr/>
        <a:lstStyle/>
        <a:p>
          <a:endParaRPr lang="en-US"/>
        </a:p>
      </dgm:t>
    </dgm:pt>
    <dgm:pt modelId="{86DFFD77-660F-47D4-A769-501EAF6BD667}" type="sibTrans" cxnId="{D2F68031-E88E-4697-B990-398FF81A3944}">
      <dgm:prSet/>
      <dgm:spPr/>
      <dgm:t>
        <a:bodyPr/>
        <a:lstStyle/>
        <a:p>
          <a:endParaRPr lang="en-US"/>
        </a:p>
      </dgm:t>
    </dgm:pt>
    <dgm:pt modelId="{78B516AB-14D7-4DD1-BFB6-4D11395BC7D9}">
      <dgm:prSet/>
      <dgm:spPr/>
      <dgm:t>
        <a:bodyPr/>
        <a:lstStyle/>
        <a:p>
          <a:r>
            <a:rPr lang="en-US" dirty="0"/>
            <a:t>Use  Feedback </a:t>
          </a:r>
        </a:p>
      </dgm:t>
    </dgm:pt>
    <dgm:pt modelId="{AE682B37-4408-41F0-89D0-5F2AA59F0411}" type="parTrans" cxnId="{D4E06F63-158A-4752-8E6A-039267BCFD37}">
      <dgm:prSet/>
      <dgm:spPr/>
      <dgm:t>
        <a:bodyPr/>
        <a:lstStyle/>
        <a:p>
          <a:endParaRPr lang="en-US"/>
        </a:p>
      </dgm:t>
    </dgm:pt>
    <dgm:pt modelId="{021296E2-4E83-4AB6-9314-BFEA27A49FFB}" type="sibTrans" cxnId="{D4E06F63-158A-4752-8E6A-039267BCFD37}">
      <dgm:prSet/>
      <dgm:spPr/>
      <dgm:t>
        <a:bodyPr/>
        <a:lstStyle/>
        <a:p>
          <a:endParaRPr lang="en-US"/>
        </a:p>
      </dgm:t>
    </dgm:pt>
    <dgm:pt modelId="{855E165D-70F7-4D4F-A086-A97E74041C82}" type="pres">
      <dgm:prSet presAssocID="{96543F50-314A-4EC1-B046-A089783C0D60}" presName="cycle" presStyleCnt="0">
        <dgm:presLayoutVars>
          <dgm:dir/>
          <dgm:resizeHandles val="exact"/>
        </dgm:presLayoutVars>
      </dgm:prSet>
      <dgm:spPr/>
    </dgm:pt>
    <dgm:pt modelId="{3A7D762C-5386-4942-A7D7-0095087B019D}" type="pres">
      <dgm:prSet presAssocID="{C2EB6301-C2D5-4ACA-A9DF-F7D4B4A2E632}" presName="node" presStyleLbl="node1" presStyleIdx="0" presStyleCnt="7">
        <dgm:presLayoutVars>
          <dgm:bulletEnabled val="1"/>
        </dgm:presLayoutVars>
      </dgm:prSet>
      <dgm:spPr/>
    </dgm:pt>
    <dgm:pt modelId="{0AFD6907-CEF6-4EA3-8E97-8556A576217D}" type="pres">
      <dgm:prSet presAssocID="{C2EB6301-C2D5-4ACA-A9DF-F7D4B4A2E632}" presName="spNode" presStyleCnt="0"/>
      <dgm:spPr/>
    </dgm:pt>
    <dgm:pt modelId="{66D7E678-BF14-448C-9E8D-878C535B0AEC}" type="pres">
      <dgm:prSet presAssocID="{AE877F60-B4AA-437A-AA79-971B6ED48995}" presName="sibTrans" presStyleLbl="sibTrans1D1" presStyleIdx="0" presStyleCnt="7"/>
      <dgm:spPr/>
    </dgm:pt>
    <dgm:pt modelId="{A9E8B138-FD0F-4226-B9A4-2B44DE23A74B}" type="pres">
      <dgm:prSet presAssocID="{A2A9483F-0006-497C-989B-5D7E73E4F9A2}" presName="node" presStyleLbl="node1" presStyleIdx="1" presStyleCnt="7">
        <dgm:presLayoutVars>
          <dgm:bulletEnabled val="1"/>
        </dgm:presLayoutVars>
      </dgm:prSet>
      <dgm:spPr/>
    </dgm:pt>
    <dgm:pt modelId="{8283B6E3-AAB8-45CB-AC71-E122962A1131}" type="pres">
      <dgm:prSet presAssocID="{A2A9483F-0006-497C-989B-5D7E73E4F9A2}" presName="spNode" presStyleCnt="0"/>
      <dgm:spPr/>
    </dgm:pt>
    <dgm:pt modelId="{58B347F2-1BCA-45C1-8995-1DF4004C7B30}" type="pres">
      <dgm:prSet presAssocID="{14A12112-73B8-4CF7-AFA0-F1255D09525F}" presName="sibTrans" presStyleLbl="sibTrans1D1" presStyleIdx="1" presStyleCnt="7"/>
      <dgm:spPr/>
    </dgm:pt>
    <dgm:pt modelId="{279E69F0-32E1-4761-A6F3-82AC2DD75115}" type="pres">
      <dgm:prSet presAssocID="{F77AD03F-F651-4C35-A61B-CE4CF31223F1}" presName="node" presStyleLbl="node1" presStyleIdx="2" presStyleCnt="7">
        <dgm:presLayoutVars>
          <dgm:bulletEnabled val="1"/>
        </dgm:presLayoutVars>
      </dgm:prSet>
      <dgm:spPr/>
    </dgm:pt>
    <dgm:pt modelId="{B978DB59-51EF-4B05-B53C-8335DDF81E67}" type="pres">
      <dgm:prSet presAssocID="{F77AD03F-F651-4C35-A61B-CE4CF31223F1}" presName="spNode" presStyleCnt="0"/>
      <dgm:spPr/>
    </dgm:pt>
    <dgm:pt modelId="{5609A525-C909-477F-B3BA-794B9D5993A1}" type="pres">
      <dgm:prSet presAssocID="{7E2F0E3C-31E5-47C2-9891-23EE8B155DD6}" presName="sibTrans" presStyleLbl="sibTrans1D1" presStyleIdx="2" presStyleCnt="7"/>
      <dgm:spPr/>
    </dgm:pt>
    <dgm:pt modelId="{FCC724C2-DB2C-4A36-8A90-C652AD21C398}" type="pres">
      <dgm:prSet presAssocID="{D3235D5D-C05C-49C8-9682-00D8A874C4F7}" presName="node" presStyleLbl="node1" presStyleIdx="3" presStyleCnt="7">
        <dgm:presLayoutVars>
          <dgm:bulletEnabled val="1"/>
        </dgm:presLayoutVars>
      </dgm:prSet>
      <dgm:spPr/>
    </dgm:pt>
    <dgm:pt modelId="{60826A24-EA19-48D8-8062-8F7A9F064632}" type="pres">
      <dgm:prSet presAssocID="{D3235D5D-C05C-49C8-9682-00D8A874C4F7}" presName="spNode" presStyleCnt="0"/>
      <dgm:spPr/>
    </dgm:pt>
    <dgm:pt modelId="{BE4C48BC-C02E-4C80-B719-9452A14D8F74}" type="pres">
      <dgm:prSet presAssocID="{245D8519-71C0-45B9-A799-1ED8127921AB}" presName="sibTrans" presStyleLbl="sibTrans1D1" presStyleIdx="3" presStyleCnt="7"/>
      <dgm:spPr/>
    </dgm:pt>
    <dgm:pt modelId="{3801D21F-0232-4336-BE57-145D8075D3CC}" type="pres">
      <dgm:prSet presAssocID="{1B39754C-F26C-4543-9F7D-AF6C88B89DD7}" presName="node" presStyleLbl="node1" presStyleIdx="4" presStyleCnt="7">
        <dgm:presLayoutVars>
          <dgm:bulletEnabled val="1"/>
        </dgm:presLayoutVars>
      </dgm:prSet>
      <dgm:spPr/>
    </dgm:pt>
    <dgm:pt modelId="{6D302705-FEE2-470B-B2CD-F50E073203EE}" type="pres">
      <dgm:prSet presAssocID="{1B39754C-F26C-4543-9F7D-AF6C88B89DD7}" presName="spNode" presStyleCnt="0"/>
      <dgm:spPr/>
    </dgm:pt>
    <dgm:pt modelId="{EB0AABF0-059D-4603-8548-C2F1A73C4D99}" type="pres">
      <dgm:prSet presAssocID="{EF042BF8-50A9-4E36-99E4-531D5EDF20DD}" presName="sibTrans" presStyleLbl="sibTrans1D1" presStyleIdx="4" presStyleCnt="7"/>
      <dgm:spPr/>
    </dgm:pt>
    <dgm:pt modelId="{08CA22F9-3184-4F84-920F-D7FB4787FE0D}" type="pres">
      <dgm:prSet presAssocID="{3EC885F6-40E5-4A37-ACFC-B35A3C5C2E29}" presName="node" presStyleLbl="node1" presStyleIdx="5" presStyleCnt="7">
        <dgm:presLayoutVars>
          <dgm:bulletEnabled val="1"/>
        </dgm:presLayoutVars>
      </dgm:prSet>
      <dgm:spPr/>
    </dgm:pt>
    <dgm:pt modelId="{A49B0332-FC96-48C0-B1BF-0AFFA7794C39}" type="pres">
      <dgm:prSet presAssocID="{3EC885F6-40E5-4A37-ACFC-B35A3C5C2E29}" presName="spNode" presStyleCnt="0"/>
      <dgm:spPr/>
    </dgm:pt>
    <dgm:pt modelId="{4D677883-1CB0-4661-AFCF-61C73A8F2376}" type="pres">
      <dgm:prSet presAssocID="{86DFFD77-660F-47D4-A769-501EAF6BD667}" presName="sibTrans" presStyleLbl="sibTrans1D1" presStyleIdx="5" presStyleCnt="7"/>
      <dgm:spPr/>
    </dgm:pt>
    <dgm:pt modelId="{AF0437CA-C4AE-4B25-86A9-DCD194FDE887}" type="pres">
      <dgm:prSet presAssocID="{78B516AB-14D7-4DD1-BFB6-4D11395BC7D9}" presName="node" presStyleLbl="node1" presStyleIdx="6" presStyleCnt="7">
        <dgm:presLayoutVars>
          <dgm:bulletEnabled val="1"/>
        </dgm:presLayoutVars>
      </dgm:prSet>
      <dgm:spPr/>
    </dgm:pt>
    <dgm:pt modelId="{194254A2-96C4-425D-8573-A2DB5F8B4EB6}" type="pres">
      <dgm:prSet presAssocID="{78B516AB-14D7-4DD1-BFB6-4D11395BC7D9}" presName="spNode" presStyleCnt="0"/>
      <dgm:spPr/>
    </dgm:pt>
    <dgm:pt modelId="{64C1F9E1-BAA7-40FF-B6BF-AD030D73EEFE}" type="pres">
      <dgm:prSet presAssocID="{021296E2-4E83-4AB6-9314-BFEA27A49FFB}" presName="sibTrans" presStyleLbl="sibTrans1D1" presStyleIdx="6" presStyleCnt="7"/>
      <dgm:spPr/>
    </dgm:pt>
  </dgm:ptLst>
  <dgm:cxnLst>
    <dgm:cxn modelId="{A26C1E16-2643-4E21-A88A-1F711204A967}" type="presOf" srcId="{D3235D5D-C05C-49C8-9682-00D8A874C4F7}" destId="{FCC724C2-DB2C-4A36-8A90-C652AD21C398}" srcOrd="0" destOrd="0" presId="urn:microsoft.com/office/officeart/2005/8/layout/cycle5"/>
    <dgm:cxn modelId="{F061B118-4ACA-4BC8-9F3C-8594E2CF0C1A}" type="presOf" srcId="{7E2F0E3C-31E5-47C2-9891-23EE8B155DD6}" destId="{5609A525-C909-477F-B3BA-794B9D5993A1}" srcOrd="0" destOrd="0" presId="urn:microsoft.com/office/officeart/2005/8/layout/cycle5"/>
    <dgm:cxn modelId="{B1833C23-0901-475F-8CA4-771B9C0E6482}" type="presOf" srcId="{021296E2-4E83-4AB6-9314-BFEA27A49FFB}" destId="{64C1F9E1-BAA7-40FF-B6BF-AD030D73EEFE}" srcOrd="0" destOrd="0" presId="urn:microsoft.com/office/officeart/2005/8/layout/cycle5"/>
    <dgm:cxn modelId="{69CB5026-716F-4A2D-8721-6C87F2855FAE}" type="presOf" srcId="{245D8519-71C0-45B9-A799-1ED8127921AB}" destId="{BE4C48BC-C02E-4C80-B719-9452A14D8F74}" srcOrd="0" destOrd="0" presId="urn:microsoft.com/office/officeart/2005/8/layout/cycle5"/>
    <dgm:cxn modelId="{98407C28-5C9D-4F2B-AD21-5080B1450609}" srcId="{96543F50-314A-4EC1-B046-A089783C0D60}" destId="{D3235D5D-C05C-49C8-9682-00D8A874C4F7}" srcOrd="3" destOrd="0" parTransId="{7729F0E1-371C-4103-86ED-7C6544E0ED18}" sibTransId="{245D8519-71C0-45B9-A799-1ED8127921AB}"/>
    <dgm:cxn modelId="{D2F68031-E88E-4697-B990-398FF81A3944}" srcId="{96543F50-314A-4EC1-B046-A089783C0D60}" destId="{3EC885F6-40E5-4A37-ACFC-B35A3C5C2E29}" srcOrd="5" destOrd="0" parTransId="{F3789009-486C-42BD-8A16-80CF9D3726CA}" sibTransId="{86DFFD77-660F-47D4-A769-501EAF6BD667}"/>
    <dgm:cxn modelId="{04A06E5D-4AB9-4055-B196-ED6643B1B9E5}" type="presOf" srcId="{AE877F60-B4AA-437A-AA79-971B6ED48995}" destId="{66D7E678-BF14-448C-9E8D-878C535B0AEC}" srcOrd="0" destOrd="0" presId="urn:microsoft.com/office/officeart/2005/8/layout/cycle5"/>
    <dgm:cxn modelId="{95403F5E-26B8-41E8-8ED3-BFE613161246}" srcId="{96543F50-314A-4EC1-B046-A089783C0D60}" destId="{A2A9483F-0006-497C-989B-5D7E73E4F9A2}" srcOrd="1" destOrd="0" parTransId="{E727183E-006F-4ADA-B5B6-88431777CF9B}" sibTransId="{14A12112-73B8-4CF7-AFA0-F1255D09525F}"/>
    <dgm:cxn modelId="{6D12405E-A382-40F2-A440-4C9F01C6C93F}" type="presOf" srcId="{86DFFD77-660F-47D4-A769-501EAF6BD667}" destId="{4D677883-1CB0-4661-AFCF-61C73A8F2376}" srcOrd="0" destOrd="0" presId="urn:microsoft.com/office/officeart/2005/8/layout/cycle5"/>
    <dgm:cxn modelId="{D4E06F63-158A-4752-8E6A-039267BCFD37}" srcId="{96543F50-314A-4EC1-B046-A089783C0D60}" destId="{78B516AB-14D7-4DD1-BFB6-4D11395BC7D9}" srcOrd="6" destOrd="0" parTransId="{AE682B37-4408-41F0-89D0-5F2AA59F0411}" sibTransId="{021296E2-4E83-4AB6-9314-BFEA27A49FFB}"/>
    <dgm:cxn modelId="{A125F763-B853-48BD-A496-0E6F10CB4A5F}" type="presOf" srcId="{1B39754C-F26C-4543-9F7D-AF6C88B89DD7}" destId="{3801D21F-0232-4336-BE57-145D8075D3CC}" srcOrd="0" destOrd="0" presId="urn:microsoft.com/office/officeart/2005/8/layout/cycle5"/>
    <dgm:cxn modelId="{F1183358-68CC-4816-8748-401B58058467}" srcId="{96543F50-314A-4EC1-B046-A089783C0D60}" destId="{C2EB6301-C2D5-4ACA-A9DF-F7D4B4A2E632}" srcOrd="0" destOrd="0" parTransId="{C1400687-2D16-48E4-9DAA-0B06CB591E3C}" sibTransId="{AE877F60-B4AA-437A-AA79-971B6ED48995}"/>
    <dgm:cxn modelId="{E0A4CF91-AFF7-4547-BE5A-105DF8959E94}" type="presOf" srcId="{78B516AB-14D7-4DD1-BFB6-4D11395BC7D9}" destId="{AF0437CA-C4AE-4B25-86A9-DCD194FDE887}" srcOrd="0" destOrd="0" presId="urn:microsoft.com/office/officeart/2005/8/layout/cycle5"/>
    <dgm:cxn modelId="{EAD13EA4-99D1-47B0-BF69-CACAB177DC0F}" type="presOf" srcId="{A2A9483F-0006-497C-989B-5D7E73E4F9A2}" destId="{A9E8B138-FD0F-4226-B9A4-2B44DE23A74B}" srcOrd="0" destOrd="0" presId="urn:microsoft.com/office/officeart/2005/8/layout/cycle5"/>
    <dgm:cxn modelId="{6AD5DBAD-13CF-465B-88A8-D7C6CDAC34E3}" type="presOf" srcId="{C2EB6301-C2D5-4ACA-A9DF-F7D4B4A2E632}" destId="{3A7D762C-5386-4942-A7D7-0095087B019D}" srcOrd="0" destOrd="0" presId="urn:microsoft.com/office/officeart/2005/8/layout/cycle5"/>
    <dgm:cxn modelId="{0F97C9BE-511B-4628-BD37-BCBE4D12ED5C}" type="presOf" srcId="{3EC885F6-40E5-4A37-ACFC-B35A3C5C2E29}" destId="{08CA22F9-3184-4F84-920F-D7FB4787FE0D}" srcOrd="0" destOrd="0" presId="urn:microsoft.com/office/officeart/2005/8/layout/cycle5"/>
    <dgm:cxn modelId="{98F15ACE-A83E-4ECA-9BB0-64304445744F}" type="presOf" srcId="{F77AD03F-F651-4C35-A61B-CE4CF31223F1}" destId="{279E69F0-32E1-4761-A6F3-82AC2DD75115}" srcOrd="0" destOrd="0" presId="urn:microsoft.com/office/officeart/2005/8/layout/cycle5"/>
    <dgm:cxn modelId="{B70513D1-55E5-4663-BCA8-D344BC60F020}" type="presOf" srcId="{EF042BF8-50A9-4E36-99E4-531D5EDF20DD}" destId="{EB0AABF0-059D-4603-8548-C2F1A73C4D99}" srcOrd="0" destOrd="0" presId="urn:microsoft.com/office/officeart/2005/8/layout/cycle5"/>
    <dgm:cxn modelId="{DF6E84DA-5230-4E9A-94D8-DAC152868F9F}" type="presOf" srcId="{14A12112-73B8-4CF7-AFA0-F1255D09525F}" destId="{58B347F2-1BCA-45C1-8995-1DF4004C7B30}" srcOrd="0" destOrd="0" presId="urn:microsoft.com/office/officeart/2005/8/layout/cycle5"/>
    <dgm:cxn modelId="{38F1E8DA-98E4-42FD-AE72-2CD1E46FA88F}" srcId="{96543F50-314A-4EC1-B046-A089783C0D60}" destId="{1B39754C-F26C-4543-9F7D-AF6C88B89DD7}" srcOrd="4" destOrd="0" parTransId="{C05936D9-69B6-4A30-B662-799C703B0390}" sibTransId="{EF042BF8-50A9-4E36-99E4-531D5EDF20DD}"/>
    <dgm:cxn modelId="{AC98DADF-B233-4F2A-A423-D799F2827D6D}" srcId="{96543F50-314A-4EC1-B046-A089783C0D60}" destId="{F77AD03F-F651-4C35-A61B-CE4CF31223F1}" srcOrd="2" destOrd="0" parTransId="{91277742-F01A-4987-92D4-DED0346DBDE9}" sibTransId="{7E2F0E3C-31E5-47C2-9891-23EE8B155DD6}"/>
    <dgm:cxn modelId="{D523A5E3-22CB-4943-8C9F-F51EEE4FEFFD}" type="presOf" srcId="{96543F50-314A-4EC1-B046-A089783C0D60}" destId="{855E165D-70F7-4D4F-A086-A97E74041C82}" srcOrd="0" destOrd="0" presId="urn:microsoft.com/office/officeart/2005/8/layout/cycle5"/>
    <dgm:cxn modelId="{8E38146C-044F-47E1-ACCA-9FB43D721368}" type="presParOf" srcId="{855E165D-70F7-4D4F-A086-A97E74041C82}" destId="{3A7D762C-5386-4942-A7D7-0095087B019D}" srcOrd="0" destOrd="0" presId="urn:microsoft.com/office/officeart/2005/8/layout/cycle5"/>
    <dgm:cxn modelId="{2235ADF7-F464-46B4-B046-10865A4405E8}" type="presParOf" srcId="{855E165D-70F7-4D4F-A086-A97E74041C82}" destId="{0AFD6907-CEF6-4EA3-8E97-8556A576217D}" srcOrd="1" destOrd="0" presId="urn:microsoft.com/office/officeart/2005/8/layout/cycle5"/>
    <dgm:cxn modelId="{3D7F2C63-7CEA-486E-A24F-4F42735818E2}" type="presParOf" srcId="{855E165D-70F7-4D4F-A086-A97E74041C82}" destId="{66D7E678-BF14-448C-9E8D-878C535B0AEC}" srcOrd="2" destOrd="0" presId="urn:microsoft.com/office/officeart/2005/8/layout/cycle5"/>
    <dgm:cxn modelId="{77947AFD-35F0-4D56-98B1-165FAC7C136D}" type="presParOf" srcId="{855E165D-70F7-4D4F-A086-A97E74041C82}" destId="{A9E8B138-FD0F-4226-B9A4-2B44DE23A74B}" srcOrd="3" destOrd="0" presId="urn:microsoft.com/office/officeart/2005/8/layout/cycle5"/>
    <dgm:cxn modelId="{4BFDFAA0-52F7-444F-A30C-D1B1923F5AE6}" type="presParOf" srcId="{855E165D-70F7-4D4F-A086-A97E74041C82}" destId="{8283B6E3-AAB8-45CB-AC71-E122962A1131}" srcOrd="4" destOrd="0" presId="urn:microsoft.com/office/officeart/2005/8/layout/cycle5"/>
    <dgm:cxn modelId="{BDFD2700-EDCE-49AD-8EB0-4FE897613DEF}" type="presParOf" srcId="{855E165D-70F7-4D4F-A086-A97E74041C82}" destId="{58B347F2-1BCA-45C1-8995-1DF4004C7B30}" srcOrd="5" destOrd="0" presId="urn:microsoft.com/office/officeart/2005/8/layout/cycle5"/>
    <dgm:cxn modelId="{5D30C8F4-0828-4A91-94F9-F2A57734A7AE}" type="presParOf" srcId="{855E165D-70F7-4D4F-A086-A97E74041C82}" destId="{279E69F0-32E1-4761-A6F3-82AC2DD75115}" srcOrd="6" destOrd="0" presId="urn:microsoft.com/office/officeart/2005/8/layout/cycle5"/>
    <dgm:cxn modelId="{0D776831-1B0C-4AD8-84B3-48E86F7DD516}" type="presParOf" srcId="{855E165D-70F7-4D4F-A086-A97E74041C82}" destId="{B978DB59-51EF-4B05-B53C-8335DDF81E67}" srcOrd="7" destOrd="0" presId="urn:microsoft.com/office/officeart/2005/8/layout/cycle5"/>
    <dgm:cxn modelId="{B08AB05D-7950-4B6A-A3D3-5844C9923519}" type="presParOf" srcId="{855E165D-70F7-4D4F-A086-A97E74041C82}" destId="{5609A525-C909-477F-B3BA-794B9D5993A1}" srcOrd="8" destOrd="0" presId="urn:microsoft.com/office/officeart/2005/8/layout/cycle5"/>
    <dgm:cxn modelId="{39BAAC7F-47A5-490D-AB5A-8AD49240B2AB}" type="presParOf" srcId="{855E165D-70F7-4D4F-A086-A97E74041C82}" destId="{FCC724C2-DB2C-4A36-8A90-C652AD21C398}" srcOrd="9" destOrd="0" presId="urn:microsoft.com/office/officeart/2005/8/layout/cycle5"/>
    <dgm:cxn modelId="{D0279681-E72B-458F-96C7-35168890BA60}" type="presParOf" srcId="{855E165D-70F7-4D4F-A086-A97E74041C82}" destId="{60826A24-EA19-48D8-8062-8F7A9F064632}" srcOrd="10" destOrd="0" presId="urn:microsoft.com/office/officeart/2005/8/layout/cycle5"/>
    <dgm:cxn modelId="{269A6FE5-DAEA-40B0-AFD9-133C5221D5A3}" type="presParOf" srcId="{855E165D-70F7-4D4F-A086-A97E74041C82}" destId="{BE4C48BC-C02E-4C80-B719-9452A14D8F74}" srcOrd="11" destOrd="0" presId="urn:microsoft.com/office/officeart/2005/8/layout/cycle5"/>
    <dgm:cxn modelId="{367A54FE-49C2-439B-B31B-6C032408F0B5}" type="presParOf" srcId="{855E165D-70F7-4D4F-A086-A97E74041C82}" destId="{3801D21F-0232-4336-BE57-145D8075D3CC}" srcOrd="12" destOrd="0" presId="urn:microsoft.com/office/officeart/2005/8/layout/cycle5"/>
    <dgm:cxn modelId="{51FDC72B-F36B-4A24-8FC4-F294250F503E}" type="presParOf" srcId="{855E165D-70F7-4D4F-A086-A97E74041C82}" destId="{6D302705-FEE2-470B-B2CD-F50E073203EE}" srcOrd="13" destOrd="0" presId="urn:microsoft.com/office/officeart/2005/8/layout/cycle5"/>
    <dgm:cxn modelId="{DCDA1D3A-127F-4BA7-BCA8-95D9781F0E65}" type="presParOf" srcId="{855E165D-70F7-4D4F-A086-A97E74041C82}" destId="{EB0AABF0-059D-4603-8548-C2F1A73C4D99}" srcOrd="14" destOrd="0" presId="urn:microsoft.com/office/officeart/2005/8/layout/cycle5"/>
    <dgm:cxn modelId="{EECFCC04-B680-41FE-B939-2AF5C3F6A8DE}" type="presParOf" srcId="{855E165D-70F7-4D4F-A086-A97E74041C82}" destId="{08CA22F9-3184-4F84-920F-D7FB4787FE0D}" srcOrd="15" destOrd="0" presId="urn:microsoft.com/office/officeart/2005/8/layout/cycle5"/>
    <dgm:cxn modelId="{63DD4C16-012B-40E0-A68C-AE2172A8E08B}" type="presParOf" srcId="{855E165D-70F7-4D4F-A086-A97E74041C82}" destId="{A49B0332-FC96-48C0-B1BF-0AFFA7794C39}" srcOrd="16" destOrd="0" presId="urn:microsoft.com/office/officeart/2005/8/layout/cycle5"/>
    <dgm:cxn modelId="{84BDD9BC-5440-4B79-AD6B-2481D9199DD7}" type="presParOf" srcId="{855E165D-70F7-4D4F-A086-A97E74041C82}" destId="{4D677883-1CB0-4661-AFCF-61C73A8F2376}" srcOrd="17" destOrd="0" presId="urn:microsoft.com/office/officeart/2005/8/layout/cycle5"/>
    <dgm:cxn modelId="{E2EC45CE-352F-4178-A96D-84952D0951BF}" type="presParOf" srcId="{855E165D-70F7-4D4F-A086-A97E74041C82}" destId="{AF0437CA-C4AE-4B25-86A9-DCD194FDE887}" srcOrd="18" destOrd="0" presId="urn:microsoft.com/office/officeart/2005/8/layout/cycle5"/>
    <dgm:cxn modelId="{06A72FDC-1304-4EA9-BC0B-861B1C6060AA}" type="presParOf" srcId="{855E165D-70F7-4D4F-A086-A97E74041C82}" destId="{194254A2-96C4-425D-8573-A2DB5F8B4EB6}" srcOrd="19" destOrd="0" presId="urn:microsoft.com/office/officeart/2005/8/layout/cycle5"/>
    <dgm:cxn modelId="{3415B40B-7B83-4AF0-9A44-52138F630D5B}" type="presParOf" srcId="{855E165D-70F7-4D4F-A086-A97E74041C82}" destId="{64C1F9E1-BAA7-40FF-B6BF-AD030D73EEFE}" srcOrd="20"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7D762C-5386-4942-A7D7-0095087B019D}">
      <dsp:nvSpPr>
        <dsp:cNvPr id="0" name=""/>
        <dsp:cNvSpPr/>
      </dsp:nvSpPr>
      <dsp:spPr>
        <a:xfrm>
          <a:off x="1893470" y="765"/>
          <a:ext cx="1042234" cy="67745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Ask the Question</a:t>
          </a:r>
        </a:p>
      </dsp:txBody>
      <dsp:txXfrm>
        <a:off x="1926540" y="33835"/>
        <a:ext cx="976094" cy="611312"/>
      </dsp:txXfrm>
    </dsp:sp>
    <dsp:sp modelId="{66D7E678-BF14-448C-9E8D-878C535B0AEC}">
      <dsp:nvSpPr>
        <dsp:cNvPr id="0" name=""/>
        <dsp:cNvSpPr/>
      </dsp:nvSpPr>
      <dsp:spPr>
        <a:xfrm>
          <a:off x="482753" y="339491"/>
          <a:ext cx="3863667" cy="3863667"/>
        </a:xfrm>
        <a:custGeom>
          <a:avLst/>
          <a:gdLst/>
          <a:ahLst/>
          <a:cxnLst/>
          <a:rect l="0" t="0" r="0" b="0"/>
          <a:pathLst>
            <a:path>
              <a:moveTo>
                <a:pt x="2589116" y="115254"/>
              </a:moveTo>
              <a:arcTo wR="1931833" hR="1931833" stAng="17393481" swAng="770905"/>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A9E8B138-FD0F-4226-B9A4-2B44DE23A74B}">
      <dsp:nvSpPr>
        <dsp:cNvPr id="0" name=""/>
        <dsp:cNvSpPr/>
      </dsp:nvSpPr>
      <dsp:spPr>
        <a:xfrm>
          <a:off x="3403838" y="728120"/>
          <a:ext cx="1042234" cy="677452"/>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Specify What to Learn</a:t>
          </a:r>
        </a:p>
      </dsp:txBody>
      <dsp:txXfrm>
        <a:off x="3436908" y="761190"/>
        <a:ext cx="976094" cy="611312"/>
      </dsp:txXfrm>
    </dsp:sp>
    <dsp:sp modelId="{58B347F2-1BCA-45C1-8995-1DF4004C7B30}">
      <dsp:nvSpPr>
        <dsp:cNvPr id="0" name=""/>
        <dsp:cNvSpPr/>
      </dsp:nvSpPr>
      <dsp:spPr>
        <a:xfrm>
          <a:off x="482753" y="339491"/>
          <a:ext cx="3863667" cy="3863667"/>
        </a:xfrm>
        <a:custGeom>
          <a:avLst/>
          <a:gdLst/>
          <a:ahLst/>
          <a:cxnLst/>
          <a:rect l="0" t="0" r="0" b="0"/>
          <a:pathLst>
            <a:path>
              <a:moveTo>
                <a:pt x="3737485" y="1245099"/>
              </a:moveTo>
              <a:arcTo wR="1931833" hR="1931833" stAng="20350617" swAng="1063519"/>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279E69F0-32E1-4761-A6F3-82AC2DD75115}">
      <dsp:nvSpPr>
        <dsp:cNvPr id="0" name=""/>
        <dsp:cNvSpPr/>
      </dsp:nvSpPr>
      <dsp:spPr>
        <a:xfrm>
          <a:off x="3776869" y="2362472"/>
          <a:ext cx="1042234" cy="677452"/>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Retrieve Data</a:t>
          </a:r>
        </a:p>
      </dsp:txBody>
      <dsp:txXfrm>
        <a:off x="3809939" y="2395542"/>
        <a:ext cx="976094" cy="611312"/>
      </dsp:txXfrm>
    </dsp:sp>
    <dsp:sp modelId="{5609A525-C909-477F-B3BA-794B9D5993A1}">
      <dsp:nvSpPr>
        <dsp:cNvPr id="0" name=""/>
        <dsp:cNvSpPr/>
      </dsp:nvSpPr>
      <dsp:spPr>
        <a:xfrm>
          <a:off x="482753" y="339491"/>
          <a:ext cx="3863667" cy="3863667"/>
        </a:xfrm>
        <a:custGeom>
          <a:avLst/>
          <a:gdLst/>
          <a:ahLst/>
          <a:cxnLst/>
          <a:rect l="0" t="0" r="0" b="0"/>
          <a:pathLst>
            <a:path>
              <a:moveTo>
                <a:pt x="3637087" y="2839628"/>
              </a:moveTo>
              <a:arcTo wR="1931833" hR="1931833" stAng="1681722" swAng="834500"/>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FCC724C2-DB2C-4A36-8A90-C652AD21C398}">
      <dsp:nvSpPr>
        <dsp:cNvPr id="0" name=""/>
        <dsp:cNvSpPr/>
      </dsp:nvSpPr>
      <dsp:spPr>
        <a:xfrm>
          <a:off x="2731661" y="3673120"/>
          <a:ext cx="1042234" cy="67745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Train Algorithms</a:t>
          </a:r>
        </a:p>
      </dsp:txBody>
      <dsp:txXfrm>
        <a:off x="2764731" y="3706190"/>
        <a:ext cx="976094" cy="611312"/>
      </dsp:txXfrm>
    </dsp:sp>
    <dsp:sp modelId="{BE4C48BC-C02E-4C80-B719-9452A14D8F74}">
      <dsp:nvSpPr>
        <dsp:cNvPr id="0" name=""/>
        <dsp:cNvSpPr/>
      </dsp:nvSpPr>
      <dsp:spPr>
        <a:xfrm>
          <a:off x="482753" y="339491"/>
          <a:ext cx="3863667" cy="3863667"/>
        </a:xfrm>
        <a:custGeom>
          <a:avLst/>
          <a:gdLst/>
          <a:ahLst/>
          <a:cxnLst/>
          <a:rect l="0" t="0" r="0" b="0"/>
          <a:pathLst>
            <a:path>
              <a:moveTo>
                <a:pt x="2123205" y="3854165"/>
              </a:moveTo>
              <a:arcTo wR="1931833" hR="1931833" stAng="5058891" swAng="682219"/>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3801D21F-0232-4336-BE57-145D8075D3CC}">
      <dsp:nvSpPr>
        <dsp:cNvPr id="0" name=""/>
        <dsp:cNvSpPr/>
      </dsp:nvSpPr>
      <dsp:spPr>
        <a:xfrm>
          <a:off x="1055279" y="3673120"/>
          <a:ext cx="1042234" cy="677452"/>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Deploy Algorithm</a:t>
          </a:r>
        </a:p>
      </dsp:txBody>
      <dsp:txXfrm>
        <a:off x="1088349" y="3706190"/>
        <a:ext cx="976094" cy="611312"/>
      </dsp:txXfrm>
    </dsp:sp>
    <dsp:sp modelId="{EB0AABF0-059D-4603-8548-C2F1A73C4D99}">
      <dsp:nvSpPr>
        <dsp:cNvPr id="0" name=""/>
        <dsp:cNvSpPr/>
      </dsp:nvSpPr>
      <dsp:spPr>
        <a:xfrm>
          <a:off x="482753" y="339491"/>
          <a:ext cx="3863667" cy="3863667"/>
        </a:xfrm>
        <a:custGeom>
          <a:avLst/>
          <a:gdLst/>
          <a:ahLst/>
          <a:cxnLst/>
          <a:rect l="0" t="0" r="0" b="0"/>
          <a:pathLst>
            <a:path>
              <a:moveTo>
                <a:pt x="494781" y="3222904"/>
              </a:moveTo>
              <a:arcTo wR="1931833" hR="1931833" stAng="8283778" swAng="834500"/>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8CA22F9-3184-4F84-920F-D7FB4787FE0D}">
      <dsp:nvSpPr>
        <dsp:cNvPr id="0" name=""/>
        <dsp:cNvSpPr/>
      </dsp:nvSpPr>
      <dsp:spPr>
        <a:xfrm>
          <a:off x="10071" y="2362472"/>
          <a:ext cx="1042234" cy="67745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Collect Feedback</a:t>
          </a:r>
        </a:p>
      </dsp:txBody>
      <dsp:txXfrm>
        <a:off x="43141" y="2395542"/>
        <a:ext cx="976094" cy="611312"/>
      </dsp:txXfrm>
    </dsp:sp>
    <dsp:sp modelId="{4D677883-1CB0-4661-AFCF-61C73A8F2376}">
      <dsp:nvSpPr>
        <dsp:cNvPr id="0" name=""/>
        <dsp:cNvSpPr/>
      </dsp:nvSpPr>
      <dsp:spPr>
        <a:xfrm>
          <a:off x="482753" y="339491"/>
          <a:ext cx="3863667" cy="3863667"/>
        </a:xfrm>
        <a:custGeom>
          <a:avLst/>
          <a:gdLst/>
          <a:ahLst/>
          <a:cxnLst/>
          <a:rect l="0" t="0" r="0" b="0"/>
          <a:pathLst>
            <a:path>
              <a:moveTo>
                <a:pt x="2822" y="1827439"/>
              </a:moveTo>
              <a:arcTo wR="1931833" hR="1931833" stAng="10985864" swAng="1063519"/>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AF0437CA-C4AE-4B25-86A9-DCD194FDE887}">
      <dsp:nvSpPr>
        <dsp:cNvPr id="0" name=""/>
        <dsp:cNvSpPr/>
      </dsp:nvSpPr>
      <dsp:spPr>
        <a:xfrm>
          <a:off x="383102" y="728120"/>
          <a:ext cx="1042234" cy="677452"/>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Use  Feedback </a:t>
          </a:r>
        </a:p>
      </dsp:txBody>
      <dsp:txXfrm>
        <a:off x="416172" y="761190"/>
        <a:ext cx="976094" cy="611312"/>
      </dsp:txXfrm>
    </dsp:sp>
    <dsp:sp modelId="{64C1F9E1-BAA7-40FF-B6BF-AD030D73EEFE}">
      <dsp:nvSpPr>
        <dsp:cNvPr id="0" name=""/>
        <dsp:cNvSpPr/>
      </dsp:nvSpPr>
      <dsp:spPr>
        <a:xfrm>
          <a:off x="482753" y="339491"/>
          <a:ext cx="3863667" cy="3863667"/>
        </a:xfrm>
        <a:custGeom>
          <a:avLst/>
          <a:gdLst/>
          <a:ahLst/>
          <a:cxnLst/>
          <a:rect l="0" t="0" r="0" b="0"/>
          <a:pathLst>
            <a:path>
              <a:moveTo>
                <a:pt x="887051" y="306899"/>
              </a:moveTo>
              <a:arcTo wR="1931833" hR="1931833" stAng="14235614" swAng="770905"/>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337" cy="465797"/>
          </a:xfrm>
          <a:prstGeom prst="rect">
            <a:avLst/>
          </a:prstGeom>
        </p:spPr>
        <p:txBody>
          <a:bodyPr vert="horz" lIns="93031" tIns="46516" rIns="93031" bIns="46516" rtlCol="0"/>
          <a:lstStyle>
            <a:lvl1pPr algn="l">
              <a:defRPr sz="1200"/>
            </a:lvl1pPr>
          </a:lstStyle>
          <a:p>
            <a:endParaRPr lang="en-US" dirty="0"/>
          </a:p>
        </p:txBody>
      </p:sp>
      <p:sp>
        <p:nvSpPr>
          <p:cNvPr id="3" name="Date Placeholder 2"/>
          <p:cNvSpPr>
            <a:spLocks noGrp="1"/>
          </p:cNvSpPr>
          <p:nvPr>
            <p:ph type="dt" idx="1"/>
          </p:nvPr>
        </p:nvSpPr>
        <p:spPr>
          <a:xfrm>
            <a:off x="3963744" y="0"/>
            <a:ext cx="3032337" cy="465797"/>
          </a:xfrm>
          <a:prstGeom prst="rect">
            <a:avLst/>
          </a:prstGeom>
        </p:spPr>
        <p:txBody>
          <a:bodyPr vert="horz" lIns="93031" tIns="46516" rIns="93031" bIns="46516" rtlCol="0"/>
          <a:lstStyle>
            <a:lvl1pPr algn="r">
              <a:defRPr sz="1200"/>
            </a:lvl1pPr>
          </a:lstStyle>
          <a:p>
            <a:fld id="{89237F10-8943-4457-A61F-7A2A0E202088}" type="datetimeFigureOut">
              <a:rPr lang="en-US" smtClean="0"/>
              <a:t>8/22/2018</a:t>
            </a:fld>
            <a:endParaRPr lang="en-US" dirty="0"/>
          </a:p>
        </p:txBody>
      </p:sp>
      <p:sp>
        <p:nvSpPr>
          <p:cNvPr id="4" name="Slide Image Placeholder 3"/>
          <p:cNvSpPr>
            <a:spLocks noGrp="1" noRot="1" noChangeAspect="1"/>
          </p:cNvSpPr>
          <p:nvPr>
            <p:ph type="sldImg" idx="2"/>
          </p:nvPr>
        </p:nvSpPr>
        <p:spPr>
          <a:xfrm>
            <a:off x="712788" y="1160463"/>
            <a:ext cx="5572125" cy="3133725"/>
          </a:xfrm>
          <a:prstGeom prst="rect">
            <a:avLst/>
          </a:prstGeom>
          <a:noFill/>
          <a:ln w="12700">
            <a:solidFill>
              <a:prstClr val="black"/>
            </a:solidFill>
          </a:ln>
        </p:spPr>
        <p:txBody>
          <a:bodyPr vert="horz" lIns="93031" tIns="46516" rIns="93031" bIns="46516" rtlCol="0" anchor="ctr"/>
          <a:lstStyle/>
          <a:p>
            <a:endParaRPr lang="en-US" dirty="0"/>
          </a:p>
        </p:txBody>
      </p:sp>
      <p:sp>
        <p:nvSpPr>
          <p:cNvPr id="5" name="Notes Placeholder 4"/>
          <p:cNvSpPr>
            <a:spLocks noGrp="1"/>
          </p:cNvSpPr>
          <p:nvPr>
            <p:ph type="body" sz="quarter" idx="3"/>
          </p:nvPr>
        </p:nvSpPr>
        <p:spPr>
          <a:xfrm>
            <a:off x="699770" y="4467781"/>
            <a:ext cx="5598160" cy="3655457"/>
          </a:xfrm>
          <a:prstGeom prst="rect">
            <a:avLst/>
          </a:prstGeom>
        </p:spPr>
        <p:txBody>
          <a:bodyPr vert="horz" lIns="93031" tIns="46516" rIns="93031" bIns="4651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32337" cy="465796"/>
          </a:xfrm>
          <a:prstGeom prst="rect">
            <a:avLst/>
          </a:prstGeom>
        </p:spPr>
        <p:txBody>
          <a:bodyPr vert="horz" lIns="93031" tIns="46516" rIns="93031" bIns="4651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63744" y="8817904"/>
            <a:ext cx="3032337" cy="465796"/>
          </a:xfrm>
          <a:prstGeom prst="rect">
            <a:avLst/>
          </a:prstGeom>
        </p:spPr>
        <p:txBody>
          <a:bodyPr vert="horz" lIns="93031" tIns="46516" rIns="93031" bIns="46516" rtlCol="0" anchor="b"/>
          <a:lstStyle>
            <a:lvl1pPr algn="r">
              <a:defRPr sz="1200"/>
            </a:lvl1pPr>
          </a:lstStyle>
          <a:p>
            <a:fld id="{83394041-AB16-4FF7-A9C5-62D99BEC926B}" type="slidenum">
              <a:rPr lang="en-US" smtClean="0"/>
              <a:t>‹#›</a:t>
            </a:fld>
            <a:endParaRPr lang="en-US" dirty="0"/>
          </a:p>
        </p:txBody>
      </p:sp>
    </p:spTree>
    <p:extLst>
      <p:ext uri="{BB962C8B-B14F-4D97-AF65-F5344CB8AC3E}">
        <p14:creationId xmlns:p14="http://schemas.microsoft.com/office/powerpoint/2010/main" val="2824267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a:t>
            </a:fld>
            <a:endParaRPr lang="en-US" dirty="0"/>
          </a:p>
        </p:txBody>
      </p:sp>
    </p:spTree>
    <p:extLst>
      <p:ext uri="{BB962C8B-B14F-4D97-AF65-F5344CB8AC3E}">
        <p14:creationId xmlns:p14="http://schemas.microsoft.com/office/powerpoint/2010/main" val="3446349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10</a:t>
            </a:fld>
            <a:endParaRPr lang="en-US" dirty="0"/>
          </a:p>
        </p:txBody>
      </p:sp>
    </p:spTree>
    <p:extLst>
      <p:ext uri="{BB962C8B-B14F-4D97-AF65-F5344CB8AC3E}">
        <p14:creationId xmlns:p14="http://schemas.microsoft.com/office/powerpoint/2010/main" val="384080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11</a:t>
            </a:fld>
            <a:endParaRPr lang="en-US" dirty="0"/>
          </a:p>
        </p:txBody>
      </p:sp>
    </p:spTree>
    <p:extLst>
      <p:ext uri="{BB962C8B-B14F-4D97-AF65-F5344CB8AC3E}">
        <p14:creationId xmlns:p14="http://schemas.microsoft.com/office/powerpoint/2010/main" val="94674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12</a:t>
            </a:fld>
            <a:endParaRPr lang="en-US" dirty="0"/>
          </a:p>
        </p:txBody>
      </p:sp>
    </p:spTree>
    <p:extLst>
      <p:ext uri="{BB962C8B-B14F-4D97-AF65-F5344CB8AC3E}">
        <p14:creationId xmlns:p14="http://schemas.microsoft.com/office/powerpoint/2010/main" val="3535599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13</a:t>
            </a:fld>
            <a:endParaRPr lang="en-US" dirty="0"/>
          </a:p>
        </p:txBody>
      </p:sp>
    </p:spTree>
    <p:extLst>
      <p:ext uri="{BB962C8B-B14F-4D97-AF65-F5344CB8AC3E}">
        <p14:creationId xmlns:p14="http://schemas.microsoft.com/office/powerpoint/2010/main" val="2234325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14</a:t>
            </a:fld>
            <a:endParaRPr lang="en-US" dirty="0"/>
          </a:p>
        </p:txBody>
      </p:sp>
    </p:spTree>
    <p:extLst>
      <p:ext uri="{BB962C8B-B14F-4D97-AF65-F5344CB8AC3E}">
        <p14:creationId xmlns:p14="http://schemas.microsoft.com/office/powerpoint/2010/main" val="14687499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15</a:t>
            </a:fld>
            <a:endParaRPr lang="en-US" dirty="0"/>
          </a:p>
        </p:txBody>
      </p:sp>
    </p:spTree>
    <p:extLst>
      <p:ext uri="{BB962C8B-B14F-4D97-AF65-F5344CB8AC3E}">
        <p14:creationId xmlns:p14="http://schemas.microsoft.com/office/powerpoint/2010/main" val="27258560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16</a:t>
            </a:fld>
            <a:endParaRPr lang="en-US" dirty="0"/>
          </a:p>
        </p:txBody>
      </p:sp>
    </p:spTree>
    <p:extLst>
      <p:ext uri="{BB962C8B-B14F-4D97-AF65-F5344CB8AC3E}">
        <p14:creationId xmlns:p14="http://schemas.microsoft.com/office/powerpoint/2010/main" val="2912623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17</a:t>
            </a:fld>
            <a:endParaRPr lang="en-US" dirty="0"/>
          </a:p>
        </p:txBody>
      </p:sp>
    </p:spTree>
    <p:extLst>
      <p:ext uri="{BB962C8B-B14F-4D97-AF65-F5344CB8AC3E}">
        <p14:creationId xmlns:p14="http://schemas.microsoft.com/office/powerpoint/2010/main" val="357047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18</a:t>
            </a:fld>
            <a:endParaRPr lang="en-US" dirty="0"/>
          </a:p>
        </p:txBody>
      </p:sp>
    </p:spTree>
    <p:extLst>
      <p:ext uri="{BB962C8B-B14F-4D97-AF65-F5344CB8AC3E}">
        <p14:creationId xmlns:p14="http://schemas.microsoft.com/office/powerpoint/2010/main" val="10096875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19</a:t>
            </a:fld>
            <a:endParaRPr lang="en-US" dirty="0"/>
          </a:p>
        </p:txBody>
      </p:sp>
    </p:spTree>
    <p:extLst>
      <p:ext uri="{BB962C8B-B14F-4D97-AF65-F5344CB8AC3E}">
        <p14:creationId xmlns:p14="http://schemas.microsoft.com/office/powerpoint/2010/main" val="2283151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a:t>
            </a:fld>
            <a:endParaRPr lang="en-US" dirty="0"/>
          </a:p>
        </p:txBody>
      </p:sp>
    </p:spTree>
    <p:extLst>
      <p:ext uri="{BB962C8B-B14F-4D97-AF65-F5344CB8AC3E}">
        <p14:creationId xmlns:p14="http://schemas.microsoft.com/office/powerpoint/2010/main" val="30633660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20</a:t>
            </a:fld>
            <a:endParaRPr lang="en-US" dirty="0"/>
          </a:p>
        </p:txBody>
      </p:sp>
    </p:spTree>
    <p:extLst>
      <p:ext uri="{BB962C8B-B14F-4D97-AF65-F5344CB8AC3E}">
        <p14:creationId xmlns:p14="http://schemas.microsoft.com/office/powerpoint/2010/main" val="25324854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21</a:t>
            </a:fld>
            <a:endParaRPr lang="en-US" dirty="0"/>
          </a:p>
        </p:txBody>
      </p:sp>
    </p:spTree>
    <p:extLst>
      <p:ext uri="{BB962C8B-B14F-4D97-AF65-F5344CB8AC3E}">
        <p14:creationId xmlns:p14="http://schemas.microsoft.com/office/powerpoint/2010/main" val="16396722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22</a:t>
            </a:fld>
            <a:endParaRPr lang="en-US" dirty="0"/>
          </a:p>
        </p:txBody>
      </p:sp>
    </p:spTree>
    <p:extLst>
      <p:ext uri="{BB962C8B-B14F-4D97-AF65-F5344CB8AC3E}">
        <p14:creationId xmlns:p14="http://schemas.microsoft.com/office/powerpoint/2010/main" val="39015392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23</a:t>
            </a:fld>
            <a:endParaRPr lang="en-US" dirty="0"/>
          </a:p>
        </p:txBody>
      </p:sp>
    </p:spTree>
    <p:extLst>
      <p:ext uri="{BB962C8B-B14F-4D97-AF65-F5344CB8AC3E}">
        <p14:creationId xmlns:p14="http://schemas.microsoft.com/office/powerpoint/2010/main" val="35466022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24</a:t>
            </a:fld>
            <a:endParaRPr lang="en-US" dirty="0"/>
          </a:p>
        </p:txBody>
      </p:sp>
    </p:spTree>
    <p:extLst>
      <p:ext uri="{BB962C8B-B14F-4D97-AF65-F5344CB8AC3E}">
        <p14:creationId xmlns:p14="http://schemas.microsoft.com/office/powerpoint/2010/main" val="9428274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25</a:t>
            </a:fld>
            <a:endParaRPr lang="en-US" dirty="0"/>
          </a:p>
        </p:txBody>
      </p:sp>
    </p:spTree>
    <p:extLst>
      <p:ext uri="{BB962C8B-B14F-4D97-AF65-F5344CB8AC3E}">
        <p14:creationId xmlns:p14="http://schemas.microsoft.com/office/powerpoint/2010/main" val="30517575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26</a:t>
            </a:fld>
            <a:endParaRPr lang="en-US" dirty="0"/>
          </a:p>
        </p:txBody>
      </p:sp>
    </p:spTree>
    <p:extLst>
      <p:ext uri="{BB962C8B-B14F-4D97-AF65-F5344CB8AC3E}">
        <p14:creationId xmlns:p14="http://schemas.microsoft.com/office/powerpoint/2010/main" val="6451839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27</a:t>
            </a:fld>
            <a:endParaRPr lang="en-US" dirty="0"/>
          </a:p>
        </p:txBody>
      </p:sp>
    </p:spTree>
    <p:extLst>
      <p:ext uri="{BB962C8B-B14F-4D97-AF65-F5344CB8AC3E}">
        <p14:creationId xmlns:p14="http://schemas.microsoft.com/office/powerpoint/2010/main" val="13427417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28</a:t>
            </a:fld>
            <a:endParaRPr lang="en-US" dirty="0"/>
          </a:p>
        </p:txBody>
      </p:sp>
    </p:spTree>
    <p:extLst>
      <p:ext uri="{BB962C8B-B14F-4D97-AF65-F5344CB8AC3E}">
        <p14:creationId xmlns:p14="http://schemas.microsoft.com/office/powerpoint/2010/main" val="3809796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29</a:t>
            </a:fld>
            <a:endParaRPr lang="en-US" dirty="0"/>
          </a:p>
        </p:txBody>
      </p:sp>
    </p:spTree>
    <p:extLst>
      <p:ext uri="{BB962C8B-B14F-4D97-AF65-F5344CB8AC3E}">
        <p14:creationId xmlns:p14="http://schemas.microsoft.com/office/powerpoint/2010/main" val="3684414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a:t>
            </a:fld>
            <a:endParaRPr lang="en-US" dirty="0"/>
          </a:p>
        </p:txBody>
      </p:sp>
    </p:spTree>
    <p:extLst>
      <p:ext uri="{BB962C8B-B14F-4D97-AF65-F5344CB8AC3E}">
        <p14:creationId xmlns:p14="http://schemas.microsoft.com/office/powerpoint/2010/main" val="15433268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30</a:t>
            </a:fld>
            <a:endParaRPr lang="en-US" dirty="0"/>
          </a:p>
        </p:txBody>
      </p:sp>
    </p:spTree>
    <p:extLst>
      <p:ext uri="{BB962C8B-B14F-4D97-AF65-F5344CB8AC3E}">
        <p14:creationId xmlns:p14="http://schemas.microsoft.com/office/powerpoint/2010/main" val="34878267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31</a:t>
            </a:fld>
            <a:endParaRPr lang="en-US" dirty="0"/>
          </a:p>
        </p:txBody>
      </p:sp>
    </p:spTree>
    <p:extLst>
      <p:ext uri="{BB962C8B-B14F-4D97-AF65-F5344CB8AC3E}">
        <p14:creationId xmlns:p14="http://schemas.microsoft.com/office/powerpoint/2010/main" val="9574676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32</a:t>
            </a:fld>
            <a:endParaRPr lang="en-US" dirty="0"/>
          </a:p>
        </p:txBody>
      </p:sp>
    </p:spTree>
    <p:extLst>
      <p:ext uri="{BB962C8B-B14F-4D97-AF65-F5344CB8AC3E}">
        <p14:creationId xmlns:p14="http://schemas.microsoft.com/office/powerpoint/2010/main" val="16275549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33</a:t>
            </a:fld>
            <a:endParaRPr lang="en-US" dirty="0"/>
          </a:p>
        </p:txBody>
      </p:sp>
    </p:spTree>
    <p:extLst>
      <p:ext uri="{BB962C8B-B14F-4D97-AF65-F5344CB8AC3E}">
        <p14:creationId xmlns:p14="http://schemas.microsoft.com/office/powerpoint/2010/main" val="36222822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34</a:t>
            </a:fld>
            <a:endParaRPr lang="en-US" dirty="0"/>
          </a:p>
        </p:txBody>
      </p:sp>
    </p:spTree>
    <p:extLst>
      <p:ext uri="{BB962C8B-B14F-4D97-AF65-F5344CB8AC3E}">
        <p14:creationId xmlns:p14="http://schemas.microsoft.com/office/powerpoint/2010/main" val="2632764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35</a:t>
            </a:fld>
            <a:endParaRPr lang="en-US" dirty="0"/>
          </a:p>
        </p:txBody>
      </p:sp>
    </p:spTree>
    <p:extLst>
      <p:ext uri="{BB962C8B-B14F-4D97-AF65-F5344CB8AC3E}">
        <p14:creationId xmlns:p14="http://schemas.microsoft.com/office/powerpoint/2010/main" val="10032945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36</a:t>
            </a:fld>
            <a:endParaRPr lang="en-US" dirty="0"/>
          </a:p>
        </p:txBody>
      </p:sp>
    </p:spTree>
    <p:extLst>
      <p:ext uri="{BB962C8B-B14F-4D97-AF65-F5344CB8AC3E}">
        <p14:creationId xmlns:p14="http://schemas.microsoft.com/office/powerpoint/2010/main" val="10037241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37</a:t>
            </a:fld>
            <a:endParaRPr lang="en-US" dirty="0"/>
          </a:p>
        </p:txBody>
      </p:sp>
    </p:spTree>
    <p:extLst>
      <p:ext uri="{BB962C8B-B14F-4D97-AF65-F5344CB8AC3E}">
        <p14:creationId xmlns:p14="http://schemas.microsoft.com/office/powerpoint/2010/main" val="24712355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38</a:t>
            </a:fld>
            <a:endParaRPr lang="en-US" dirty="0"/>
          </a:p>
        </p:txBody>
      </p:sp>
    </p:spTree>
    <p:extLst>
      <p:ext uri="{BB962C8B-B14F-4D97-AF65-F5344CB8AC3E}">
        <p14:creationId xmlns:p14="http://schemas.microsoft.com/office/powerpoint/2010/main" val="39893096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39</a:t>
            </a:fld>
            <a:endParaRPr lang="en-US" dirty="0"/>
          </a:p>
        </p:txBody>
      </p:sp>
    </p:spTree>
    <p:extLst>
      <p:ext uri="{BB962C8B-B14F-4D97-AF65-F5344CB8AC3E}">
        <p14:creationId xmlns:p14="http://schemas.microsoft.com/office/powerpoint/2010/main" val="4028974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a:t>
            </a:fld>
            <a:endParaRPr lang="en-US" dirty="0"/>
          </a:p>
        </p:txBody>
      </p:sp>
    </p:spTree>
    <p:extLst>
      <p:ext uri="{BB962C8B-B14F-4D97-AF65-F5344CB8AC3E}">
        <p14:creationId xmlns:p14="http://schemas.microsoft.com/office/powerpoint/2010/main" val="92438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40</a:t>
            </a:fld>
            <a:endParaRPr lang="en-US" dirty="0"/>
          </a:p>
        </p:txBody>
      </p:sp>
    </p:spTree>
    <p:extLst>
      <p:ext uri="{BB962C8B-B14F-4D97-AF65-F5344CB8AC3E}">
        <p14:creationId xmlns:p14="http://schemas.microsoft.com/office/powerpoint/2010/main" val="9984553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41</a:t>
            </a:fld>
            <a:endParaRPr lang="en-US" dirty="0"/>
          </a:p>
        </p:txBody>
      </p:sp>
    </p:spTree>
    <p:extLst>
      <p:ext uri="{BB962C8B-B14F-4D97-AF65-F5344CB8AC3E}">
        <p14:creationId xmlns:p14="http://schemas.microsoft.com/office/powerpoint/2010/main" val="34621564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42</a:t>
            </a:fld>
            <a:endParaRPr lang="en-US" dirty="0"/>
          </a:p>
        </p:txBody>
      </p:sp>
    </p:spTree>
    <p:extLst>
      <p:ext uri="{BB962C8B-B14F-4D97-AF65-F5344CB8AC3E}">
        <p14:creationId xmlns:p14="http://schemas.microsoft.com/office/powerpoint/2010/main" val="34574071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43</a:t>
            </a:fld>
            <a:endParaRPr lang="en-US" dirty="0"/>
          </a:p>
        </p:txBody>
      </p:sp>
    </p:spTree>
    <p:extLst>
      <p:ext uri="{BB962C8B-B14F-4D97-AF65-F5344CB8AC3E}">
        <p14:creationId xmlns:p14="http://schemas.microsoft.com/office/powerpoint/2010/main" val="30888139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44</a:t>
            </a:fld>
            <a:endParaRPr lang="en-US" dirty="0"/>
          </a:p>
        </p:txBody>
      </p:sp>
    </p:spTree>
    <p:extLst>
      <p:ext uri="{BB962C8B-B14F-4D97-AF65-F5344CB8AC3E}">
        <p14:creationId xmlns:p14="http://schemas.microsoft.com/office/powerpoint/2010/main" val="10860121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45</a:t>
            </a:fld>
            <a:endParaRPr lang="en-US" dirty="0"/>
          </a:p>
        </p:txBody>
      </p:sp>
    </p:spTree>
    <p:extLst>
      <p:ext uri="{BB962C8B-B14F-4D97-AF65-F5344CB8AC3E}">
        <p14:creationId xmlns:p14="http://schemas.microsoft.com/office/powerpoint/2010/main" val="27176042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46</a:t>
            </a:fld>
            <a:endParaRPr lang="en-US" dirty="0"/>
          </a:p>
        </p:txBody>
      </p:sp>
    </p:spTree>
    <p:extLst>
      <p:ext uri="{BB962C8B-B14F-4D97-AF65-F5344CB8AC3E}">
        <p14:creationId xmlns:p14="http://schemas.microsoft.com/office/powerpoint/2010/main" val="23891649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47</a:t>
            </a:fld>
            <a:endParaRPr lang="en-US" dirty="0"/>
          </a:p>
        </p:txBody>
      </p:sp>
    </p:spTree>
    <p:extLst>
      <p:ext uri="{BB962C8B-B14F-4D97-AF65-F5344CB8AC3E}">
        <p14:creationId xmlns:p14="http://schemas.microsoft.com/office/powerpoint/2010/main" val="3105224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48</a:t>
            </a:fld>
            <a:endParaRPr lang="en-US" dirty="0"/>
          </a:p>
        </p:txBody>
      </p:sp>
    </p:spTree>
    <p:extLst>
      <p:ext uri="{BB962C8B-B14F-4D97-AF65-F5344CB8AC3E}">
        <p14:creationId xmlns:p14="http://schemas.microsoft.com/office/powerpoint/2010/main" val="20158493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49</a:t>
            </a:fld>
            <a:endParaRPr lang="en-US" dirty="0"/>
          </a:p>
        </p:txBody>
      </p:sp>
    </p:spTree>
    <p:extLst>
      <p:ext uri="{BB962C8B-B14F-4D97-AF65-F5344CB8AC3E}">
        <p14:creationId xmlns:p14="http://schemas.microsoft.com/office/powerpoint/2010/main" val="1466493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a:t>
            </a:fld>
            <a:endParaRPr lang="en-US" dirty="0"/>
          </a:p>
        </p:txBody>
      </p:sp>
    </p:spTree>
    <p:extLst>
      <p:ext uri="{BB962C8B-B14F-4D97-AF65-F5344CB8AC3E}">
        <p14:creationId xmlns:p14="http://schemas.microsoft.com/office/powerpoint/2010/main" val="30259128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50</a:t>
            </a:fld>
            <a:endParaRPr lang="en-US" dirty="0"/>
          </a:p>
        </p:txBody>
      </p:sp>
    </p:spTree>
    <p:extLst>
      <p:ext uri="{BB962C8B-B14F-4D97-AF65-F5344CB8AC3E}">
        <p14:creationId xmlns:p14="http://schemas.microsoft.com/office/powerpoint/2010/main" val="28065824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51</a:t>
            </a:fld>
            <a:endParaRPr lang="en-US" dirty="0"/>
          </a:p>
        </p:txBody>
      </p:sp>
    </p:spTree>
    <p:extLst>
      <p:ext uri="{BB962C8B-B14F-4D97-AF65-F5344CB8AC3E}">
        <p14:creationId xmlns:p14="http://schemas.microsoft.com/office/powerpoint/2010/main" val="39763466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52</a:t>
            </a:fld>
            <a:endParaRPr lang="en-US" dirty="0"/>
          </a:p>
        </p:txBody>
      </p:sp>
    </p:spTree>
    <p:extLst>
      <p:ext uri="{BB962C8B-B14F-4D97-AF65-F5344CB8AC3E}">
        <p14:creationId xmlns:p14="http://schemas.microsoft.com/office/powerpoint/2010/main" val="27077094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53</a:t>
            </a:fld>
            <a:endParaRPr lang="en-US" dirty="0"/>
          </a:p>
        </p:txBody>
      </p:sp>
    </p:spTree>
    <p:extLst>
      <p:ext uri="{BB962C8B-B14F-4D97-AF65-F5344CB8AC3E}">
        <p14:creationId xmlns:p14="http://schemas.microsoft.com/office/powerpoint/2010/main" val="30697922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54</a:t>
            </a:fld>
            <a:endParaRPr lang="en-US" dirty="0"/>
          </a:p>
        </p:txBody>
      </p:sp>
    </p:spTree>
    <p:extLst>
      <p:ext uri="{BB962C8B-B14F-4D97-AF65-F5344CB8AC3E}">
        <p14:creationId xmlns:p14="http://schemas.microsoft.com/office/powerpoint/2010/main" val="334808124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55</a:t>
            </a:fld>
            <a:endParaRPr lang="en-US" dirty="0"/>
          </a:p>
        </p:txBody>
      </p:sp>
    </p:spTree>
    <p:extLst>
      <p:ext uri="{BB962C8B-B14F-4D97-AF65-F5344CB8AC3E}">
        <p14:creationId xmlns:p14="http://schemas.microsoft.com/office/powerpoint/2010/main" val="38500882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56</a:t>
            </a:fld>
            <a:endParaRPr lang="en-US" dirty="0"/>
          </a:p>
        </p:txBody>
      </p:sp>
    </p:spTree>
    <p:extLst>
      <p:ext uri="{BB962C8B-B14F-4D97-AF65-F5344CB8AC3E}">
        <p14:creationId xmlns:p14="http://schemas.microsoft.com/office/powerpoint/2010/main" val="308413116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57</a:t>
            </a:fld>
            <a:endParaRPr lang="en-US" dirty="0"/>
          </a:p>
        </p:txBody>
      </p:sp>
    </p:spTree>
    <p:extLst>
      <p:ext uri="{BB962C8B-B14F-4D97-AF65-F5344CB8AC3E}">
        <p14:creationId xmlns:p14="http://schemas.microsoft.com/office/powerpoint/2010/main" val="399876437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58</a:t>
            </a:fld>
            <a:endParaRPr lang="en-US" dirty="0"/>
          </a:p>
        </p:txBody>
      </p:sp>
    </p:spTree>
    <p:extLst>
      <p:ext uri="{BB962C8B-B14F-4D97-AF65-F5344CB8AC3E}">
        <p14:creationId xmlns:p14="http://schemas.microsoft.com/office/powerpoint/2010/main" val="910315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59</a:t>
            </a:fld>
            <a:endParaRPr lang="en-US" dirty="0"/>
          </a:p>
        </p:txBody>
      </p:sp>
    </p:spTree>
    <p:extLst>
      <p:ext uri="{BB962C8B-B14F-4D97-AF65-F5344CB8AC3E}">
        <p14:creationId xmlns:p14="http://schemas.microsoft.com/office/powerpoint/2010/main" val="2077578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a:t>
            </a:fld>
            <a:endParaRPr lang="en-US" dirty="0"/>
          </a:p>
        </p:txBody>
      </p:sp>
    </p:spTree>
    <p:extLst>
      <p:ext uri="{BB962C8B-B14F-4D97-AF65-F5344CB8AC3E}">
        <p14:creationId xmlns:p14="http://schemas.microsoft.com/office/powerpoint/2010/main" val="189365755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60</a:t>
            </a:fld>
            <a:endParaRPr lang="en-US" dirty="0"/>
          </a:p>
        </p:txBody>
      </p:sp>
    </p:spTree>
    <p:extLst>
      <p:ext uri="{BB962C8B-B14F-4D97-AF65-F5344CB8AC3E}">
        <p14:creationId xmlns:p14="http://schemas.microsoft.com/office/powerpoint/2010/main" val="164716931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61</a:t>
            </a:fld>
            <a:endParaRPr lang="en-US" dirty="0"/>
          </a:p>
        </p:txBody>
      </p:sp>
    </p:spTree>
    <p:extLst>
      <p:ext uri="{BB962C8B-B14F-4D97-AF65-F5344CB8AC3E}">
        <p14:creationId xmlns:p14="http://schemas.microsoft.com/office/powerpoint/2010/main" val="239117175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62</a:t>
            </a:fld>
            <a:endParaRPr lang="en-US" dirty="0"/>
          </a:p>
        </p:txBody>
      </p:sp>
    </p:spTree>
    <p:extLst>
      <p:ext uri="{BB962C8B-B14F-4D97-AF65-F5344CB8AC3E}">
        <p14:creationId xmlns:p14="http://schemas.microsoft.com/office/powerpoint/2010/main" val="11532543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63</a:t>
            </a:fld>
            <a:endParaRPr lang="en-US" dirty="0"/>
          </a:p>
        </p:txBody>
      </p:sp>
    </p:spTree>
    <p:extLst>
      <p:ext uri="{BB962C8B-B14F-4D97-AF65-F5344CB8AC3E}">
        <p14:creationId xmlns:p14="http://schemas.microsoft.com/office/powerpoint/2010/main" val="42075003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64</a:t>
            </a:fld>
            <a:endParaRPr lang="en-US" dirty="0"/>
          </a:p>
        </p:txBody>
      </p:sp>
    </p:spTree>
    <p:extLst>
      <p:ext uri="{BB962C8B-B14F-4D97-AF65-F5344CB8AC3E}">
        <p14:creationId xmlns:p14="http://schemas.microsoft.com/office/powerpoint/2010/main" val="1408461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a:t>
            </a:fld>
            <a:endParaRPr lang="en-US" dirty="0"/>
          </a:p>
        </p:txBody>
      </p:sp>
    </p:spTree>
    <p:extLst>
      <p:ext uri="{BB962C8B-B14F-4D97-AF65-F5344CB8AC3E}">
        <p14:creationId xmlns:p14="http://schemas.microsoft.com/office/powerpoint/2010/main" val="3902013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8</a:t>
            </a:fld>
            <a:endParaRPr lang="en-US" dirty="0"/>
          </a:p>
        </p:txBody>
      </p:sp>
    </p:spTree>
    <p:extLst>
      <p:ext uri="{BB962C8B-B14F-4D97-AF65-F5344CB8AC3E}">
        <p14:creationId xmlns:p14="http://schemas.microsoft.com/office/powerpoint/2010/main" val="1390262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9</a:t>
            </a:fld>
            <a:endParaRPr lang="en-US" dirty="0"/>
          </a:p>
        </p:txBody>
      </p:sp>
    </p:spTree>
    <p:extLst>
      <p:ext uri="{BB962C8B-B14F-4D97-AF65-F5344CB8AC3E}">
        <p14:creationId xmlns:p14="http://schemas.microsoft.com/office/powerpoint/2010/main" val="4008177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FF0C25F-65ED-4B73-85C5-202F4C738597}" type="datetime1">
              <a:rPr lang="en-US" smtClean="0"/>
              <a:t>8/22/2018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2475664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831023-42B8-48D6-8759-38078A4B79CC}" type="datetime1">
              <a:rPr lang="en-US" smtClean="0"/>
              <a:t>8/22/2018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550118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5EC69A-F500-4A9D-B61C-F5091DD2C727}" type="datetime1">
              <a:rPr lang="en-US" smtClean="0"/>
              <a:t>8/22/2018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7386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3AF077-5ADA-4D53-9C31-27E136949202}" type="datetime1">
              <a:rPr lang="en-US" smtClean="0"/>
              <a:t>8/22/2018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448800" y="0"/>
            <a:ext cx="2743200" cy="365125"/>
          </a:xfrm>
        </p:spPr>
        <p:txBody>
          <a:bodyPr/>
          <a:lstStyle>
            <a:lvl1pPr>
              <a:defRPr>
                <a:solidFill>
                  <a:srgbClr val="FFFF00"/>
                </a:solidFill>
              </a:defRPr>
            </a:lvl1pPr>
          </a:lstStyle>
          <a:p>
            <a:fld id="{1C20BA80-1909-427C-B3BD-3DD8AEAFD5BE}" type="slidenum">
              <a:rPr lang="en-US" smtClean="0"/>
              <a:pPr/>
              <a:t>‹#›</a:t>
            </a:fld>
            <a:endParaRPr lang="en-US" dirty="0"/>
          </a:p>
        </p:txBody>
      </p:sp>
    </p:spTree>
    <p:extLst>
      <p:ext uri="{BB962C8B-B14F-4D97-AF65-F5344CB8AC3E}">
        <p14:creationId xmlns:p14="http://schemas.microsoft.com/office/powerpoint/2010/main" val="747129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87D5EF-D3AA-4DDB-99C8-497F8A27F6F0}" type="datetime1">
              <a:rPr lang="en-US" smtClean="0"/>
              <a:t>8/22/2018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365504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3569DA-F0BE-48C2-9E54-DD6F731B072E}" type="datetime1">
              <a:rPr lang="en-US" smtClean="0"/>
              <a:t>8/22/2018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3151693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0FD457-FAAA-480B-BC00-0D6A59C1AA3D}" type="datetime1">
              <a:rPr lang="en-US" smtClean="0"/>
              <a:t>8/22/2018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4234414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CC234F5-3FB1-4F32-836D-B57BA95CBC29}" type="datetime1">
              <a:rPr lang="en-US" smtClean="0"/>
              <a:t>8/22/2018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3149237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5F2E3-AE90-488D-8146-868293815B65}" type="datetime1">
              <a:rPr lang="en-US" smtClean="0"/>
              <a:t>8/22/2018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1320316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9740AA-A86E-4197-8C83-723554E81E00}" type="datetime1">
              <a:rPr lang="en-US" smtClean="0"/>
              <a:t>8/22/2018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1826654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1B2A70-A184-4158-8A37-ADCD1DFAD00B}" type="datetime1">
              <a:rPr lang="en-US" smtClean="0"/>
              <a:t>8/22/2018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1306172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5000">
              <a:schemeClr val="accent1">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AEF0BB-8B56-4A48-9893-D90F7549EB85}" type="datetime1">
              <a:rPr lang="en-US" smtClean="0"/>
              <a:t>8/22/2018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20BA80-1909-427C-B3BD-3DD8AEAFD5BE}" type="slidenum">
              <a:rPr lang="en-US" smtClean="0"/>
              <a:t>‹#›</a:t>
            </a:fld>
            <a:endParaRPr lang="en-US" dirty="0"/>
          </a:p>
        </p:txBody>
      </p:sp>
    </p:spTree>
    <p:extLst>
      <p:ext uri="{BB962C8B-B14F-4D97-AF65-F5344CB8AC3E}">
        <p14:creationId xmlns:p14="http://schemas.microsoft.com/office/powerpoint/2010/main" val="1554384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www-03.ibm.com/ibm/history/ibm100/us/en/icons/ibm700series/impact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britannica.com/technology/machine-learnin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s://en.wikipedia.org/wiki/Machine_learning"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s.google.com/machine-learning/glossary/#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s://www.sas.com/en_us/insights/analytics/machine-learning.html#machine-learning-importance"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researchgate.net/profile/Ming_Long_La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s://www.linkedin.com/pub/ming-long-lam/10/a73/657"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mllam@uchicago.edu"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6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www.researchgate.net/profile/Ming_Long_Lam/publication/322506573_Self-Learner_in_SAS_Real-Time_Decision_Manager_65/links/5a5cd68c458515c03ede72c1/Self-Learner-in-SAS-Real-Time-Decision-Manager-65"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46514" y="2117627"/>
            <a:ext cx="8098971" cy="1885206"/>
          </a:xfrm>
          <a:noFill/>
        </p:spPr>
        <p:txBody>
          <a:bodyPr>
            <a:noAutofit/>
          </a:bodyPr>
          <a:lstStyle/>
          <a:p>
            <a:br>
              <a:rPr lang="en-US" sz="7000" b="1" dirty="0">
                <a:solidFill>
                  <a:schemeClr val="bg1"/>
                </a:solidFill>
              </a:rPr>
            </a:br>
            <a:br>
              <a:rPr lang="en-US" sz="7000" b="1" dirty="0">
                <a:solidFill>
                  <a:schemeClr val="bg1"/>
                </a:solidFill>
              </a:rPr>
            </a:br>
            <a:br>
              <a:rPr lang="en-US" sz="7000" b="1" dirty="0">
                <a:solidFill>
                  <a:schemeClr val="bg1"/>
                </a:solidFill>
              </a:rPr>
            </a:br>
            <a:r>
              <a:rPr lang="en-US" sz="7000" b="1" dirty="0">
                <a:solidFill>
                  <a:schemeClr val="accent5">
                    <a:lumMod val="50000"/>
                  </a:schemeClr>
                </a:solidFill>
              </a:rPr>
              <a:t>CS 584</a:t>
            </a:r>
            <a:br>
              <a:rPr lang="en-US" sz="7000" b="1" dirty="0">
                <a:solidFill>
                  <a:schemeClr val="accent5">
                    <a:lumMod val="50000"/>
                  </a:schemeClr>
                </a:solidFill>
              </a:rPr>
            </a:br>
            <a:r>
              <a:rPr lang="en-US" sz="7000" b="1" dirty="0">
                <a:solidFill>
                  <a:schemeClr val="accent5">
                    <a:lumMod val="50000"/>
                  </a:schemeClr>
                </a:solidFill>
              </a:rPr>
              <a:t>Machine Learning</a:t>
            </a:r>
          </a:p>
        </p:txBody>
      </p:sp>
      <p:sp>
        <p:nvSpPr>
          <p:cNvPr id="3" name="Subtitle 2"/>
          <p:cNvSpPr>
            <a:spLocks noGrp="1"/>
          </p:cNvSpPr>
          <p:nvPr>
            <p:ph type="subTitle" idx="1"/>
          </p:nvPr>
        </p:nvSpPr>
        <p:spPr>
          <a:xfrm>
            <a:off x="1524000" y="4740373"/>
            <a:ext cx="9144000" cy="1655762"/>
          </a:xfrm>
        </p:spPr>
        <p:txBody>
          <a:bodyPr anchor="ctr">
            <a:normAutofit/>
          </a:bodyPr>
          <a:lstStyle/>
          <a:p>
            <a:r>
              <a:rPr lang="en-US" sz="4000" dirty="0"/>
              <a:t>Week 1</a:t>
            </a:r>
          </a:p>
          <a:p>
            <a:r>
              <a:rPr lang="en-US" sz="4000" dirty="0"/>
              <a:t>August 22, 2018</a:t>
            </a:r>
          </a:p>
        </p:txBody>
      </p:sp>
      <p:sp>
        <p:nvSpPr>
          <p:cNvPr id="9" name="Slide Number Placeholder 8"/>
          <p:cNvSpPr>
            <a:spLocks noGrp="1"/>
          </p:cNvSpPr>
          <p:nvPr>
            <p:ph type="sldNum" sz="quarter" idx="12"/>
          </p:nvPr>
        </p:nvSpPr>
        <p:spPr>
          <a:xfrm>
            <a:off x="9448800" y="0"/>
            <a:ext cx="2743200" cy="365125"/>
          </a:xfrm>
        </p:spPr>
        <p:txBody>
          <a:bodyPr/>
          <a:lstStyle/>
          <a:p>
            <a:fld id="{1C20BA80-1909-427C-B3BD-3DD8AEAFD5BE}" type="slidenum">
              <a:rPr lang="en-US" smtClean="0">
                <a:solidFill>
                  <a:srgbClr val="FFFF00"/>
                </a:solidFill>
              </a:rPr>
              <a:t>1</a:t>
            </a:fld>
            <a:endParaRPr lang="en-US" dirty="0">
              <a:solidFill>
                <a:srgbClr val="FFFF00"/>
              </a:solidFill>
            </a:endParaRPr>
          </a:p>
        </p:txBody>
      </p:sp>
      <p:pic>
        <p:nvPicPr>
          <p:cNvPr id="13" name="Picture 12">
            <a:extLst>
              <a:ext uri="{FF2B5EF4-FFF2-40B4-BE49-F238E27FC236}">
                <a16:creationId xmlns:a16="http://schemas.microsoft.com/office/drawing/2014/main" id="{A41E5C9E-5B35-47BB-8A82-326EB98205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2562"/>
            <a:ext cx="12192000" cy="131662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231395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Syllabus: Assignments </a:t>
            </a:r>
          </a:p>
        </p:txBody>
      </p:sp>
      <p:sp>
        <p:nvSpPr>
          <p:cNvPr id="3" name="Content Placeholder 2"/>
          <p:cNvSpPr>
            <a:spLocks noGrp="1"/>
          </p:cNvSpPr>
          <p:nvPr>
            <p:ph idx="1"/>
          </p:nvPr>
        </p:nvSpPr>
        <p:spPr/>
        <p:txBody>
          <a:bodyPr>
            <a:normAutofit fontScale="92500" lnSpcReduction="10000"/>
          </a:bodyPr>
          <a:lstStyle/>
          <a:p>
            <a:r>
              <a:rPr lang="en-US" dirty="0"/>
              <a:t>Five assignments will be given on</a:t>
            </a:r>
          </a:p>
          <a:p>
            <a:pPr lvl="1"/>
            <a:r>
              <a:rPr lang="en-US" b="1" dirty="0"/>
              <a:t>Week 2</a:t>
            </a:r>
            <a:r>
              <a:rPr lang="en-US" dirty="0"/>
              <a:t>: August 29, </a:t>
            </a:r>
            <a:r>
              <a:rPr lang="en-US" b="1" dirty="0"/>
              <a:t>Week 4</a:t>
            </a:r>
            <a:r>
              <a:rPr lang="en-US" dirty="0"/>
              <a:t>: September 12, </a:t>
            </a:r>
            <a:r>
              <a:rPr lang="en-US" b="1" dirty="0"/>
              <a:t>Week 6</a:t>
            </a:r>
            <a:r>
              <a:rPr lang="en-US" dirty="0"/>
              <a:t>: September 26, </a:t>
            </a:r>
            <a:r>
              <a:rPr lang="en-US" b="1" dirty="0"/>
              <a:t>Week 10</a:t>
            </a:r>
            <a:r>
              <a:rPr lang="en-US" dirty="0"/>
              <a:t>: October 24, and </a:t>
            </a:r>
            <a:r>
              <a:rPr lang="en-US" b="1" dirty="0"/>
              <a:t>Week 12</a:t>
            </a:r>
            <a:r>
              <a:rPr lang="en-US" dirty="0"/>
              <a:t>: November 7</a:t>
            </a:r>
          </a:p>
          <a:p>
            <a:pPr lvl="1"/>
            <a:r>
              <a:rPr lang="en-US" dirty="0"/>
              <a:t>Each assignment’s grade count towards 10% of your course grade </a:t>
            </a:r>
          </a:p>
          <a:p>
            <a:r>
              <a:rPr lang="en-US" dirty="0"/>
              <a:t>Please type your assignment as PDF documents</a:t>
            </a:r>
          </a:p>
          <a:p>
            <a:pPr lvl="1"/>
            <a:r>
              <a:rPr lang="en-US" dirty="0"/>
              <a:t>Maximum points for each assignment is 100 points</a:t>
            </a:r>
          </a:p>
          <a:p>
            <a:r>
              <a:rPr lang="en-US" dirty="0"/>
              <a:t>Please submit your assignment to the Blackboard site before the due date</a:t>
            </a:r>
          </a:p>
          <a:p>
            <a:pPr lvl="1"/>
            <a:r>
              <a:rPr lang="en-US" dirty="0"/>
              <a:t>Due date is the end of the next class day</a:t>
            </a:r>
          </a:p>
          <a:p>
            <a:pPr lvl="1"/>
            <a:r>
              <a:rPr lang="en-US" dirty="0"/>
              <a:t>For example, the August 29 assignment is due at 11:59 pm on September 5.</a:t>
            </a:r>
          </a:p>
          <a:p>
            <a:r>
              <a:rPr lang="en-US" dirty="0"/>
              <a:t>Whenever necessary, properly documented and error-free Python program codes and output should be included your submission</a:t>
            </a:r>
          </a:p>
          <a:p>
            <a:pPr marL="0" indent="0">
              <a:buNone/>
            </a:pPr>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10</a:t>
            </a:fld>
            <a:endParaRPr lang="en-US" dirty="0"/>
          </a:p>
        </p:txBody>
      </p:sp>
      <p:pic>
        <p:nvPicPr>
          <p:cNvPr id="6" name="Picture 5">
            <a:extLst>
              <a:ext uri="{FF2B5EF4-FFF2-40B4-BE49-F238E27FC236}">
                <a16:creationId xmlns:a16="http://schemas.microsoft.com/office/drawing/2014/main" id="{F0294F0A-7261-4067-9A7C-B1D8C4EB38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568925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Syllabus: Assignments – Late Work Policy </a:t>
            </a:r>
          </a:p>
        </p:txBody>
      </p:sp>
      <p:sp>
        <p:nvSpPr>
          <p:cNvPr id="3" name="Content Placeholder 2"/>
          <p:cNvSpPr>
            <a:spLocks noGrp="1"/>
          </p:cNvSpPr>
          <p:nvPr>
            <p:ph idx="1"/>
          </p:nvPr>
        </p:nvSpPr>
        <p:spPr/>
        <p:txBody>
          <a:bodyPr>
            <a:normAutofit/>
          </a:bodyPr>
          <a:lstStyle/>
          <a:p>
            <a:r>
              <a:rPr lang="en-US" dirty="0"/>
              <a:t>If you turn in an assignment late, then we have the right to deduct 5% credit from the total score for each </a:t>
            </a:r>
            <a:r>
              <a:rPr lang="en-US" u="sng" dirty="0"/>
              <a:t>24-hour</a:t>
            </a:r>
            <a:r>
              <a:rPr lang="en-US" dirty="0"/>
              <a:t> period after the deadline.</a:t>
            </a:r>
          </a:p>
          <a:p>
            <a:r>
              <a:rPr lang="en-US" dirty="0"/>
              <a:t>Assignments turned in more than 7 days late will not receive credit.</a:t>
            </a:r>
          </a:p>
          <a:p>
            <a:r>
              <a:rPr lang="en-US" dirty="0"/>
              <a:t>In the case of unexpected events (e.g., sickness and emergency), you must contact the instructor and explain your situation before the assignment due date in order to receive a grace period.</a:t>
            </a:r>
          </a:p>
        </p:txBody>
      </p:sp>
      <p:sp>
        <p:nvSpPr>
          <p:cNvPr id="7" name="Slide Number Placeholder 6"/>
          <p:cNvSpPr>
            <a:spLocks noGrp="1"/>
          </p:cNvSpPr>
          <p:nvPr>
            <p:ph type="sldNum" sz="quarter" idx="12"/>
          </p:nvPr>
        </p:nvSpPr>
        <p:spPr/>
        <p:txBody>
          <a:bodyPr/>
          <a:lstStyle/>
          <a:p>
            <a:fld id="{1C20BA80-1909-427C-B3BD-3DD8AEAFD5BE}" type="slidenum">
              <a:rPr lang="en-US" smtClean="0"/>
              <a:t>11</a:t>
            </a:fld>
            <a:endParaRPr lang="en-US" dirty="0"/>
          </a:p>
        </p:txBody>
      </p:sp>
      <p:pic>
        <p:nvPicPr>
          <p:cNvPr id="6" name="Picture 5">
            <a:extLst>
              <a:ext uri="{FF2B5EF4-FFF2-40B4-BE49-F238E27FC236}">
                <a16:creationId xmlns:a16="http://schemas.microsoft.com/office/drawing/2014/main" id="{FE450D1C-C0EC-40F8-8CE9-F900AB1CE5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217052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Syllabus: Mid-Term Test and Final Exam </a:t>
            </a:r>
          </a:p>
        </p:txBody>
      </p:sp>
      <p:sp>
        <p:nvSpPr>
          <p:cNvPr id="3" name="Content Placeholder 2"/>
          <p:cNvSpPr>
            <a:spLocks noGrp="1"/>
          </p:cNvSpPr>
          <p:nvPr>
            <p:ph idx="1"/>
          </p:nvPr>
        </p:nvSpPr>
        <p:spPr/>
        <p:txBody>
          <a:bodyPr>
            <a:normAutofit/>
          </a:bodyPr>
          <a:lstStyle/>
          <a:p>
            <a:r>
              <a:rPr lang="en-US" dirty="0"/>
              <a:t>Mid-Term Test</a:t>
            </a:r>
          </a:p>
          <a:p>
            <a:pPr lvl="1"/>
            <a:r>
              <a:rPr lang="en-US" dirty="0"/>
              <a:t>During the class on October 10, 2018</a:t>
            </a:r>
          </a:p>
          <a:p>
            <a:pPr lvl="1"/>
            <a:r>
              <a:rPr lang="en-US" dirty="0"/>
              <a:t>No make-up if you missed this test</a:t>
            </a:r>
          </a:p>
          <a:p>
            <a:pPr lvl="1"/>
            <a:r>
              <a:rPr lang="en-US" dirty="0"/>
              <a:t>Account for 20% of your final course grade</a:t>
            </a:r>
          </a:p>
          <a:p>
            <a:r>
              <a:rPr lang="en-US" dirty="0"/>
              <a:t>Final Exam</a:t>
            </a:r>
          </a:p>
          <a:p>
            <a:pPr lvl="1"/>
            <a:r>
              <a:rPr lang="en-US" dirty="0"/>
              <a:t>Schedule to be published online on September 12, 2018</a:t>
            </a:r>
          </a:p>
          <a:p>
            <a:pPr lvl="1"/>
            <a:r>
              <a:rPr lang="en-US" dirty="0"/>
              <a:t>Account for 30% of your final course grade</a:t>
            </a:r>
          </a:p>
        </p:txBody>
      </p:sp>
      <p:sp>
        <p:nvSpPr>
          <p:cNvPr id="7" name="Slide Number Placeholder 6"/>
          <p:cNvSpPr>
            <a:spLocks noGrp="1"/>
          </p:cNvSpPr>
          <p:nvPr>
            <p:ph type="sldNum" sz="quarter" idx="12"/>
          </p:nvPr>
        </p:nvSpPr>
        <p:spPr/>
        <p:txBody>
          <a:bodyPr/>
          <a:lstStyle/>
          <a:p>
            <a:fld id="{1C20BA80-1909-427C-B3BD-3DD8AEAFD5BE}" type="slidenum">
              <a:rPr lang="en-US" smtClean="0"/>
              <a:t>12</a:t>
            </a:fld>
            <a:endParaRPr lang="en-US" dirty="0"/>
          </a:p>
        </p:txBody>
      </p:sp>
      <p:pic>
        <p:nvPicPr>
          <p:cNvPr id="6" name="Picture 5">
            <a:extLst>
              <a:ext uri="{FF2B5EF4-FFF2-40B4-BE49-F238E27FC236}">
                <a16:creationId xmlns:a16="http://schemas.microsoft.com/office/drawing/2014/main" id="{0625C346-1818-418E-BA84-818537BB3F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93319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rPr>
              <a:t>Complete Online Quick </a:t>
            </a:r>
            <a:r>
              <a:rPr lang="en-US" b="1" dirty="0">
                <a:solidFill>
                  <a:schemeClr val="bg1"/>
                </a:solidFill>
              </a:rPr>
              <a:t>Straw Poll</a:t>
            </a:r>
          </a:p>
        </p:txBody>
      </p:sp>
      <p:sp>
        <p:nvSpPr>
          <p:cNvPr id="3" name="Content Placeholder 2"/>
          <p:cNvSpPr>
            <a:spLocks noGrp="1"/>
          </p:cNvSpPr>
          <p:nvPr>
            <p:ph idx="1"/>
          </p:nvPr>
        </p:nvSpPr>
        <p:spPr/>
        <p:txBody>
          <a:bodyPr numCol="2" spcCol="457200">
            <a:normAutofit/>
          </a:bodyPr>
          <a:lstStyle/>
          <a:p>
            <a:pPr marL="0" indent="0">
              <a:buNone/>
            </a:pPr>
            <a:r>
              <a:rPr lang="en-US" sz="2400" b="1" dirty="0"/>
              <a:t>Have you taken any …</a:t>
            </a:r>
          </a:p>
          <a:p>
            <a:r>
              <a:rPr lang="en-US" sz="2400" dirty="0"/>
              <a:t>Statistics courses (e.g., Regression)?</a:t>
            </a:r>
          </a:p>
          <a:p>
            <a:pPr marL="0" indent="0">
              <a:buNone/>
            </a:pPr>
            <a:endParaRPr lang="en-US" sz="2400" dirty="0"/>
          </a:p>
          <a:p>
            <a:pPr marL="0" indent="0">
              <a:buNone/>
            </a:pPr>
            <a:r>
              <a:rPr lang="en-US" sz="2400" b="1" dirty="0"/>
              <a:t>Do you have experiences in …</a:t>
            </a:r>
          </a:p>
          <a:p>
            <a:r>
              <a:rPr lang="en-US" sz="2400" dirty="0"/>
              <a:t>Statistical software (e.g., SAS, SPSS, Stata, R)?</a:t>
            </a:r>
          </a:p>
          <a:p>
            <a:r>
              <a:rPr lang="en-US" sz="2400" dirty="0"/>
              <a:t>Programming languages (e.g., C/C++, Java, Python)?</a:t>
            </a:r>
          </a:p>
          <a:p>
            <a:r>
              <a:rPr lang="en-US" sz="2400" dirty="0"/>
              <a:t>Database software (e.g., SQL, Spark)?</a:t>
            </a:r>
          </a:p>
          <a:p>
            <a:r>
              <a:rPr lang="en-US" sz="2400" dirty="0"/>
              <a:t>Web development (e.g., HTML5)?</a:t>
            </a:r>
          </a:p>
          <a:p>
            <a:pPr marL="0" indent="0">
              <a:buNone/>
            </a:pPr>
            <a:r>
              <a:rPr lang="en-US" sz="2400" b="1" dirty="0"/>
              <a:t>Do you have job experiences as …</a:t>
            </a:r>
          </a:p>
          <a:p>
            <a:r>
              <a:rPr lang="en-US" sz="2400" dirty="0"/>
              <a:t>Data Scientist?</a:t>
            </a:r>
          </a:p>
          <a:p>
            <a:r>
              <a:rPr lang="en-US" sz="2400" dirty="0"/>
              <a:t>Statistician?</a:t>
            </a:r>
          </a:p>
          <a:p>
            <a:r>
              <a:rPr lang="en-US" sz="2400" dirty="0"/>
              <a:t>Data Analysts?</a:t>
            </a:r>
          </a:p>
          <a:p>
            <a:r>
              <a:rPr lang="en-US" sz="2400" dirty="0"/>
              <a:t>Predictive Modelers?</a:t>
            </a:r>
          </a:p>
          <a:p>
            <a:r>
              <a:rPr lang="en-US" sz="2400" dirty="0"/>
              <a:t>Business Analysts?</a:t>
            </a:r>
          </a:p>
          <a:p>
            <a:r>
              <a:rPr lang="en-US" sz="2400" dirty="0"/>
              <a:t>Others?</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13</a:t>
            </a:fld>
            <a:endParaRPr lang="en-US" dirty="0"/>
          </a:p>
        </p:txBody>
      </p:sp>
      <p:pic>
        <p:nvPicPr>
          <p:cNvPr id="6" name="Picture 5">
            <a:extLst>
              <a:ext uri="{FF2B5EF4-FFF2-40B4-BE49-F238E27FC236}">
                <a16:creationId xmlns:a16="http://schemas.microsoft.com/office/drawing/2014/main" id="{563A44D3-65DF-4C74-A733-7ADD23F3B57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814564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What is Machine Learning?</a:t>
            </a:r>
          </a:p>
        </p:txBody>
      </p:sp>
      <p:sp>
        <p:nvSpPr>
          <p:cNvPr id="3" name="Content Placeholder 2"/>
          <p:cNvSpPr>
            <a:spLocks noGrp="1"/>
          </p:cNvSpPr>
          <p:nvPr>
            <p:ph idx="1"/>
          </p:nvPr>
        </p:nvSpPr>
        <p:spPr>
          <a:xfrm>
            <a:off x="838200" y="1825625"/>
            <a:ext cx="5381627" cy="4351338"/>
          </a:xfrm>
        </p:spPr>
        <p:txBody>
          <a:bodyPr>
            <a:normAutofit fontScale="92500" lnSpcReduction="20000"/>
          </a:bodyPr>
          <a:lstStyle/>
          <a:p>
            <a:pPr marL="0" indent="0">
              <a:buNone/>
            </a:pPr>
            <a:r>
              <a:rPr lang="en-US" dirty="0"/>
              <a:t>The term Machine Learning was coined by Arthur L. Samuel (1901 – 1990) in his 1959 paper.</a:t>
            </a:r>
          </a:p>
          <a:p>
            <a:r>
              <a:rPr lang="en-US" dirty="0"/>
              <a:t>Received a master's degree in Electrical Engineering from MIT in 1926</a:t>
            </a:r>
          </a:p>
          <a:p>
            <a:r>
              <a:rPr lang="en-US" dirty="0"/>
              <a:t>Developed the first Checkers program on IBM's first commercial computer in 1952</a:t>
            </a:r>
          </a:p>
          <a:p>
            <a:r>
              <a:rPr lang="en-US" dirty="0"/>
              <a:t>Retired from IBM in 1966 and joined Stanford University as a professor</a:t>
            </a:r>
          </a:p>
          <a:p>
            <a:r>
              <a:rPr lang="en-US" dirty="0"/>
              <a:t>Worked on the TeX project around 1978</a:t>
            </a:r>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14</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5" name="TextBox 4">
            <a:extLst>
              <a:ext uri="{FF2B5EF4-FFF2-40B4-BE49-F238E27FC236}">
                <a16:creationId xmlns:a16="http://schemas.microsoft.com/office/drawing/2014/main" id="{2806243F-4C46-4F99-94FF-BAA554CFC3DB}"/>
              </a:ext>
            </a:extLst>
          </p:cNvPr>
          <p:cNvSpPr txBox="1"/>
          <p:nvPr/>
        </p:nvSpPr>
        <p:spPr>
          <a:xfrm>
            <a:off x="6096000" y="5226089"/>
            <a:ext cx="5629273" cy="646331"/>
          </a:xfrm>
          <a:prstGeom prst="rect">
            <a:avLst/>
          </a:prstGeom>
          <a:noFill/>
        </p:spPr>
        <p:txBody>
          <a:bodyPr wrap="square" rtlCol="0">
            <a:spAutoFit/>
          </a:bodyPr>
          <a:lstStyle/>
          <a:p>
            <a:r>
              <a:rPr lang="en-US" dirty="0"/>
              <a:t>Arthur Samuel playing Checkers on the IBM 701 in 1956.</a:t>
            </a:r>
            <a:br>
              <a:rPr lang="en-US" dirty="0"/>
            </a:br>
            <a:r>
              <a:rPr lang="en-US" sz="1100" dirty="0"/>
              <a:t>Source: </a:t>
            </a:r>
            <a:r>
              <a:rPr lang="en-US" sz="1100" dirty="0">
                <a:hlinkClick r:id="rId4"/>
              </a:rPr>
              <a:t>http://www-03.ibm.com/ibm/history/ibm100/us/en/icons/ibm700series/impacts/</a:t>
            </a:r>
            <a:r>
              <a:rPr lang="en-US" dirty="0"/>
              <a:t> </a:t>
            </a:r>
            <a:endParaRPr lang="en-US" sz="1600" dirty="0"/>
          </a:p>
        </p:txBody>
      </p:sp>
      <p:pic>
        <p:nvPicPr>
          <p:cNvPr id="4" name="Picture 3">
            <a:extLst>
              <a:ext uri="{FF2B5EF4-FFF2-40B4-BE49-F238E27FC236}">
                <a16:creationId xmlns:a16="http://schemas.microsoft.com/office/drawing/2014/main" id="{BF325208-9B26-4D16-A136-42025AA49421}"/>
              </a:ext>
            </a:extLst>
          </p:cNvPr>
          <p:cNvPicPr>
            <a:picLocks noChangeAspect="1"/>
          </p:cNvPicPr>
          <p:nvPr/>
        </p:nvPicPr>
        <p:blipFill>
          <a:blip r:embed="rId5"/>
          <a:stretch>
            <a:fillRect/>
          </a:stretch>
        </p:blipFill>
        <p:spPr>
          <a:xfrm>
            <a:off x="6158070" y="1825625"/>
            <a:ext cx="5905500" cy="3333750"/>
          </a:xfrm>
          <a:prstGeom prst="rect">
            <a:avLst/>
          </a:prstGeom>
        </p:spPr>
      </p:pic>
    </p:spTree>
    <p:extLst>
      <p:ext uri="{BB962C8B-B14F-4D97-AF65-F5344CB8AC3E}">
        <p14:creationId xmlns:p14="http://schemas.microsoft.com/office/powerpoint/2010/main" val="342043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Historical Definitions</a:t>
            </a:r>
          </a:p>
        </p:txBody>
      </p:sp>
      <p:sp>
        <p:nvSpPr>
          <p:cNvPr id="3" name="Content Placeholder 2"/>
          <p:cNvSpPr>
            <a:spLocks noGrp="1"/>
          </p:cNvSpPr>
          <p:nvPr>
            <p:ph idx="1"/>
          </p:nvPr>
        </p:nvSpPr>
        <p:spPr/>
        <p:txBody>
          <a:bodyPr>
            <a:normAutofit/>
          </a:bodyPr>
          <a:lstStyle/>
          <a:p>
            <a:r>
              <a:rPr lang="en-US" dirty="0"/>
              <a:t>A field of study that gives computers the ability to learn without being explicitly programmed. – Arthur L. Samuel (1959). "Some Studies in Machine Learning Using the Game of Checkers". </a:t>
            </a:r>
            <a:r>
              <a:rPr lang="en-US" i="1" dirty="0"/>
              <a:t>IBM Journal of Research and Development</a:t>
            </a:r>
            <a:r>
              <a:rPr lang="en-US" dirty="0"/>
              <a:t>. </a:t>
            </a:r>
          </a:p>
          <a:p>
            <a:r>
              <a:rPr lang="en-US" dirty="0"/>
              <a:t>A computer program is said to learn from experience E with respect to some task T and some performance measure P, if its performance on T, as measured by P, improves with experience E. – Tom Mitchell (1997). Machine Learning, New York: McGraw-Hill</a:t>
            </a:r>
          </a:p>
          <a:p>
            <a:pPr lvl="1"/>
            <a:r>
              <a:rPr lang="en-US" dirty="0"/>
              <a:t>Tom Mitchell (1951 – ), currently Professor, Computer Science Department, Carnegie Mellon University</a:t>
            </a:r>
          </a:p>
        </p:txBody>
      </p:sp>
      <p:sp>
        <p:nvSpPr>
          <p:cNvPr id="7" name="Slide Number Placeholder 6"/>
          <p:cNvSpPr>
            <a:spLocks noGrp="1"/>
          </p:cNvSpPr>
          <p:nvPr>
            <p:ph type="sldNum" sz="quarter" idx="12"/>
          </p:nvPr>
        </p:nvSpPr>
        <p:spPr/>
        <p:txBody>
          <a:bodyPr/>
          <a:lstStyle/>
          <a:p>
            <a:fld id="{1C20BA80-1909-427C-B3BD-3DD8AEAFD5BE}" type="slidenum">
              <a:rPr lang="en-US" smtClean="0"/>
              <a:t>15</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840476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Definitions on the Internet</a:t>
            </a:r>
          </a:p>
        </p:txBody>
      </p:sp>
      <p:sp>
        <p:nvSpPr>
          <p:cNvPr id="3" name="Content Placeholder 2"/>
          <p:cNvSpPr>
            <a:spLocks noGrp="1"/>
          </p:cNvSpPr>
          <p:nvPr>
            <p:ph idx="1"/>
          </p:nvPr>
        </p:nvSpPr>
        <p:spPr/>
        <p:txBody>
          <a:bodyPr>
            <a:normAutofit/>
          </a:bodyPr>
          <a:lstStyle/>
          <a:p>
            <a:r>
              <a:rPr lang="en-US" dirty="0"/>
              <a:t>Machine learning, in artificial intelligence (a subject within computer science), is a discipline concerned with the implementation of computer software that can learn autonomously. – </a:t>
            </a:r>
            <a:r>
              <a:rPr lang="en-US" b="1" dirty="0"/>
              <a:t>Britannica</a:t>
            </a:r>
            <a:r>
              <a:rPr lang="en-US" dirty="0"/>
              <a:t>, </a:t>
            </a:r>
            <a:r>
              <a:rPr lang="en-US" dirty="0">
                <a:hlinkClick r:id="rId3"/>
              </a:rPr>
              <a:t>https://www.britannica.com/technology/machine-learning</a:t>
            </a:r>
            <a:endParaRPr lang="en-US" dirty="0"/>
          </a:p>
          <a:p>
            <a:r>
              <a:rPr lang="en-US" dirty="0"/>
              <a:t>Machine learning is a subset of artificial intelligence in the field of computer science that often uses statistical techniques to give computers the ability to "learn" (i.e., progressively improve performance on a specific task) with data, without being explicitly programmed. – </a:t>
            </a:r>
            <a:r>
              <a:rPr lang="en-US" b="1" dirty="0"/>
              <a:t>Wikipedia</a:t>
            </a:r>
            <a:r>
              <a:rPr lang="en-US" dirty="0"/>
              <a:t>, </a:t>
            </a:r>
            <a:r>
              <a:rPr lang="en-US" dirty="0">
                <a:hlinkClick r:id="rId4"/>
              </a:rPr>
              <a:t>https://en.wikipedia.org/wiki/Machine_learning</a:t>
            </a:r>
            <a:r>
              <a:rPr lang="en-US" dirty="0"/>
              <a:t> </a:t>
            </a:r>
          </a:p>
        </p:txBody>
      </p:sp>
      <p:sp>
        <p:nvSpPr>
          <p:cNvPr id="7" name="Slide Number Placeholder 6"/>
          <p:cNvSpPr>
            <a:spLocks noGrp="1"/>
          </p:cNvSpPr>
          <p:nvPr>
            <p:ph type="sldNum" sz="quarter" idx="12"/>
          </p:nvPr>
        </p:nvSpPr>
        <p:spPr/>
        <p:txBody>
          <a:bodyPr/>
          <a:lstStyle/>
          <a:p>
            <a:fld id="{1C20BA80-1909-427C-B3BD-3DD8AEAFD5BE}" type="slidenum">
              <a:rPr lang="en-US" smtClean="0"/>
              <a:t>16</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191341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Definitions from Tech Company</a:t>
            </a:r>
          </a:p>
        </p:txBody>
      </p:sp>
      <p:sp>
        <p:nvSpPr>
          <p:cNvPr id="3" name="Content Placeholder 2"/>
          <p:cNvSpPr>
            <a:spLocks noGrp="1"/>
          </p:cNvSpPr>
          <p:nvPr>
            <p:ph idx="1"/>
          </p:nvPr>
        </p:nvSpPr>
        <p:spPr/>
        <p:txBody>
          <a:bodyPr>
            <a:normAutofit fontScale="92500" lnSpcReduction="10000"/>
          </a:bodyPr>
          <a:lstStyle/>
          <a:p>
            <a:r>
              <a:rPr lang="en-US" dirty="0"/>
              <a:t>A program or system that builds (trains) a predictive model from input data. The system uses the learned model to make useful predictions from new (never-before-seen) data drawn from the same distribution as the one used to train the model. Machine learning also refers to the field of study concerned with these programs or systems. – </a:t>
            </a:r>
            <a:r>
              <a:rPr lang="en-US" b="1" dirty="0"/>
              <a:t>Google</a:t>
            </a:r>
            <a:r>
              <a:rPr lang="en-US" dirty="0"/>
              <a:t>, </a:t>
            </a:r>
            <a:r>
              <a:rPr lang="en-US" dirty="0">
                <a:hlinkClick r:id="rId3"/>
              </a:rPr>
              <a:t>https://developers.google.com/machine-learning/glossary/#m</a:t>
            </a:r>
            <a:r>
              <a:rPr lang="en-US" dirty="0"/>
              <a:t> </a:t>
            </a:r>
          </a:p>
          <a:p>
            <a:r>
              <a:rPr lang="en-US" dirty="0"/>
              <a:t>Machine learning is a method of data analysis that automates analytical model building. It is a branch of artificial intelligence based on the idea that systems can learn from data, identify patterns and make decisions with minimal human intervention. – </a:t>
            </a:r>
            <a:r>
              <a:rPr lang="en-US" b="1" dirty="0"/>
              <a:t>SAS Institute</a:t>
            </a:r>
            <a:r>
              <a:rPr lang="en-US" dirty="0"/>
              <a:t>, </a:t>
            </a:r>
            <a:r>
              <a:rPr lang="en-US" dirty="0">
                <a:hlinkClick r:id="rId4"/>
              </a:rPr>
              <a:t>https://www.sas.com/en_us/insights/analytics/machine-learning.html#machine-learning-importance</a:t>
            </a: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17</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513333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Machine Learning (Tom Mitchell,1997)</a:t>
            </a:r>
          </a:p>
        </p:txBody>
      </p:sp>
      <p:sp>
        <p:nvSpPr>
          <p:cNvPr id="3" name="Content Placeholder 2"/>
          <p:cNvSpPr>
            <a:spLocks noGrp="1"/>
          </p:cNvSpPr>
          <p:nvPr>
            <p:ph idx="1"/>
          </p:nvPr>
        </p:nvSpPr>
        <p:spPr/>
        <p:txBody>
          <a:bodyPr>
            <a:normAutofit/>
          </a:bodyPr>
          <a:lstStyle/>
          <a:p>
            <a:r>
              <a:rPr lang="en-US" dirty="0"/>
              <a:t>A </a:t>
            </a:r>
            <a:r>
              <a:rPr lang="en-US" b="1" dirty="0"/>
              <a:t>computer program</a:t>
            </a:r>
            <a:r>
              <a:rPr lang="en-US" dirty="0"/>
              <a:t> is said to </a:t>
            </a:r>
            <a:r>
              <a:rPr lang="en-US" b="1" dirty="0"/>
              <a:t>learn from experience</a:t>
            </a:r>
            <a:r>
              <a:rPr lang="en-US" dirty="0"/>
              <a:t> E with respect to </a:t>
            </a:r>
            <a:r>
              <a:rPr lang="en-US" b="1" dirty="0"/>
              <a:t>some task</a:t>
            </a:r>
            <a:r>
              <a:rPr lang="en-US" dirty="0"/>
              <a:t> T and </a:t>
            </a:r>
            <a:r>
              <a:rPr lang="en-US" b="1" dirty="0"/>
              <a:t>some performance measure</a:t>
            </a:r>
            <a:r>
              <a:rPr lang="en-US" dirty="0"/>
              <a:t> P, if its performance on T, as measured by P, improves with experience E.</a:t>
            </a:r>
          </a:p>
          <a:p>
            <a:r>
              <a:rPr lang="en-US" dirty="0"/>
              <a:t>When a machine learns, it involves three components.</a:t>
            </a:r>
          </a:p>
          <a:p>
            <a:pPr lvl="1"/>
            <a:r>
              <a:rPr lang="en-US" dirty="0"/>
              <a:t>Experience – What does a machine learn from?</a:t>
            </a:r>
          </a:p>
          <a:p>
            <a:pPr lvl="1"/>
            <a:r>
              <a:rPr lang="en-US" dirty="0"/>
              <a:t>Task – What does a machine learn for?</a:t>
            </a:r>
          </a:p>
          <a:p>
            <a:pPr lvl="1"/>
            <a:r>
              <a:rPr lang="en-US" dirty="0"/>
              <a:t>Performance Measure – How well did a machine learn?</a:t>
            </a:r>
          </a:p>
        </p:txBody>
      </p:sp>
      <p:sp>
        <p:nvSpPr>
          <p:cNvPr id="7" name="Slide Number Placeholder 6"/>
          <p:cNvSpPr>
            <a:spLocks noGrp="1"/>
          </p:cNvSpPr>
          <p:nvPr>
            <p:ph type="sldNum" sz="quarter" idx="12"/>
          </p:nvPr>
        </p:nvSpPr>
        <p:spPr/>
        <p:txBody>
          <a:bodyPr/>
          <a:lstStyle/>
          <a:p>
            <a:fld id="{1C20BA80-1909-427C-B3BD-3DD8AEAFD5BE}" type="slidenum">
              <a:rPr lang="en-US" smtClean="0"/>
              <a:t>18</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294198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 Human Learning Activity</a:t>
            </a:r>
          </a:p>
        </p:txBody>
      </p:sp>
      <p:sp>
        <p:nvSpPr>
          <p:cNvPr id="3" name="Content Placeholder 2"/>
          <p:cNvSpPr>
            <a:spLocks noGrp="1"/>
          </p:cNvSpPr>
          <p:nvPr>
            <p:ph idx="1"/>
          </p:nvPr>
        </p:nvSpPr>
        <p:spPr/>
        <p:txBody>
          <a:bodyPr>
            <a:normAutofit/>
          </a:bodyPr>
          <a:lstStyle/>
          <a:p>
            <a:r>
              <a:rPr lang="en-US" dirty="0"/>
              <a:t>Actually, a human learning activity also contains these three components.</a:t>
            </a:r>
          </a:p>
          <a:p>
            <a:r>
              <a:rPr lang="en-US" dirty="0"/>
              <a:t>A </a:t>
            </a:r>
            <a:r>
              <a:rPr lang="en-US" b="1" dirty="0"/>
              <a:t>person</a:t>
            </a:r>
            <a:r>
              <a:rPr lang="en-US" dirty="0"/>
              <a:t> is said to </a:t>
            </a:r>
            <a:r>
              <a:rPr lang="en-US" b="1" dirty="0"/>
              <a:t>learn from experience</a:t>
            </a:r>
            <a:r>
              <a:rPr lang="en-US" dirty="0"/>
              <a:t> E with respect to </a:t>
            </a:r>
            <a:r>
              <a:rPr lang="en-US" b="1" dirty="0"/>
              <a:t>some task</a:t>
            </a:r>
            <a:r>
              <a:rPr lang="en-US" dirty="0"/>
              <a:t> T and </a:t>
            </a:r>
            <a:r>
              <a:rPr lang="en-US" b="1" dirty="0"/>
              <a:t>some performance measure</a:t>
            </a:r>
            <a:r>
              <a:rPr lang="en-US" dirty="0"/>
              <a:t> P, if its performance on T, as measured by P, improves with experience E.</a:t>
            </a:r>
          </a:p>
          <a:p>
            <a:r>
              <a:rPr lang="en-US" dirty="0"/>
              <a:t>A person learns to</a:t>
            </a:r>
          </a:p>
          <a:p>
            <a:pPr lvl="1"/>
            <a:r>
              <a:rPr lang="en-US" dirty="0"/>
              <a:t>EITHER do something better (i.e., improve benefits, accuracy, or profit)</a:t>
            </a:r>
          </a:p>
          <a:p>
            <a:pPr lvl="1"/>
            <a:r>
              <a:rPr lang="en-US" dirty="0"/>
              <a:t>OR avoid a mistake (i.e., reduce cost, error, or loss)</a:t>
            </a:r>
          </a:p>
          <a:p>
            <a:endParaRPr lang="en-US" dirty="0"/>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19</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74439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About the Instructor</a:t>
            </a:r>
          </a:p>
        </p:txBody>
      </p:sp>
      <p:sp>
        <p:nvSpPr>
          <p:cNvPr id="3" name="Content Placeholder 2"/>
          <p:cNvSpPr>
            <a:spLocks noGrp="1"/>
          </p:cNvSpPr>
          <p:nvPr>
            <p:ph idx="1"/>
          </p:nvPr>
        </p:nvSpPr>
        <p:spPr>
          <a:xfrm>
            <a:off x="838200" y="1578429"/>
            <a:ext cx="10515600" cy="4637314"/>
          </a:xfrm>
        </p:spPr>
        <p:txBody>
          <a:bodyPr numCol="2" spcCol="365760">
            <a:normAutofit/>
          </a:bodyPr>
          <a:lstStyle/>
          <a:p>
            <a:pPr>
              <a:buFont typeface="Wingdings" panose="05000000000000000000" pitchFamily="2" charset="2"/>
              <a:buChar char="§"/>
            </a:pPr>
            <a:r>
              <a:rPr lang="en-US" sz="2400" dirty="0"/>
              <a:t>Twenty-six years of experience in applying predictive analytics for:</a:t>
            </a:r>
          </a:p>
          <a:p>
            <a:pPr lvl="1"/>
            <a:r>
              <a:rPr lang="en-US" sz="2000" dirty="0"/>
              <a:t>Software solution development</a:t>
            </a:r>
          </a:p>
          <a:p>
            <a:pPr lvl="1"/>
            <a:r>
              <a:rPr lang="en-US" sz="2000" dirty="0"/>
              <a:t>Property and casualty insurance</a:t>
            </a:r>
          </a:p>
          <a:p>
            <a:pPr lvl="1"/>
            <a:r>
              <a:rPr lang="en-US" sz="2000" dirty="0"/>
              <a:t>Retail financial service</a:t>
            </a:r>
          </a:p>
          <a:p>
            <a:pPr>
              <a:buFont typeface="Wingdings" panose="05000000000000000000" pitchFamily="2" charset="2"/>
              <a:buChar char="§"/>
            </a:pPr>
            <a:r>
              <a:rPr lang="en-US" sz="2400" dirty="0"/>
              <a:t>Passion and expertise</a:t>
            </a:r>
          </a:p>
          <a:p>
            <a:pPr lvl="1"/>
            <a:r>
              <a:rPr lang="en-US" sz="2000" dirty="0"/>
              <a:t>Develop algorithms that enable machines to learn</a:t>
            </a:r>
          </a:p>
          <a:p>
            <a:pPr lvl="1"/>
            <a:r>
              <a:rPr lang="en-US" sz="2000" dirty="0"/>
              <a:t>Educate humans to mine data for insights</a:t>
            </a:r>
          </a:p>
          <a:p>
            <a:pPr lvl="1"/>
            <a:r>
              <a:rPr lang="en-US" sz="2000" dirty="0"/>
              <a:t>Develop commercial analytics software</a:t>
            </a:r>
          </a:p>
          <a:p>
            <a:pPr>
              <a:buFont typeface="Wingdings" panose="05000000000000000000" pitchFamily="2" charset="2"/>
              <a:buChar char="§"/>
            </a:pPr>
            <a:r>
              <a:rPr lang="en-US" sz="2400" dirty="0"/>
              <a:t>Ph.D. in Statistics from</a:t>
            </a:r>
            <a:br>
              <a:rPr lang="en-US" sz="2400" dirty="0"/>
            </a:br>
            <a:r>
              <a:rPr lang="en-US" sz="2400" dirty="0"/>
              <a:t>The University of Chicago</a:t>
            </a:r>
          </a:p>
          <a:p>
            <a:pPr>
              <a:buFont typeface="Wingdings" panose="05000000000000000000" pitchFamily="2" charset="2"/>
              <a:buChar char="§"/>
            </a:pPr>
            <a:r>
              <a:rPr lang="en-US" sz="2400" dirty="0"/>
              <a:t>Currently a Principal Research Statistician Developer at the SAS Institute, Cary, North Carolina</a:t>
            </a:r>
          </a:p>
          <a:p>
            <a:pPr>
              <a:buFont typeface="Wingdings" panose="05000000000000000000" pitchFamily="2" charset="2"/>
              <a:buChar char="§"/>
            </a:pPr>
            <a:r>
              <a:rPr lang="en-US" sz="2400" dirty="0"/>
              <a:t>Lecturer of the University of Chicago in the Master of Science in Analytics program since 2014</a:t>
            </a:r>
          </a:p>
          <a:p>
            <a:pPr>
              <a:buFont typeface="Wingdings" panose="05000000000000000000" pitchFamily="2" charset="2"/>
              <a:buChar char="§"/>
            </a:pPr>
            <a:r>
              <a:rPr lang="en-US" sz="2400" dirty="0"/>
              <a:t>Previously held senior R&amp;D technical positions in Chase, Allstate, and SPSS</a:t>
            </a:r>
          </a:p>
          <a:p>
            <a:pPr>
              <a:buFont typeface="Wingdings" panose="05000000000000000000" pitchFamily="2" charset="2"/>
              <a:buChar char="§"/>
            </a:pPr>
            <a:r>
              <a:rPr lang="en-US" sz="2400" dirty="0"/>
              <a:t>ResearchGate profile: </a:t>
            </a:r>
            <a:r>
              <a:rPr lang="en-US" sz="1400" dirty="0">
                <a:hlinkClick r:id="rId3"/>
              </a:rPr>
              <a:t>https://www.researchgate.net/profile/Ming_Long_Lam</a:t>
            </a:r>
            <a:r>
              <a:rPr lang="en-US" sz="1600" dirty="0"/>
              <a:t> </a:t>
            </a:r>
            <a:endParaRPr lang="en-US" sz="2400" dirty="0"/>
          </a:p>
          <a:p>
            <a:pPr>
              <a:buFont typeface="Wingdings" panose="05000000000000000000" pitchFamily="2" charset="2"/>
              <a:buChar char="§"/>
            </a:pPr>
            <a:r>
              <a:rPr lang="en-US" sz="2400" dirty="0"/>
              <a:t>LinkedIn profile: </a:t>
            </a:r>
            <a:r>
              <a:rPr lang="en-US" sz="1400" dirty="0">
                <a:hlinkClick r:id="rId4"/>
              </a:rPr>
              <a:t>https://www.linkedin.com/pub/ming-long-lam/10/a73/657</a:t>
            </a:r>
            <a:endParaRPr lang="en-US" sz="2400" dirty="0"/>
          </a:p>
        </p:txBody>
      </p:sp>
      <p:sp>
        <p:nvSpPr>
          <p:cNvPr id="7" name="Slide Number Placeholder 6"/>
          <p:cNvSpPr>
            <a:spLocks noGrp="1"/>
          </p:cNvSpPr>
          <p:nvPr>
            <p:ph type="sldNum" sz="quarter" idx="12"/>
          </p:nvPr>
        </p:nvSpPr>
        <p:spPr/>
        <p:txBody>
          <a:bodyPr/>
          <a:lstStyle/>
          <a:p>
            <a:fld id="{1C20BA80-1909-427C-B3BD-3DD8AEAFD5BE}" type="slidenum">
              <a:rPr lang="en-US" smtClean="0"/>
              <a:t>2</a:t>
            </a:fld>
            <a:endParaRPr lang="en-US" dirty="0"/>
          </a:p>
        </p:txBody>
      </p:sp>
      <p:pic>
        <p:nvPicPr>
          <p:cNvPr id="11" name="Picture 10">
            <a:extLst>
              <a:ext uri="{FF2B5EF4-FFF2-40B4-BE49-F238E27FC236}">
                <a16:creationId xmlns:a16="http://schemas.microsoft.com/office/drawing/2014/main" id="{079A6162-65C4-4235-918D-7C4AA1BA0BE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633110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Three Components of a Learning Activity</a:t>
            </a:r>
          </a:p>
        </p:txBody>
      </p:sp>
      <p:sp>
        <p:nvSpPr>
          <p:cNvPr id="3" name="Content Placeholder 2"/>
          <p:cNvSpPr>
            <a:spLocks noGrp="1"/>
          </p:cNvSpPr>
          <p:nvPr>
            <p:ph idx="1"/>
          </p:nvPr>
        </p:nvSpPr>
        <p:spPr/>
        <p:txBody>
          <a:bodyPr>
            <a:normAutofit/>
          </a:bodyPr>
          <a:lstStyle/>
          <a:p>
            <a:r>
              <a:rPr lang="en-US" dirty="0"/>
              <a:t>For a student in this CS 584 course</a:t>
            </a:r>
          </a:p>
          <a:p>
            <a:pPr lvl="1"/>
            <a:r>
              <a:rPr lang="en-US" dirty="0"/>
              <a:t>Experience – lecture, textbook, assignments, tests, and exam</a:t>
            </a:r>
          </a:p>
          <a:p>
            <a:pPr lvl="1"/>
            <a:r>
              <a:rPr lang="en-US" dirty="0"/>
              <a:t>Task – learn various topics in machine learning</a:t>
            </a:r>
          </a:p>
          <a:p>
            <a:pPr lvl="1"/>
            <a:r>
              <a:rPr lang="en-US" dirty="0"/>
              <a:t>Performance Measure – Letter grade (A &gt; B &gt; C &gt; E)</a:t>
            </a:r>
          </a:p>
          <a:p>
            <a:r>
              <a:rPr lang="en-US" dirty="0"/>
              <a:t>For a loan officer</a:t>
            </a:r>
          </a:p>
          <a:p>
            <a:pPr lvl="1"/>
            <a:r>
              <a:rPr lang="en-US" dirty="0"/>
              <a:t>Experience – a historical data where 19.95% of loans have defaulted</a:t>
            </a:r>
          </a:p>
          <a:p>
            <a:pPr lvl="1"/>
            <a:r>
              <a:rPr lang="en-US" dirty="0"/>
              <a:t>Task – learn to identify loans whose default rates are substantially higher or lower than 19.95%</a:t>
            </a:r>
          </a:p>
          <a:p>
            <a:pPr lvl="1"/>
            <a:r>
              <a:rPr lang="en-US" dirty="0"/>
              <a:t>Performance Measure – misclassification rate (lower is better)</a:t>
            </a:r>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20</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088948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Before a Learning Activity</a:t>
            </a:r>
          </a:p>
        </p:txBody>
      </p:sp>
      <p:sp>
        <p:nvSpPr>
          <p:cNvPr id="3" name="Content Placeholder 2"/>
          <p:cNvSpPr>
            <a:spLocks noGrp="1"/>
          </p:cNvSpPr>
          <p:nvPr>
            <p:ph idx="1"/>
          </p:nvPr>
        </p:nvSpPr>
        <p:spPr>
          <a:xfrm>
            <a:off x="838200" y="1870075"/>
            <a:ext cx="10515600" cy="4351338"/>
          </a:xfrm>
        </p:spPr>
        <p:txBody>
          <a:bodyPr>
            <a:normAutofit/>
          </a:bodyPr>
          <a:lstStyle/>
          <a:p>
            <a:r>
              <a:rPr lang="en-US" dirty="0"/>
              <a:t>Before we dive into any learning activity, </a:t>
            </a:r>
          </a:p>
          <a:p>
            <a:r>
              <a:rPr lang="en-US" dirty="0"/>
              <a:t>Take a minute or two to ask yourself this question.</a:t>
            </a:r>
          </a:p>
          <a:p>
            <a:pPr lvl="1"/>
            <a:r>
              <a:rPr lang="en-US" dirty="0"/>
              <a:t>What is the primary motivation for this learning activity?</a:t>
            </a:r>
          </a:p>
          <a:p>
            <a:pPr lvl="1"/>
            <a:r>
              <a:rPr lang="en-US" dirty="0"/>
              <a:t>In another word, </a:t>
            </a:r>
            <a:r>
              <a:rPr lang="en-US" sz="3600" dirty="0">
                <a:solidFill>
                  <a:srgbClr val="FF0000"/>
                </a:solidFill>
              </a:rPr>
              <a:t>Why am I Learning This?</a:t>
            </a:r>
          </a:p>
          <a:p>
            <a:r>
              <a:rPr lang="en-US" dirty="0"/>
              <a:t>Some possible answers are:</a:t>
            </a:r>
          </a:p>
          <a:p>
            <a:pPr lvl="1"/>
            <a:r>
              <a:rPr lang="en-US" dirty="0"/>
              <a:t>Identify loans that have high likelihoods of default</a:t>
            </a:r>
          </a:p>
          <a:p>
            <a:pPr lvl="1"/>
            <a:r>
              <a:rPr lang="en-US" dirty="0"/>
              <a:t>Establish a profile of the most valuable customers</a:t>
            </a:r>
          </a:p>
          <a:p>
            <a:pPr lvl="1"/>
            <a:r>
              <a:rPr lang="en-US" dirty="0"/>
              <a:t>Estimate the current value of a real estate property</a:t>
            </a:r>
          </a:p>
          <a:p>
            <a:pPr lvl="1"/>
            <a:r>
              <a:rPr lang="en-US" dirty="0"/>
              <a:t>Study browsing history of users who eventually land on Amazon</a:t>
            </a:r>
          </a:p>
          <a:p>
            <a:pPr marL="0" indent="0">
              <a:buNone/>
            </a:pPr>
            <a:endParaRPr lang="en-US" dirty="0"/>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21</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4" name="Picture 3">
            <a:extLst>
              <a:ext uri="{FF2B5EF4-FFF2-40B4-BE49-F238E27FC236}">
                <a16:creationId xmlns:a16="http://schemas.microsoft.com/office/drawing/2014/main" id="{672DE125-C7EE-4833-94A4-9604C2DF1660}"/>
              </a:ext>
            </a:extLst>
          </p:cNvPr>
          <p:cNvPicPr>
            <a:picLocks noChangeAspect="1"/>
          </p:cNvPicPr>
          <p:nvPr/>
        </p:nvPicPr>
        <p:blipFill>
          <a:blip r:embed="rId4"/>
          <a:stretch>
            <a:fillRect/>
          </a:stretch>
        </p:blipFill>
        <p:spPr>
          <a:xfrm>
            <a:off x="7201055" y="792048"/>
            <a:ext cx="1514475" cy="1514475"/>
          </a:xfrm>
          <a:prstGeom prst="rect">
            <a:avLst/>
          </a:prstGeom>
        </p:spPr>
      </p:pic>
    </p:spTree>
    <p:extLst>
      <p:ext uri="{BB962C8B-B14F-4D97-AF65-F5344CB8AC3E}">
        <p14:creationId xmlns:p14="http://schemas.microsoft.com/office/powerpoint/2010/main" val="3003469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Loan Officer Learning Example</a:t>
            </a:r>
          </a:p>
        </p:txBody>
      </p:sp>
      <p:sp>
        <p:nvSpPr>
          <p:cNvPr id="3" name="Content Placeholder 2"/>
          <p:cNvSpPr>
            <a:spLocks noGrp="1"/>
          </p:cNvSpPr>
          <p:nvPr>
            <p:ph idx="1"/>
          </p:nvPr>
        </p:nvSpPr>
        <p:spPr/>
        <p:txBody>
          <a:bodyPr>
            <a:normAutofit/>
          </a:bodyPr>
          <a:lstStyle/>
          <a:p>
            <a:r>
              <a:rPr lang="en-US" dirty="0"/>
              <a:t>Past Experience tells us that 19.95% of loans have defaulted.</a:t>
            </a:r>
          </a:p>
          <a:p>
            <a:r>
              <a:rPr lang="en-US" dirty="0"/>
              <a:t>If we do not have access to the data (i.e., the experience), then we will say that the Loan Default probability is 0.1995. This is a One-Size-Fits-All solution.</a:t>
            </a:r>
          </a:p>
          <a:p>
            <a:r>
              <a:rPr lang="en-US" dirty="0"/>
              <a:t>Suppose we will declare (i.e., classify) a loan is going to default if its Loan Default probability is greater than or equal to p</a:t>
            </a:r>
            <a:r>
              <a:rPr lang="en-US" baseline="-25000" dirty="0"/>
              <a:t>0.</a:t>
            </a:r>
          </a:p>
          <a:p>
            <a:pPr lvl="1"/>
            <a:r>
              <a:rPr lang="en-US" dirty="0"/>
              <a:t>If p</a:t>
            </a:r>
            <a:r>
              <a:rPr lang="en-US" baseline="-25000" dirty="0"/>
              <a:t>0</a:t>
            </a:r>
            <a:r>
              <a:rPr lang="en-US" dirty="0"/>
              <a:t> </a:t>
            </a:r>
            <a:r>
              <a:rPr lang="en-US" dirty="0">
                <a:sym typeface="Symbol" panose="05050102010706020507" pitchFamily="18" charset="2"/>
              </a:rPr>
              <a:t></a:t>
            </a:r>
            <a:r>
              <a:rPr lang="en-US" dirty="0"/>
              <a:t> 0.1995, then all the loans will be classified as defaulted. As a result, 80.05% = (1 – 0.1995 = 0.8005) of the loans will be misclassified.</a:t>
            </a:r>
          </a:p>
          <a:p>
            <a:pPr lvl="1"/>
            <a:r>
              <a:rPr lang="en-US" dirty="0"/>
              <a:t>If p</a:t>
            </a:r>
            <a:r>
              <a:rPr lang="en-US" baseline="-25000" dirty="0"/>
              <a:t>0</a:t>
            </a:r>
            <a:r>
              <a:rPr lang="en-US" dirty="0"/>
              <a:t> </a:t>
            </a:r>
            <a:r>
              <a:rPr lang="en-US" dirty="0">
                <a:sym typeface="Symbol" panose="05050102010706020507" pitchFamily="18" charset="2"/>
              </a:rPr>
              <a:t>&gt;</a:t>
            </a:r>
            <a:r>
              <a:rPr lang="en-US" dirty="0"/>
              <a:t> 0.1995, then none of the loans will be classified as defaulted. As a result, 19.95% of loans will be misclassified.</a:t>
            </a:r>
          </a:p>
          <a:p>
            <a:endParaRPr lang="en-US" dirty="0"/>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22</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781861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Loan Officer Learning Example</a:t>
            </a:r>
          </a:p>
        </p:txBody>
      </p:sp>
      <p:sp>
        <p:nvSpPr>
          <p:cNvPr id="3" name="Content Placeholder 2"/>
          <p:cNvSpPr>
            <a:spLocks noGrp="1"/>
          </p:cNvSpPr>
          <p:nvPr>
            <p:ph idx="1"/>
          </p:nvPr>
        </p:nvSpPr>
        <p:spPr/>
        <p:txBody>
          <a:bodyPr>
            <a:normAutofit/>
          </a:bodyPr>
          <a:lstStyle/>
          <a:p>
            <a:r>
              <a:rPr lang="en-US" dirty="0"/>
              <a:t>Past Experience tells us that 19.95% of loans have defaulted.</a:t>
            </a:r>
          </a:p>
          <a:p>
            <a:r>
              <a:rPr lang="en-US" dirty="0"/>
              <a:t>If we have access to the data (i.e., the experience), then we will divide the data into segments.  The average Loan Default probability in some segments are higher than 0.1995 and some are lower than 0.1995. The data is in </a:t>
            </a:r>
            <a:r>
              <a:rPr lang="en-US" sz="2400" dirty="0">
                <a:latin typeface="Courier New" panose="02070309020205020404" pitchFamily="49" charset="0"/>
                <a:cs typeface="Courier New" panose="02070309020205020404" pitchFamily="49" charset="0"/>
              </a:rPr>
              <a:t>hmeq.csv</a:t>
            </a:r>
            <a:r>
              <a:rPr lang="en-US" dirty="0"/>
              <a:t>.</a:t>
            </a:r>
          </a:p>
          <a:p>
            <a:r>
              <a:rPr lang="en-US" dirty="0"/>
              <a:t>We will use the Classification Tree algorithm to learn from the data.  We will cover this popular algorithm in a few weeks.  See the Python codes in </a:t>
            </a:r>
            <a:r>
              <a:rPr lang="en-US" sz="2400" dirty="0">
                <a:latin typeface="Courier New" panose="02070309020205020404" pitchFamily="49" charset="0"/>
                <a:cs typeface="Courier New" panose="02070309020205020404" pitchFamily="49" charset="0"/>
              </a:rPr>
              <a:t>MyFirstDecisionTree.py</a:t>
            </a:r>
            <a:r>
              <a:rPr lang="en-US" dirty="0"/>
              <a:t>.</a:t>
            </a:r>
          </a:p>
          <a:p>
            <a:endParaRPr lang="en-US" dirty="0"/>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23</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110053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Loan Officer Learning Example</a:t>
            </a:r>
          </a:p>
        </p:txBody>
      </p:sp>
      <p:sp>
        <p:nvSpPr>
          <p:cNvPr id="3" name="Content Placeholder 2"/>
          <p:cNvSpPr>
            <a:spLocks noGrp="1"/>
          </p:cNvSpPr>
          <p:nvPr>
            <p:ph idx="1"/>
          </p:nvPr>
        </p:nvSpPr>
        <p:spPr>
          <a:xfrm>
            <a:off x="838200" y="1825625"/>
            <a:ext cx="6734175" cy="4351338"/>
          </a:xfrm>
        </p:spPr>
        <p:txBody>
          <a:bodyPr>
            <a:normAutofit/>
          </a:bodyPr>
          <a:lstStyle/>
          <a:p>
            <a:r>
              <a:rPr lang="en-US" dirty="0"/>
              <a:t>X[0] is the DELINQ variable which is the number of credit inquiries (0, 1, … )</a:t>
            </a:r>
          </a:p>
          <a:p>
            <a:r>
              <a:rPr lang="en-US" dirty="0"/>
              <a:t>Value is the pair of [number of active loans, number of defaulted loans]</a:t>
            </a:r>
          </a:p>
          <a:p>
            <a:r>
              <a:rPr lang="en-US" dirty="0"/>
              <a:t>The data contains 5,960 observations which have 1,189 defaulted loans.  Thus, the default rate is 1189/5960 = 0.1995.</a:t>
            </a:r>
          </a:p>
          <a:p>
            <a:endParaRPr lang="en-US" dirty="0"/>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24</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4" name="Picture 3">
            <a:extLst>
              <a:ext uri="{FF2B5EF4-FFF2-40B4-BE49-F238E27FC236}">
                <a16:creationId xmlns:a16="http://schemas.microsoft.com/office/drawing/2014/main" id="{E5F882E6-6732-453F-8263-4185DE11666C}"/>
              </a:ext>
            </a:extLst>
          </p:cNvPr>
          <p:cNvPicPr>
            <a:picLocks noChangeAspect="1"/>
          </p:cNvPicPr>
          <p:nvPr/>
        </p:nvPicPr>
        <p:blipFill>
          <a:blip r:embed="rId4"/>
          <a:stretch>
            <a:fillRect/>
          </a:stretch>
        </p:blipFill>
        <p:spPr>
          <a:xfrm>
            <a:off x="7712013" y="1825625"/>
            <a:ext cx="4302915" cy="3657600"/>
          </a:xfrm>
          <a:prstGeom prst="rect">
            <a:avLst/>
          </a:prstGeom>
        </p:spPr>
      </p:pic>
    </p:spTree>
    <p:extLst>
      <p:ext uri="{BB962C8B-B14F-4D97-AF65-F5344CB8AC3E}">
        <p14:creationId xmlns:p14="http://schemas.microsoft.com/office/powerpoint/2010/main" val="1304812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Loan Officer Learning Example</a:t>
            </a:r>
          </a:p>
        </p:txBody>
      </p:sp>
      <p:sp>
        <p:nvSpPr>
          <p:cNvPr id="3" name="Content Placeholder 2"/>
          <p:cNvSpPr>
            <a:spLocks noGrp="1"/>
          </p:cNvSpPr>
          <p:nvPr>
            <p:ph idx="1"/>
          </p:nvPr>
        </p:nvSpPr>
        <p:spPr>
          <a:xfrm>
            <a:off x="838200" y="1825625"/>
            <a:ext cx="6734175" cy="4351338"/>
          </a:xfrm>
        </p:spPr>
        <p:txBody>
          <a:bodyPr>
            <a:normAutofit/>
          </a:bodyPr>
          <a:lstStyle/>
          <a:p>
            <a:r>
              <a:rPr lang="en-US" dirty="0"/>
              <a:t>There are 4,759 observations without any inquiries (i.e., DELINQ &lt;= 0.5).  The default rate is 655/4759 = 13.75%.</a:t>
            </a:r>
          </a:p>
          <a:p>
            <a:r>
              <a:rPr lang="en-US" dirty="0"/>
              <a:t>There are 1,201 observations which have at least one inquiry (i.e., DELINQ &gt; 0.5).  The default rate is 534/1201 = 44.46%.</a:t>
            </a:r>
          </a:p>
          <a:p>
            <a:endParaRPr lang="en-US" dirty="0"/>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25</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4" name="Picture 3">
            <a:extLst>
              <a:ext uri="{FF2B5EF4-FFF2-40B4-BE49-F238E27FC236}">
                <a16:creationId xmlns:a16="http://schemas.microsoft.com/office/drawing/2014/main" id="{E5F882E6-6732-453F-8263-4185DE11666C}"/>
              </a:ext>
            </a:extLst>
          </p:cNvPr>
          <p:cNvPicPr>
            <a:picLocks noChangeAspect="1"/>
          </p:cNvPicPr>
          <p:nvPr/>
        </p:nvPicPr>
        <p:blipFill>
          <a:blip r:embed="rId4"/>
          <a:stretch>
            <a:fillRect/>
          </a:stretch>
        </p:blipFill>
        <p:spPr>
          <a:xfrm>
            <a:off x="7750113" y="1825625"/>
            <a:ext cx="4302915" cy="3657600"/>
          </a:xfrm>
          <a:prstGeom prst="rect">
            <a:avLst/>
          </a:prstGeom>
        </p:spPr>
      </p:pic>
    </p:spTree>
    <p:extLst>
      <p:ext uri="{BB962C8B-B14F-4D97-AF65-F5344CB8AC3E}">
        <p14:creationId xmlns:p14="http://schemas.microsoft.com/office/powerpoint/2010/main" val="16234907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Loan Officer Learning Example</a:t>
            </a:r>
          </a:p>
        </p:txBody>
      </p:sp>
      <p:sp>
        <p:nvSpPr>
          <p:cNvPr id="3" name="Content Placeholder 2"/>
          <p:cNvSpPr>
            <a:spLocks noGrp="1"/>
          </p:cNvSpPr>
          <p:nvPr>
            <p:ph idx="1"/>
          </p:nvPr>
        </p:nvSpPr>
        <p:spPr>
          <a:xfrm>
            <a:off x="838200" y="1825625"/>
            <a:ext cx="6734175" cy="4351338"/>
          </a:xfrm>
        </p:spPr>
        <p:txBody>
          <a:bodyPr>
            <a:normAutofit/>
          </a:bodyPr>
          <a:lstStyle/>
          <a:p>
            <a:r>
              <a:rPr lang="en-US" dirty="0"/>
              <a:t>There are 1,111 observations which have 1, 2, 3 or 4 inquiries (i.e., 0.5 &lt; DELINQ &lt;= 4.5).  The default rate is 451/1111 = 40.59%.</a:t>
            </a:r>
          </a:p>
          <a:p>
            <a:r>
              <a:rPr lang="en-US" dirty="0"/>
              <a:t>There are 90 observations which have at least five inquiries (i.e., DELINQ &gt; 4.5).  The default rate is 83/90 = 92.22%.</a:t>
            </a:r>
          </a:p>
          <a:p>
            <a:endParaRPr lang="en-US" dirty="0"/>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26</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4" name="Picture 3">
            <a:extLst>
              <a:ext uri="{FF2B5EF4-FFF2-40B4-BE49-F238E27FC236}">
                <a16:creationId xmlns:a16="http://schemas.microsoft.com/office/drawing/2014/main" id="{E5F882E6-6732-453F-8263-4185DE11666C}"/>
              </a:ext>
            </a:extLst>
          </p:cNvPr>
          <p:cNvPicPr>
            <a:picLocks noChangeAspect="1"/>
          </p:cNvPicPr>
          <p:nvPr/>
        </p:nvPicPr>
        <p:blipFill>
          <a:blip r:embed="rId4"/>
          <a:stretch>
            <a:fillRect/>
          </a:stretch>
        </p:blipFill>
        <p:spPr>
          <a:xfrm>
            <a:off x="7750113" y="1825625"/>
            <a:ext cx="4302915" cy="3657600"/>
          </a:xfrm>
          <a:prstGeom prst="rect">
            <a:avLst/>
          </a:prstGeom>
        </p:spPr>
      </p:pic>
    </p:spTree>
    <p:extLst>
      <p:ext uri="{BB962C8B-B14F-4D97-AF65-F5344CB8AC3E}">
        <p14:creationId xmlns:p14="http://schemas.microsoft.com/office/powerpoint/2010/main" val="41224538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Loan Officer Learning Example</a:t>
            </a:r>
          </a:p>
        </p:txBody>
      </p:sp>
      <p:sp>
        <p:nvSpPr>
          <p:cNvPr id="3" name="Content Placeholder 2"/>
          <p:cNvSpPr>
            <a:spLocks noGrp="1"/>
          </p:cNvSpPr>
          <p:nvPr>
            <p:ph idx="1"/>
          </p:nvPr>
        </p:nvSpPr>
        <p:spPr>
          <a:xfrm>
            <a:off x="838200" y="1825625"/>
            <a:ext cx="6677025" cy="4351338"/>
          </a:xfrm>
        </p:spPr>
        <p:txBody>
          <a:bodyPr>
            <a:normAutofit/>
          </a:bodyPr>
          <a:lstStyle/>
          <a:p>
            <a:pPr marL="0" indent="0">
              <a:buNone/>
            </a:pPr>
            <a:r>
              <a:rPr lang="en-US" dirty="0"/>
              <a:t>After learning from the data, we came up with these rules.</a:t>
            </a:r>
          </a:p>
          <a:p>
            <a:pPr marL="514350" indent="-514350">
              <a:buFont typeface="+mj-lt"/>
              <a:buAutoNum type="arabicPeriod"/>
            </a:pPr>
            <a:r>
              <a:rPr lang="en-US" dirty="0"/>
              <a:t>If DELINQ = 0, then the predicted Default Likelihood = 13.75%.</a:t>
            </a:r>
          </a:p>
          <a:p>
            <a:pPr marL="514350" indent="-514350">
              <a:buFont typeface="+mj-lt"/>
              <a:buAutoNum type="arabicPeriod"/>
            </a:pPr>
            <a:r>
              <a:rPr lang="en-US" dirty="0"/>
              <a:t>Else If DELINQ = 1, 2, 3 or 4, then the predicted Default Likelihood = 40.59%.</a:t>
            </a:r>
          </a:p>
          <a:p>
            <a:pPr marL="514350" indent="-514350">
              <a:buFont typeface="+mj-lt"/>
              <a:buAutoNum type="arabicPeriod"/>
            </a:pPr>
            <a:r>
              <a:rPr lang="en-US" dirty="0"/>
              <a:t>Else If DELINQ &gt; 4, then the predicted Default Likelihood = 92.22%.</a:t>
            </a:r>
          </a:p>
          <a:p>
            <a:endParaRPr lang="en-US" dirty="0"/>
          </a:p>
          <a:p>
            <a:endParaRPr lang="en-US" dirty="0"/>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27</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8" name="Picture 7">
            <a:extLst>
              <a:ext uri="{FF2B5EF4-FFF2-40B4-BE49-F238E27FC236}">
                <a16:creationId xmlns:a16="http://schemas.microsoft.com/office/drawing/2014/main" id="{34C5BB48-2632-4957-8495-0C4634D056DA}"/>
              </a:ext>
            </a:extLst>
          </p:cNvPr>
          <p:cNvPicPr>
            <a:picLocks noChangeAspect="1"/>
          </p:cNvPicPr>
          <p:nvPr/>
        </p:nvPicPr>
        <p:blipFill>
          <a:blip r:embed="rId4"/>
          <a:stretch>
            <a:fillRect/>
          </a:stretch>
        </p:blipFill>
        <p:spPr>
          <a:xfrm>
            <a:off x="7750113" y="1825625"/>
            <a:ext cx="4302915" cy="3657600"/>
          </a:xfrm>
          <a:prstGeom prst="rect">
            <a:avLst/>
          </a:prstGeom>
        </p:spPr>
      </p:pic>
    </p:spTree>
    <p:extLst>
      <p:ext uri="{BB962C8B-B14F-4D97-AF65-F5344CB8AC3E}">
        <p14:creationId xmlns:p14="http://schemas.microsoft.com/office/powerpoint/2010/main" val="3197827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Loan Officer Learning Example</a:t>
            </a:r>
          </a:p>
        </p:txBody>
      </p:sp>
      <p:sp>
        <p:nvSpPr>
          <p:cNvPr id="3" name="Content Placeholder 2"/>
          <p:cNvSpPr>
            <a:spLocks noGrp="1"/>
          </p:cNvSpPr>
          <p:nvPr>
            <p:ph idx="1"/>
          </p:nvPr>
        </p:nvSpPr>
        <p:spPr>
          <a:xfrm>
            <a:off x="838200" y="1825625"/>
            <a:ext cx="6638925" cy="4351338"/>
          </a:xfrm>
        </p:spPr>
        <p:txBody>
          <a:bodyPr>
            <a:normAutofit fontScale="85000" lnSpcReduction="20000"/>
          </a:bodyPr>
          <a:lstStyle/>
          <a:p>
            <a:pPr marL="0" indent="0">
              <a:buNone/>
            </a:pPr>
            <a:r>
              <a:rPr lang="en-US" dirty="0"/>
              <a:t>Suppose we will declare (i.e., classify) a loan is going to default if its Loan Default probability is greater than or equal to p</a:t>
            </a:r>
            <a:r>
              <a:rPr lang="en-US" baseline="-25000" dirty="0"/>
              <a:t>0.</a:t>
            </a:r>
          </a:p>
          <a:p>
            <a:r>
              <a:rPr lang="en-US" dirty="0"/>
              <a:t>If p</a:t>
            </a:r>
            <a:r>
              <a:rPr lang="en-US" baseline="-25000" dirty="0"/>
              <a:t>0</a:t>
            </a:r>
            <a:r>
              <a:rPr lang="en-US" dirty="0"/>
              <a:t> </a:t>
            </a:r>
            <a:r>
              <a:rPr lang="en-US" dirty="0">
                <a:sym typeface="Symbol" panose="05050102010706020507" pitchFamily="18" charset="2"/>
              </a:rPr>
              <a:t></a:t>
            </a:r>
            <a:r>
              <a:rPr lang="en-US" dirty="0"/>
              <a:t> 0.1375, then all the loans → defaulted. The Misclassification Rate is 80.05%.</a:t>
            </a:r>
          </a:p>
          <a:p>
            <a:r>
              <a:rPr lang="en-US" dirty="0"/>
              <a:t>If 0.1375 &lt; p</a:t>
            </a:r>
            <a:r>
              <a:rPr lang="en-US" baseline="-25000" dirty="0"/>
              <a:t>0</a:t>
            </a:r>
            <a:r>
              <a:rPr lang="en-US" dirty="0"/>
              <a:t> </a:t>
            </a:r>
            <a:r>
              <a:rPr lang="en-US" dirty="0">
                <a:sym typeface="Symbol" panose="05050102010706020507" pitchFamily="18" charset="2"/>
              </a:rPr>
              <a:t></a:t>
            </a:r>
            <a:r>
              <a:rPr lang="en-US" dirty="0"/>
              <a:t> 0.4059, then the loans under Rule 2 and Rule 3 → defaulted.  The Misclassification Rate is (655+660+7)/5960 = 22.18%.</a:t>
            </a:r>
          </a:p>
          <a:p>
            <a:r>
              <a:rPr lang="en-US" dirty="0"/>
              <a:t>If 0.4059 &lt; p</a:t>
            </a:r>
            <a:r>
              <a:rPr lang="en-US" baseline="-25000" dirty="0"/>
              <a:t>0</a:t>
            </a:r>
            <a:r>
              <a:rPr lang="en-US" dirty="0"/>
              <a:t> </a:t>
            </a:r>
            <a:r>
              <a:rPr lang="en-US" dirty="0">
                <a:sym typeface="Symbol" panose="05050102010706020507" pitchFamily="18" charset="2"/>
              </a:rPr>
              <a:t></a:t>
            </a:r>
            <a:r>
              <a:rPr lang="en-US" dirty="0"/>
              <a:t> 0. 9222, then  then the loans under Rule 3 → defaulted.  The Misclassification Rate is (655+451+7)/5960 = 18.67%.</a:t>
            </a:r>
          </a:p>
          <a:p>
            <a:r>
              <a:rPr lang="en-US" dirty="0"/>
              <a:t>If 0. 9222 &lt; p</a:t>
            </a:r>
            <a:r>
              <a:rPr lang="en-US" baseline="-25000" dirty="0"/>
              <a:t>0</a:t>
            </a:r>
            <a:r>
              <a:rPr lang="en-US" dirty="0"/>
              <a:t>, then all loans will be classified as non-default.  The Misclassification Rate is (655+451+83)/5960 = 19.95%.</a:t>
            </a:r>
          </a:p>
          <a:p>
            <a:pPr lvl="1"/>
            <a:endParaRPr lang="en-US" dirty="0"/>
          </a:p>
          <a:p>
            <a:endParaRPr lang="en-US" dirty="0"/>
          </a:p>
          <a:p>
            <a:endParaRPr lang="en-US" dirty="0"/>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28</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8" name="Picture 7">
            <a:extLst>
              <a:ext uri="{FF2B5EF4-FFF2-40B4-BE49-F238E27FC236}">
                <a16:creationId xmlns:a16="http://schemas.microsoft.com/office/drawing/2014/main" id="{58D19760-6FDE-49DF-89ED-12106D9E2170}"/>
              </a:ext>
            </a:extLst>
          </p:cNvPr>
          <p:cNvPicPr>
            <a:picLocks noChangeAspect="1"/>
          </p:cNvPicPr>
          <p:nvPr/>
        </p:nvPicPr>
        <p:blipFill>
          <a:blip r:embed="rId4"/>
          <a:stretch>
            <a:fillRect/>
          </a:stretch>
        </p:blipFill>
        <p:spPr>
          <a:xfrm>
            <a:off x="7750113" y="1825625"/>
            <a:ext cx="4302915" cy="3657600"/>
          </a:xfrm>
          <a:prstGeom prst="rect">
            <a:avLst/>
          </a:prstGeom>
        </p:spPr>
      </p:pic>
    </p:spTree>
    <p:extLst>
      <p:ext uri="{BB962C8B-B14F-4D97-AF65-F5344CB8AC3E}">
        <p14:creationId xmlns:p14="http://schemas.microsoft.com/office/powerpoint/2010/main" val="3953126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Loan Officer Learning Example</a:t>
            </a:r>
          </a:p>
        </p:txBody>
      </p:sp>
      <p:sp>
        <p:nvSpPr>
          <p:cNvPr id="3" name="Content Placeholder 2"/>
          <p:cNvSpPr>
            <a:spLocks noGrp="1"/>
          </p:cNvSpPr>
          <p:nvPr>
            <p:ph idx="1"/>
          </p:nvPr>
        </p:nvSpPr>
        <p:spPr/>
        <p:txBody>
          <a:bodyPr>
            <a:normAutofit lnSpcReduction="10000"/>
          </a:bodyPr>
          <a:lstStyle/>
          <a:p>
            <a:r>
              <a:rPr lang="en-US" dirty="0"/>
              <a:t>Without learning from the experience (i.e., the data), the misclassification rate is either 80.05% or 19.95%.</a:t>
            </a:r>
          </a:p>
          <a:p>
            <a:r>
              <a:rPr lang="en-US" dirty="0"/>
              <a:t>After learning from the experience by using the classification tree algorithm, the misclassification rate is 80.05%, 22.18%, 18.67% or 19.95%.</a:t>
            </a:r>
          </a:p>
          <a:p>
            <a:r>
              <a:rPr lang="en-US" dirty="0"/>
              <a:t>The benefits of performing this learning activity are:</a:t>
            </a:r>
          </a:p>
          <a:p>
            <a:pPr marL="914400" lvl="1" indent="-457200">
              <a:buFont typeface="+mj-lt"/>
              <a:buAutoNum type="arabicPeriod"/>
            </a:pPr>
            <a:r>
              <a:rPr lang="en-US" dirty="0"/>
              <a:t>We get away from the One-Size-Fits-All solution, have more risk levels for consideration even although we still cannot attain 0% misclassification rate.</a:t>
            </a:r>
          </a:p>
          <a:p>
            <a:pPr marL="914400" lvl="1" indent="-457200">
              <a:buFont typeface="+mj-lt"/>
              <a:buAutoNum type="arabicPeriod"/>
            </a:pPr>
            <a:r>
              <a:rPr lang="en-US" dirty="0"/>
              <a:t>We can identify a small segment of loans (DELINQ &gt; 4 in 1.5% of the loans) which exhibit a very high default likelihood (92.22%).  In other words, we have found a credible indicator of default for a loan.</a:t>
            </a:r>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29</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451503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About the Instructor </a:t>
            </a:r>
          </a:p>
        </p:txBody>
      </p:sp>
      <p:sp>
        <p:nvSpPr>
          <p:cNvPr id="3" name="Content Placeholder 2"/>
          <p:cNvSpPr>
            <a:spLocks noGrp="1"/>
          </p:cNvSpPr>
          <p:nvPr>
            <p:ph idx="1"/>
          </p:nvPr>
        </p:nvSpPr>
        <p:spPr/>
        <p:txBody>
          <a:bodyPr>
            <a:normAutofit/>
          </a:bodyPr>
          <a:lstStyle/>
          <a:p>
            <a:pPr marL="0" indent="0">
              <a:buNone/>
            </a:pPr>
            <a:r>
              <a:rPr lang="en-US" b="1" dirty="0"/>
              <a:t>Office Hour</a:t>
            </a:r>
          </a:p>
          <a:p>
            <a:r>
              <a:rPr lang="en-US" dirty="0"/>
              <a:t>Time: </a:t>
            </a:r>
            <a:r>
              <a:rPr lang="en-US" i="1" dirty="0"/>
              <a:t>I need to poll the class for this</a:t>
            </a:r>
          </a:p>
          <a:p>
            <a:r>
              <a:rPr lang="en-US" dirty="0"/>
              <a:t>Location:  Room 228A, Stuart Building</a:t>
            </a:r>
          </a:p>
          <a:p>
            <a:pPr marL="0" indent="0">
              <a:buNone/>
            </a:pPr>
            <a:endParaRPr lang="en-US" dirty="0"/>
          </a:p>
          <a:p>
            <a:pPr marL="0" indent="0">
              <a:buNone/>
            </a:pPr>
            <a:r>
              <a:rPr lang="en-US" b="1" dirty="0"/>
              <a:t>E-mail Policy</a:t>
            </a:r>
          </a:p>
          <a:p>
            <a:r>
              <a:rPr lang="en-US" dirty="0"/>
              <a:t>Email: </a:t>
            </a:r>
            <a:r>
              <a:rPr lang="en-US" dirty="0">
                <a:hlinkClick r:id="rId3"/>
              </a:rPr>
              <a:t>mlam5@iit.edu</a:t>
            </a:r>
            <a:endParaRPr lang="en-US" dirty="0"/>
          </a:p>
          <a:p>
            <a:r>
              <a:rPr lang="en-US" dirty="0"/>
              <a:t>Will respond within 24 hours if the email is sent on Monday to Friday</a:t>
            </a:r>
          </a:p>
          <a:p>
            <a:r>
              <a:rPr lang="en-US" dirty="0"/>
              <a:t>Will respond by Monday if the email is sent on Saturday or Sunday</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a:t>
            </a:fld>
            <a:endParaRPr lang="en-US" dirty="0"/>
          </a:p>
        </p:txBody>
      </p:sp>
      <p:pic>
        <p:nvPicPr>
          <p:cNvPr id="6" name="Picture 5">
            <a:extLst>
              <a:ext uri="{FF2B5EF4-FFF2-40B4-BE49-F238E27FC236}">
                <a16:creationId xmlns:a16="http://schemas.microsoft.com/office/drawing/2014/main" id="{6642D6F7-19DE-4CEF-B7C8-8D8D8DAFD3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9685614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After a Learning Activity</a:t>
            </a:r>
          </a:p>
        </p:txBody>
      </p:sp>
      <p:sp>
        <p:nvSpPr>
          <p:cNvPr id="3" name="Content Placeholder 2"/>
          <p:cNvSpPr>
            <a:spLocks noGrp="1"/>
          </p:cNvSpPr>
          <p:nvPr>
            <p:ph idx="1"/>
          </p:nvPr>
        </p:nvSpPr>
        <p:spPr>
          <a:xfrm>
            <a:off x="838200" y="1870075"/>
            <a:ext cx="10515600" cy="4351338"/>
          </a:xfrm>
        </p:spPr>
        <p:txBody>
          <a:bodyPr>
            <a:normAutofit fontScale="92500" lnSpcReduction="10000"/>
          </a:bodyPr>
          <a:lstStyle/>
          <a:p>
            <a:r>
              <a:rPr lang="en-US" dirty="0"/>
              <a:t>After we wrap up any learning activity, </a:t>
            </a:r>
          </a:p>
          <a:p>
            <a:r>
              <a:rPr lang="en-US" dirty="0"/>
              <a:t>Take a few minutes to answer this question.</a:t>
            </a:r>
          </a:p>
          <a:p>
            <a:pPr lvl="1"/>
            <a:r>
              <a:rPr lang="en-US" dirty="0"/>
              <a:t>What is the main outcome of this learning activity?</a:t>
            </a:r>
          </a:p>
          <a:p>
            <a:pPr lvl="1"/>
            <a:r>
              <a:rPr lang="en-US" dirty="0"/>
              <a:t>In another word, </a:t>
            </a:r>
            <a:r>
              <a:rPr lang="en-US" sz="3600" dirty="0">
                <a:solidFill>
                  <a:srgbClr val="FF0000"/>
                </a:solidFill>
              </a:rPr>
              <a:t>What Did I Learn?</a:t>
            </a:r>
          </a:p>
          <a:p>
            <a:r>
              <a:rPr lang="en-US" dirty="0"/>
              <a:t>Some possible answers are:</a:t>
            </a:r>
          </a:p>
          <a:p>
            <a:pPr lvl="1"/>
            <a:r>
              <a:rPr lang="en-US" dirty="0"/>
              <a:t>The most valuable customers bought something recently, very often, and expensive items.</a:t>
            </a:r>
          </a:p>
          <a:p>
            <a:pPr lvl="1"/>
            <a:r>
              <a:rPr lang="en-US" dirty="0"/>
              <a:t>I conclude that I cannot learn anything using the data that I have (e.g., all customers eventually bought something from Amazon)</a:t>
            </a:r>
          </a:p>
          <a:p>
            <a:r>
              <a:rPr lang="en-US" dirty="0"/>
              <a:t>If you cannot figure out what you’ve learned or cannot learn, then the learning activity is simply an activity for you kill some time.</a:t>
            </a:r>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30</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5" name="Picture 4">
            <a:extLst>
              <a:ext uri="{FF2B5EF4-FFF2-40B4-BE49-F238E27FC236}">
                <a16:creationId xmlns:a16="http://schemas.microsoft.com/office/drawing/2014/main" id="{262FA47B-A1E0-426A-A445-CEE6B68C8E76}"/>
              </a:ext>
            </a:extLst>
          </p:cNvPr>
          <p:cNvPicPr>
            <a:picLocks noChangeAspect="1"/>
          </p:cNvPicPr>
          <p:nvPr/>
        </p:nvPicPr>
        <p:blipFill>
          <a:blip r:embed="rId4"/>
          <a:stretch>
            <a:fillRect/>
          </a:stretch>
        </p:blipFill>
        <p:spPr>
          <a:xfrm>
            <a:off x="6919225" y="443796"/>
            <a:ext cx="1828800" cy="1828800"/>
          </a:xfrm>
          <a:prstGeom prst="rect">
            <a:avLst/>
          </a:prstGeom>
        </p:spPr>
      </p:pic>
    </p:spTree>
    <p:extLst>
      <p:ext uri="{BB962C8B-B14F-4D97-AF65-F5344CB8AC3E}">
        <p14:creationId xmlns:p14="http://schemas.microsoft.com/office/powerpoint/2010/main" val="180619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Follow-Up a Learning Activity</a:t>
            </a:r>
          </a:p>
        </p:txBody>
      </p:sp>
      <p:sp>
        <p:nvSpPr>
          <p:cNvPr id="3" name="Content Placeholder 2"/>
          <p:cNvSpPr>
            <a:spLocks noGrp="1"/>
          </p:cNvSpPr>
          <p:nvPr>
            <p:ph idx="1"/>
          </p:nvPr>
        </p:nvSpPr>
        <p:spPr>
          <a:xfrm>
            <a:off x="838200" y="1870075"/>
            <a:ext cx="10515600" cy="4351338"/>
          </a:xfrm>
        </p:spPr>
        <p:txBody>
          <a:bodyPr>
            <a:normAutofit fontScale="92500" lnSpcReduction="20000"/>
          </a:bodyPr>
          <a:lstStyle/>
          <a:p>
            <a:pPr marL="0" indent="0">
              <a:buNone/>
            </a:pPr>
            <a:r>
              <a:rPr lang="en-US" b="1" dirty="0"/>
              <a:t>Reproducibility</a:t>
            </a:r>
          </a:p>
          <a:p>
            <a:r>
              <a:rPr lang="en-US" dirty="0"/>
              <a:t>If we start from the original data, use the same algorithms, execute the same tasks on the same or compatible machine, the machine learning activity will reproduce the same results (within the machine precisions) and arrive at the same conclusions.</a:t>
            </a:r>
          </a:p>
          <a:p>
            <a:r>
              <a:rPr lang="en-US" dirty="0"/>
              <a:t>If the expected results cannot be reproduced, this indicates there are some unexplained (intentional or random) interactions among the data, the algorithm, and the machine.</a:t>
            </a:r>
          </a:p>
          <a:p>
            <a:r>
              <a:rPr lang="en-US" dirty="0"/>
              <a:t>Common causes are uninitialized variables in the codes or incomplete or inaccurate documentation of the activity.</a:t>
            </a:r>
          </a:p>
          <a:p>
            <a:r>
              <a:rPr lang="en-US" b="1" dirty="0"/>
              <a:t>Take Note</a:t>
            </a:r>
            <a:r>
              <a:rPr lang="en-US" dirty="0"/>
              <a:t>: if I cannot reproduce the expected results using your codes in your assignment, then I cannot award your points.</a:t>
            </a:r>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31</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75460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Follow-Up a Learning Activity</a:t>
            </a:r>
          </a:p>
        </p:txBody>
      </p:sp>
      <p:sp>
        <p:nvSpPr>
          <p:cNvPr id="3" name="Content Placeholder 2"/>
          <p:cNvSpPr>
            <a:spLocks noGrp="1"/>
          </p:cNvSpPr>
          <p:nvPr>
            <p:ph idx="1"/>
          </p:nvPr>
        </p:nvSpPr>
        <p:spPr>
          <a:xfrm>
            <a:off x="838200" y="1870075"/>
            <a:ext cx="10515600" cy="4351338"/>
          </a:xfrm>
        </p:spPr>
        <p:txBody>
          <a:bodyPr>
            <a:normAutofit fontScale="85000" lnSpcReduction="20000"/>
          </a:bodyPr>
          <a:lstStyle/>
          <a:p>
            <a:pPr marL="0" indent="0">
              <a:buNone/>
            </a:pPr>
            <a:r>
              <a:rPr lang="en-US" sz="3100" b="1" dirty="0"/>
              <a:t>Replicability</a:t>
            </a:r>
          </a:p>
          <a:p>
            <a:r>
              <a:rPr lang="en-US" dirty="0"/>
              <a:t>If a researcher runs the machine learning activity (i.e., use the same algorithms, execute the same tasks) using a different data on some compatible machine, the researcher is able to obtain results that lead to the same conclusions (e.g., the list of selected features, the distribution of the predicted outcomes).</a:t>
            </a:r>
          </a:p>
          <a:p>
            <a:r>
              <a:rPr lang="en-US" dirty="0"/>
              <a:t>If the expected conclusions cannot be replicated, this indicates there are some design flaws in the tasks.  For example, some correlations among the features are not accounted for, the algorithms need further tunings, additional tasks are required, or different algorithms should be considered.</a:t>
            </a:r>
          </a:p>
          <a:p>
            <a:r>
              <a:rPr lang="en-US" b="1" dirty="0"/>
              <a:t>Take Note</a:t>
            </a:r>
            <a:r>
              <a:rPr lang="en-US" dirty="0"/>
              <a:t>: This is particularly imperative during the peer review process of your work (e.g., your dissertation).</a:t>
            </a:r>
          </a:p>
          <a:p>
            <a:r>
              <a:rPr lang="en-US" dirty="0"/>
              <a:t>We will come back to this topic when we talk about Learner Evaluation and Comparison</a:t>
            </a:r>
          </a:p>
          <a:p>
            <a:endParaRPr lang="en-US" dirty="0"/>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32</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95951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Machine Learning Life Cycle</a:t>
            </a:r>
          </a:p>
        </p:txBody>
      </p:sp>
      <p:graphicFrame>
        <p:nvGraphicFramePr>
          <p:cNvPr id="4" name="Content Placeholder 3">
            <a:extLst>
              <a:ext uri="{FF2B5EF4-FFF2-40B4-BE49-F238E27FC236}">
                <a16:creationId xmlns:a16="http://schemas.microsoft.com/office/drawing/2014/main" id="{00E587CB-ADD5-4914-BFB9-92D224D1292D}"/>
              </a:ext>
            </a:extLst>
          </p:cNvPr>
          <p:cNvGraphicFramePr>
            <a:graphicFrameLocks noGrp="1"/>
          </p:cNvGraphicFramePr>
          <p:nvPr>
            <p:ph idx="1"/>
            <p:extLst>
              <p:ext uri="{D42A27DB-BD31-4B8C-83A1-F6EECF244321}">
                <p14:modId xmlns:p14="http://schemas.microsoft.com/office/powerpoint/2010/main" val="1505216272"/>
              </p:ext>
            </p:extLst>
          </p:nvPr>
        </p:nvGraphicFramePr>
        <p:xfrm>
          <a:off x="800100" y="1825625"/>
          <a:ext cx="482917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p:cNvSpPr>
            <a:spLocks noGrp="1"/>
          </p:cNvSpPr>
          <p:nvPr>
            <p:ph type="sldNum" sz="quarter" idx="12"/>
          </p:nvPr>
        </p:nvSpPr>
        <p:spPr/>
        <p:txBody>
          <a:bodyPr/>
          <a:lstStyle/>
          <a:p>
            <a:fld id="{1C20BA80-1909-427C-B3BD-3DD8AEAFD5BE}" type="slidenum">
              <a:rPr lang="en-US" smtClean="0"/>
              <a:t>33</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5" name="Picture 4">
            <a:extLst>
              <a:ext uri="{FF2B5EF4-FFF2-40B4-BE49-F238E27FC236}">
                <a16:creationId xmlns:a16="http://schemas.microsoft.com/office/drawing/2014/main" id="{D7496952-CB54-4C90-A3A7-045830343CFD}"/>
              </a:ext>
            </a:extLst>
          </p:cNvPr>
          <p:cNvPicPr>
            <a:picLocks noChangeAspect="1"/>
          </p:cNvPicPr>
          <p:nvPr/>
        </p:nvPicPr>
        <p:blipFill>
          <a:blip r:embed="rId9"/>
          <a:stretch>
            <a:fillRect/>
          </a:stretch>
        </p:blipFill>
        <p:spPr>
          <a:xfrm>
            <a:off x="2660464" y="3180037"/>
            <a:ext cx="1365622" cy="1731414"/>
          </a:xfrm>
          <a:prstGeom prst="rect">
            <a:avLst/>
          </a:prstGeom>
          <a:noFill/>
        </p:spPr>
      </p:pic>
      <p:sp>
        <p:nvSpPr>
          <p:cNvPr id="11" name="Content Placeholder 2">
            <a:extLst>
              <a:ext uri="{FF2B5EF4-FFF2-40B4-BE49-F238E27FC236}">
                <a16:creationId xmlns:a16="http://schemas.microsoft.com/office/drawing/2014/main" id="{8D2A6542-916D-4B3D-91E9-4EB453BA5517}"/>
              </a:ext>
            </a:extLst>
          </p:cNvPr>
          <p:cNvSpPr txBox="1">
            <a:spLocks/>
          </p:cNvSpPr>
          <p:nvPr/>
        </p:nvSpPr>
        <p:spPr>
          <a:xfrm>
            <a:off x="5962650" y="1825625"/>
            <a:ext cx="539115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Depending on how autonomous the entire cycle is, some steps may require human intervention.</a:t>
            </a:r>
          </a:p>
          <a:p>
            <a:pPr lvl="1"/>
            <a:r>
              <a:rPr lang="en-US" dirty="0"/>
              <a:t>For example, the Ask the Question</a:t>
            </a:r>
          </a:p>
          <a:p>
            <a:r>
              <a:rPr lang="en-US" dirty="0"/>
              <a:t>A Self-Learner machine may perform all the steps provided a human has asked the initial question.</a:t>
            </a:r>
          </a:p>
          <a:p>
            <a:pPr lvl="1"/>
            <a:endParaRPr lang="en-US" dirty="0"/>
          </a:p>
        </p:txBody>
      </p:sp>
    </p:spTree>
    <p:extLst>
      <p:ext uri="{BB962C8B-B14F-4D97-AF65-F5344CB8AC3E}">
        <p14:creationId xmlns:p14="http://schemas.microsoft.com/office/powerpoint/2010/main" val="30500978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What ML Algorithm Should I Use?</a:t>
            </a:r>
          </a:p>
        </p:txBody>
      </p:sp>
      <p:sp>
        <p:nvSpPr>
          <p:cNvPr id="3" name="Content Placeholder 2"/>
          <p:cNvSpPr>
            <a:spLocks noGrp="1"/>
          </p:cNvSpPr>
          <p:nvPr>
            <p:ph idx="1"/>
          </p:nvPr>
        </p:nvSpPr>
        <p:spPr/>
        <p:txBody>
          <a:bodyPr>
            <a:normAutofit lnSpcReduction="10000"/>
          </a:bodyPr>
          <a:lstStyle/>
          <a:p>
            <a:pPr marL="0" indent="0">
              <a:buNone/>
            </a:pPr>
            <a:r>
              <a:rPr lang="en-US" dirty="0"/>
              <a:t>It depends on many factors, including:</a:t>
            </a:r>
          </a:p>
          <a:p>
            <a:r>
              <a:rPr lang="en-US" dirty="0"/>
              <a:t>Technical Considerations –</a:t>
            </a:r>
          </a:p>
          <a:p>
            <a:pPr marL="914400" lvl="1" indent="-457200">
              <a:buFont typeface="+mj-lt"/>
              <a:buAutoNum type="arabicPeriod"/>
            </a:pPr>
            <a:r>
              <a:rPr lang="en-US" dirty="0"/>
              <a:t>The volume, the velocity, and the variety of data.</a:t>
            </a:r>
          </a:p>
          <a:p>
            <a:pPr marL="914400" lvl="1" indent="-457200">
              <a:buFont typeface="+mj-lt"/>
              <a:buAutoNum type="arabicPeriod"/>
            </a:pPr>
            <a:r>
              <a:rPr lang="en-US" dirty="0"/>
              <a:t>The quality (e.g., signal to noise) of data.</a:t>
            </a:r>
          </a:p>
          <a:p>
            <a:pPr marL="914400" lvl="1" indent="-457200">
              <a:buFont typeface="+mj-lt"/>
              <a:buAutoNum type="arabicPeriod"/>
            </a:pPr>
            <a:r>
              <a:rPr lang="en-US" dirty="0"/>
              <a:t>The available computational resources and time.</a:t>
            </a:r>
          </a:p>
          <a:p>
            <a:endParaRPr lang="en-US" dirty="0"/>
          </a:p>
          <a:p>
            <a:r>
              <a:rPr lang="en-US" dirty="0"/>
              <a:t>Business Considerations –</a:t>
            </a:r>
          </a:p>
          <a:p>
            <a:pPr marL="914400" lvl="1" indent="-457200">
              <a:buFont typeface="+mj-lt"/>
              <a:buAutoNum type="arabicPeriod"/>
            </a:pPr>
            <a:r>
              <a:rPr lang="en-US" dirty="0"/>
              <a:t>The nature of data (e.g., compliance of privacy regulation)</a:t>
            </a:r>
          </a:p>
          <a:p>
            <a:pPr marL="914400" lvl="1" indent="-457200">
              <a:buFont typeface="+mj-lt"/>
              <a:buAutoNum type="arabicPeriod"/>
            </a:pPr>
            <a:r>
              <a:rPr lang="en-US" dirty="0"/>
              <a:t>The urgency of the task.</a:t>
            </a:r>
          </a:p>
          <a:p>
            <a:pPr marL="914400" lvl="1" indent="-457200">
              <a:buFont typeface="+mj-lt"/>
              <a:buAutoNum type="arabicPeriod"/>
            </a:pPr>
            <a:r>
              <a:rPr lang="en-US" dirty="0"/>
              <a:t>The questions that you ask.</a:t>
            </a:r>
          </a:p>
        </p:txBody>
      </p:sp>
      <p:sp>
        <p:nvSpPr>
          <p:cNvPr id="7" name="Slide Number Placeholder 6"/>
          <p:cNvSpPr>
            <a:spLocks noGrp="1"/>
          </p:cNvSpPr>
          <p:nvPr>
            <p:ph type="sldNum" sz="quarter" idx="12"/>
          </p:nvPr>
        </p:nvSpPr>
        <p:spPr/>
        <p:txBody>
          <a:bodyPr/>
          <a:lstStyle/>
          <a:p>
            <a:fld id="{1C20BA80-1909-427C-B3BD-3DD8AEAFD5BE}" type="slidenum">
              <a:rPr lang="en-US" smtClean="0"/>
              <a:t>34</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1182049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What ML Algorithm Should I Use?</a:t>
            </a:r>
          </a:p>
        </p:txBody>
      </p:sp>
      <p:sp>
        <p:nvSpPr>
          <p:cNvPr id="3" name="Content Placeholder 2"/>
          <p:cNvSpPr>
            <a:spLocks noGrp="1"/>
          </p:cNvSpPr>
          <p:nvPr>
            <p:ph idx="1"/>
          </p:nvPr>
        </p:nvSpPr>
        <p:spPr/>
        <p:txBody>
          <a:bodyPr>
            <a:normAutofit/>
          </a:bodyPr>
          <a:lstStyle/>
          <a:p>
            <a:r>
              <a:rPr lang="en-US" dirty="0"/>
              <a:t>An experienced data scientist will try multiple algorithms which are applicable to the question and then recommend an algorithm.</a:t>
            </a:r>
          </a:p>
          <a:p>
            <a:r>
              <a:rPr lang="en-US" dirty="0"/>
              <a:t>There are some guidelines on which algorithms to try first because those are the algorithms most people will try too.</a:t>
            </a:r>
          </a:p>
          <a:p>
            <a:r>
              <a:rPr lang="en-US" dirty="0"/>
              <a:t>It all depends on the question that you ask!</a:t>
            </a:r>
          </a:p>
        </p:txBody>
      </p:sp>
      <p:sp>
        <p:nvSpPr>
          <p:cNvPr id="7" name="Slide Number Placeholder 6"/>
          <p:cNvSpPr>
            <a:spLocks noGrp="1"/>
          </p:cNvSpPr>
          <p:nvPr>
            <p:ph type="sldNum" sz="quarter" idx="12"/>
          </p:nvPr>
        </p:nvSpPr>
        <p:spPr/>
        <p:txBody>
          <a:bodyPr/>
          <a:lstStyle/>
          <a:p>
            <a:fld id="{1C20BA80-1909-427C-B3BD-3DD8AEAFD5BE}" type="slidenum">
              <a:rPr lang="en-US" smtClean="0"/>
              <a:t>35</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6203458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1C20BA80-1909-427C-B3BD-3DD8AEAFD5BE}" type="slidenum">
              <a:rPr lang="en-US" smtClean="0"/>
              <a:t>36</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8" name="Picture 7">
            <a:extLst>
              <a:ext uri="{FF2B5EF4-FFF2-40B4-BE49-F238E27FC236}">
                <a16:creationId xmlns:a16="http://schemas.microsoft.com/office/drawing/2014/main" id="{A895EBA9-1FE2-4019-8180-5D56491CC32C}"/>
              </a:ext>
            </a:extLst>
          </p:cNvPr>
          <p:cNvPicPr>
            <a:picLocks noChangeAspect="1"/>
          </p:cNvPicPr>
          <p:nvPr/>
        </p:nvPicPr>
        <p:blipFill>
          <a:blip r:embed="rId4"/>
          <a:stretch>
            <a:fillRect/>
          </a:stretch>
        </p:blipFill>
        <p:spPr>
          <a:xfrm>
            <a:off x="893668" y="502688"/>
            <a:ext cx="10404663" cy="5852623"/>
          </a:xfrm>
          <a:prstGeom prst="rect">
            <a:avLst/>
          </a:prstGeom>
        </p:spPr>
      </p:pic>
      <p:sp>
        <p:nvSpPr>
          <p:cNvPr id="11" name="TextBox 10">
            <a:extLst>
              <a:ext uri="{FF2B5EF4-FFF2-40B4-BE49-F238E27FC236}">
                <a16:creationId xmlns:a16="http://schemas.microsoft.com/office/drawing/2014/main" id="{3B8C9AF7-DED8-471A-A909-45CAB01577C9}"/>
              </a:ext>
            </a:extLst>
          </p:cNvPr>
          <p:cNvSpPr txBox="1"/>
          <p:nvPr/>
        </p:nvSpPr>
        <p:spPr>
          <a:xfrm>
            <a:off x="780546" y="6400800"/>
            <a:ext cx="7352907" cy="276999"/>
          </a:xfrm>
          <a:prstGeom prst="rect">
            <a:avLst/>
          </a:prstGeom>
          <a:noFill/>
        </p:spPr>
        <p:txBody>
          <a:bodyPr wrap="square" rtlCol="0">
            <a:spAutoFit/>
          </a:bodyPr>
          <a:lstStyle/>
          <a:p>
            <a:r>
              <a:rPr lang="en-US" sz="1200" dirty="0"/>
              <a:t>Source: https://blogs.sas.com/content/subconsciousmusings/2017/04/12/machine-learning-algorithm-use/</a:t>
            </a:r>
          </a:p>
        </p:txBody>
      </p:sp>
    </p:spTree>
    <p:extLst>
      <p:ext uri="{BB962C8B-B14F-4D97-AF65-F5344CB8AC3E}">
        <p14:creationId xmlns:p14="http://schemas.microsoft.com/office/powerpoint/2010/main" val="25964991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Types of Machine Learning Algorithms</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a:t>Unsupervised Learning</a:t>
            </a:r>
          </a:p>
          <a:p>
            <a:pPr lvl="1"/>
            <a:r>
              <a:rPr lang="en-US" dirty="0"/>
              <a:t>No variables are designated as the label (a.k.a., the dependent, the response, or the target) variables.</a:t>
            </a:r>
          </a:p>
          <a:p>
            <a:pPr marL="514350" indent="-514350">
              <a:buFont typeface="+mj-lt"/>
              <a:buAutoNum type="arabicPeriod"/>
            </a:pPr>
            <a:r>
              <a:rPr lang="en-US" dirty="0"/>
              <a:t>Supervised Learning</a:t>
            </a:r>
          </a:p>
          <a:p>
            <a:pPr lvl="1"/>
            <a:r>
              <a:rPr lang="en-US" dirty="0"/>
              <a:t>Some variables are designated as the label variables.  Some as the feature (a.k.a., the independent, or the predictor) variables.</a:t>
            </a:r>
          </a:p>
          <a:p>
            <a:pPr marL="514350" indent="-514350">
              <a:buFont typeface="+mj-lt"/>
              <a:buAutoNum type="arabicPeriod"/>
            </a:pPr>
            <a:r>
              <a:rPr lang="en-US" dirty="0"/>
              <a:t>Semi-supervised Learning</a:t>
            </a:r>
          </a:p>
          <a:p>
            <a:pPr lvl="1"/>
            <a:r>
              <a:rPr lang="en-US" dirty="0"/>
              <a:t>A type of supervised learning which use a relatively larger amount of unlabeled data (i.e., no label variable or missing label variables)  to supplement the labeled data.</a:t>
            </a:r>
          </a:p>
          <a:p>
            <a:pPr lvl="1"/>
            <a:r>
              <a:rPr lang="en-US" dirty="0"/>
              <a:t>The goal is to improve the accuracy of the supervised learning.</a:t>
            </a:r>
          </a:p>
        </p:txBody>
      </p:sp>
      <p:sp>
        <p:nvSpPr>
          <p:cNvPr id="7" name="Slide Number Placeholder 6"/>
          <p:cNvSpPr>
            <a:spLocks noGrp="1"/>
          </p:cNvSpPr>
          <p:nvPr>
            <p:ph type="sldNum" sz="quarter" idx="12"/>
          </p:nvPr>
        </p:nvSpPr>
        <p:spPr/>
        <p:txBody>
          <a:bodyPr/>
          <a:lstStyle/>
          <a:p>
            <a:fld id="{1C20BA80-1909-427C-B3BD-3DD8AEAFD5BE}" type="slidenum">
              <a:rPr lang="en-US" smtClean="0"/>
              <a:t>37</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7101405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Types of Machine Learning Algorithms</a:t>
            </a: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startAt="4"/>
            </a:pPr>
            <a:r>
              <a:rPr lang="en-US" dirty="0"/>
              <a:t>Reinforcement Learning</a:t>
            </a:r>
          </a:p>
          <a:p>
            <a:pPr lvl="1"/>
            <a:r>
              <a:rPr lang="en-US" dirty="0"/>
              <a:t>A goal is defined with a reward function</a:t>
            </a:r>
          </a:p>
          <a:p>
            <a:pPr lvl="1"/>
            <a:r>
              <a:rPr lang="en-US" dirty="0"/>
              <a:t>The machine evaluates many What-If scenarios to discover which actions will yield the greatest reward.</a:t>
            </a:r>
          </a:p>
          <a:p>
            <a:pPr lvl="1"/>
            <a:r>
              <a:rPr lang="en-US" dirty="0"/>
              <a:t>Trial-and-error and delayed reward (e.g., the initial small loss is out-compensated by a later larger reward) distinguishes reinforcement learning from other techniques.</a:t>
            </a:r>
          </a:p>
          <a:p>
            <a:pPr marL="514350" indent="-514350">
              <a:buFont typeface="+mj-lt"/>
              <a:buAutoNum type="arabicPeriod" startAt="4"/>
            </a:pPr>
            <a:r>
              <a:rPr lang="en-US" dirty="0"/>
              <a:t>Adversarial Learning</a:t>
            </a:r>
          </a:p>
          <a:p>
            <a:pPr lvl="1"/>
            <a:r>
              <a:rPr lang="en-US" dirty="0"/>
              <a:t>Making machine learning algorithms robust against adversarial inputs.</a:t>
            </a:r>
          </a:p>
          <a:p>
            <a:pPr marL="514350" indent="-514350">
              <a:buFont typeface="+mj-lt"/>
              <a:buAutoNum type="arabicPeriod" startAt="4"/>
            </a:pPr>
            <a:r>
              <a:rPr lang="en-US" dirty="0"/>
              <a:t>Self Learning</a:t>
            </a:r>
          </a:p>
          <a:p>
            <a:pPr lvl="1"/>
            <a:r>
              <a:rPr lang="en-US" dirty="0"/>
              <a:t>Start with minimal or no historical data, and then output random actions.</a:t>
            </a:r>
          </a:p>
          <a:p>
            <a:pPr lvl="1"/>
            <a:r>
              <a:rPr lang="en-US" dirty="0"/>
              <a:t>Subsequently, observe the actual label or the actual reward.</a:t>
            </a:r>
          </a:p>
          <a:p>
            <a:pPr lvl="1"/>
            <a:r>
              <a:rPr lang="en-US" dirty="0"/>
              <a:t>Train on the ever-growing data to refine the action.</a:t>
            </a:r>
          </a:p>
          <a:p>
            <a:pPr lvl="1"/>
            <a:endParaRPr lang="en-US" dirty="0"/>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38</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8876253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Brief Preview of Future Topics</a:t>
            </a:r>
          </a:p>
        </p:txBody>
      </p:sp>
      <p:sp>
        <p:nvSpPr>
          <p:cNvPr id="3" name="Content Placeholder 2"/>
          <p:cNvSpPr>
            <a:spLocks noGrp="1"/>
          </p:cNvSpPr>
          <p:nvPr>
            <p:ph idx="1"/>
          </p:nvPr>
        </p:nvSpPr>
        <p:spPr/>
        <p:txBody>
          <a:bodyPr numCol="2">
            <a:normAutofit/>
          </a:bodyPr>
          <a:lstStyle/>
          <a:p>
            <a:pPr marL="0" indent="0">
              <a:lnSpc>
                <a:spcPct val="110000"/>
              </a:lnSpc>
              <a:spcBef>
                <a:spcPts val="800"/>
              </a:spcBef>
              <a:buNone/>
            </a:pPr>
            <a:r>
              <a:rPr lang="en-US" sz="2400" b="1" dirty="0"/>
              <a:t>Unsupervised Learning</a:t>
            </a:r>
          </a:p>
          <a:p>
            <a:pPr>
              <a:lnSpc>
                <a:spcPct val="100000"/>
              </a:lnSpc>
              <a:spcBef>
                <a:spcPts val="800"/>
              </a:spcBef>
            </a:pPr>
            <a:r>
              <a:rPr lang="en-US" sz="2400" dirty="0"/>
              <a:t>Non-parametric Methods</a:t>
            </a:r>
          </a:p>
          <a:p>
            <a:pPr>
              <a:lnSpc>
                <a:spcPct val="100000"/>
              </a:lnSpc>
              <a:spcBef>
                <a:spcPts val="800"/>
              </a:spcBef>
            </a:pPr>
            <a:r>
              <a:rPr lang="en-US" sz="2400" dirty="0"/>
              <a:t>Bayesian Decision Theory</a:t>
            </a:r>
          </a:p>
          <a:p>
            <a:pPr>
              <a:lnSpc>
                <a:spcPct val="100000"/>
              </a:lnSpc>
              <a:spcBef>
                <a:spcPts val="800"/>
              </a:spcBef>
            </a:pPr>
            <a:r>
              <a:rPr lang="en-US" sz="2400" dirty="0"/>
              <a:t>Clustering</a:t>
            </a:r>
          </a:p>
          <a:p>
            <a:pPr marL="0" indent="0">
              <a:lnSpc>
                <a:spcPct val="100000"/>
              </a:lnSpc>
              <a:spcBef>
                <a:spcPts val="800"/>
              </a:spcBef>
              <a:buNone/>
            </a:pPr>
            <a:endParaRPr lang="en-US" sz="2400" i="1" dirty="0"/>
          </a:p>
          <a:p>
            <a:pPr marL="0" indent="0">
              <a:lnSpc>
                <a:spcPct val="100000"/>
              </a:lnSpc>
              <a:spcBef>
                <a:spcPts val="800"/>
              </a:spcBef>
              <a:buNone/>
            </a:pPr>
            <a:r>
              <a:rPr lang="en-US" sz="2400" b="1" dirty="0"/>
              <a:t>Supervised Learning</a:t>
            </a:r>
          </a:p>
          <a:p>
            <a:pPr>
              <a:lnSpc>
                <a:spcPct val="100000"/>
              </a:lnSpc>
              <a:spcBef>
                <a:spcPts val="800"/>
              </a:spcBef>
            </a:pPr>
            <a:r>
              <a:rPr lang="en-US" sz="2400" dirty="0"/>
              <a:t>Decision Trees</a:t>
            </a:r>
          </a:p>
          <a:p>
            <a:pPr>
              <a:lnSpc>
                <a:spcPct val="100000"/>
              </a:lnSpc>
              <a:spcBef>
                <a:spcPts val="800"/>
              </a:spcBef>
            </a:pPr>
            <a:r>
              <a:rPr lang="en-US" sz="2400" dirty="0"/>
              <a:t>Logistic Regression</a:t>
            </a:r>
          </a:p>
          <a:p>
            <a:pPr>
              <a:lnSpc>
                <a:spcPct val="100000"/>
              </a:lnSpc>
              <a:spcBef>
                <a:spcPts val="800"/>
              </a:spcBef>
            </a:pPr>
            <a:r>
              <a:rPr lang="en-US" sz="2400" dirty="0"/>
              <a:t>Learner Evaluation and Comparison</a:t>
            </a:r>
          </a:p>
          <a:p>
            <a:pPr marL="0" indent="0">
              <a:lnSpc>
                <a:spcPct val="100000"/>
              </a:lnSpc>
              <a:spcBef>
                <a:spcPts val="800"/>
              </a:spcBef>
              <a:buNone/>
            </a:pPr>
            <a:r>
              <a:rPr lang="en-US" sz="2400" b="1" dirty="0"/>
              <a:t>Advanced Topics</a:t>
            </a:r>
          </a:p>
          <a:p>
            <a:pPr>
              <a:lnSpc>
                <a:spcPct val="100000"/>
              </a:lnSpc>
              <a:spcBef>
                <a:spcPts val="800"/>
              </a:spcBef>
            </a:pPr>
            <a:r>
              <a:rPr lang="en-US" sz="2400" dirty="0"/>
              <a:t>Dimension Reduction</a:t>
            </a:r>
          </a:p>
          <a:p>
            <a:pPr>
              <a:lnSpc>
                <a:spcPct val="100000"/>
              </a:lnSpc>
              <a:spcBef>
                <a:spcPts val="800"/>
              </a:spcBef>
            </a:pPr>
            <a:r>
              <a:rPr lang="en-US" sz="2400" dirty="0"/>
              <a:t>Naïve Bayes</a:t>
            </a:r>
          </a:p>
          <a:p>
            <a:pPr>
              <a:lnSpc>
                <a:spcPct val="100000"/>
              </a:lnSpc>
              <a:spcBef>
                <a:spcPts val="800"/>
              </a:spcBef>
            </a:pPr>
            <a:r>
              <a:rPr lang="en-US" sz="2400" dirty="0"/>
              <a:t>Neural Networks</a:t>
            </a:r>
          </a:p>
          <a:p>
            <a:pPr>
              <a:lnSpc>
                <a:spcPct val="100000"/>
              </a:lnSpc>
              <a:spcBef>
                <a:spcPts val="800"/>
              </a:spcBef>
            </a:pPr>
            <a:r>
              <a:rPr lang="en-US" sz="2400" dirty="0"/>
              <a:t>Support Vector Machines</a:t>
            </a:r>
          </a:p>
          <a:p>
            <a:pPr>
              <a:lnSpc>
                <a:spcPct val="100000"/>
              </a:lnSpc>
              <a:spcBef>
                <a:spcPts val="800"/>
              </a:spcBef>
            </a:pPr>
            <a:r>
              <a:rPr lang="en-US" sz="2400" dirty="0"/>
              <a:t>Combining Multiple Learners</a:t>
            </a:r>
          </a:p>
          <a:p>
            <a:pPr>
              <a:lnSpc>
                <a:spcPct val="100000"/>
              </a:lnSpc>
              <a:spcBef>
                <a:spcPts val="800"/>
              </a:spcBef>
            </a:pPr>
            <a:r>
              <a:rPr lang="en-US" sz="2400" dirty="0"/>
              <a:t>Self-Learner System</a:t>
            </a:r>
          </a:p>
        </p:txBody>
      </p:sp>
      <p:sp>
        <p:nvSpPr>
          <p:cNvPr id="7" name="Slide Number Placeholder 6"/>
          <p:cNvSpPr>
            <a:spLocks noGrp="1"/>
          </p:cNvSpPr>
          <p:nvPr>
            <p:ph type="sldNum" sz="quarter" idx="12"/>
          </p:nvPr>
        </p:nvSpPr>
        <p:spPr/>
        <p:txBody>
          <a:bodyPr/>
          <a:lstStyle/>
          <a:p>
            <a:fld id="{1C20BA80-1909-427C-B3BD-3DD8AEAFD5BE}" type="slidenum">
              <a:rPr lang="en-US" smtClean="0"/>
              <a:t>39</a:t>
            </a:fld>
            <a:endParaRPr lang="en-US" dirty="0"/>
          </a:p>
        </p:txBody>
      </p:sp>
      <p:pic>
        <p:nvPicPr>
          <p:cNvPr id="6" name="Picture 5">
            <a:extLst>
              <a:ext uri="{FF2B5EF4-FFF2-40B4-BE49-F238E27FC236}">
                <a16:creationId xmlns:a16="http://schemas.microsoft.com/office/drawing/2014/main" id="{D228E096-BFFC-45D1-9B78-98E1CC6B50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029569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About the Teaching Assistant </a:t>
            </a:r>
          </a:p>
        </p:txBody>
      </p:sp>
      <p:sp>
        <p:nvSpPr>
          <p:cNvPr id="3" name="Content Placeholder 2"/>
          <p:cNvSpPr>
            <a:spLocks noGrp="1"/>
          </p:cNvSpPr>
          <p:nvPr>
            <p:ph idx="1"/>
          </p:nvPr>
        </p:nvSpPr>
        <p:spPr/>
        <p:txBody>
          <a:bodyPr anchor="ctr">
            <a:normAutofit/>
          </a:bodyPr>
          <a:lstStyle/>
          <a:p>
            <a:pPr marL="0" indent="0" algn="ctr">
              <a:buNone/>
            </a:pPr>
            <a:r>
              <a:rPr lang="en-US" b="1" dirty="0"/>
              <a:t>Currently, no teaching assistants have been assigned to this course.</a:t>
            </a:r>
          </a:p>
        </p:txBody>
      </p:sp>
      <p:sp>
        <p:nvSpPr>
          <p:cNvPr id="7" name="Slide Number Placeholder 6"/>
          <p:cNvSpPr>
            <a:spLocks noGrp="1"/>
          </p:cNvSpPr>
          <p:nvPr>
            <p:ph type="sldNum" sz="quarter" idx="12"/>
          </p:nvPr>
        </p:nvSpPr>
        <p:spPr/>
        <p:txBody>
          <a:bodyPr/>
          <a:lstStyle/>
          <a:p>
            <a:fld id="{1C20BA80-1909-427C-B3BD-3DD8AEAFD5BE}" type="slidenum">
              <a:rPr lang="en-US" smtClean="0"/>
              <a:t>4</a:t>
            </a:fld>
            <a:endParaRPr lang="en-US" dirty="0"/>
          </a:p>
        </p:txBody>
      </p:sp>
      <p:pic>
        <p:nvPicPr>
          <p:cNvPr id="6" name="Picture 5">
            <a:extLst>
              <a:ext uri="{FF2B5EF4-FFF2-40B4-BE49-F238E27FC236}">
                <a16:creationId xmlns:a16="http://schemas.microsoft.com/office/drawing/2014/main" id="{6642D6F7-19DE-4CEF-B7C8-8D8D8DAFD3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7489452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Non-parametric Methods</a:t>
            </a:r>
          </a:p>
        </p:txBody>
      </p:sp>
      <p:sp>
        <p:nvSpPr>
          <p:cNvPr id="3" name="Content Placeholder 2"/>
          <p:cNvSpPr>
            <a:spLocks noGrp="1"/>
          </p:cNvSpPr>
          <p:nvPr>
            <p:ph idx="1"/>
          </p:nvPr>
        </p:nvSpPr>
        <p:spPr/>
        <p:txBody>
          <a:bodyPr>
            <a:normAutofit/>
          </a:bodyPr>
          <a:lstStyle/>
          <a:p>
            <a:r>
              <a:rPr lang="en-US" dirty="0"/>
              <a:t>Chapter 8 of the Machine Learning book</a:t>
            </a:r>
          </a:p>
          <a:p>
            <a:r>
              <a:rPr lang="en-US" dirty="0"/>
              <a:t>Density Estimation</a:t>
            </a:r>
          </a:p>
          <a:p>
            <a:r>
              <a:rPr lang="en-US" dirty="0"/>
              <a:t>Outlier Detection</a:t>
            </a:r>
          </a:p>
          <a:p>
            <a:r>
              <a:rPr lang="en-US" dirty="0"/>
              <a:t>Nearest Neighbors (a.k.a. Memory-Based Reasoning)</a:t>
            </a:r>
          </a:p>
          <a:p>
            <a:pPr lvl="1"/>
            <a:r>
              <a:rPr lang="en-US" dirty="0"/>
              <a:t>If a creature </a:t>
            </a:r>
            <a:r>
              <a:rPr lang="en-US" b="1" dirty="0"/>
              <a:t>walks</a:t>
            </a:r>
            <a:r>
              <a:rPr lang="en-US" dirty="0"/>
              <a:t> like a dog, </a:t>
            </a:r>
            <a:r>
              <a:rPr lang="en-US" b="1" dirty="0"/>
              <a:t>looks</a:t>
            </a:r>
            <a:r>
              <a:rPr lang="en-US" dirty="0"/>
              <a:t> like a dog, </a:t>
            </a:r>
            <a:r>
              <a:rPr lang="en-US" b="1" dirty="0"/>
              <a:t>sits</a:t>
            </a:r>
            <a:r>
              <a:rPr lang="en-US" dirty="0"/>
              <a:t> like a dog, and </a:t>
            </a:r>
            <a:r>
              <a:rPr lang="en-US" b="1" dirty="0"/>
              <a:t>eats</a:t>
            </a:r>
            <a:r>
              <a:rPr lang="en-US" dirty="0"/>
              <a:t> like a dog then it is </a:t>
            </a:r>
            <a:r>
              <a:rPr lang="en-US" i="1" dirty="0"/>
              <a:t>probably</a:t>
            </a:r>
            <a:r>
              <a:rPr lang="en-US" dirty="0"/>
              <a:t> a dog.</a:t>
            </a:r>
          </a:p>
          <a:p>
            <a:pPr lvl="1"/>
            <a:r>
              <a:rPr lang="en-US" dirty="0"/>
              <a:t>Well, it may not </a:t>
            </a:r>
            <a:r>
              <a:rPr lang="en-US" b="1" dirty="0"/>
              <a:t>bark</a:t>
            </a:r>
            <a:r>
              <a:rPr lang="en-US" dirty="0"/>
              <a:t> and be </a:t>
            </a:r>
            <a:r>
              <a:rPr lang="en-US" b="1" dirty="0"/>
              <a:t>obedient</a:t>
            </a:r>
            <a:r>
              <a:rPr lang="en-US" dirty="0"/>
              <a:t> like a dog.</a:t>
            </a:r>
          </a:p>
          <a:p>
            <a:endParaRPr lang="en-US" dirty="0"/>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40</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4" name="Picture 3">
            <a:extLst>
              <a:ext uri="{FF2B5EF4-FFF2-40B4-BE49-F238E27FC236}">
                <a16:creationId xmlns:a16="http://schemas.microsoft.com/office/drawing/2014/main" id="{1487920C-54E8-4F90-9C21-E68DCE524748}"/>
              </a:ext>
            </a:extLst>
          </p:cNvPr>
          <p:cNvPicPr>
            <a:picLocks noChangeAspect="1"/>
          </p:cNvPicPr>
          <p:nvPr/>
        </p:nvPicPr>
        <p:blipFill>
          <a:blip r:embed="rId4"/>
          <a:stretch>
            <a:fillRect/>
          </a:stretch>
        </p:blipFill>
        <p:spPr>
          <a:xfrm>
            <a:off x="1337581" y="5121275"/>
            <a:ext cx="5634762" cy="1371600"/>
          </a:xfrm>
          <a:prstGeom prst="rect">
            <a:avLst/>
          </a:prstGeom>
        </p:spPr>
      </p:pic>
    </p:spTree>
    <p:extLst>
      <p:ext uri="{BB962C8B-B14F-4D97-AF65-F5344CB8AC3E}">
        <p14:creationId xmlns:p14="http://schemas.microsoft.com/office/powerpoint/2010/main" val="7879535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Bayesian Decision Theory</a:t>
            </a:r>
          </a:p>
        </p:txBody>
      </p:sp>
      <p:sp>
        <p:nvSpPr>
          <p:cNvPr id="3" name="Content Placeholder 2"/>
          <p:cNvSpPr>
            <a:spLocks noGrp="1"/>
          </p:cNvSpPr>
          <p:nvPr>
            <p:ph idx="1"/>
          </p:nvPr>
        </p:nvSpPr>
        <p:spPr/>
        <p:txBody>
          <a:bodyPr>
            <a:normAutofit fontScale="92500" lnSpcReduction="20000"/>
          </a:bodyPr>
          <a:lstStyle/>
          <a:p>
            <a:r>
              <a:rPr lang="en-US" dirty="0"/>
              <a:t>Chapter 3 of the Machine Learning book</a:t>
            </a:r>
          </a:p>
          <a:p>
            <a:r>
              <a:rPr lang="en-US" dirty="0"/>
              <a:t>Association Rules</a:t>
            </a:r>
          </a:p>
          <a:p>
            <a:pPr lvl="1"/>
            <a:r>
              <a:rPr lang="en-US" dirty="0"/>
              <a:t>80% of shoppers who buy ice-cream also purchase ice-cream cones.</a:t>
            </a:r>
          </a:p>
          <a:p>
            <a:pPr lvl="1"/>
            <a:r>
              <a:rPr lang="en-US" dirty="0"/>
              <a:t>When “do-it-yourselfers” buy latex paint, they also buy roller covers 85% of the time, but only 15% of time buys both roller frame and roller covers.</a:t>
            </a:r>
          </a:p>
          <a:p>
            <a:r>
              <a:rPr lang="en-US" dirty="0"/>
              <a:t>Sequence Rules</a:t>
            </a:r>
          </a:p>
          <a:p>
            <a:pPr lvl="1"/>
            <a:r>
              <a:rPr lang="en-US" dirty="0"/>
              <a:t>Among customers who first purchase a new color laser printer and later a box of 5000-sheet paper, 95% of them will subsequently purchase a set of B/C/M/Y toners.</a:t>
            </a:r>
          </a:p>
          <a:p>
            <a:pPr lvl="1"/>
            <a:r>
              <a:rPr lang="en-US" dirty="0"/>
              <a:t>Among policyholders who first bought auto and home insurance bundle, and have their premium raised later at renewal, 30% of them will switch insurance carrier for a lower premium.</a:t>
            </a:r>
          </a:p>
          <a:p>
            <a:r>
              <a:rPr lang="en-US" dirty="0"/>
              <a:t>Discriminant Function</a:t>
            </a:r>
          </a:p>
          <a:p>
            <a:pPr lvl="1"/>
            <a:r>
              <a:rPr lang="en-US" dirty="0"/>
              <a:t>Use a criterion to classify each observation into one of the groups.</a:t>
            </a:r>
          </a:p>
          <a:p>
            <a:pPr lvl="1"/>
            <a:r>
              <a:rPr lang="en-US" dirty="0"/>
              <a:t>Actually, it asks the same questions as the logistic regression does.</a:t>
            </a:r>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41</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2589844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Clustering</a:t>
            </a:r>
          </a:p>
        </p:txBody>
      </p:sp>
      <p:sp>
        <p:nvSpPr>
          <p:cNvPr id="3" name="Content Placeholder 2"/>
          <p:cNvSpPr>
            <a:spLocks noGrp="1"/>
          </p:cNvSpPr>
          <p:nvPr>
            <p:ph idx="1"/>
          </p:nvPr>
        </p:nvSpPr>
        <p:spPr/>
        <p:txBody>
          <a:bodyPr>
            <a:normAutofit/>
          </a:bodyPr>
          <a:lstStyle/>
          <a:p>
            <a:r>
              <a:rPr lang="en-US" dirty="0"/>
              <a:t>Chapter 7 of the Machine Learning book</a:t>
            </a:r>
          </a:p>
          <a:p>
            <a:r>
              <a:rPr lang="en-US" dirty="0"/>
              <a:t>K-Means or K-Modes Clustering</a:t>
            </a:r>
          </a:p>
          <a:p>
            <a:pPr lvl="1"/>
            <a:r>
              <a:rPr lang="en-US" dirty="0"/>
              <a:t>Observations in a cluster are assumed to have similar feature values.</a:t>
            </a:r>
          </a:p>
          <a:p>
            <a:pPr lvl="1"/>
            <a:r>
              <a:rPr lang="en-US" dirty="0"/>
              <a:t>Represent a cluster based on stereotypes (technically, the centroids).</a:t>
            </a:r>
          </a:p>
          <a:p>
            <a:pPr lvl="1"/>
            <a:r>
              <a:rPr lang="en-US" dirty="0"/>
              <a:t>Assign an observation to the “closest” cluster.</a:t>
            </a:r>
          </a:p>
          <a:p>
            <a:r>
              <a:rPr lang="en-US" dirty="0"/>
              <a:t>Determination of the number of clusters</a:t>
            </a:r>
          </a:p>
          <a:p>
            <a:pPr lvl="1"/>
            <a:r>
              <a:rPr lang="en-US" dirty="0"/>
              <a:t>This is actually a more difficult question to answer.</a:t>
            </a:r>
          </a:p>
          <a:p>
            <a:r>
              <a:rPr lang="en-US" dirty="0"/>
              <a:t>Clustering with mixed types of features</a:t>
            </a:r>
          </a:p>
          <a:p>
            <a:pPr lvl="1"/>
            <a:r>
              <a:rPr lang="en-US" dirty="0"/>
              <a:t>Some features are interval (e.g., the age of driver), and others are nominal (e.g., type of vehicle – sedan, truck, van, sports cars, etc.)</a:t>
            </a:r>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42</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4460598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Clustering (A Over-Simplified Example)</a:t>
            </a:r>
          </a:p>
        </p:txBody>
      </p:sp>
      <p:sp>
        <p:nvSpPr>
          <p:cNvPr id="3" name="Content Placeholder 2"/>
          <p:cNvSpPr>
            <a:spLocks noGrp="1"/>
          </p:cNvSpPr>
          <p:nvPr>
            <p:ph idx="1"/>
          </p:nvPr>
        </p:nvSpPr>
        <p:spPr/>
        <p:txBody>
          <a:bodyPr>
            <a:normAutofit/>
          </a:bodyPr>
          <a:lstStyle/>
          <a:p>
            <a:r>
              <a:rPr lang="en-US" dirty="0"/>
              <a:t>Five observations in random order: 0.8, 0.3, 0.1, 0.4, and 0.9</a:t>
            </a:r>
          </a:p>
          <a:p>
            <a:r>
              <a:rPr lang="en-US" dirty="0"/>
              <a:t>Find the two clusters solution using the absolute difference distance</a:t>
            </a:r>
          </a:p>
          <a:p>
            <a:r>
              <a:rPr lang="en-US" dirty="0"/>
              <a:t>Cluster 1</a:t>
            </a:r>
          </a:p>
          <a:p>
            <a:pPr lvl="1"/>
            <a:r>
              <a:rPr lang="en-US" dirty="0"/>
              <a:t>Centroid C1 = 0.85</a:t>
            </a:r>
          </a:p>
          <a:p>
            <a:pPr lvl="1"/>
            <a:r>
              <a:rPr lang="en-US" dirty="0"/>
              <a:t>Distance from C1: </a:t>
            </a:r>
            <a:r>
              <a:rPr lang="en-US" b="1" dirty="0"/>
              <a:t>0.05</a:t>
            </a:r>
            <a:r>
              <a:rPr lang="en-US" dirty="0"/>
              <a:t>, 0.55, 0.75, 0.45, and </a:t>
            </a:r>
            <a:r>
              <a:rPr lang="en-US" b="1" dirty="0"/>
              <a:t>0.05</a:t>
            </a:r>
          </a:p>
          <a:p>
            <a:r>
              <a:rPr lang="en-US" dirty="0"/>
              <a:t>Cluster 2</a:t>
            </a:r>
          </a:p>
          <a:p>
            <a:pPr lvl="1"/>
            <a:r>
              <a:rPr lang="en-US" dirty="0"/>
              <a:t>Centroid C2 = 0.2667</a:t>
            </a:r>
          </a:p>
          <a:p>
            <a:pPr lvl="1"/>
            <a:r>
              <a:rPr lang="en-US" dirty="0"/>
              <a:t>Distance from C2: 0.5333, </a:t>
            </a:r>
            <a:r>
              <a:rPr lang="en-US" b="1" dirty="0"/>
              <a:t>0.0333</a:t>
            </a:r>
            <a:r>
              <a:rPr lang="en-US" dirty="0"/>
              <a:t>, </a:t>
            </a:r>
            <a:r>
              <a:rPr lang="en-US" b="1" dirty="0"/>
              <a:t>0.1667</a:t>
            </a:r>
            <a:r>
              <a:rPr lang="en-US" dirty="0"/>
              <a:t>, </a:t>
            </a:r>
            <a:r>
              <a:rPr lang="en-US" b="1" dirty="0"/>
              <a:t>0.1333</a:t>
            </a:r>
            <a:r>
              <a:rPr lang="en-US" dirty="0"/>
              <a:t>, and 0.6333</a:t>
            </a:r>
          </a:p>
          <a:p>
            <a:r>
              <a:rPr lang="en-US" dirty="0"/>
              <a:t>Cluster membership: 1, 2, 2, 2, 1</a:t>
            </a:r>
          </a:p>
        </p:txBody>
      </p:sp>
      <p:sp>
        <p:nvSpPr>
          <p:cNvPr id="7" name="Slide Number Placeholder 6"/>
          <p:cNvSpPr>
            <a:spLocks noGrp="1"/>
          </p:cNvSpPr>
          <p:nvPr>
            <p:ph type="sldNum" sz="quarter" idx="12"/>
          </p:nvPr>
        </p:nvSpPr>
        <p:spPr/>
        <p:txBody>
          <a:bodyPr/>
          <a:lstStyle/>
          <a:p>
            <a:fld id="{1C20BA80-1909-427C-B3BD-3DD8AEAFD5BE}" type="slidenum">
              <a:rPr lang="en-US" smtClean="0"/>
              <a:t>43</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7901520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Decision Trees</a:t>
            </a:r>
          </a:p>
        </p:txBody>
      </p:sp>
      <p:sp>
        <p:nvSpPr>
          <p:cNvPr id="3" name="Content Placeholder 2"/>
          <p:cNvSpPr>
            <a:spLocks noGrp="1"/>
          </p:cNvSpPr>
          <p:nvPr>
            <p:ph idx="1"/>
          </p:nvPr>
        </p:nvSpPr>
        <p:spPr/>
        <p:txBody>
          <a:bodyPr>
            <a:normAutofit/>
          </a:bodyPr>
          <a:lstStyle/>
          <a:p>
            <a:r>
              <a:rPr lang="en-US" dirty="0"/>
              <a:t>Chapter 9 of the Machine Learning book</a:t>
            </a:r>
          </a:p>
          <a:p>
            <a:r>
              <a:rPr lang="en-US" dirty="0"/>
              <a:t>Classification and Regression Tree (CART) algorithm</a:t>
            </a:r>
          </a:p>
          <a:p>
            <a:pPr lvl="1"/>
            <a:r>
              <a:rPr lang="en-US" dirty="0"/>
              <a:t>Use one variable at a time to sequentially partition observations into groups.</a:t>
            </a:r>
          </a:p>
          <a:p>
            <a:pPr lvl="1"/>
            <a:r>
              <a:rPr lang="en-US" dirty="0"/>
              <a:t>Classification tree for nominal label variable</a:t>
            </a:r>
          </a:p>
          <a:p>
            <a:pPr lvl="1"/>
            <a:r>
              <a:rPr lang="en-US" dirty="0"/>
              <a:t>Regression tree for interval label variable</a:t>
            </a:r>
          </a:p>
          <a:p>
            <a:r>
              <a:rPr lang="en-US" dirty="0"/>
              <a:t>Use the decision tree algorithm to generate the clusters’ profiles</a:t>
            </a:r>
          </a:p>
          <a:p>
            <a:pPr lvl="1"/>
            <a:r>
              <a:rPr lang="en-US" dirty="0"/>
              <a:t>Use the cluster identifier as the nominal label in a classification tree</a:t>
            </a:r>
          </a:p>
          <a:p>
            <a:pPr lvl="1"/>
            <a:r>
              <a:rPr lang="en-US" dirty="0"/>
              <a:t>These cluster profiles help us produce business descriptions of the clusters.</a:t>
            </a:r>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44</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7693774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Decision Trees (The Loan Officer Example)</a:t>
            </a:r>
          </a:p>
        </p:txBody>
      </p:sp>
      <p:sp>
        <p:nvSpPr>
          <p:cNvPr id="3" name="Content Placeholder 2"/>
          <p:cNvSpPr>
            <a:spLocks noGrp="1"/>
          </p:cNvSpPr>
          <p:nvPr>
            <p:ph idx="1"/>
          </p:nvPr>
        </p:nvSpPr>
        <p:spPr>
          <a:xfrm>
            <a:off x="838200" y="1825625"/>
            <a:ext cx="6677025" cy="4351338"/>
          </a:xfrm>
        </p:spPr>
        <p:txBody>
          <a:bodyPr>
            <a:normAutofit/>
          </a:bodyPr>
          <a:lstStyle/>
          <a:p>
            <a:pPr marL="0" indent="0">
              <a:buNone/>
            </a:pPr>
            <a:r>
              <a:rPr lang="en-US" dirty="0"/>
              <a:t>Decision Trees generate rules.</a:t>
            </a:r>
          </a:p>
          <a:p>
            <a:pPr marL="514350" indent="-514350">
              <a:buFont typeface="+mj-lt"/>
              <a:buAutoNum type="arabicPeriod"/>
            </a:pPr>
            <a:r>
              <a:rPr lang="en-US" dirty="0"/>
              <a:t>If DELINQ = 0, then the predicted Default Likelihood = 13.75%.</a:t>
            </a:r>
          </a:p>
          <a:p>
            <a:pPr marL="514350" indent="-514350">
              <a:buFont typeface="+mj-lt"/>
              <a:buAutoNum type="arabicPeriod"/>
            </a:pPr>
            <a:r>
              <a:rPr lang="en-US" dirty="0"/>
              <a:t>Else If DELINQ = 1, 2, 3 or 4, then the predicted Default Likelihood = 40.59%.</a:t>
            </a:r>
          </a:p>
          <a:p>
            <a:pPr marL="514350" indent="-514350">
              <a:buFont typeface="+mj-lt"/>
              <a:buAutoNum type="arabicPeriod"/>
            </a:pPr>
            <a:r>
              <a:rPr lang="en-US" dirty="0"/>
              <a:t>Else If DELINQ &gt; 4, then the predicted Default Likelihood = 92.22%.</a:t>
            </a:r>
          </a:p>
          <a:p>
            <a:endParaRPr lang="en-US" dirty="0"/>
          </a:p>
          <a:p>
            <a:pPr marL="0" indent="0">
              <a:buNone/>
            </a:pPr>
            <a:endParaRPr lang="en-US" dirty="0"/>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45</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8" name="Picture 7">
            <a:extLst>
              <a:ext uri="{FF2B5EF4-FFF2-40B4-BE49-F238E27FC236}">
                <a16:creationId xmlns:a16="http://schemas.microsoft.com/office/drawing/2014/main" id="{34C5BB48-2632-4957-8495-0C4634D056DA}"/>
              </a:ext>
            </a:extLst>
          </p:cNvPr>
          <p:cNvPicPr>
            <a:picLocks noChangeAspect="1"/>
          </p:cNvPicPr>
          <p:nvPr/>
        </p:nvPicPr>
        <p:blipFill>
          <a:blip r:embed="rId4"/>
          <a:stretch>
            <a:fillRect/>
          </a:stretch>
        </p:blipFill>
        <p:spPr>
          <a:xfrm>
            <a:off x="7750113" y="1825625"/>
            <a:ext cx="4302915" cy="3657600"/>
          </a:xfrm>
          <a:prstGeom prst="rect">
            <a:avLst/>
          </a:prstGeom>
        </p:spPr>
      </p:pic>
    </p:spTree>
    <p:extLst>
      <p:ext uri="{BB962C8B-B14F-4D97-AF65-F5344CB8AC3E}">
        <p14:creationId xmlns:p14="http://schemas.microsoft.com/office/powerpoint/2010/main" val="32608639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Logistic Regression</a:t>
            </a:r>
          </a:p>
        </p:txBody>
      </p:sp>
      <p:sp>
        <p:nvSpPr>
          <p:cNvPr id="3" name="Content Placeholder 2"/>
          <p:cNvSpPr>
            <a:spLocks noGrp="1"/>
          </p:cNvSpPr>
          <p:nvPr>
            <p:ph idx="1"/>
          </p:nvPr>
        </p:nvSpPr>
        <p:spPr/>
        <p:txBody>
          <a:bodyPr>
            <a:normAutofit/>
          </a:bodyPr>
          <a:lstStyle/>
          <a:p>
            <a:r>
              <a:rPr lang="en-US" dirty="0"/>
              <a:t>Additional materials</a:t>
            </a:r>
          </a:p>
          <a:p>
            <a:r>
              <a:rPr lang="en-US" dirty="0"/>
              <a:t>Binary or multinomial label variable</a:t>
            </a:r>
          </a:p>
          <a:p>
            <a:pPr lvl="1"/>
            <a:r>
              <a:rPr lang="en-US" dirty="0"/>
              <a:t>Given values of the features, we can calculate the probability of this observation having a particular label value</a:t>
            </a:r>
          </a:p>
          <a:p>
            <a:r>
              <a:rPr lang="en-US" dirty="0"/>
              <a:t>The maximum likelihood estimation algorithm</a:t>
            </a:r>
          </a:p>
          <a:p>
            <a:pPr lvl="1"/>
            <a:r>
              <a:rPr lang="en-US" dirty="0"/>
              <a:t>An optimization algorithm where the </a:t>
            </a:r>
            <a:r>
              <a:rPr lang="en-US" i="1" dirty="0"/>
              <a:t>likelihood</a:t>
            </a:r>
            <a:r>
              <a:rPr lang="en-US" dirty="0"/>
              <a:t> is the objective value</a:t>
            </a:r>
          </a:p>
          <a:p>
            <a:r>
              <a:rPr lang="en-US" dirty="0"/>
              <a:t>Interpretation of parameter estimates or odds-ratios</a:t>
            </a:r>
          </a:p>
          <a:p>
            <a:pPr lvl="1"/>
            <a:r>
              <a:rPr lang="en-US" dirty="0"/>
              <a:t>Although not the primary concern in machine learning, these parameter estimates or odds-ratios enable us to detect some degenerated scenarios.</a:t>
            </a:r>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46</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1914233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Logistic Regression Example</a:t>
            </a:r>
          </a:p>
        </p:txBody>
      </p:sp>
      <p:sp>
        <p:nvSpPr>
          <p:cNvPr id="3" name="Content Placeholder 2"/>
          <p:cNvSpPr>
            <a:spLocks noGrp="1"/>
          </p:cNvSpPr>
          <p:nvPr>
            <p:ph idx="1"/>
          </p:nvPr>
        </p:nvSpPr>
        <p:spPr/>
        <p:txBody>
          <a:bodyPr>
            <a:normAutofit/>
          </a:bodyPr>
          <a:lstStyle/>
          <a:p>
            <a:r>
              <a:rPr lang="en-US" dirty="0"/>
              <a:t>Predict Origin (Asia, Europe, or USA) by </a:t>
            </a:r>
            <a:r>
              <a:rPr lang="en-US" dirty="0" err="1"/>
              <a:t>DriveTrain</a:t>
            </a:r>
            <a:r>
              <a:rPr lang="en-US" dirty="0"/>
              <a:t> (All, Front, or Rear)</a:t>
            </a:r>
          </a:p>
          <a:p>
            <a:r>
              <a:rPr lang="en-US" dirty="0"/>
              <a:t>The </a:t>
            </a:r>
            <a:r>
              <a:rPr lang="en-US" b="1" dirty="0"/>
              <a:t>observed</a:t>
            </a:r>
            <a:r>
              <a:rPr lang="en-US" dirty="0"/>
              <a:t> counts and row percents are below:</a:t>
            </a:r>
          </a:p>
          <a:p>
            <a:endParaRPr lang="en-US" dirty="0"/>
          </a:p>
          <a:p>
            <a:endParaRPr lang="en-US" dirty="0"/>
          </a:p>
          <a:p>
            <a:endParaRPr lang="en-US" dirty="0"/>
          </a:p>
          <a:p>
            <a:endParaRPr lang="en-US" dirty="0"/>
          </a:p>
          <a:p>
            <a:r>
              <a:rPr lang="en-US" dirty="0"/>
              <a:t>At a glance, Front wheel drive cars are mostly made in Asia, while Rear wheel drive cars are mostly made in Europe. </a:t>
            </a:r>
          </a:p>
          <a:p>
            <a:endParaRPr lang="en-US" dirty="0"/>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47</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graphicFrame>
        <p:nvGraphicFramePr>
          <p:cNvPr id="8" name="Table 7">
            <a:extLst>
              <a:ext uri="{FF2B5EF4-FFF2-40B4-BE49-F238E27FC236}">
                <a16:creationId xmlns:a16="http://schemas.microsoft.com/office/drawing/2014/main" id="{B343C43E-9292-486F-A907-F272997D3BE4}"/>
              </a:ext>
            </a:extLst>
          </p:cNvPr>
          <p:cNvGraphicFramePr>
            <a:graphicFrameLocks noGrp="1"/>
          </p:cNvGraphicFramePr>
          <p:nvPr>
            <p:extLst>
              <p:ext uri="{D42A27DB-BD31-4B8C-83A1-F6EECF244321}">
                <p14:modId xmlns:p14="http://schemas.microsoft.com/office/powerpoint/2010/main" val="540817450"/>
              </p:ext>
            </p:extLst>
          </p:nvPr>
        </p:nvGraphicFramePr>
        <p:xfrm>
          <a:off x="934478" y="2938461"/>
          <a:ext cx="5270501" cy="1790700"/>
        </p:xfrm>
        <a:graphic>
          <a:graphicData uri="http://schemas.openxmlformats.org/drawingml/2006/table">
            <a:tbl>
              <a:tblPr/>
              <a:tblGrid>
                <a:gridCol w="1059205">
                  <a:extLst>
                    <a:ext uri="{9D8B030D-6E8A-4147-A177-3AD203B41FA5}">
                      <a16:colId xmlns:a16="http://schemas.microsoft.com/office/drawing/2014/main" val="20000"/>
                    </a:ext>
                  </a:extLst>
                </a:gridCol>
                <a:gridCol w="1052824">
                  <a:extLst>
                    <a:ext uri="{9D8B030D-6E8A-4147-A177-3AD203B41FA5}">
                      <a16:colId xmlns:a16="http://schemas.microsoft.com/office/drawing/2014/main" val="20001"/>
                    </a:ext>
                  </a:extLst>
                </a:gridCol>
                <a:gridCol w="1052824">
                  <a:extLst>
                    <a:ext uri="{9D8B030D-6E8A-4147-A177-3AD203B41FA5}">
                      <a16:colId xmlns:a16="http://schemas.microsoft.com/office/drawing/2014/main" val="20002"/>
                    </a:ext>
                  </a:extLst>
                </a:gridCol>
                <a:gridCol w="1052824">
                  <a:extLst>
                    <a:ext uri="{9D8B030D-6E8A-4147-A177-3AD203B41FA5}">
                      <a16:colId xmlns:a16="http://schemas.microsoft.com/office/drawing/2014/main" val="20003"/>
                    </a:ext>
                  </a:extLst>
                </a:gridCol>
                <a:gridCol w="1052824">
                  <a:extLst>
                    <a:ext uri="{9D8B030D-6E8A-4147-A177-3AD203B41FA5}">
                      <a16:colId xmlns:a16="http://schemas.microsoft.com/office/drawing/2014/main" val="20004"/>
                    </a:ext>
                  </a:extLst>
                </a:gridCol>
              </a:tblGrid>
              <a:tr h="295275">
                <a:tc>
                  <a:txBody>
                    <a:bodyPr/>
                    <a:lstStyle/>
                    <a:p>
                      <a:pPr algn="l" fontAlgn="b"/>
                      <a:r>
                        <a:rPr lang="en-US" sz="1800" b="0" i="0" u="none" strike="noStrike" dirty="0">
                          <a:solidFill>
                            <a:srgbClr val="000000"/>
                          </a:solidFill>
                          <a:effectLst/>
                          <a:latin typeface="Calibri" panose="020F0502020204030204" pitchFamily="34" charset="0"/>
                        </a:rPr>
                        <a:t>Count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gridSpan="4">
                  <a:txBody>
                    <a:bodyPr/>
                    <a:lstStyle/>
                    <a:p>
                      <a:pPr algn="ctr" fontAlgn="b"/>
                      <a:r>
                        <a:rPr lang="en-US" sz="1800" b="0" i="0" u="none" strike="noStrike" dirty="0">
                          <a:solidFill>
                            <a:srgbClr val="000000"/>
                          </a:solidFill>
                          <a:effectLst/>
                          <a:latin typeface="Calibri" panose="020F0502020204030204" pitchFamily="34" charset="0"/>
                        </a:rPr>
                        <a:t>Origin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04800">
                <a:tc>
                  <a:txBody>
                    <a:bodyPr/>
                    <a:lstStyle/>
                    <a:p>
                      <a:pPr algn="l" fontAlgn="b"/>
                      <a:r>
                        <a:rPr lang="en-US" sz="1800" b="0" i="0" u="none" strike="noStrike" dirty="0">
                          <a:solidFill>
                            <a:srgbClr val="000000"/>
                          </a:solidFill>
                          <a:effectLst/>
                          <a:latin typeface="Calibri" panose="020F0502020204030204" pitchFamily="34" charset="0"/>
                        </a:rPr>
                        <a:t>DriveTrain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Asia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Europe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USA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1"/>
                  </a:ext>
                </a:extLst>
              </a:tr>
              <a:tr h="304800">
                <a:tc>
                  <a:txBody>
                    <a:bodyPr/>
                    <a:lstStyle/>
                    <a:p>
                      <a:pPr algn="l" fontAlgn="b"/>
                      <a:r>
                        <a:rPr lang="en-US" sz="1800" b="0" i="0" u="none" strike="noStrike" dirty="0">
                          <a:solidFill>
                            <a:srgbClr val="000000"/>
                          </a:solidFill>
                          <a:effectLst/>
                          <a:latin typeface="Calibri" panose="020F0502020204030204" pitchFamily="34" charset="0"/>
                        </a:rPr>
                        <a:t>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2"/>
                  </a:ext>
                </a:extLst>
              </a:tr>
              <a:tr h="295275">
                <a:tc>
                  <a:txBody>
                    <a:bodyPr/>
                    <a:lstStyle/>
                    <a:p>
                      <a:pPr algn="l" fontAlgn="b"/>
                      <a:r>
                        <a:rPr lang="en-US" sz="1800" b="0" i="0" u="none" strike="noStrike" dirty="0">
                          <a:solidFill>
                            <a:srgbClr val="000000"/>
                          </a:solidFill>
                          <a:effectLst/>
                          <a:latin typeface="Calibri" panose="020F0502020204030204" pitchFamily="34" charset="0"/>
                        </a:rPr>
                        <a:t>Front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226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3"/>
                  </a:ext>
                </a:extLst>
              </a:tr>
              <a:tr h="295275">
                <a:tc>
                  <a:txBody>
                    <a:bodyPr/>
                    <a:lstStyle/>
                    <a:p>
                      <a:pPr algn="l" fontAlgn="b"/>
                      <a:r>
                        <a:rPr lang="en-US" sz="1800" b="0" i="0" u="none" strike="noStrike" dirty="0">
                          <a:solidFill>
                            <a:srgbClr val="000000"/>
                          </a:solidFill>
                          <a:effectLst/>
                          <a:latin typeface="Calibri" panose="020F0502020204030204" pitchFamily="34" charset="0"/>
                        </a:rPr>
                        <a:t>Rear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4"/>
                  </a:ext>
                </a:extLst>
              </a:tr>
              <a:tr h="295275">
                <a:tc>
                  <a:txBody>
                    <a:bodyPr/>
                    <a:lstStyle/>
                    <a:p>
                      <a:pPr algn="l" fontAlgn="b"/>
                      <a:r>
                        <a:rPr lang="en-US" sz="1800" b="0" i="0" u="none" strike="noStrike" dirty="0">
                          <a:solidFill>
                            <a:srgbClr val="000000"/>
                          </a:solidFill>
                          <a:effectLst/>
                          <a:latin typeface="Calibri" panose="020F0502020204030204" pitchFamily="34" charset="0"/>
                        </a:rPr>
                        <a:t>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1800" b="0" i="0" u="none" strike="noStrike" dirty="0">
                          <a:solidFill>
                            <a:srgbClr val="000000"/>
                          </a:solidFill>
                          <a:effectLst/>
                          <a:latin typeface="Calibri" panose="020F0502020204030204" pitchFamily="34" charset="0"/>
                        </a:rPr>
                        <a:t>158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1800" b="0" i="0" u="none" strike="noStrike" dirty="0">
                          <a:solidFill>
                            <a:srgbClr val="000000"/>
                          </a:solidFill>
                          <a:effectLst/>
                          <a:latin typeface="Calibri" panose="020F0502020204030204" pitchFamily="34" charset="0"/>
                        </a:rPr>
                        <a:t>123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1800" b="0" i="0" u="none" strike="noStrike" dirty="0">
                          <a:solidFill>
                            <a:srgbClr val="000000"/>
                          </a:solidFill>
                          <a:effectLst/>
                          <a:latin typeface="Calibri" panose="020F0502020204030204" pitchFamily="34" charset="0"/>
                        </a:rPr>
                        <a:t>147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1800" b="0" i="0" u="none" strike="noStrike" dirty="0">
                          <a:solidFill>
                            <a:srgbClr val="000000"/>
                          </a:solidFill>
                          <a:effectLst/>
                          <a:latin typeface="Calibri" panose="020F0502020204030204" pitchFamily="34" charset="0"/>
                        </a:rPr>
                        <a:t>428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5"/>
                  </a:ext>
                </a:extLst>
              </a:tr>
            </a:tbl>
          </a:graphicData>
        </a:graphic>
      </p:graphicFrame>
      <p:graphicFrame>
        <p:nvGraphicFramePr>
          <p:cNvPr id="9" name="Table 8">
            <a:extLst>
              <a:ext uri="{FF2B5EF4-FFF2-40B4-BE49-F238E27FC236}">
                <a16:creationId xmlns:a16="http://schemas.microsoft.com/office/drawing/2014/main" id="{827FDC79-6512-4573-A9C8-EF0D14C1D0E9}"/>
              </a:ext>
            </a:extLst>
          </p:cNvPr>
          <p:cNvGraphicFramePr>
            <a:graphicFrameLocks noGrp="1"/>
          </p:cNvGraphicFramePr>
          <p:nvPr>
            <p:extLst>
              <p:ext uri="{D42A27DB-BD31-4B8C-83A1-F6EECF244321}">
                <p14:modId xmlns:p14="http://schemas.microsoft.com/office/powerpoint/2010/main" val="1431808176"/>
              </p:ext>
            </p:extLst>
          </p:nvPr>
        </p:nvGraphicFramePr>
        <p:xfrm>
          <a:off x="6497077" y="2905805"/>
          <a:ext cx="5270501" cy="1790700"/>
        </p:xfrm>
        <a:graphic>
          <a:graphicData uri="http://schemas.openxmlformats.org/drawingml/2006/table">
            <a:tbl>
              <a:tblPr/>
              <a:tblGrid>
                <a:gridCol w="1059205">
                  <a:extLst>
                    <a:ext uri="{9D8B030D-6E8A-4147-A177-3AD203B41FA5}">
                      <a16:colId xmlns:a16="http://schemas.microsoft.com/office/drawing/2014/main" val="20000"/>
                    </a:ext>
                  </a:extLst>
                </a:gridCol>
                <a:gridCol w="1052824">
                  <a:extLst>
                    <a:ext uri="{9D8B030D-6E8A-4147-A177-3AD203B41FA5}">
                      <a16:colId xmlns:a16="http://schemas.microsoft.com/office/drawing/2014/main" val="20001"/>
                    </a:ext>
                  </a:extLst>
                </a:gridCol>
                <a:gridCol w="1052824">
                  <a:extLst>
                    <a:ext uri="{9D8B030D-6E8A-4147-A177-3AD203B41FA5}">
                      <a16:colId xmlns:a16="http://schemas.microsoft.com/office/drawing/2014/main" val="20002"/>
                    </a:ext>
                  </a:extLst>
                </a:gridCol>
                <a:gridCol w="1052824">
                  <a:extLst>
                    <a:ext uri="{9D8B030D-6E8A-4147-A177-3AD203B41FA5}">
                      <a16:colId xmlns:a16="http://schemas.microsoft.com/office/drawing/2014/main" val="20003"/>
                    </a:ext>
                  </a:extLst>
                </a:gridCol>
                <a:gridCol w="1052824">
                  <a:extLst>
                    <a:ext uri="{9D8B030D-6E8A-4147-A177-3AD203B41FA5}">
                      <a16:colId xmlns:a16="http://schemas.microsoft.com/office/drawing/2014/main" val="20004"/>
                    </a:ext>
                  </a:extLst>
                </a:gridCol>
              </a:tblGrid>
              <a:tr h="295275">
                <a:tc>
                  <a:txBody>
                    <a:bodyPr/>
                    <a:lstStyle/>
                    <a:p>
                      <a:pPr algn="l" fontAlgn="b"/>
                      <a:r>
                        <a:rPr lang="en-US" sz="1800" b="0" i="0" u="none" strike="noStrike" dirty="0">
                          <a:solidFill>
                            <a:srgbClr val="000000"/>
                          </a:solidFill>
                          <a:effectLst/>
                          <a:latin typeface="Calibri" panose="020F0502020204030204" pitchFamily="34" charset="0"/>
                        </a:rPr>
                        <a:t>Row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gridSpan="4">
                  <a:txBody>
                    <a:bodyPr/>
                    <a:lstStyle/>
                    <a:p>
                      <a:pPr algn="ctr" fontAlgn="b"/>
                      <a:r>
                        <a:rPr lang="en-US" sz="1800" b="0" i="0" u="none" strike="noStrike" dirty="0">
                          <a:solidFill>
                            <a:srgbClr val="000000"/>
                          </a:solidFill>
                          <a:effectLst/>
                          <a:latin typeface="Calibri" panose="020F0502020204030204" pitchFamily="34" charset="0"/>
                        </a:rPr>
                        <a:t>Origin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04800">
                <a:tc>
                  <a:txBody>
                    <a:bodyPr/>
                    <a:lstStyle/>
                    <a:p>
                      <a:pPr algn="l" fontAlgn="b"/>
                      <a:r>
                        <a:rPr lang="en-US" sz="1800" b="0" i="0" u="none" strike="noStrike" dirty="0">
                          <a:solidFill>
                            <a:srgbClr val="000000"/>
                          </a:solidFill>
                          <a:effectLst/>
                          <a:latin typeface="Calibri" panose="020F0502020204030204" pitchFamily="34" charset="0"/>
                        </a:rPr>
                        <a:t>DriveTrain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Asia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Europe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USA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1"/>
                  </a:ext>
                </a:extLst>
              </a:tr>
              <a:tr h="304800">
                <a:tc>
                  <a:txBody>
                    <a:bodyPr/>
                    <a:lstStyle/>
                    <a:p>
                      <a:pPr algn="l" fontAlgn="b"/>
                      <a:r>
                        <a:rPr lang="en-US" sz="1800" b="0" i="0" u="none" strike="noStrike" dirty="0">
                          <a:solidFill>
                            <a:srgbClr val="000000"/>
                          </a:solidFill>
                          <a:effectLst/>
                          <a:latin typeface="Calibri" panose="020F0502020204030204" pitchFamily="34" charset="0"/>
                        </a:rPr>
                        <a:t>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36.96%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39.13%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23.91%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2"/>
                  </a:ext>
                </a:extLst>
              </a:tr>
              <a:tr h="295275">
                <a:tc>
                  <a:txBody>
                    <a:bodyPr/>
                    <a:lstStyle/>
                    <a:p>
                      <a:pPr algn="l" fontAlgn="b"/>
                      <a:r>
                        <a:rPr lang="en-US" sz="1800" b="0" i="0" u="none" strike="noStrike" dirty="0">
                          <a:solidFill>
                            <a:srgbClr val="000000"/>
                          </a:solidFill>
                          <a:effectLst/>
                          <a:latin typeface="Calibri" panose="020F0502020204030204" pitchFamily="34" charset="0"/>
                        </a:rPr>
                        <a:t>Front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1" i="0" u="none" strike="noStrike" dirty="0">
                          <a:solidFill>
                            <a:srgbClr val="000000"/>
                          </a:solidFill>
                          <a:effectLst/>
                          <a:latin typeface="Calibri" panose="020F0502020204030204" pitchFamily="34" charset="0"/>
                        </a:rPr>
                        <a:t>43.81%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16.37%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39.82%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3"/>
                  </a:ext>
                </a:extLst>
              </a:tr>
              <a:tr h="295275">
                <a:tc>
                  <a:txBody>
                    <a:bodyPr/>
                    <a:lstStyle/>
                    <a:p>
                      <a:pPr algn="l" fontAlgn="b"/>
                      <a:r>
                        <a:rPr lang="en-US" sz="1800" b="0" i="0" u="none" strike="noStrike" dirty="0">
                          <a:solidFill>
                            <a:srgbClr val="000000"/>
                          </a:solidFill>
                          <a:effectLst/>
                          <a:latin typeface="Calibri" panose="020F0502020204030204" pitchFamily="34" charset="0"/>
                        </a:rPr>
                        <a:t>Rear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22.73%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1" i="0" u="none" strike="noStrike" dirty="0">
                          <a:solidFill>
                            <a:srgbClr val="000000"/>
                          </a:solidFill>
                          <a:effectLst/>
                          <a:latin typeface="Calibri" panose="020F0502020204030204" pitchFamily="34" charset="0"/>
                        </a:rPr>
                        <a:t>45.45%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31.82%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4"/>
                  </a:ext>
                </a:extLst>
              </a:tr>
              <a:tr h="295275">
                <a:tc>
                  <a:txBody>
                    <a:bodyPr/>
                    <a:lstStyle/>
                    <a:p>
                      <a:pPr algn="l" fontAlgn="b"/>
                      <a:r>
                        <a:rPr lang="en-US" sz="1800" b="0" i="0" u="none" strike="noStrike" dirty="0">
                          <a:solidFill>
                            <a:srgbClr val="000000"/>
                          </a:solidFill>
                          <a:effectLst/>
                          <a:latin typeface="Calibri" panose="020F0502020204030204" pitchFamily="34" charset="0"/>
                        </a:rPr>
                        <a:t>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1800" b="0" i="0" u="none" strike="noStrike" dirty="0">
                          <a:solidFill>
                            <a:srgbClr val="000000"/>
                          </a:solidFill>
                          <a:effectLst/>
                          <a:latin typeface="Calibri" panose="020F0502020204030204" pitchFamily="34" charset="0"/>
                        </a:rPr>
                        <a:t>36.92%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1800" b="0" i="0" u="none" strike="noStrike" dirty="0">
                          <a:solidFill>
                            <a:srgbClr val="000000"/>
                          </a:solidFill>
                          <a:effectLst/>
                          <a:latin typeface="Calibri" panose="020F0502020204030204" pitchFamily="34" charset="0"/>
                        </a:rPr>
                        <a:t>28.74%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1800" b="0" i="0" u="none" strike="noStrike" dirty="0">
                          <a:solidFill>
                            <a:srgbClr val="000000"/>
                          </a:solidFill>
                          <a:effectLst/>
                          <a:latin typeface="Calibri" panose="020F0502020204030204" pitchFamily="34" charset="0"/>
                        </a:rPr>
                        <a:t>34.35%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1800" b="0" i="0" u="none" strike="noStrike" dirty="0">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740635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Logistic Regression Example</a:t>
            </a:r>
          </a:p>
        </p:txBody>
      </p:sp>
      <p:sp>
        <p:nvSpPr>
          <p:cNvPr id="3" name="Content Placeholder 2"/>
          <p:cNvSpPr>
            <a:spLocks noGrp="1"/>
          </p:cNvSpPr>
          <p:nvPr>
            <p:ph idx="1"/>
          </p:nvPr>
        </p:nvSpPr>
        <p:spPr/>
        <p:txBody>
          <a:bodyPr>
            <a:normAutofit lnSpcReduction="10000"/>
          </a:bodyPr>
          <a:lstStyle/>
          <a:p>
            <a:r>
              <a:rPr lang="en-US" dirty="0"/>
              <a:t>First Logit for Europe vs Asia:</a:t>
            </a:r>
          </a:p>
          <a:p>
            <a:pPr lvl="1">
              <a:buFont typeface="Wingdings" panose="05000000000000000000" pitchFamily="2" charset="2"/>
              <a:buChar char="Ø"/>
            </a:pPr>
            <a:r>
              <a:rPr lang="fr-FR" sz="1900" dirty="0" err="1"/>
              <a:t>DriveTrain</a:t>
            </a:r>
            <a:r>
              <a:rPr lang="fr-FR" sz="1900" dirty="0"/>
              <a:t>=All:	log</a:t>
            </a:r>
            <a:r>
              <a:rPr lang="fr-FR" sz="1900" baseline="-25000" dirty="0"/>
              <a:t>e</a:t>
            </a:r>
            <a:r>
              <a:rPr lang="fr-FR" sz="1900" dirty="0"/>
              <a:t>(Pr(Europe)/Pr(Asia)) = 0.6931 + (-0.6360) = 0.0571</a:t>
            </a:r>
          </a:p>
          <a:p>
            <a:pPr lvl="1">
              <a:buFont typeface="Wingdings" panose="05000000000000000000" pitchFamily="2" charset="2"/>
              <a:buChar char="Ø"/>
            </a:pPr>
            <a:r>
              <a:rPr lang="fr-FR" sz="1900" dirty="0" err="1"/>
              <a:t>DriveTrain</a:t>
            </a:r>
            <a:r>
              <a:rPr lang="fr-FR" sz="1900" dirty="0"/>
              <a:t>=Front:	log</a:t>
            </a:r>
            <a:r>
              <a:rPr lang="fr-FR" sz="1900" baseline="-25000" dirty="0"/>
              <a:t>e</a:t>
            </a:r>
            <a:r>
              <a:rPr lang="fr-FR" sz="1900" dirty="0"/>
              <a:t>(Pr(Europe)/Pr(Asia)) = 0.6931 + (-1.6773) = -0.9842</a:t>
            </a:r>
            <a:endParaRPr lang="en-US" sz="1900" dirty="0"/>
          </a:p>
          <a:p>
            <a:pPr lvl="1">
              <a:buFont typeface="Wingdings" panose="05000000000000000000" pitchFamily="2" charset="2"/>
              <a:buChar char="Ø"/>
            </a:pPr>
            <a:r>
              <a:rPr lang="fr-FR" sz="1900" dirty="0" err="1"/>
              <a:t>DriveTrain</a:t>
            </a:r>
            <a:r>
              <a:rPr lang="fr-FR" sz="1900" dirty="0"/>
              <a:t>=</a:t>
            </a:r>
            <a:r>
              <a:rPr lang="fr-FR" sz="1900" dirty="0" err="1"/>
              <a:t>Rear</a:t>
            </a:r>
            <a:r>
              <a:rPr lang="fr-FR" sz="1900" dirty="0"/>
              <a:t>:	log</a:t>
            </a:r>
            <a:r>
              <a:rPr lang="fr-FR" sz="1900" baseline="-25000" dirty="0"/>
              <a:t>e</a:t>
            </a:r>
            <a:r>
              <a:rPr lang="fr-FR" sz="1900" dirty="0"/>
              <a:t>(Pr(Europe)/Pr(Asia)) = 0.6931</a:t>
            </a:r>
            <a:endParaRPr lang="en-US" dirty="0"/>
          </a:p>
          <a:p>
            <a:r>
              <a:rPr lang="en-US" dirty="0"/>
              <a:t>Odds for Europe vs Asia:</a:t>
            </a:r>
          </a:p>
          <a:p>
            <a:pPr lvl="1">
              <a:buFont typeface="Wingdings" panose="05000000000000000000" pitchFamily="2" charset="2"/>
              <a:buChar char="Ø"/>
            </a:pPr>
            <a:r>
              <a:rPr lang="fr-FR" sz="1900" dirty="0" err="1"/>
              <a:t>DriveTrain</a:t>
            </a:r>
            <a:r>
              <a:rPr lang="fr-FR" sz="1900" dirty="0"/>
              <a:t>=All:	Pr(Europe)/Pr(Asia) = </a:t>
            </a:r>
            <a:r>
              <a:rPr lang="fr-FR" sz="1900" dirty="0" err="1"/>
              <a:t>exp</a:t>
            </a:r>
            <a:r>
              <a:rPr lang="fr-FR" sz="1900" dirty="0"/>
              <a:t>(0.0571)  = 1.0590</a:t>
            </a:r>
          </a:p>
          <a:p>
            <a:pPr lvl="1">
              <a:buFont typeface="Wingdings" panose="05000000000000000000" pitchFamily="2" charset="2"/>
              <a:buChar char="Ø"/>
            </a:pPr>
            <a:r>
              <a:rPr lang="fr-FR" sz="1900" dirty="0" err="1"/>
              <a:t>DriveTrain</a:t>
            </a:r>
            <a:r>
              <a:rPr lang="fr-FR" sz="1900" dirty="0"/>
              <a:t>=Front:	Pr(Europe)/Pr(Asia) = </a:t>
            </a:r>
            <a:r>
              <a:rPr lang="fr-FR" sz="1900" dirty="0" err="1"/>
              <a:t>exp</a:t>
            </a:r>
            <a:r>
              <a:rPr lang="fr-FR" sz="1900" dirty="0"/>
              <a:t>(-0.9842) = 0.3737</a:t>
            </a:r>
            <a:endParaRPr lang="en-US" sz="1900" dirty="0"/>
          </a:p>
          <a:p>
            <a:pPr lvl="1">
              <a:buFont typeface="Wingdings" panose="05000000000000000000" pitchFamily="2" charset="2"/>
              <a:buChar char="Ø"/>
            </a:pPr>
            <a:r>
              <a:rPr lang="fr-FR" sz="1900" dirty="0" err="1"/>
              <a:t>DriveTrain</a:t>
            </a:r>
            <a:r>
              <a:rPr lang="fr-FR" sz="1900" dirty="0"/>
              <a:t>=</a:t>
            </a:r>
            <a:r>
              <a:rPr lang="fr-FR" sz="1900" dirty="0" err="1"/>
              <a:t>Rear</a:t>
            </a:r>
            <a:r>
              <a:rPr lang="fr-FR" sz="1900" dirty="0"/>
              <a:t>:	Pr(Europe)/Pr(Asia) = </a:t>
            </a:r>
            <a:r>
              <a:rPr lang="fr-FR" sz="1900" dirty="0" err="1"/>
              <a:t>exp</a:t>
            </a:r>
            <a:r>
              <a:rPr lang="fr-FR" sz="1900" dirty="0"/>
              <a:t>(0.6931)  = 1.9999</a:t>
            </a:r>
          </a:p>
          <a:p>
            <a:r>
              <a:rPr lang="en-US" dirty="0"/>
              <a:t>Interpretation:</a:t>
            </a:r>
          </a:p>
          <a:p>
            <a:pPr lvl="1">
              <a:buFont typeface="Wingdings" panose="05000000000000000000" pitchFamily="2" charset="2"/>
              <a:buChar char="Ø"/>
            </a:pPr>
            <a:r>
              <a:rPr lang="en-US" sz="1800" dirty="0"/>
              <a:t>When </a:t>
            </a:r>
            <a:r>
              <a:rPr lang="en-US" sz="1800" dirty="0" err="1"/>
              <a:t>DriveTrain</a:t>
            </a:r>
            <a:r>
              <a:rPr lang="en-US" sz="1800" dirty="0"/>
              <a:t>=All, </a:t>
            </a:r>
            <a:r>
              <a:rPr lang="fr-FR" sz="1800" dirty="0"/>
              <a:t>Pr(Europe) = 1.059 * Pr(Asia) </a:t>
            </a:r>
          </a:p>
          <a:p>
            <a:pPr lvl="1">
              <a:buFont typeface="Wingdings" panose="05000000000000000000" pitchFamily="2" charset="2"/>
              <a:buChar char="Ø"/>
            </a:pPr>
            <a:r>
              <a:rPr lang="en-US" sz="1800" dirty="0"/>
              <a:t>When </a:t>
            </a:r>
            <a:r>
              <a:rPr lang="en-US" sz="1800" dirty="0" err="1"/>
              <a:t>DriveTrain</a:t>
            </a:r>
            <a:r>
              <a:rPr lang="en-US" sz="1800" dirty="0"/>
              <a:t>=Rear, </a:t>
            </a:r>
            <a:r>
              <a:rPr lang="fr-FR" sz="1800" dirty="0"/>
              <a:t>Pr(Europe) = 1.9999 * Pr(Asia)</a:t>
            </a:r>
            <a:endParaRPr lang="en-US" sz="1800" dirty="0"/>
          </a:p>
          <a:p>
            <a:pPr lvl="1">
              <a:buFont typeface="Wingdings" panose="05000000000000000000" pitchFamily="2" charset="2"/>
              <a:buChar char="Ø"/>
            </a:pPr>
            <a:r>
              <a:rPr lang="en-US" sz="1800" dirty="0"/>
              <a:t>When </a:t>
            </a:r>
            <a:r>
              <a:rPr lang="en-US" sz="1800" dirty="0" err="1"/>
              <a:t>DriveTrain</a:t>
            </a:r>
            <a:r>
              <a:rPr lang="en-US" sz="1800" dirty="0"/>
              <a:t>=Front, </a:t>
            </a:r>
            <a:r>
              <a:rPr lang="fr-FR" sz="1800" dirty="0"/>
              <a:t>Pr(Europe) = 0.3737 * Pr(Asia)</a:t>
            </a:r>
            <a:endParaRPr lang="en-US" dirty="0"/>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48</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4" name="Picture 3">
            <a:extLst>
              <a:ext uri="{FF2B5EF4-FFF2-40B4-BE49-F238E27FC236}">
                <a16:creationId xmlns:a16="http://schemas.microsoft.com/office/drawing/2014/main" id="{18965C45-A1CA-49BD-BD61-7E181ACEF0EA}"/>
              </a:ext>
            </a:extLst>
          </p:cNvPr>
          <p:cNvPicPr>
            <a:picLocks noChangeAspect="1"/>
          </p:cNvPicPr>
          <p:nvPr/>
        </p:nvPicPr>
        <p:blipFill>
          <a:blip r:embed="rId4"/>
          <a:stretch>
            <a:fillRect/>
          </a:stretch>
        </p:blipFill>
        <p:spPr>
          <a:xfrm>
            <a:off x="8578535" y="3029544"/>
            <a:ext cx="3249450" cy="2158171"/>
          </a:xfrm>
          <a:prstGeom prst="rect">
            <a:avLst/>
          </a:prstGeom>
        </p:spPr>
      </p:pic>
    </p:spTree>
    <p:extLst>
      <p:ext uri="{BB962C8B-B14F-4D97-AF65-F5344CB8AC3E}">
        <p14:creationId xmlns:p14="http://schemas.microsoft.com/office/powerpoint/2010/main" val="22806853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Logistic Regression Example</a:t>
            </a:r>
          </a:p>
        </p:txBody>
      </p:sp>
      <p:sp>
        <p:nvSpPr>
          <p:cNvPr id="3" name="Content Placeholder 2"/>
          <p:cNvSpPr>
            <a:spLocks noGrp="1"/>
          </p:cNvSpPr>
          <p:nvPr>
            <p:ph idx="1"/>
          </p:nvPr>
        </p:nvSpPr>
        <p:spPr/>
        <p:txBody>
          <a:bodyPr>
            <a:normAutofit lnSpcReduction="10000"/>
          </a:bodyPr>
          <a:lstStyle/>
          <a:p>
            <a:r>
              <a:rPr lang="en-US" dirty="0"/>
              <a:t>Second Logit for USA vs Asia:</a:t>
            </a:r>
          </a:p>
          <a:p>
            <a:pPr lvl="1">
              <a:buFont typeface="Wingdings" panose="05000000000000000000" pitchFamily="2" charset="2"/>
              <a:buChar char="Ø"/>
            </a:pPr>
            <a:r>
              <a:rPr lang="fr-FR" sz="1900" dirty="0" err="1"/>
              <a:t>DriveTrain</a:t>
            </a:r>
            <a:r>
              <a:rPr lang="fr-FR" sz="1900" dirty="0"/>
              <a:t>=All:	log</a:t>
            </a:r>
            <a:r>
              <a:rPr lang="fr-FR" sz="1900" baseline="-25000" dirty="0"/>
              <a:t>e</a:t>
            </a:r>
            <a:r>
              <a:rPr lang="fr-FR" sz="1900" dirty="0"/>
              <a:t>(Pr(USA)/Pr(Asia)) = 0.3365 + (-0.7718) = -0.4353</a:t>
            </a:r>
          </a:p>
          <a:p>
            <a:pPr lvl="1">
              <a:buFont typeface="Wingdings" panose="05000000000000000000" pitchFamily="2" charset="2"/>
              <a:buChar char="Ø"/>
            </a:pPr>
            <a:r>
              <a:rPr lang="fr-FR" sz="1900" dirty="0" err="1"/>
              <a:t>DriveTrain</a:t>
            </a:r>
            <a:r>
              <a:rPr lang="fr-FR" sz="1900" dirty="0"/>
              <a:t>=Front:	log</a:t>
            </a:r>
            <a:r>
              <a:rPr lang="fr-FR" sz="1900" baseline="-25000" dirty="0"/>
              <a:t>e</a:t>
            </a:r>
            <a:r>
              <a:rPr lang="fr-FR" sz="1900" dirty="0"/>
              <a:t>(Pr(USA)/Pr(Asia)) = 0.3365 + (-0.4318) = -0.0953</a:t>
            </a:r>
            <a:endParaRPr lang="en-US" sz="1900" dirty="0"/>
          </a:p>
          <a:p>
            <a:pPr lvl="1">
              <a:buFont typeface="Wingdings" panose="05000000000000000000" pitchFamily="2" charset="2"/>
              <a:buChar char="Ø"/>
            </a:pPr>
            <a:r>
              <a:rPr lang="fr-FR" sz="1900" dirty="0" err="1"/>
              <a:t>DriveTrain</a:t>
            </a:r>
            <a:r>
              <a:rPr lang="fr-FR" sz="1900" dirty="0"/>
              <a:t>=</a:t>
            </a:r>
            <a:r>
              <a:rPr lang="fr-FR" sz="1900" dirty="0" err="1"/>
              <a:t>Rear</a:t>
            </a:r>
            <a:r>
              <a:rPr lang="fr-FR" sz="1900" dirty="0"/>
              <a:t>:	log</a:t>
            </a:r>
            <a:r>
              <a:rPr lang="fr-FR" sz="1900" baseline="-25000" dirty="0"/>
              <a:t>e</a:t>
            </a:r>
            <a:r>
              <a:rPr lang="fr-FR" sz="1900" dirty="0"/>
              <a:t>(Pr(USA)/Pr(Asia)) = 0.3365</a:t>
            </a:r>
            <a:endParaRPr lang="en-US" dirty="0"/>
          </a:p>
          <a:p>
            <a:r>
              <a:rPr lang="en-US" dirty="0"/>
              <a:t>Odds for USA vs Asia:</a:t>
            </a:r>
          </a:p>
          <a:p>
            <a:pPr lvl="1">
              <a:buFont typeface="Wingdings" panose="05000000000000000000" pitchFamily="2" charset="2"/>
              <a:buChar char="Ø"/>
            </a:pPr>
            <a:r>
              <a:rPr lang="fr-FR" sz="1900" dirty="0" err="1"/>
              <a:t>DriveTrain</a:t>
            </a:r>
            <a:r>
              <a:rPr lang="fr-FR" sz="1900" dirty="0"/>
              <a:t>=All:	Pr(USA)/Pr(Asia) = </a:t>
            </a:r>
            <a:r>
              <a:rPr lang="fr-FR" sz="1900" dirty="0" err="1"/>
              <a:t>exp</a:t>
            </a:r>
            <a:r>
              <a:rPr lang="fr-FR" sz="1900" dirty="0"/>
              <a:t>(-0.4353)  = 0.6471</a:t>
            </a:r>
          </a:p>
          <a:p>
            <a:pPr lvl="1">
              <a:buFont typeface="Wingdings" panose="05000000000000000000" pitchFamily="2" charset="2"/>
              <a:buChar char="Ø"/>
            </a:pPr>
            <a:r>
              <a:rPr lang="fr-FR" sz="1900" dirty="0" err="1"/>
              <a:t>DriveTrain</a:t>
            </a:r>
            <a:r>
              <a:rPr lang="fr-FR" sz="1900" dirty="0"/>
              <a:t>=Front:	Pr(USA)/Pr(Asia) = </a:t>
            </a:r>
            <a:r>
              <a:rPr lang="fr-FR" sz="1900" dirty="0" err="1"/>
              <a:t>exp</a:t>
            </a:r>
            <a:r>
              <a:rPr lang="fr-FR" sz="1900" dirty="0"/>
              <a:t>(-0.0953) = 0.9091</a:t>
            </a:r>
            <a:endParaRPr lang="en-US" sz="1900" dirty="0"/>
          </a:p>
          <a:p>
            <a:pPr lvl="1">
              <a:buFont typeface="Wingdings" panose="05000000000000000000" pitchFamily="2" charset="2"/>
              <a:buChar char="Ø"/>
            </a:pPr>
            <a:r>
              <a:rPr lang="fr-FR" sz="1900" dirty="0" err="1"/>
              <a:t>DriveTrain</a:t>
            </a:r>
            <a:r>
              <a:rPr lang="fr-FR" sz="1900" dirty="0"/>
              <a:t>=</a:t>
            </a:r>
            <a:r>
              <a:rPr lang="fr-FR" sz="1900" dirty="0" err="1"/>
              <a:t>Rear</a:t>
            </a:r>
            <a:r>
              <a:rPr lang="fr-FR" sz="1900" dirty="0"/>
              <a:t>:	Pr(USA)/Pr(Asia) = </a:t>
            </a:r>
            <a:r>
              <a:rPr lang="fr-FR" sz="1900" dirty="0" err="1"/>
              <a:t>exp</a:t>
            </a:r>
            <a:r>
              <a:rPr lang="fr-FR" sz="1900" dirty="0"/>
              <a:t>(0.3365)  = 1.4000</a:t>
            </a:r>
          </a:p>
          <a:p>
            <a:r>
              <a:rPr lang="en-US" dirty="0"/>
              <a:t>Interpretation:</a:t>
            </a:r>
          </a:p>
          <a:p>
            <a:pPr lvl="1">
              <a:buFont typeface="Wingdings" panose="05000000000000000000" pitchFamily="2" charset="2"/>
              <a:buChar char="Ø"/>
            </a:pPr>
            <a:r>
              <a:rPr lang="en-US" sz="1800" dirty="0"/>
              <a:t>When </a:t>
            </a:r>
            <a:r>
              <a:rPr lang="en-US" sz="1800" dirty="0" err="1"/>
              <a:t>DriveTrain</a:t>
            </a:r>
            <a:r>
              <a:rPr lang="en-US" sz="1800" dirty="0"/>
              <a:t>=All, </a:t>
            </a:r>
            <a:r>
              <a:rPr lang="fr-FR" sz="1800" dirty="0"/>
              <a:t>Pr(USA) = 0.6471 * Pr(Asia) </a:t>
            </a:r>
          </a:p>
          <a:p>
            <a:pPr lvl="1">
              <a:buFont typeface="Wingdings" panose="05000000000000000000" pitchFamily="2" charset="2"/>
              <a:buChar char="Ø"/>
            </a:pPr>
            <a:r>
              <a:rPr lang="en-US" sz="1800" dirty="0"/>
              <a:t>When </a:t>
            </a:r>
            <a:r>
              <a:rPr lang="en-US" sz="1800" dirty="0" err="1"/>
              <a:t>DriveTrain</a:t>
            </a:r>
            <a:r>
              <a:rPr lang="en-US" sz="1800" dirty="0"/>
              <a:t>=Rear, </a:t>
            </a:r>
            <a:r>
              <a:rPr lang="fr-FR" sz="1800" dirty="0"/>
              <a:t>Pr(USA) = 0.9081 * Pr(Asia)</a:t>
            </a:r>
            <a:endParaRPr lang="en-US" sz="1800" dirty="0"/>
          </a:p>
          <a:p>
            <a:pPr lvl="1">
              <a:buFont typeface="Wingdings" panose="05000000000000000000" pitchFamily="2" charset="2"/>
              <a:buChar char="Ø"/>
            </a:pPr>
            <a:r>
              <a:rPr lang="en-US" sz="1800" dirty="0"/>
              <a:t>When </a:t>
            </a:r>
            <a:r>
              <a:rPr lang="en-US" sz="1800" dirty="0" err="1"/>
              <a:t>DriveTrain</a:t>
            </a:r>
            <a:r>
              <a:rPr lang="en-US" sz="1800" dirty="0"/>
              <a:t>=Front, </a:t>
            </a:r>
            <a:r>
              <a:rPr lang="fr-FR" sz="1800" dirty="0"/>
              <a:t>Pr(USA) = 1.4000 * Pr(Asia)</a:t>
            </a:r>
            <a:endParaRPr lang="en-US" dirty="0"/>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49</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4" name="Picture 3">
            <a:extLst>
              <a:ext uri="{FF2B5EF4-FFF2-40B4-BE49-F238E27FC236}">
                <a16:creationId xmlns:a16="http://schemas.microsoft.com/office/drawing/2014/main" id="{18965C45-A1CA-49BD-BD61-7E181ACEF0EA}"/>
              </a:ext>
            </a:extLst>
          </p:cNvPr>
          <p:cNvPicPr>
            <a:picLocks noChangeAspect="1"/>
          </p:cNvPicPr>
          <p:nvPr/>
        </p:nvPicPr>
        <p:blipFill>
          <a:blip r:embed="rId4"/>
          <a:stretch>
            <a:fillRect/>
          </a:stretch>
        </p:blipFill>
        <p:spPr>
          <a:xfrm>
            <a:off x="8578535" y="3029544"/>
            <a:ext cx="3249450" cy="2158171"/>
          </a:xfrm>
          <a:prstGeom prst="rect">
            <a:avLst/>
          </a:prstGeom>
        </p:spPr>
      </p:pic>
    </p:spTree>
    <p:extLst>
      <p:ext uri="{BB962C8B-B14F-4D97-AF65-F5344CB8AC3E}">
        <p14:creationId xmlns:p14="http://schemas.microsoft.com/office/powerpoint/2010/main" val="3467177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Week 1 Agenda</a:t>
            </a:r>
          </a:p>
        </p:txBody>
      </p:sp>
      <p:sp>
        <p:nvSpPr>
          <p:cNvPr id="3" name="Content Placeholder 2"/>
          <p:cNvSpPr>
            <a:spLocks noGrp="1"/>
          </p:cNvSpPr>
          <p:nvPr>
            <p:ph idx="1"/>
          </p:nvPr>
        </p:nvSpPr>
        <p:spPr/>
        <p:txBody>
          <a:bodyPr anchor="ctr">
            <a:normAutofit/>
          </a:bodyPr>
          <a:lstStyle/>
          <a:p>
            <a:pPr marL="514350" indent="-514350">
              <a:buFont typeface="+mj-lt"/>
              <a:buAutoNum type="arabicPeriod"/>
            </a:pPr>
            <a:r>
              <a:rPr lang="en-US" dirty="0"/>
              <a:t>Syllabus</a:t>
            </a:r>
          </a:p>
          <a:p>
            <a:pPr marL="514350" indent="-514350">
              <a:buFont typeface="+mj-lt"/>
              <a:buAutoNum type="arabicPeriod"/>
            </a:pPr>
            <a:endParaRPr lang="en-US" dirty="0"/>
          </a:p>
          <a:p>
            <a:pPr marL="514350" indent="-514350">
              <a:buFont typeface="+mj-lt"/>
              <a:buAutoNum type="arabicPeriod"/>
            </a:pPr>
            <a:r>
              <a:rPr lang="en-US" dirty="0"/>
              <a:t>What is Machine Learning?</a:t>
            </a:r>
          </a:p>
          <a:p>
            <a:pPr marL="514350" indent="-514350">
              <a:buFont typeface="+mj-lt"/>
              <a:buAutoNum type="arabicPeriod"/>
            </a:pPr>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5</a:t>
            </a:fld>
            <a:endParaRPr lang="en-US" dirty="0"/>
          </a:p>
        </p:txBody>
      </p:sp>
      <p:pic>
        <p:nvPicPr>
          <p:cNvPr id="6" name="Picture 5">
            <a:extLst>
              <a:ext uri="{FF2B5EF4-FFF2-40B4-BE49-F238E27FC236}">
                <a16:creationId xmlns:a16="http://schemas.microsoft.com/office/drawing/2014/main" id="{455E8389-6784-4C46-8EFE-059FFBFDA0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95675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Logistic Regression Example</a:t>
            </a:r>
          </a:p>
        </p:txBody>
      </p:sp>
      <p:sp>
        <p:nvSpPr>
          <p:cNvPr id="7" name="Slide Number Placeholder 6"/>
          <p:cNvSpPr>
            <a:spLocks noGrp="1"/>
          </p:cNvSpPr>
          <p:nvPr>
            <p:ph type="sldNum" sz="quarter" idx="12"/>
          </p:nvPr>
        </p:nvSpPr>
        <p:spPr/>
        <p:txBody>
          <a:bodyPr/>
          <a:lstStyle/>
          <a:p>
            <a:fld id="{1C20BA80-1909-427C-B3BD-3DD8AEAFD5BE}" type="slidenum">
              <a:rPr lang="en-US" smtClean="0"/>
              <a:t>50</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8" name="Arrow: Right 7">
            <a:extLst>
              <a:ext uri="{FF2B5EF4-FFF2-40B4-BE49-F238E27FC236}">
                <a16:creationId xmlns:a16="http://schemas.microsoft.com/office/drawing/2014/main" id="{8EA90075-8FB0-42D2-8C47-AB4B30374AD4}"/>
              </a:ext>
            </a:extLst>
          </p:cNvPr>
          <p:cNvSpPr/>
          <p:nvPr/>
        </p:nvSpPr>
        <p:spPr>
          <a:xfrm>
            <a:off x="5681662" y="2171700"/>
            <a:ext cx="81915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8552897-A604-4B1D-85A3-74A09ACE8B7C}"/>
              </a:ext>
            </a:extLst>
          </p:cNvPr>
          <p:cNvPicPr>
            <a:picLocks noChangeAspect="1"/>
          </p:cNvPicPr>
          <p:nvPr/>
        </p:nvPicPr>
        <p:blipFill>
          <a:blip r:embed="rId4"/>
          <a:stretch>
            <a:fillRect/>
          </a:stretch>
        </p:blipFill>
        <p:spPr>
          <a:xfrm>
            <a:off x="5689699" y="3611630"/>
            <a:ext cx="835224" cy="688908"/>
          </a:xfrm>
          <a:prstGeom prst="rect">
            <a:avLst/>
          </a:prstGeom>
        </p:spPr>
      </p:pic>
      <p:sp>
        <p:nvSpPr>
          <p:cNvPr id="10" name="Arrow: Right 9">
            <a:extLst>
              <a:ext uri="{FF2B5EF4-FFF2-40B4-BE49-F238E27FC236}">
                <a16:creationId xmlns:a16="http://schemas.microsoft.com/office/drawing/2014/main" id="{3654D557-3A11-4F44-A6CB-33E193ABCD3C}"/>
              </a:ext>
            </a:extLst>
          </p:cNvPr>
          <p:cNvSpPr/>
          <p:nvPr/>
        </p:nvSpPr>
        <p:spPr>
          <a:xfrm>
            <a:off x="5689699" y="4981575"/>
            <a:ext cx="81915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AB88082F-2E55-42C9-AA5E-D20DDE532D6C}"/>
              </a:ext>
            </a:extLst>
          </p:cNvPr>
          <p:cNvSpPr>
            <a:spLocks noGrp="1"/>
          </p:cNvSpPr>
          <p:nvPr>
            <p:ph idx="1"/>
          </p:nvPr>
        </p:nvSpPr>
        <p:spPr>
          <a:xfrm>
            <a:off x="838200" y="1825625"/>
            <a:ext cx="4539343" cy="4351338"/>
          </a:xfrm>
        </p:spPr>
        <p:txBody>
          <a:bodyPr>
            <a:normAutofit fontScale="92500" lnSpcReduction="20000"/>
          </a:bodyPr>
          <a:lstStyle/>
          <a:p>
            <a:pPr marL="514350" indent="-514350">
              <a:buFont typeface="+mj-lt"/>
              <a:buAutoNum type="arabicPeriod"/>
            </a:pPr>
            <a:r>
              <a:rPr lang="en-US" dirty="0"/>
              <a:t>For </a:t>
            </a:r>
            <a:r>
              <a:rPr lang="en-US" dirty="0" err="1"/>
              <a:t>DriveTrain</a:t>
            </a:r>
            <a:r>
              <a:rPr lang="en-US" dirty="0"/>
              <a:t> = All</a:t>
            </a:r>
          </a:p>
          <a:p>
            <a:pPr lvl="1">
              <a:buFont typeface="Wingdings" panose="05000000000000000000" pitchFamily="2" charset="2"/>
              <a:buChar char="Ø"/>
            </a:pPr>
            <a:r>
              <a:rPr lang="fr-FR" sz="1900" dirty="0"/>
              <a:t>Pr(Asia) = 1 * Pr(Asia) </a:t>
            </a:r>
          </a:p>
          <a:p>
            <a:pPr lvl="1">
              <a:buFont typeface="Wingdings" panose="05000000000000000000" pitchFamily="2" charset="2"/>
              <a:buChar char="Ø"/>
            </a:pPr>
            <a:r>
              <a:rPr lang="fr-FR" sz="1900" dirty="0"/>
              <a:t>Pr(Europe) = 1.0590 * Pr(Asia)</a:t>
            </a:r>
          </a:p>
          <a:p>
            <a:pPr lvl="1">
              <a:buFont typeface="Wingdings" panose="05000000000000000000" pitchFamily="2" charset="2"/>
              <a:buChar char="Ø"/>
            </a:pPr>
            <a:r>
              <a:rPr lang="fr-FR" sz="1900" dirty="0"/>
              <a:t>Pr(USA) = 0.6471 * Pr(Asia)</a:t>
            </a:r>
          </a:p>
          <a:p>
            <a:pPr lvl="1">
              <a:buFont typeface="Wingdings" panose="05000000000000000000" pitchFamily="2" charset="2"/>
              <a:buChar char="Ø"/>
            </a:pPr>
            <a:endParaRPr lang="fr-FR" sz="1900" dirty="0"/>
          </a:p>
          <a:p>
            <a:pPr marL="514350" indent="-514350">
              <a:buFont typeface="+mj-lt"/>
              <a:buAutoNum type="arabicPeriod"/>
            </a:pPr>
            <a:r>
              <a:rPr lang="en-US" dirty="0"/>
              <a:t>For </a:t>
            </a:r>
            <a:r>
              <a:rPr lang="en-US" dirty="0" err="1"/>
              <a:t>DriveTrain</a:t>
            </a:r>
            <a:r>
              <a:rPr lang="en-US" dirty="0"/>
              <a:t> = Front</a:t>
            </a:r>
          </a:p>
          <a:p>
            <a:pPr lvl="1">
              <a:buFont typeface="Wingdings" panose="05000000000000000000" pitchFamily="2" charset="2"/>
              <a:buChar char="Ø"/>
            </a:pPr>
            <a:r>
              <a:rPr lang="fr-FR" sz="1900" dirty="0"/>
              <a:t>Pr(Asia) = 1 * Pr(Asia) </a:t>
            </a:r>
          </a:p>
          <a:p>
            <a:pPr lvl="1">
              <a:buFont typeface="Wingdings" panose="05000000000000000000" pitchFamily="2" charset="2"/>
              <a:buChar char="Ø"/>
            </a:pPr>
            <a:r>
              <a:rPr lang="fr-FR" sz="1900" dirty="0"/>
              <a:t>Pr(Europe) = 0.3737 * Pr(Asia)</a:t>
            </a:r>
            <a:endParaRPr lang="en-US" sz="1900" dirty="0"/>
          </a:p>
          <a:p>
            <a:pPr lvl="1">
              <a:buFont typeface="Wingdings" panose="05000000000000000000" pitchFamily="2" charset="2"/>
              <a:buChar char="Ø"/>
            </a:pPr>
            <a:r>
              <a:rPr lang="fr-FR" sz="1900" dirty="0"/>
              <a:t>Pr(USA) = 0.9091 * Pr(Asia)</a:t>
            </a:r>
            <a:endParaRPr lang="en-US" dirty="0"/>
          </a:p>
          <a:p>
            <a:pPr marL="514350" indent="-514350">
              <a:buFont typeface="+mj-lt"/>
              <a:buAutoNum type="arabicPeriod"/>
            </a:pPr>
            <a:endParaRPr lang="en-US" dirty="0"/>
          </a:p>
          <a:p>
            <a:pPr marL="514350" indent="-514350">
              <a:buFont typeface="+mj-lt"/>
              <a:buAutoNum type="arabicPeriod"/>
            </a:pPr>
            <a:r>
              <a:rPr lang="en-US" dirty="0"/>
              <a:t>For </a:t>
            </a:r>
            <a:r>
              <a:rPr lang="en-US" dirty="0" err="1"/>
              <a:t>DriveTrain</a:t>
            </a:r>
            <a:r>
              <a:rPr lang="en-US" dirty="0"/>
              <a:t> = Rear</a:t>
            </a:r>
          </a:p>
          <a:p>
            <a:pPr lvl="1">
              <a:buFont typeface="Wingdings" panose="05000000000000000000" pitchFamily="2" charset="2"/>
              <a:buChar char="Ø"/>
            </a:pPr>
            <a:r>
              <a:rPr lang="fr-FR" sz="1900" dirty="0"/>
              <a:t>Pr(Asia) = 1 * Pr(Asia)</a:t>
            </a:r>
            <a:endParaRPr lang="en-US" sz="2000" dirty="0"/>
          </a:p>
          <a:p>
            <a:pPr lvl="1">
              <a:buFont typeface="Wingdings" panose="05000000000000000000" pitchFamily="2" charset="2"/>
              <a:buChar char="Ø"/>
            </a:pPr>
            <a:r>
              <a:rPr lang="fr-FR" sz="1900" dirty="0"/>
              <a:t>Pr(Europe) = 1.9999 * Pr(Asia)</a:t>
            </a:r>
          </a:p>
          <a:p>
            <a:pPr lvl="1">
              <a:buFont typeface="Wingdings" panose="05000000000000000000" pitchFamily="2" charset="2"/>
              <a:buChar char="Ø"/>
            </a:pPr>
            <a:r>
              <a:rPr lang="fr-FR" sz="1900" dirty="0"/>
              <a:t>Pr(USA) = 1.4000 * Pr(Asia)</a:t>
            </a:r>
            <a:endParaRPr lang="en-US" sz="1900" dirty="0"/>
          </a:p>
          <a:p>
            <a:pPr marL="457200" lvl="1" indent="0">
              <a:buNone/>
            </a:pPr>
            <a:endParaRPr lang="en-US" sz="1900" dirty="0"/>
          </a:p>
          <a:p>
            <a:pPr lvl="1">
              <a:buFont typeface="Wingdings" panose="05000000000000000000" pitchFamily="2" charset="2"/>
              <a:buChar char="Ø"/>
            </a:pPr>
            <a:endParaRPr lang="fr-FR" sz="1900" dirty="0"/>
          </a:p>
        </p:txBody>
      </p:sp>
      <p:sp>
        <p:nvSpPr>
          <p:cNvPr id="12" name="Content Placeholder 2">
            <a:extLst>
              <a:ext uri="{FF2B5EF4-FFF2-40B4-BE49-F238E27FC236}">
                <a16:creationId xmlns:a16="http://schemas.microsoft.com/office/drawing/2014/main" id="{C7D684CA-C553-4FC1-AADF-AE86083ABF44}"/>
              </a:ext>
            </a:extLst>
          </p:cNvPr>
          <p:cNvSpPr txBox="1">
            <a:spLocks/>
          </p:cNvSpPr>
          <p:nvPr/>
        </p:nvSpPr>
        <p:spPr>
          <a:xfrm>
            <a:off x="6738257" y="1825625"/>
            <a:ext cx="4539343"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dirty="0" err="1"/>
              <a:t>DriveTrain</a:t>
            </a:r>
            <a:r>
              <a:rPr lang="en-US" dirty="0"/>
              <a:t> = All</a:t>
            </a:r>
          </a:p>
          <a:p>
            <a:pPr lvl="1">
              <a:buFont typeface="Wingdings" panose="05000000000000000000" pitchFamily="2" charset="2"/>
              <a:buChar char="Ø"/>
            </a:pPr>
            <a:r>
              <a:rPr lang="fr-FR" sz="1900" dirty="0"/>
              <a:t>1 = (1.059 + 0.6471 + 1) * Pr(Asia)</a:t>
            </a:r>
          </a:p>
          <a:p>
            <a:pPr lvl="1">
              <a:buFont typeface="Wingdings" panose="05000000000000000000" pitchFamily="2" charset="2"/>
              <a:buChar char="Ø"/>
            </a:pPr>
            <a:r>
              <a:rPr lang="fr-FR" sz="1900" dirty="0"/>
              <a:t>Pr(Asia) = 1 / 2.7061 = 0.3695</a:t>
            </a:r>
          </a:p>
          <a:p>
            <a:pPr lvl="1">
              <a:buFont typeface="Wingdings" panose="05000000000000000000" pitchFamily="2" charset="2"/>
              <a:buChar char="Ø"/>
            </a:pPr>
            <a:r>
              <a:rPr lang="fr-FR" sz="1900" dirty="0"/>
              <a:t>Pr(Europe) = 1.059 * 0.3695 = </a:t>
            </a:r>
            <a:r>
              <a:rPr lang="fr-FR" sz="1900" b="1" dirty="0"/>
              <a:t>0.3913</a:t>
            </a:r>
          </a:p>
          <a:p>
            <a:pPr lvl="1">
              <a:buFont typeface="Wingdings" panose="05000000000000000000" pitchFamily="2" charset="2"/>
              <a:buChar char="Ø"/>
            </a:pPr>
            <a:r>
              <a:rPr lang="fr-FR" sz="1900" dirty="0"/>
              <a:t>Pr(USA) = 0.6471 * 0.3695 = 0.2391</a:t>
            </a:r>
          </a:p>
          <a:p>
            <a:pPr lvl="1">
              <a:buFont typeface="Wingdings" panose="05000000000000000000" pitchFamily="2" charset="2"/>
              <a:buChar char="Ø"/>
            </a:pPr>
            <a:endParaRPr lang="fr-FR" sz="1900" dirty="0"/>
          </a:p>
          <a:p>
            <a:pPr marL="514350" indent="-514350">
              <a:buFont typeface="+mj-lt"/>
              <a:buAutoNum type="arabicPeriod"/>
            </a:pPr>
            <a:r>
              <a:rPr lang="en-US" dirty="0" err="1"/>
              <a:t>DriveTrain</a:t>
            </a:r>
            <a:r>
              <a:rPr lang="en-US" dirty="0"/>
              <a:t> = Front</a:t>
            </a:r>
          </a:p>
          <a:p>
            <a:pPr lvl="1">
              <a:buFont typeface="Wingdings" panose="05000000000000000000" pitchFamily="2" charset="2"/>
              <a:buChar char="Ø"/>
            </a:pPr>
            <a:r>
              <a:rPr lang="fr-FR" sz="1900" dirty="0"/>
              <a:t>Pr(Asia) </a:t>
            </a:r>
            <a:r>
              <a:rPr lang="fr-FR" sz="1900" b="1" dirty="0"/>
              <a:t>= 0.4381</a:t>
            </a:r>
            <a:endParaRPr lang="en-US" sz="2000" b="1" dirty="0"/>
          </a:p>
          <a:p>
            <a:pPr lvl="1">
              <a:buFont typeface="Wingdings" panose="05000000000000000000" pitchFamily="2" charset="2"/>
              <a:buChar char="Ø"/>
            </a:pPr>
            <a:r>
              <a:rPr lang="fr-FR" sz="1900" dirty="0"/>
              <a:t>Pr(Europe) = 0.1637</a:t>
            </a:r>
            <a:endParaRPr lang="en-US" sz="1900" dirty="0"/>
          </a:p>
          <a:p>
            <a:pPr lvl="1">
              <a:buFont typeface="Wingdings" panose="05000000000000000000" pitchFamily="2" charset="2"/>
              <a:buChar char="Ø"/>
            </a:pPr>
            <a:r>
              <a:rPr lang="fr-FR" sz="1900" dirty="0"/>
              <a:t>Pr(USA) = 0.3983</a:t>
            </a:r>
            <a:endParaRPr lang="en-US" sz="1900" dirty="0"/>
          </a:p>
          <a:p>
            <a:pPr marL="514350" indent="-514350">
              <a:buFont typeface="+mj-lt"/>
              <a:buAutoNum type="arabicPeriod"/>
            </a:pPr>
            <a:endParaRPr lang="en-US" dirty="0"/>
          </a:p>
          <a:p>
            <a:pPr marL="514350" indent="-514350">
              <a:buFont typeface="+mj-lt"/>
              <a:buAutoNum type="arabicPeriod"/>
            </a:pPr>
            <a:r>
              <a:rPr lang="en-US" dirty="0" err="1"/>
              <a:t>DriveTrain</a:t>
            </a:r>
            <a:r>
              <a:rPr lang="en-US" dirty="0"/>
              <a:t> = Rear</a:t>
            </a:r>
          </a:p>
          <a:p>
            <a:pPr lvl="1">
              <a:buFont typeface="Wingdings" panose="05000000000000000000" pitchFamily="2" charset="2"/>
              <a:buChar char="Ø"/>
            </a:pPr>
            <a:r>
              <a:rPr lang="fr-FR" sz="1900" dirty="0"/>
              <a:t>Pr(Asia) = 0.2273 </a:t>
            </a:r>
          </a:p>
          <a:p>
            <a:pPr lvl="1">
              <a:buFont typeface="Wingdings" panose="05000000000000000000" pitchFamily="2" charset="2"/>
              <a:buChar char="Ø"/>
            </a:pPr>
            <a:r>
              <a:rPr lang="fr-FR" sz="1900" dirty="0"/>
              <a:t>Pr(Europe) = </a:t>
            </a:r>
            <a:r>
              <a:rPr lang="fr-FR" sz="1900" b="1" dirty="0"/>
              <a:t>0.4546</a:t>
            </a:r>
          </a:p>
          <a:p>
            <a:pPr lvl="1">
              <a:buFont typeface="Wingdings" panose="05000000000000000000" pitchFamily="2" charset="2"/>
              <a:buChar char="Ø"/>
            </a:pPr>
            <a:r>
              <a:rPr lang="fr-FR" sz="1900" dirty="0"/>
              <a:t>Pr(USA) = 0.3182</a:t>
            </a:r>
          </a:p>
          <a:p>
            <a:pPr lvl="1">
              <a:buFont typeface="Wingdings" panose="05000000000000000000" pitchFamily="2" charset="2"/>
              <a:buChar char="Ø"/>
            </a:pPr>
            <a:endParaRPr lang="en-US" dirty="0"/>
          </a:p>
          <a:p>
            <a:pPr lvl="1">
              <a:buFont typeface="Wingdings" panose="05000000000000000000" pitchFamily="2" charset="2"/>
              <a:buChar char="Ø"/>
            </a:pPr>
            <a:endParaRPr lang="en-US" sz="1900" dirty="0"/>
          </a:p>
          <a:p>
            <a:pPr marL="457200" lvl="1" indent="0">
              <a:buFont typeface="Arial" panose="020B0604020202020204" pitchFamily="34" charset="0"/>
              <a:buNone/>
            </a:pPr>
            <a:endParaRPr lang="en-US" sz="1900" dirty="0"/>
          </a:p>
          <a:p>
            <a:pPr lvl="1">
              <a:buFont typeface="Wingdings" panose="05000000000000000000" pitchFamily="2" charset="2"/>
              <a:buChar char="Ø"/>
            </a:pPr>
            <a:endParaRPr lang="fr-FR" sz="1900" dirty="0"/>
          </a:p>
        </p:txBody>
      </p:sp>
      <p:sp>
        <p:nvSpPr>
          <p:cNvPr id="14" name="Rounded Rectangular Callout 7">
            <a:extLst>
              <a:ext uri="{FF2B5EF4-FFF2-40B4-BE49-F238E27FC236}">
                <a16:creationId xmlns:a16="http://schemas.microsoft.com/office/drawing/2014/main" id="{94CE4935-7513-44E7-884F-CF00C04C40B9}"/>
              </a:ext>
            </a:extLst>
          </p:cNvPr>
          <p:cNvSpPr/>
          <p:nvPr/>
        </p:nvSpPr>
        <p:spPr>
          <a:xfrm>
            <a:off x="7603671" y="90488"/>
            <a:ext cx="3069771" cy="1460500"/>
          </a:xfrm>
          <a:prstGeom prst="wedgeRoundRectCallout">
            <a:avLst>
              <a:gd name="adj1" fmla="val -22606"/>
              <a:gd name="adj2" fmla="val 669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fr-FR" sz="1600" dirty="0" err="1"/>
              <a:t>When</a:t>
            </a:r>
            <a:r>
              <a:rPr lang="fr-FR" sz="1600" dirty="0"/>
              <a:t> </a:t>
            </a:r>
            <a:r>
              <a:rPr lang="fr-FR" sz="1600" dirty="0" err="1"/>
              <a:t>DriveTrain</a:t>
            </a:r>
            <a:r>
              <a:rPr lang="fr-FR" sz="1600" dirty="0"/>
              <a:t>=All, it must come from Europe, USA, or Asia, therefore Pr(Europe) + Pr(USA) + Pr(Asia) = 1</a:t>
            </a:r>
          </a:p>
        </p:txBody>
      </p:sp>
    </p:spTree>
    <p:extLst>
      <p:ext uri="{BB962C8B-B14F-4D97-AF65-F5344CB8AC3E}">
        <p14:creationId xmlns:p14="http://schemas.microsoft.com/office/powerpoint/2010/main" val="34854750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Logistic Regression Example</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First Logit for Europe vs Asia:</a:t>
            </a:r>
          </a:p>
          <a:p>
            <a:pPr lvl="1">
              <a:buFont typeface="Wingdings" panose="05000000000000000000" pitchFamily="2" charset="2"/>
              <a:buChar char="Ø"/>
            </a:pPr>
            <a:r>
              <a:rPr lang="fr-FR" sz="1900" dirty="0" err="1"/>
              <a:t>DriveTrain</a:t>
            </a:r>
            <a:r>
              <a:rPr lang="fr-FR" sz="1900" dirty="0"/>
              <a:t>=All: 	log</a:t>
            </a:r>
            <a:r>
              <a:rPr lang="fr-FR" sz="1900" baseline="-25000" dirty="0"/>
              <a:t>e</a:t>
            </a:r>
            <a:r>
              <a:rPr lang="fr-FR" sz="1900" dirty="0"/>
              <a:t>(Pr(Europe)/Pr(Asia)) = 0.6931 + (-0.6360)</a:t>
            </a:r>
          </a:p>
          <a:p>
            <a:pPr lvl="1">
              <a:buFont typeface="Wingdings" panose="05000000000000000000" pitchFamily="2" charset="2"/>
              <a:buChar char="Ø"/>
            </a:pPr>
            <a:r>
              <a:rPr lang="fr-FR" sz="1900" dirty="0" err="1"/>
              <a:t>DriveTrain</a:t>
            </a:r>
            <a:r>
              <a:rPr lang="fr-FR" sz="1900" dirty="0"/>
              <a:t>=Front:	log</a:t>
            </a:r>
            <a:r>
              <a:rPr lang="fr-FR" sz="1900" baseline="-25000" dirty="0"/>
              <a:t>e</a:t>
            </a:r>
            <a:r>
              <a:rPr lang="fr-FR" sz="1900" dirty="0"/>
              <a:t>(Pr(Europe)/Pr(Asia)) = 0.6931 + (-1.6773)</a:t>
            </a:r>
            <a:endParaRPr lang="en-US" sz="1900" dirty="0"/>
          </a:p>
          <a:p>
            <a:pPr lvl="1">
              <a:buFont typeface="Wingdings" panose="05000000000000000000" pitchFamily="2" charset="2"/>
              <a:buChar char="Ø"/>
            </a:pPr>
            <a:r>
              <a:rPr lang="fr-FR" sz="1900" dirty="0" err="1"/>
              <a:t>DriveTrain</a:t>
            </a:r>
            <a:r>
              <a:rPr lang="fr-FR" sz="1900" dirty="0"/>
              <a:t>=</a:t>
            </a:r>
            <a:r>
              <a:rPr lang="fr-FR" sz="1900" dirty="0" err="1"/>
              <a:t>Rear</a:t>
            </a:r>
            <a:r>
              <a:rPr lang="fr-FR" sz="1900" dirty="0"/>
              <a:t>:	log</a:t>
            </a:r>
            <a:r>
              <a:rPr lang="fr-FR" sz="1900" baseline="-25000" dirty="0"/>
              <a:t>e</a:t>
            </a:r>
            <a:r>
              <a:rPr lang="fr-FR" sz="1900" dirty="0"/>
              <a:t>(Pr(Europe)/Pr(Asia)) = 0.6931 + 0</a:t>
            </a:r>
            <a:endParaRPr lang="en-US" sz="1900" dirty="0"/>
          </a:p>
          <a:p>
            <a:pPr lvl="1"/>
            <a:endParaRPr lang="en-US" dirty="0"/>
          </a:p>
          <a:p>
            <a:pPr marL="514350" indent="-514350">
              <a:buFont typeface="+mj-lt"/>
              <a:buAutoNum type="arabicPeriod"/>
            </a:pPr>
            <a:r>
              <a:rPr lang="en-US" dirty="0"/>
              <a:t>Second Logit for USA vs Asia:</a:t>
            </a:r>
          </a:p>
          <a:p>
            <a:pPr lvl="1">
              <a:buFont typeface="Wingdings" panose="05000000000000000000" pitchFamily="2" charset="2"/>
              <a:buChar char="Ø"/>
            </a:pPr>
            <a:r>
              <a:rPr lang="fr-FR" sz="1900" dirty="0" err="1"/>
              <a:t>DriveTrain</a:t>
            </a:r>
            <a:r>
              <a:rPr lang="fr-FR" sz="1900" dirty="0"/>
              <a:t>=All: 	log</a:t>
            </a:r>
            <a:r>
              <a:rPr lang="fr-FR" sz="1900" baseline="-25000" dirty="0"/>
              <a:t>e</a:t>
            </a:r>
            <a:r>
              <a:rPr lang="fr-FR" sz="1900" dirty="0"/>
              <a:t>(Pr(USA)/Pr(Asia)) = 0.3365 + (-0.7718)</a:t>
            </a:r>
          </a:p>
          <a:p>
            <a:pPr lvl="1">
              <a:buFont typeface="Wingdings" panose="05000000000000000000" pitchFamily="2" charset="2"/>
              <a:buChar char="Ø"/>
            </a:pPr>
            <a:r>
              <a:rPr lang="fr-FR" sz="1900" dirty="0" err="1"/>
              <a:t>DriveTrain</a:t>
            </a:r>
            <a:r>
              <a:rPr lang="fr-FR" sz="1900" dirty="0"/>
              <a:t>=Front:	log</a:t>
            </a:r>
            <a:r>
              <a:rPr lang="fr-FR" sz="1900" baseline="-25000" dirty="0"/>
              <a:t>e</a:t>
            </a:r>
            <a:r>
              <a:rPr lang="fr-FR" sz="1900" dirty="0"/>
              <a:t>(Pr(USA)/Pr(Asia)) = 0.3365 + (-0.4318)</a:t>
            </a:r>
            <a:endParaRPr lang="en-US" sz="1900" dirty="0"/>
          </a:p>
          <a:p>
            <a:pPr lvl="1">
              <a:buFont typeface="Wingdings" panose="05000000000000000000" pitchFamily="2" charset="2"/>
              <a:buChar char="Ø"/>
            </a:pPr>
            <a:r>
              <a:rPr lang="fr-FR" sz="1900" dirty="0" err="1"/>
              <a:t>DriveTrain</a:t>
            </a:r>
            <a:r>
              <a:rPr lang="fr-FR" sz="1900" dirty="0"/>
              <a:t>=</a:t>
            </a:r>
            <a:r>
              <a:rPr lang="fr-FR" sz="1900" dirty="0" err="1"/>
              <a:t>Rear</a:t>
            </a:r>
            <a:r>
              <a:rPr lang="fr-FR" sz="1900" dirty="0"/>
              <a:t>:	log</a:t>
            </a:r>
            <a:r>
              <a:rPr lang="fr-FR" sz="1900" baseline="-25000" dirty="0"/>
              <a:t>e</a:t>
            </a:r>
            <a:r>
              <a:rPr lang="fr-FR" sz="1900" dirty="0"/>
              <a:t>(Pr(USA)/Pr(Asia)) = 0.3365 + 0</a:t>
            </a:r>
            <a:endParaRPr lang="en-US" dirty="0"/>
          </a:p>
          <a:p>
            <a:endParaRPr lang="en-US" dirty="0"/>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51</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4" name="Picture 3">
            <a:extLst>
              <a:ext uri="{FF2B5EF4-FFF2-40B4-BE49-F238E27FC236}">
                <a16:creationId xmlns:a16="http://schemas.microsoft.com/office/drawing/2014/main" id="{18965C45-A1CA-49BD-BD61-7E181ACEF0EA}"/>
              </a:ext>
            </a:extLst>
          </p:cNvPr>
          <p:cNvPicPr>
            <a:picLocks noChangeAspect="1"/>
          </p:cNvPicPr>
          <p:nvPr/>
        </p:nvPicPr>
        <p:blipFill>
          <a:blip r:embed="rId4"/>
          <a:stretch>
            <a:fillRect/>
          </a:stretch>
        </p:blipFill>
        <p:spPr>
          <a:xfrm>
            <a:off x="8600568" y="1914525"/>
            <a:ext cx="3249450" cy="2158171"/>
          </a:xfrm>
          <a:prstGeom prst="rect">
            <a:avLst/>
          </a:prstGeom>
        </p:spPr>
      </p:pic>
    </p:spTree>
    <p:extLst>
      <p:ext uri="{BB962C8B-B14F-4D97-AF65-F5344CB8AC3E}">
        <p14:creationId xmlns:p14="http://schemas.microsoft.com/office/powerpoint/2010/main" val="9931015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Learner Evaluation and Comparison</a:t>
            </a:r>
          </a:p>
        </p:txBody>
      </p:sp>
      <p:sp>
        <p:nvSpPr>
          <p:cNvPr id="3" name="Content Placeholder 2"/>
          <p:cNvSpPr>
            <a:spLocks noGrp="1"/>
          </p:cNvSpPr>
          <p:nvPr>
            <p:ph idx="1"/>
          </p:nvPr>
        </p:nvSpPr>
        <p:spPr/>
        <p:txBody>
          <a:bodyPr>
            <a:normAutofit/>
          </a:bodyPr>
          <a:lstStyle/>
          <a:p>
            <a:r>
              <a:rPr lang="en-US" dirty="0"/>
              <a:t>Chapter 19 of the Machine Learning book</a:t>
            </a:r>
          </a:p>
          <a:p>
            <a:r>
              <a:rPr lang="en-US" dirty="0"/>
              <a:t>Evaluation is about using the appropriate metrics to evaluate the machine learning activity.</a:t>
            </a:r>
          </a:p>
          <a:p>
            <a:pPr lvl="1"/>
            <a:r>
              <a:rPr lang="en-US" dirty="0"/>
              <a:t>The metrics reflect what you want the machine learning activity to excel.</a:t>
            </a:r>
          </a:p>
          <a:p>
            <a:pPr lvl="1"/>
            <a:r>
              <a:rPr lang="en-US" dirty="0"/>
              <a:t>Obviously, we don’t measure height on a scale.</a:t>
            </a:r>
          </a:p>
          <a:p>
            <a:r>
              <a:rPr lang="en-US" dirty="0"/>
              <a:t>Comparison is about the ability to replicate the conclusions independently using a validation data.</a:t>
            </a:r>
          </a:p>
          <a:p>
            <a:pPr lvl="1"/>
            <a:r>
              <a:rPr lang="en-US" dirty="0"/>
              <a:t>If a machine learning activity delivers better results for an independent data, then we have confidence that it will succeed in the real world.</a:t>
            </a:r>
          </a:p>
          <a:p>
            <a:endParaRPr lang="en-US" dirty="0"/>
          </a:p>
          <a:p>
            <a:pPr lvl="1"/>
            <a:endParaRPr lang="en-US" dirty="0"/>
          </a:p>
          <a:p>
            <a:endParaRPr lang="en-US" dirty="0"/>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52</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2407102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Dimension Reduction</a:t>
            </a:r>
          </a:p>
        </p:txBody>
      </p:sp>
      <p:sp>
        <p:nvSpPr>
          <p:cNvPr id="3" name="Content Placeholder 2"/>
          <p:cNvSpPr>
            <a:spLocks noGrp="1"/>
          </p:cNvSpPr>
          <p:nvPr>
            <p:ph idx="1"/>
          </p:nvPr>
        </p:nvSpPr>
        <p:spPr/>
        <p:txBody>
          <a:bodyPr>
            <a:normAutofit fontScale="92500" lnSpcReduction="20000"/>
          </a:bodyPr>
          <a:lstStyle/>
          <a:p>
            <a:r>
              <a:rPr lang="en-US" dirty="0"/>
              <a:t>Chapter 6 of the Machine Learning book</a:t>
            </a:r>
          </a:p>
          <a:p>
            <a:r>
              <a:rPr lang="en-US" dirty="0"/>
              <a:t>Feature Selection</a:t>
            </a:r>
          </a:p>
          <a:p>
            <a:pPr lvl="1"/>
            <a:r>
              <a:rPr lang="en-US" dirty="0"/>
              <a:t>Obviously non-informative (a.k.a., useless), business consideration, regulatory compliance, predictive strength for the label variable, etc. </a:t>
            </a:r>
          </a:p>
          <a:p>
            <a:r>
              <a:rPr lang="en-US" dirty="0"/>
              <a:t>Principal Component</a:t>
            </a:r>
          </a:p>
          <a:p>
            <a:pPr lvl="1"/>
            <a:r>
              <a:rPr lang="en-US" dirty="0"/>
              <a:t>Instead of leaving out correlated features, let us combine them such that the whole is greater than the sum of its parts.</a:t>
            </a:r>
          </a:p>
          <a:p>
            <a:pPr lvl="1"/>
            <a:r>
              <a:rPr lang="en-US" dirty="0"/>
              <a:t>Use the combination outcome as new features in subsequent machine learning</a:t>
            </a:r>
          </a:p>
          <a:p>
            <a:r>
              <a:rPr lang="en-US" dirty="0"/>
              <a:t>Factor Analysis</a:t>
            </a:r>
          </a:p>
          <a:p>
            <a:pPr lvl="1"/>
            <a:r>
              <a:rPr lang="en-US" dirty="0"/>
              <a:t>Beautify the combination formula but keep the power</a:t>
            </a:r>
          </a:p>
          <a:p>
            <a:r>
              <a:rPr lang="en-US" dirty="0"/>
              <a:t>Single Value Decomposition</a:t>
            </a:r>
          </a:p>
          <a:p>
            <a:pPr lvl="1"/>
            <a:r>
              <a:rPr lang="en-US" dirty="0"/>
              <a:t>An algorithm for generating the combination formula</a:t>
            </a:r>
          </a:p>
          <a:p>
            <a:endParaRPr lang="en-US" dirty="0"/>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53</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411478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Naïve Bayes</a:t>
            </a:r>
          </a:p>
        </p:txBody>
      </p:sp>
      <p:sp>
        <p:nvSpPr>
          <p:cNvPr id="3" name="Content Placeholder 2"/>
          <p:cNvSpPr>
            <a:spLocks noGrp="1"/>
          </p:cNvSpPr>
          <p:nvPr>
            <p:ph idx="1"/>
          </p:nvPr>
        </p:nvSpPr>
        <p:spPr/>
        <p:txBody>
          <a:bodyPr>
            <a:normAutofit fontScale="92500"/>
          </a:bodyPr>
          <a:lstStyle/>
          <a:p>
            <a:r>
              <a:rPr lang="en-US" dirty="0"/>
              <a:t>Chapter 14 of the Machine Learning book</a:t>
            </a:r>
          </a:p>
          <a:p>
            <a:r>
              <a:rPr lang="en-US" dirty="0"/>
              <a:t>Naïve Bayes is a simple special case of a Bayesian network</a:t>
            </a:r>
          </a:p>
          <a:p>
            <a:pPr lvl="1"/>
            <a:r>
              <a:rPr lang="en-US" dirty="0"/>
              <a:t>A Bayesian network is a graphical model that consists of two parts, &lt;G, P&gt;:</a:t>
            </a:r>
          </a:p>
          <a:p>
            <a:pPr lvl="1"/>
            <a:r>
              <a:rPr lang="en-US" dirty="0"/>
              <a:t>G is a directed acyclic graph (DAG) in which nodes represent random variables and arcs between nodes represent conditional dependency of the random variables.</a:t>
            </a:r>
          </a:p>
          <a:p>
            <a:pPr lvl="1"/>
            <a:r>
              <a:rPr lang="en-US" dirty="0"/>
              <a:t>P is a set of conditional probability distributions, one for each node conditional on its parents.</a:t>
            </a:r>
          </a:p>
          <a:p>
            <a:r>
              <a:rPr lang="en-US" dirty="0"/>
              <a:t>Structure Learning</a:t>
            </a:r>
          </a:p>
          <a:p>
            <a:pPr lvl="1"/>
            <a:r>
              <a:rPr lang="en-US" dirty="0"/>
              <a:t>Learn the G part</a:t>
            </a:r>
          </a:p>
          <a:p>
            <a:r>
              <a:rPr lang="en-US" dirty="0"/>
              <a:t>Parameter Learning</a:t>
            </a:r>
          </a:p>
          <a:p>
            <a:pPr lvl="1"/>
            <a:r>
              <a:rPr lang="en-US" dirty="0"/>
              <a:t>Learn the P part</a:t>
            </a:r>
          </a:p>
          <a:p>
            <a:endParaRPr lang="en-US" dirty="0"/>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54</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1942920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Naïve Bayes Example</a:t>
            </a:r>
          </a:p>
        </p:txBody>
      </p:sp>
      <p:sp>
        <p:nvSpPr>
          <p:cNvPr id="3" name="Content Placeholder 2"/>
          <p:cNvSpPr>
            <a:spLocks noGrp="1"/>
          </p:cNvSpPr>
          <p:nvPr>
            <p:ph idx="1"/>
          </p:nvPr>
        </p:nvSpPr>
        <p:spPr/>
        <p:txBody>
          <a:bodyPr>
            <a:normAutofit/>
          </a:bodyPr>
          <a:lstStyle/>
          <a:p>
            <a:r>
              <a:rPr lang="en-US" dirty="0"/>
              <a:t>A house alarm from Russell and </a:t>
            </a:r>
            <a:r>
              <a:rPr lang="en-US" dirty="0" err="1"/>
              <a:t>Norvig</a:t>
            </a:r>
            <a:r>
              <a:rPr lang="en-US" dirty="0"/>
              <a:t> (2010). </a:t>
            </a:r>
            <a:r>
              <a:rPr lang="en-US" i="1" dirty="0"/>
              <a:t>Artificial Intelligence: A Modern Approach</a:t>
            </a:r>
            <a:r>
              <a:rPr lang="en-US" dirty="0"/>
              <a:t>, Third Edition. New Jersey: Pearson.</a:t>
            </a:r>
          </a:p>
          <a:p>
            <a:r>
              <a:rPr lang="en-US" dirty="0"/>
              <a:t>Your house has an alarm system against burglary. You live in a seismically active area, and the alarm system can be set off occasionally by an earthquake.</a:t>
            </a:r>
          </a:p>
          <a:p>
            <a:r>
              <a:rPr lang="en-US" dirty="0"/>
              <a:t>You have two neighbors, Mary and John, who do not know each other. If they hear the alarm, they might or might not call you. </a:t>
            </a:r>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55</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0498617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Naïve Bayes Example</a:t>
            </a:r>
          </a:p>
        </p:txBody>
      </p:sp>
      <p:pic>
        <p:nvPicPr>
          <p:cNvPr id="4" name="Content Placeholder 3">
            <a:extLst>
              <a:ext uri="{FF2B5EF4-FFF2-40B4-BE49-F238E27FC236}">
                <a16:creationId xmlns:a16="http://schemas.microsoft.com/office/drawing/2014/main" id="{1E715E24-F319-478E-BA58-6555980F9387}"/>
              </a:ext>
            </a:extLst>
          </p:cNvPr>
          <p:cNvPicPr>
            <a:picLocks noGrp="1" noChangeAspect="1"/>
          </p:cNvPicPr>
          <p:nvPr>
            <p:ph idx="1"/>
          </p:nvPr>
        </p:nvPicPr>
        <p:blipFill>
          <a:blip r:embed="rId3"/>
          <a:stretch>
            <a:fillRect/>
          </a:stretch>
        </p:blipFill>
        <p:spPr>
          <a:xfrm>
            <a:off x="1815809" y="1966109"/>
            <a:ext cx="8259337" cy="3657600"/>
          </a:xfrm>
          <a:prstGeom prst="rect">
            <a:avLst/>
          </a:prstGeom>
        </p:spPr>
      </p:pic>
      <p:sp>
        <p:nvSpPr>
          <p:cNvPr id="7" name="Slide Number Placeholder 6"/>
          <p:cNvSpPr>
            <a:spLocks noGrp="1"/>
          </p:cNvSpPr>
          <p:nvPr>
            <p:ph type="sldNum" sz="quarter" idx="12"/>
          </p:nvPr>
        </p:nvSpPr>
        <p:spPr/>
        <p:txBody>
          <a:bodyPr/>
          <a:lstStyle/>
          <a:p>
            <a:fld id="{1C20BA80-1909-427C-B3BD-3DD8AEAFD5BE}" type="slidenum">
              <a:rPr lang="en-US" smtClean="0"/>
              <a:t>56</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9666004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Naïve Bayes Example</a:t>
            </a:r>
          </a:p>
        </p:txBody>
      </p:sp>
      <p:sp>
        <p:nvSpPr>
          <p:cNvPr id="3" name="Content Placeholder 2"/>
          <p:cNvSpPr>
            <a:spLocks noGrp="1"/>
          </p:cNvSpPr>
          <p:nvPr>
            <p:ph idx="1"/>
          </p:nvPr>
        </p:nvSpPr>
        <p:spPr/>
        <p:txBody>
          <a:bodyPr>
            <a:normAutofit/>
          </a:bodyPr>
          <a:lstStyle/>
          <a:p>
            <a:r>
              <a:rPr lang="en-US" dirty="0"/>
              <a:t>In the house alarm example, observe that whether Mary or John calls is conditionally dependent only on the state of the alarm.</a:t>
            </a:r>
          </a:p>
          <a:p>
            <a:r>
              <a:rPr lang="en-US" dirty="0"/>
              <a:t>Based on the graph, the joint probability distribution of the events (E, B, A, M, and J) is </a:t>
            </a:r>
            <a:r>
              <a:rPr lang="en-US" dirty="0" err="1"/>
              <a:t>Pr</a:t>
            </a:r>
            <a:r>
              <a:rPr lang="en-US" dirty="0"/>
              <a:t>(E, B, A, M, J) = </a:t>
            </a:r>
            <a:r>
              <a:rPr lang="en-US" dirty="0" err="1"/>
              <a:t>Pr</a:t>
            </a:r>
            <a:r>
              <a:rPr lang="en-US" dirty="0"/>
              <a:t>(J|A) * </a:t>
            </a:r>
            <a:r>
              <a:rPr lang="en-US" dirty="0" err="1"/>
              <a:t>Pr</a:t>
            </a:r>
            <a:r>
              <a:rPr lang="en-US" dirty="0"/>
              <a:t>(M|A) * </a:t>
            </a:r>
            <a:r>
              <a:rPr lang="en-US" dirty="0" err="1"/>
              <a:t>Pr</a:t>
            </a:r>
            <a:r>
              <a:rPr lang="en-US" dirty="0"/>
              <a:t>(A|E, B) * </a:t>
            </a:r>
            <a:r>
              <a:rPr lang="en-US" dirty="0" err="1"/>
              <a:t>Pr</a:t>
            </a:r>
            <a:r>
              <a:rPr lang="en-US" dirty="0"/>
              <a:t>(B) * </a:t>
            </a:r>
            <a:r>
              <a:rPr lang="en-US" dirty="0" err="1"/>
              <a:t>Pr</a:t>
            </a:r>
            <a:r>
              <a:rPr lang="en-US" dirty="0"/>
              <a:t>(E).</a:t>
            </a:r>
          </a:p>
          <a:p>
            <a:r>
              <a:rPr lang="en-US" dirty="0"/>
              <a:t>The network structure together with the conditional probability distributions completely determine the Bayesian network model. </a:t>
            </a:r>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57</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5760675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Naïve Bayes Example</a:t>
            </a:r>
          </a:p>
        </p:txBody>
      </p:sp>
      <p:sp>
        <p:nvSpPr>
          <p:cNvPr id="3" name="Content Placeholder 2"/>
          <p:cNvSpPr>
            <a:spLocks noGrp="1"/>
          </p:cNvSpPr>
          <p:nvPr>
            <p:ph idx="1"/>
          </p:nvPr>
        </p:nvSpPr>
        <p:spPr/>
        <p:txBody>
          <a:bodyPr>
            <a:normAutofit/>
          </a:bodyPr>
          <a:lstStyle/>
          <a:p>
            <a:r>
              <a:rPr lang="en-US" dirty="0"/>
              <a:t>Now consider this question: Suppose you are at work, the house is burglarized (B = True), there is no earthquake (E = False), your neighbor Mary calls to say your alarm is ringing (M = True), but neighbor John doesn’t call  (J = False). What is the probability that the alarm went off (A = True)?</a:t>
            </a:r>
          </a:p>
          <a:p>
            <a:r>
              <a:rPr lang="en-US" dirty="0"/>
              <a:t>According to the Naïve Bayes graph, </a:t>
            </a:r>
            <a:r>
              <a:rPr lang="fr-FR" dirty="0"/>
              <a:t>Pr(A = T|B = T, E = F, M = T, J = F) ≈ 0.99.</a:t>
            </a:r>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58</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7532585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Neural Networks</a:t>
            </a:r>
          </a:p>
        </p:txBody>
      </p:sp>
      <p:sp>
        <p:nvSpPr>
          <p:cNvPr id="3" name="Content Placeholder 2"/>
          <p:cNvSpPr>
            <a:spLocks noGrp="1"/>
          </p:cNvSpPr>
          <p:nvPr>
            <p:ph idx="1"/>
          </p:nvPr>
        </p:nvSpPr>
        <p:spPr>
          <a:xfrm>
            <a:off x="838200" y="1816198"/>
            <a:ext cx="6326171" cy="4351338"/>
          </a:xfrm>
        </p:spPr>
        <p:txBody>
          <a:bodyPr>
            <a:normAutofit/>
          </a:bodyPr>
          <a:lstStyle/>
          <a:p>
            <a:r>
              <a:rPr lang="en-US" dirty="0"/>
              <a:t>Chapter 11 of the Machine Learning book</a:t>
            </a:r>
          </a:p>
          <a:p>
            <a:r>
              <a:rPr lang="en-US" dirty="0"/>
              <a:t>Multiple Layer Perceptron</a:t>
            </a:r>
          </a:p>
          <a:p>
            <a:pPr lvl="1"/>
            <a:r>
              <a:rPr lang="en-US" dirty="0"/>
              <a:t>A popular neural network structure</a:t>
            </a:r>
          </a:p>
          <a:p>
            <a:r>
              <a:rPr lang="en-US" dirty="0"/>
              <a:t>Backpropagation algorithm</a:t>
            </a:r>
          </a:p>
          <a:p>
            <a:pPr lvl="1"/>
            <a:r>
              <a:rPr lang="en-US" dirty="0"/>
              <a:t>The algorithm that estimates the weights (i.e., the parameters) in the structure</a:t>
            </a:r>
          </a:p>
          <a:p>
            <a:endParaRPr lang="en-US" dirty="0"/>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59</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4" name="Picture 3">
            <a:extLst>
              <a:ext uri="{FF2B5EF4-FFF2-40B4-BE49-F238E27FC236}">
                <a16:creationId xmlns:a16="http://schemas.microsoft.com/office/drawing/2014/main" id="{54890E0D-D7D8-416D-800C-51220E464F89}"/>
              </a:ext>
            </a:extLst>
          </p:cNvPr>
          <p:cNvPicPr>
            <a:picLocks noChangeAspect="1"/>
          </p:cNvPicPr>
          <p:nvPr/>
        </p:nvPicPr>
        <p:blipFill>
          <a:blip r:embed="rId4"/>
          <a:stretch>
            <a:fillRect/>
          </a:stretch>
        </p:blipFill>
        <p:spPr>
          <a:xfrm>
            <a:off x="7402112" y="1816198"/>
            <a:ext cx="4572000" cy="4219840"/>
          </a:xfrm>
          <a:prstGeom prst="rect">
            <a:avLst/>
          </a:prstGeom>
        </p:spPr>
      </p:pic>
    </p:spTree>
    <p:extLst>
      <p:ext uri="{BB962C8B-B14F-4D97-AF65-F5344CB8AC3E}">
        <p14:creationId xmlns:p14="http://schemas.microsoft.com/office/powerpoint/2010/main" val="2535362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Syllabus: Weekly Course Schedule </a:t>
            </a:r>
          </a:p>
        </p:txBody>
      </p:sp>
      <p:sp>
        <p:nvSpPr>
          <p:cNvPr id="3" name="Content Placeholder 2"/>
          <p:cNvSpPr>
            <a:spLocks noGrp="1"/>
          </p:cNvSpPr>
          <p:nvPr>
            <p:ph idx="1"/>
          </p:nvPr>
        </p:nvSpPr>
        <p:spPr/>
        <p:txBody>
          <a:bodyPr numCol="2">
            <a:normAutofit/>
          </a:bodyPr>
          <a:lstStyle/>
          <a:p>
            <a:pPr marL="514350" indent="-514350">
              <a:lnSpc>
                <a:spcPct val="110000"/>
              </a:lnSpc>
              <a:spcBef>
                <a:spcPts val="800"/>
              </a:spcBef>
              <a:buFont typeface="+mj-lt"/>
              <a:buAutoNum type="arabicPeriod"/>
            </a:pPr>
            <a:r>
              <a:rPr lang="en-US" sz="2400" dirty="0"/>
              <a:t>Introduction</a:t>
            </a:r>
          </a:p>
          <a:p>
            <a:pPr marL="0" indent="0">
              <a:lnSpc>
                <a:spcPct val="110000"/>
              </a:lnSpc>
              <a:spcBef>
                <a:spcPts val="800"/>
              </a:spcBef>
              <a:buNone/>
            </a:pPr>
            <a:r>
              <a:rPr lang="en-US" sz="2400" i="1" dirty="0"/>
              <a:t>Unsupervised Learning</a:t>
            </a:r>
          </a:p>
          <a:p>
            <a:pPr marL="514350" indent="-514350">
              <a:lnSpc>
                <a:spcPct val="100000"/>
              </a:lnSpc>
              <a:spcBef>
                <a:spcPts val="800"/>
              </a:spcBef>
              <a:buFont typeface="+mj-lt"/>
              <a:buAutoNum type="arabicPeriod" startAt="2"/>
            </a:pPr>
            <a:r>
              <a:rPr lang="en-US" sz="2400" dirty="0"/>
              <a:t>Non-parametric Methods*</a:t>
            </a:r>
          </a:p>
          <a:p>
            <a:pPr marL="514350" indent="-514350">
              <a:lnSpc>
                <a:spcPct val="100000"/>
              </a:lnSpc>
              <a:spcBef>
                <a:spcPts val="800"/>
              </a:spcBef>
              <a:buFont typeface="+mj-lt"/>
              <a:buAutoNum type="arabicPeriod" startAt="2"/>
            </a:pPr>
            <a:r>
              <a:rPr lang="en-US" sz="2400" dirty="0"/>
              <a:t>Bayesian Decision Theory</a:t>
            </a:r>
          </a:p>
          <a:p>
            <a:pPr marL="514350" indent="-514350">
              <a:lnSpc>
                <a:spcPct val="100000"/>
              </a:lnSpc>
              <a:spcBef>
                <a:spcPts val="800"/>
              </a:spcBef>
              <a:buFont typeface="+mj-lt"/>
              <a:buAutoNum type="arabicPeriod" startAt="2"/>
            </a:pPr>
            <a:r>
              <a:rPr lang="en-US" sz="2400" dirty="0"/>
              <a:t>Clustering*</a:t>
            </a:r>
          </a:p>
          <a:p>
            <a:pPr marL="0" indent="0">
              <a:lnSpc>
                <a:spcPct val="100000"/>
              </a:lnSpc>
              <a:spcBef>
                <a:spcPts val="800"/>
              </a:spcBef>
              <a:buNone/>
            </a:pPr>
            <a:r>
              <a:rPr lang="en-US" sz="2400" i="1" dirty="0"/>
              <a:t>Supervised Learning</a:t>
            </a:r>
          </a:p>
          <a:p>
            <a:pPr marL="514350" indent="-514350">
              <a:lnSpc>
                <a:spcPct val="100000"/>
              </a:lnSpc>
              <a:spcBef>
                <a:spcPts val="800"/>
              </a:spcBef>
              <a:buFont typeface="+mj-lt"/>
              <a:buAutoNum type="arabicPeriod" startAt="5"/>
            </a:pPr>
            <a:r>
              <a:rPr lang="en-US" sz="2400" dirty="0"/>
              <a:t>Decision Trees</a:t>
            </a:r>
          </a:p>
          <a:p>
            <a:pPr marL="514350" indent="-514350">
              <a:lnSpc>
                <a:spcPct val="100000"/>
              </a:lnSpc>
              <a:spcBef>
                <a:spcPts val="800"/>
              </a:spcBef>
              <a:buFont typeface="+mj-lt"/>
              <a:buAutoNum type="arabicPeriod" startAt="5"/>
            </a:pPr>
            <a:r>
              <a:rPr lang="en-US" sz="2400" dirty="0"/>
              <a:t>Logistic Regression*</a:t>
            </a:r>
          </a:p>
          <a:p>
            <a:pPr marL="514350" indent="-514350">
              <a:lnSpc>
                <a:spcPct val="100000"/>
              </a:lnSpc>
              <a:spcBef>
                <a:spcPts val="800"/>
              </a:spcBef>
              <a:buFont typeface="+mj-lt"/>
              <a:buAutoNum type="arabicPeriod" startAt="5"/>
            </a:pPr>
            <a:r>
              <a:rPr lang="en-US" sz="2400" dirty="0"/>
              <a:t>Learner Evaluation and Comparison</a:t>
            </a:r>
          </a:p>
          <a:p>
            <a:pPr marL="514350" indent="-514350">
              <a:lnSpc>
                <a:spcPct val="100000"/>
              </a:lnSpc>
              <a:spcBef>
                <a:spcPts val="800"/>
              </a:spcBef>
              <a:buFont typeface="+mj-lt"/>
              <a:buAutoNum type="arabicPeriod" startAt="5"/>
            </a:pPr>
            <a:r>
              <a:rPr lang="en-US" sz="2400" dirty="0"/>
              <a:t>Mid-Term Test</a:t>
            </a:r>
          </a:p>
          <a:p>
            <a:pPr marL="0" indent="0">
              <a:lnSpc>
                <a:spcPct val="100000"/>
              </a:lnSpc>
              <a:spcBef>
                <a:spcPts val="800"/>
              </a:spcBef>
              <a:buNone/>
            </a:pPr>
            <a:r>
              <a:rPr lang="en-US" sz="2400" i="1" dirty="0"/>
              <a:t>Advanced Topics</a:t>
            </a:r>
          </a:p>
          <a:p>
            <a:pPr marL="514350" indent="-514350">
              <a:lnSpc>
                <a:spcPct val="100000"/>
              </a:lnSpc>
              <a:spcBef>
                <a:spcPts val="800"/>
              </a:spcBef>
              <a:buFont typeface="+mj-lt"/>
              <a:buAutoNum type="arabicPeriod" startAt="9"/>
            </a:pPr>
            <a:r>
              <a:rPr lang="en-US" sz="2400" dirty="0"/>
              <a:t>Dimension Reduction</a:t>
            </a:r>
          </a:p>
          <a:p>
            <a:pPr marL="514350" indent="-514350">
              <a:lnSpc>
                <a:spcPct val="100000"/>
              </a:lnSpc>
              <a:spcBef>
                <a:spcPts val="800"/>
              </a:spcBef>
              <a:buFont typeface="+mj-lt"/>
              <a:buAutoNum type="arabicPeriod" startAt="9"/>
            </a:pPr>
            <a:r>
              <a:rPr lang="en-US" sz="2400" dirty="0"/>
              <a:t>Naïve Bayes*</a:t>
            </a:r>
          </a:p>
          <a:p>
            <a:pPr marL="514350" indent="-514350">
              <a:lnSpc>
                <a:spcPct val="100000"/>
              </a:lnSpc>
              <a:spcBef>
                <a:spcPts val="800"/>
              </a:spcBef>
              <a:buFont typeface="+mj-lt"/>
              <a:buAutoNum type="arabicPeriod" startAt="9"/>
            </a:pPr>
            <a:r>
              <a:rPr lang="en-US" sz="2400" dirty="0"/>
              <a:t>Neural Networks</a:t>
            </a:r>
          </a:p>
          <a:p>
            <a:pPr marL="514350" indent="-514350">
              <a:lnSpc>
                <a:spcPct val="100000"/>
              </a:lnSpc>
              <a:spcBef>
                <a:spcPts val="800"/>
              </a:spcBef>
              <a:buFont typeface="+mj-lt"/>
              <a:buAutoNum type="arabicPeriod" startAt="9"/>
            </a:pPr>
            <a:r>
              <a:rPr lang="en-US" sz="2400" dirty="0"/>
              <a:t>Support Vector Machines*</a:t>
            </a:r>
          </a:p>
          <a:p>
            <a:pPr marL="514350" indent="-514350">
              <a:lnSpc>
                <a:spcPct val="100000"/>
              </a:lnSpc>
              <a:spcBef>
                <a:spcPts val="800"/>
              </a:spcBef>
              <a:buFont typeface="+mj-lt"/>
              <a:buAutoNum type="arabicPeriod" startAt="9"/>
            </a:pPr>
            <a:r>
              <a:rPr lang="en-US" sz="2400" dirty="0"/>
              <a:t>Combining Multiple Learners</a:t>
            </a:r>
          </a:p>
          <a:p>
            <a:pPr marL="514350" indent="-514350">
              <a:lnSpc>
                <a:spcPct val="100000"/>
              </a:lnSpc>
              <a:spcBef>
                <a:spcPts val="800"/>
              </a:spcBef>
              <a:buFont typeface="+mj-lt"/>
              <a:buAutoNum type="arabicPeriod" startAt="9"/>
            </a:pPr>
            <a:r>
              <a:rPr lang="en-US" sz="2400" dirty="0"/>
              <a:t>Self-Learner System</a:t>
            </a:r>
          </a:p>
          <a:p>
            <a:pPr marL="514350" indent="-514350">
              <a:lnSpc>
                <a:spcPct val="100000"/>
              </a:lnSpc>
              <a:spcBef>
                <a:spcPts val="800"/>
              </a:spcBef>
              <a:buFont typeface="+mj-lt"/>
              <a:buAutoNum type="arabicPeriod" startAt="9"/>
            </a:pPr>
            <a:r>
              <a:rPr lang="en-US" sz="2400" dirty="0"/>
              <a:t>Final Exam</a:t>
            </a:r>
          </a:p>
        </p:txBody>
      </p:sp>
      <p:sp>
        <p:nvSpPr>
          <p:cNvPr id="7" name="Slide Number Placeholder 6"/>
          <p:cNvSpPr>
            <a:spLocks noGrp="1"/>
          </p:cNvSpPr>
          <p:nvPr>
            <p:ph type="sldNum" sz="quarter" idx="12"/>
          </p:nvPr>
        </p:nvSpPr>
        <p:spPr/>
        <p:txBody>
          <a:bodyPr/>
          <a:lstStyle/>
          <a:p>
            <a:fld id="{1C20BA80-1909-427C-B3BD-3DD8AEAFD5BE}" type="slidenum">
              <a:rPr lang="en-US" smtClean="0"/>
              <a:t>6</a:t>
            </a:fld>
            <a:endParaRPr lang="en-US" dirty="0"/>
          </a:p>
        </p:txBody>
      </p:sp>
      <p:pic>
        <p:nvPicPr>
          <p:cNvPr id="6" name="Picture 5">
            <a:extLst>
              <a:ext uri="{FF2B5EF4-FFF2-40B4-BE49-F238E27FC236}">
                <a16:creationId xmlns:a16="http://schemas.microsoft.com/office/drawing/2014/main" id="{D228E096-BFFC-45D1-9B78-98E1CC6B50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4" name="TextBox 3">
            <a:extLst>
              <a:ext uri="{FF2B5EF4-FFF2-40B4-BE49-F238E27FC236}">
                <a16:creationId xmlns:a16="http://schemas.microsoft.com/office/drawing/2014/main" id="{655EB1DA-F2BC-44B9-A442-F5745ADC2EF4}"/>
              </a:ext>
            </a:extLst>
          </p:cNvPr>
          <p:cNvSpPr txBox="1"/>
          <p:nvPr/>
        </p:nvSpPr>
        <p:spPr>
          <a:xfrm>
            <a:off x="10075147" y="5807631"/>
            <a:ext cx="2021604" cy="369332"/>
          </a:xfrm>
          <a:prstGeom prst="rect">
            <a:avLst/>
          </a:prstGeom>
          <a:noFill/>
        </p:spPr>
        <p:txBody>
          <a:bodyPr wrap="square" rtlCol="0">
            <a:spAutoFit/>
          </a:bodyPr>
          <a:lstStyle/>
          <a:p>
            <a:r>
              <a:rPr lang="en-US" dirty="0"/>
              <a:t>* Assignment Week</a:t>
            </a:r>
          </a:p>
        </p:txBody>
      </p:sp>
    </p:spTree>
    <p:extLst>
      <p:ext uri="{BB962C8B-B14F-4D97-AF65-F5344CB8AC3E}">
        <p14:creationId xmlns:p14="http://schemas.microsoft.com/office/powerpoint/2010/main" val="17428969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Support Vector Machines</a:t>
            </a:r>
          </a:p>
        </p:txBody>
      </p:sp>
      <p:sp>
        <p:nvSpPr>
          <p:cNvPr id="3" name="Content Placeholder 2"/>
          <p:cNvSpPr>
            <a:spLocks noGrp="1"/>
          </p:cNvSpPr>
          <p:nvPr>
            <p:ph idx="1"/>
          </p:nvPr>
        </p:nvSpPr>
        <p:spPr/>
        <p:txBody>
          <a:bodyPr>
            <a:normAutofit/>
          </a:bodyPr>
          <a:lstStyle/>
          <a:p>
            <a:r>
              <a:rPr lang="en-US" dirty="0"/>
              <a:t>Chapter 13 of the Machine Learning book</a:t>
            </a:r>
          </a:p>
          <a:p>
            <a:r>
              <a:rPr lang="en-US" dirty="0"/>
              <a:t>Kernel Machines</a:t>
            </a:r>
          </a:p>
          <a:p>
            <a:r>
              <a:rPr lang="en-US" dirty="0"/>
              <a:t>Builds a binary classifier (i.e., the label variable has only two possible values) by solving a convex optimization problem.</a:t>
            </a:r>
          </a:p>
          <a:p>
            <a:pPr lvl="1"/>
            <a:r>
              <a:rPr lang="en-US" dirty="0"/>
              <a:t>The optimization problem is to find the hyperplane (i.e., a linear function of the features) that maximizes the margin (i.e., the separation) between the two classes of the target.</a:t>
            </a:r>
          </a:p>
          <a:p>
            <a:pPr lvl="1"/>
            <a:r>
              <a:rPr lang="en-US" dirty="0"/>
              <a:t>The training data near the hyperplane are called the support vectors.</a:t>
            </a:r>
          </a:p>
          <a:p>
            <a:pPr lvl="1"/>
            <a:r>
              <a:rPr lang="en-US" dirty="0"/>
              <a:t>The result of training is the support vectors and the weights that are given to them. </a:t>
            </a:r>
          </a:p>
          <a:p>
            <a:pPr marL="0" indent="0">
              <a:buNone/>
            </a:pPr>
            <a:endParaRPr lang="en-US" dirty="0"/>
          </a:p>
          <a:p>
            <a:endParaRPr lang="en-US" dirty="0"/>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60</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7745422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Support Vector Machines</a:t>
            </a:r>
          </a:p>
        </p:txBody>
      </p:sp>
      <p:sp>
        <p:nvSpPr>
          <p:cNvPr id="3" name="Content Placeholder 2"/>
          <p:cNvSpPr>
            <a:spLocks noGrp="1"/>
          </p:cNvSpPr>
          <p:nvPr>
            <p:ph idx="1"/>
          </p:nvPr>
        </p:nvSpPr>
        <p:spPr>
          <a:xfrm>
            <a:off x="838200" y="1825625"/>
            <a:ext cx="4874443" cy="4351338"/>
          </a:xfrm>
        </p:spPr>
        <p:txBody>
          <a:bodyPr>
            <a:normAutofit fontScale="92500"/>
          </a:bodyPr>
          <a:lstStyle/>
          <a:p>
            <a:r>
              <a:rPr lang="en-US" dirty="0"/>
              <a:t>Both Line A and Line B can separate the two groups of observations.</a:t>
            </a:r>
          </a:p>
          <a:p>
            <a:r>
              <a:rPr lang="en-US" dirty="0"/>
              <a:t>However, Line A is preferred as it has a wider margin from either group of the observations.</a:t>
            </a:r>
          </a:p>
          <a:p>
            <a:r>
              <a:rPr lang="en-US" dirty="0"/>
              <a:t>If the new observation (    ) comes, it will be misclassified as the blue square using Line B, but correctly classified using Line A.</a:t>
            </a:r>
          </a:p>
          <a:p>
            <a:endParaRPr lang="en-US" dirty="0"/>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61</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4" name="Picture 3">
            <a:extLst>
              <a:ext uri="{FF2B5EF4-FFF2-40B4-BE49-F238E27FC236}">
                <a16:creationId xmlns:a16="http://schemas.microsoft.com/office/drawing/2014/main" id="{FD10486F-EB0D-43C2-B743-7516F33C4B5B}"/>
              </a:ext>
            </a:extLst>
          </p:cNvPr>
          <p:cNvPicPr>
            <a:picLocks noChangeAspect="1"/>
          </p:cNvPicPr>
          <p:nvPr/>
        </p:nvPicPr>
        <p:blipFill>
          <a:blip r:embed="rId4"/>
          <a:stretch>
            <a:fillRect/>
          </a:stretch>
        </p:blipFill>
        <p:spPr>
          <a:xfrm>
            <a:off x="6096000" y="1825625"/>
            <a:ext cx="5710811" cy="4114800"/>
          </a:xfrm>
          <a:prstGeom prst="rect">
            <a:avLst/>
          </a:prstGeom>
        </p:spPr>
      </p:pic>
      <p:sp>
        <p:nvSpPr>
          <p:cNvPr id="5" name="Star: 5 Points 4">
            <a:extLst>
              <a:ext uri="{FF2B5EF4-FFF2-40B4-BE49-F238E27FC236}">
                <a16:creationId xmlns:a16="http://schemas.microsoft.com/office/drawing/2014/main" id="{6125F2E4-31A1-4871-85F3-07F8566F2716}"/>
              </a:ext>
            </a:extLst>
          </p:cNvPr>
          <p:cNvSpPr/>
          <p:nvPr/>
        </p:nvSpPr>
        <p:spPr>
          <a:xfrm>
            <a:off x="7383413" y="4355183"/>
            <a:ext cx="386499" cy="320511"/>
          </a:xfrm>
          <a:prstGeom prst="star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ar: 5 Points 7">
            <a:extLst>
              <a:ext uri="{FF2B5EF4-FFF2-40B4-BE49-F238E27FC236}">
                <a16:creationId xmlns:a16="http://schemas.microsoft.com/office/drawing/2014/main" id="{CBEB548B-2578-4FDF-899E-036B43FFD18C}"/>
              </a:ext>
            </a:extLst>
          </p:cNvPr>
          <p:cNvSpPr/>
          <p:nvPr/>
        </p:nvSpPr>
        <p:spPr>
          <a:xfrm>
            <a:off x="4311846" y="4271913"/>
            <a:ext cx="386499" cy="320511"/>
          </a:xfrm>
          <a:prstGeom prst="star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70122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Combining Multiple Learners</a:t>
            </a:r>
          </a:p>
        </p:txBody>
      </p:sp>
      <p:sp>
        <p:nvSpPr>
          <p:cNvPr id="3" name="Content Placeholder 2"/>
          <p:cNvSpPr>
            <a:spLocks noGrp="1"/>
          </p:cNvSpPr>
          <p:nvPr>
            <p:ph idx="1"/>
          </p:nvPr>
        </p:nvSpPr>
        <p:spPr/>
        <p:txBody>
          <a:bodyPr>
            <a:normAutofit/>
          </a:bodyPr>
          <a:lstStyle/>
          <a:p>
            <a:r>
              <a:rPr lang="en-US" dirty="0"/>
              <a:t>Chapter 17 of the Machine Learning book</a:t>
            </a:r>
          </a:p>
          <a:p>
            <a:r>
              <a:rPr lang="en-US" dirty="0"/>
              <a:t>Bagging</a:t>
            </a:r>
          </a:p>
          <a:p>
            <a:pPr lvl="1"/>
            <a:r>
              <a:rPr lang="en-US" dirty="0"/>
              <a:t>Increase prediction accuracy by the bootstrap algorithm</a:t>
            </a:r>
          </a:p>
          <a:p>
            <a:r>
              <a:rPr lang="en-US" dirty="0"/>
              <a:t>Boosting</a:t>
            </a:r>
          </a:p>
          <a:p>
            <a:pPr lvl="1"/>
            <a:r>
              <a:rPr lang="en-US" dirty="0"/>
              <a:t>Increase prediction accuracy by giving more attention to observations that can improve accuracy but less attention to those that cannot.</a:t>
            </a:r>
          </a:p>
          <a:p>
            <a:r>
              <a:rPr lang="en-US" dirty="0"/>
              <a:t>Model Ensemble</a:t>
            </a:r>
          </a:p>
          <a:p>
            <a:pPr lvl="1"/>
            <a:r>
              <a:rPr lang="en-US" dirty="0"/>
              <a:t>Use multiple machine learning algorithms to answer the same question</a:t>
            </a:r>
          </a:p>
          <a:p>
            <a:pPr lvl="1"/>
            <a:r>
              <a:rPr lang="en-US" dirty="0"/>
              <a:t>“Cherry-Pick” the best answer or combine the answers together.</a:t>
            </a:r>
          </a:p>
          <a:p>
            <a:endParaRPr lang="en-US" dirty="0"/>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62</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9220583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Self-Learner System</a:t>
            </a:r>
          </a:p>
        </p:txBody>
      </p:sp>
      <p:sp>
        <p:nvSpPr>
          <p:cNvPr id="3" name="Content Placeholder 2"/>
          <p:cNvSpPr>
            <a:spLocks noGrp="1"/>
          </p:cNvSpPr>
          <p:nvPr>
            <p:ph idx="1"/>
          </p:nvPr>
        </p:nvSpPr>
        <p:spPr/>
        <p:txBody>
          <a:bodyPr>
            <a:normAutofit/>
          </a:bodyPr>
          <a:lstStyle/>
          <a:p>
            <a:r>
              <a:rPr lang="en-US" dirty="0"/>
              <a:t>Additional materials</a:t>
            </a:r>
          </a:p>
          <a:p>
            <a:r>
              <a:rPr lang="en-US" dirty="0"/>
              <a:t>A project that I have been working for two years as part of my job at the SAS Institute.</a:t>
            </a:r>
          </a:p>
          <a:p>
            <a:r>
              <a:rPr lang="en-US" dirty="0"/>
              <a:t>The data are streaming in (weekly, daily, hourly, etc.).  The machine will decide if a new learning activity is needed.</a:t>
            </a:r>
          </a:p>
          <a:p>
            <a:r>
              <a:rPr lang="en-US" b="1" dirty="0"/>
              <a:t>Sneak Preview</a:t>
            </a:r>
            <a:r>
              <a:rPr lang="en-US" dirty="0"/>
              <a:t>: A business presentation at the SAS Analytics Experience 2016 conference at Las Vegas</a:t>
            </a:r>
            <a:br>
              <a:rPr lang="en-US" dirty="0"/>
            </a:br>
            <a:r>
              <a:rPr lang="en-US" sz="1400" dirty="0">
                <a:hlinkClick r:id="rId3"/>
              </a:rPr>
              <a:t>https://www.researchgate.net/profile/Ming_Long_Lam/publication/322506573_Self-Learner_in_SAS_Real-Time_Decision_Manager_65/links/5a5cd68c458515c03ede72c1/Self-Learner-in-SAS-Real-Time-Decision-Manager-65</a:t>
            </a:r>
            <a:r>
              <a:rPr lang="en-US" dirty="0"/>
              <a:t> </a:t>
            </a:r>
          </a:p>
          <a:p>
            <a:endParaRPr lang="en-US" dirty="0"/>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63</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8481533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Preparation For Week 2</a:t>
            </a:r>
          </a:p>
        </p:txBody>
      </p:sp>
      <p:sp>
        <p:nvSpPr>
          <p:cNvPr id="3" name="Content Placeholder 2"/>
          <p:cNvSpPr>
            <a:spLocks noGrp="1"/>
          </p:cNvSpPr>
          <p:nvPr>
            <p:ph idx="1"/>
          </p:nvPr>
        </p:nvSpPr>
        <p:spPr/>
        <p:txBody>
          <a:bodyPr>
            <a:normAutofit/>
          </a:bodyPr>
          <a:lstStyle/>
          <a:p>
            <a:r>
              <a:rPr lang="en-US" dirty="0"/>
              <a:t>Get the Machine Learning book</a:t>
            </a:r>
          </a:p>
          <a:p>
            <a:r>
              <a:rPr lang="en-US" dirty="0"/>
              <a:t>Get your Python environment ready</a:t>
            </a:r>
          </a:p>
          <a:p>
            <a:r>
              <a:rPr lang="en-US" dirty="0"/>
              <a:t>Read Chapter 8 of the Machine Learning book</a:t>
            </a:r>
          </a:p>
          <a:p>
            <a:r>
              <a:rPr lang="en-US" dirty="0"/>
              <a:t>Ask yourself:</a:t>
            </a:r>
          </a:p>
          <a:p>
            <a:pPr lvl="1"/>
            <a:r>
              <a:rPr lang="en-US" dirty="0"/>
              <a:t>Why you need to read this chapter?</a:t>
            </a:r>
          </a:p>
          <a:p>
            <a:pPr lvl="1"/>
            <a:r>
              <a:rPr lang="en-US" dirty="0"/>
              <a:t>What problems can I apply the algorithms in this chapter?</a:t>
            </a:r>
          </a:p>
          <a:p>
            <a:endParaRPr lang="en-US" dirty="0"/>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64</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282067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Syllabus: Textbook and Software</a:t>
            </a:r>
          </a:p>
        </p:txBody>
      </p:sp>
      <p:sp>
        <p:nvSpPr>
          <p:cNvPr id="3" name="Content Placeholder 2"/>
          <p:cNvSpPr>
            <a:spLocks noGrp="1"/>
          </p:cNvSpPr>
          <p:nvPr>
            <p:ph idx="1"/>
          </p:nvPr>
        </p:nvSpPr>
        <p:spPr>
          <a:xfrm>
            <a:off x="838200" y="1825625"/>
            <a:ext cx="5257800" cy="4351338"/>
          </a:xfrm>
        </p:spPr>
        <p:txBody>
          <a:bodyPr>
            <a:normAutofit/>
          </a:bodyPr>
          <a:lstStyle/>
          <a:p>
            <a:pPr lvl="0"/>
            <a:r>
              <a:rPr lang="en-US" dirty="0" err="1"/>
              <a:t>Ethem</a:t>
            </a:r>
            <a:r>
              <a:rPr lang="en-US" dirty="0"/>
              <a:t> </a:t>
            </a:r>
            <a:r>
              <a:rPr lang="en-US" dirty="0" err="1"/>
              <a:t>Alpaydin</a:t>
            </a:r>
            <a:r>
              <a:rPr lang="en-US" dirty="0"/>
              <a:t> (2014). </a:t>
            </a:r>
            <a:r>
              <a:rPr lang="en-US" i="1" dirty="0"/>
              <a:t>Introduction to Machine Learning, Third Edition</a:t>
            </a:r>
            <a:r>
              <a:rPr lang="en-US" dirty="0"/>
              <a:t>, MIT Press</a:t>
            </a:r>
          </a:p>
          <a:p>
            <a:pPr marL="0" lvl="0"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7</a:t>
            </a:fld>
            <a:endParaRPr lang="en-US" dirty="0"/>
          </a:p>
        </p:txBody>
      </p:sp>
      <p:pic>
        <p:nvPicPr>
          <p:cNvPr id="8" name="Picture 7">
            <a:extLst>
              <a:ext uri="{FF2B5EF4-FFF2-40B4-BE49-F238E27FC236}">
                <a16:creationId xmlns:a16="http://schemas.microsoft.com/office/drawing/2014/main" id="{195D2E3C-2A6A-4982-926E-7F08202FA3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9" name="Content Placeholder 2">
            <a:extLst>
              <a:ext uri="{FF2B5EF4-FFF2-40B4-BE49-F238E27FC236}">
                <a16:creationId xmlns:a16="http://schemas.microsoft.com/office/drawing/2014/main" id="{C8030D3F-920F-4E4F-B418-F0DB9A6A270D}"/>
              </a:ext>
            </a:extLst>
          </p:cNvPr>
          <p:cNvSpPr txBox="1">
            <a:spLocks/>
          </p:cNvSpPr>
          <p:nvPr/>
        </p:nvSpPr>
        <p:spPr>
          <a:xfrm>
            <a:off x="60960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Python 3.7.0</a:t>
            </a:r>
          </a:p>
          <a:p>
            <a:pPr lvl="1"/>
            <a:r>
              <a:rPr lang="en-US" dirty="0"/>
              <a:t>Platform of your choice (Windows, macOS, or Linux)</a:t>
            </a:r>
          </a:p>
          <a:p>
            <a:pPr lvl="1"/>
            <a:r>
              <a:rPr lang="en-US" dirty="0"/>
              <a:t>Required for completing your programming assignments</a:t>
            </a:r>
          </a:p>
          <a:p>
            <a:pPr lvl="1"/>
            <a:r>
              <a:rPr lang="en-US" dirty="0"/>
              <a:t>I developed Python codes in the Spyder environment</a:t>
            </a:r>
          </a:p>
          <a:p>
            <a:pPr marL="0" indent="0">
              <a:buFont typeface="Arial" panose="020B0604020202020204" pitchFamily="34" charset="0"/>
              <a:buNone/>
            </a:pPr>
            <a:endParaRPr lang="en-US" dirty="0"/>
          </a:p>
        </p:txBody>
      </p:sp>
      <p:pic>
        <p:nvPicPr>
          <p:cNvPr id="4" name="Picture 3">
            <a:extLst>
              <a:ext uri="{FF2B5EF4-FFF2-40B4-BE49-F238E27FC236}">
                <a16:creationId xmlns:a16="http://schemas.microsoft.com/office/drawing/2014/main" id="{BE93921B-2443-48FB-AEF3-849C30612B29}"/>
              </a:ext>
            </a:extLst>
          </p:cNvPr>
          <p:cNvPicPr>
            <a:picLocks noChangeAspect="1"/>
          </p:cNvPicPr>
          <p:nvPr/>
        </p:nvPicPr>
        <p:blipFill>
          <a:blip r:embed="rId4"/>
          <a:stretch>
            <a:fillRect/>
          </a:stretch>
        </p:blipFill>
        <p:spPr>
          <a:xfrm>
            <a:off x="6096000" y="4648186"/>
            <a:ext cx="2587084" cy="731520"/>
          </a:xfrm>
          <a:prstGeom prst="rect">
            <a:avLst/>
          </a:prstGeom>
        </p:spPr>
      </p:pic>
      <p:pic>
        <p:nvPicPr>
          <p:cNvPr id="6" name="Picture 5">
            <a:extLst>
              <a:ext uri="{FF2B5EF4-FFF2-40B4-BE49-F238E27FC236}">
                <a16:creationId xmlns:a16="http://schemas.microsoft.com/office/drawing/2014/main" id="{736A9361-DF21-41B0-BFFF-0608E19A6286}"/>
              </a:ext>
            </a:extLst>
          </p:cNvPr>
          <p:cNvPicPr>
            <a:picLocks noChangeAspect="1"/>
          </p:cNvPicPr>
          <p:nvPr/>
        </p:nvPicPr>
        <p:blipFill>
          <a:blip r:embed="rId5"/>
          <a:stretch>
            <a:fillRect/>
          </a:stretch>
        </p:blipFill>
        <p:spPr>
          <a:xfrm>
            <a:off x="1134244" y="3292475"/>
            <a:ext cx="2743888" cy="3200400"/>
          </a:xfrm>
          <a:prstGeom prst="rect">
            <a:avLst/>
          </a:prstGeom>
        </p:spPr>
      </p:pic>
      <p:pic>
        <p:nvPicPr>
          <p:cNvPr id="11" name="Picture 10">
            <a:extLst>
              <a:ext uri="{FF2B5EF4-FFF2-40B4-BE49-F238E27FC236}">
                <a16:creationId xmlns:a16="http://schemas.microsoft.com/office/drawing/2014/main" id="{256E4C4B-64B5-48B0-9BF0-8E1493DFC9E5}"/>
              </a:ext>
            </a:extLst>
          </p:cNvPr>
          <p:cNvPicPr>
            <a:picLocks noChangeAspect="1"/>
          </p:cNvPicPr>
          <p:nvPr/>
        </p:nvPicPr>
        <p:blipFill>
          <a:blip r:embed="rId6"/>
          <a:stretch>
            <a:fillRect/>
          </a:stretch>
        </p:blipFill>
        <p:spPr>
          <a:xfrm>
            <a:off x="8825959" y="4662784"/>
            <a:ext cx="3286664" cy="731520"/>
          </a:xfrm>
          <a:prstGeom prst="rect">
            <a:avLst/>
          </a:prstGeom>
        </p:spPr>
      </p:pic>
    </p:spTree>
    <p:extLst>
      <p:ext uri="{BB962C8B-B14F-4D97-AF65-F5344CB8AC3E}">
        <p14:creationId xmlns:p14="http://schemas.microsoft.com/office/powerpoint/2010/main" val="3347161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Syllabus: Evaluation and Grade</a:t>
            </a:r>
          </a:p>
        </p:txBody>
      </p:sp>
      <p:sp>
        <p:nvSpPr>
          <p:cNvPr id="3" name="Content Placeholder 2"/>
          <p:cNvSpPr>
            <a:spLocks noGrp="1"/>
          </p:cNvSpPr>
          <p:nvPr>
            <p:ph idx="1"/>
          </p:nvPr>
        </p:nvSpPr>
        <p:spPr>
          <a:xfrm>
            <a:off x="838200" y="1825625"/>
            <a:ext cx="10515600" cy="4351338"/>
          </a:xfrm>
        </p:spPr>
        <p:txBody>
          <a:bodyPr numCol="2" anchor="ctr">
            <a:normAutofit/>
          </a:bodyPr>
          <a:lstStyle/>
          <a:p>
            <a:pPr marL="0" indent="0">
              <a:buNone/>
            </a:pPr>
            <a:r>
              <a:rPr lang="en-US" b="1" dirty="0"/>
              <a:t>Evaluation:</a:t>
            </a:r>
          </a:p>
          <a:p>
            <a:pPr lvl="1"/>
            <a:endParaRPr lang="en-US" sz="2800" dirty="0"/>
          </a:p>
          <a:p>
            <a:pPr lvl="1"/>
            <a:r>
              <a:rPr lang="en-US" sz="2800" dirty="0"/>
              <a:t>50% Assignments</a:t>
            </a:r>
          </a:p>
          <a:p>
            <a:pPr lvl="1"/>
            <a:r>
              <a:rPr lang="en-US" sz="2800" dirty="0"/>
              <a:t>20% Mid-Term Test</a:t>
            </a:r>
          </a:p>
          <a:p>
            <a:pPr lvl="1"/>
            <a:r>
              <a:rPr lang="en-US" sz="2800" dirty="0"/>
              <a:t>30% Final Exam</a:t>
            </a:r>
          </a:p>
          <a:p>
            <a:pPr lvl="1"/>
            <a:endParaRPr lang="en-US" sz="2800" dirty="0"/>
          </a:p>
          <a:p>
            <a:pPr marL="0" indent="0">
              <a:buNone/>
            </a:pPr>
            <a:endParaRPr lang="en-US" dirty="0"/>
          </a:p>
          <a:p>
            <a:pPr marL="0" indent="0">
              <a:buNone/>
            </a:pPr>
            <a:endParaRPr lang="en-US" dirty="0"/>
          </a:p>
          <a:p>
            <a:pPr marL="0" indent="0">
              <a:buNone/>
            </a:pPr>
            <a:endParaRPr lang="en-US" dirty="0"/>
          </a:p>
          <a:p>
            <a:pPr marL="0" indent="0">
              <a:buNone/>
            </a:pPr>
            <a:r>
              <a:rPr lang="en-US" b="1" dirty="0"/>
              <a:t>Letter Grade:</a:t>
            </a:r>
          </a:p>
          <a:p>
            <a:pPr marL="0"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8</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300115746"/>
              </p:ext>
            </p:extLst>
          </p:nvPr>
        </p:nvGraphicFramePr>
        <p:xfrm>
          <a:off x="6096000" y="2484914"/>
          <a:ext cx="4991100" cy="1219200"/>
        </p:xfrm>
        <a:graphic>
          <a:graphicData uri="http://schemas.openxmlformats.org/drawingml/2006/table">
            <a:tbl>
              <a:tblPr/>
              <a:tblGrid>
                <a:gridCol w="542925">
                  <a:extLst>
                    <a:ext uri="{9D8B030D-6E8A-4147-A177-3AD203B41FA5}">
                      <a16:colId xmlns:a16="http://schemas.microsoft.com/office/drawing/2014/main" val="20000"/>
                    </a:ext>
                  </a:extLst>
                </a:gridCol>
                <a:gridCol w="1838325">
                  <a:extLst>
                    <a:ext uri="{9D8B030D-6E8A-4147-A177-3AD203B41FA5}">
                      <a16:colId xmlns:a16="http://schemas.microsoft.com/office/drawing/2014/main" val="20001"/>
                    </a:ext>
                  </a:extLst>
                </a:gridCol>
                <a:gridCol w="2609850">
                  <a:extLst>
                    <a:ext uri="{9D8B030D-6E8A-4147-A177-3AD203B41FA5}">
                      <a16:colId xmlns:a16="http://schemas.microsoft.com/office/drawing/2014/main" val="20002"/>
                    </a:ext>
                  </a:extLst>
                </a:gridCol>
              </a:tblGrid>
              <a:tr h="297749">
                <a:tc>
                  <a:txBody>
                    <a:bodyPr/>
                    <a:lstStyle/>
                    <a:p>
                      <a:pPr marL="0" marR="0">
                        <a:spcBef>
                          <a:spcPts val="0"/>
                        </a:spcBef>
                        <a:spcAft>
                          <a:spcPts val="0"/>
                        </a:spcAft>
                      </a:pPr>
                      <a:r>
                        <a:rPr lang="en-US" sz="2000" dirty="0">
                          <a:effectLst/>
                          <a:latin typeface="+mn-lt"/>
                          <a:ea typeface="Times New Roman" panose="02020603050405020304" pitchFamily="18" charset="0"/>
                        </a:rPr>
                        <a:t>A</a:t>
                      </a: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B050"/>
                    </a:solidFill>
                  </a:tcPr>
                </a:tc>
                <a:tc>
                  <a:txBody>
                    <a:bodyPr/>
                    <a:lstStyle/>
                    <a:p>
                      <a:pPr marL="0" marR="0">
                        <a:spcBef>
                          <a:spcPts val="0"/>
                        </a:spcBef>
                        <a:spcAft>
                          <a:spcPts val="0"/>
                        </a:spcAft>
                      </a:pPr>
                      <a:r>
                        <a:rPr lang="en-US" sz="2000" dirty="0">
                          <a:effectLst/>
                          <a:latin typeface="+mn-lt"/>
                          <a:ea typeface="Times New Roman" panose="02020603050405020304" pitchFamily="18" charset="0"/>
                        </a:rPr>
                        <a:t>Excellent</a:t>
                      </a: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B050"/>
                    </a:solidFill>
                  </a:tcPr>
                </a:tc>
                <a:tc>
                  <a:txBody>
                    <a:bodyPr/>
                    <a:lstStyle/>
                    <a:p>
                      <a:pPr marL="0" marR="0">
                        <a:spcBef>
                          <a:spcPts val="0"/>
                        </a:spcBef>
                        <a:spcAft>
                          <a:spcPts val="0"/>
                        </a:spcAft>
                      </a:pPr>
                      <a:r>
                        <a:rPr lang="en-US" sz="2000" dirty="0">
                          <a:effectLst/>
                          <a:latin typeface="+mn-lt"/>
                          <a:ea typeface="Times New Roman" panose="02020603050405020304" pitchFamily="18" charset="0"/>
                        </a:rPr>
                        <a:t>95% and above</a:t>
                      </a: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B050"/>
                    </a:solidFill>
                  </a:tcPr>
                </a:tc>
                <a:extLst>
                  <a:ext uri="{0D108BD9-81ED-4DB2-BD59-A6C34878D82A}">
                    <a16:rowId xmlns:a16="http://schemas.microsoft.com/office/drawing/2014/main" val="10000"/>
                  </a:ext>
                </a:extLst>
              </a:tr>
              <a:tr h="297749">
                <a:tc>
                  <a:txBody>
                    <a:bodyPr/>
                    <a:lstStyle/>
                    <a:p>
                      <a:pPr marL="0" marR="0">
                        <a:spcBef>
                          <a:spcPts val="0"/>
                        </a:spcBef>
                        <a:spcAft>
                          <a:spcPts val="0"/>
                        </a:spcAft>
                      </a:pPr>
                      <a:r>
                        <a:rPr lang="en-US" sz="2000" dirty="0">
                          <a:effectLst/>
                          <a:latin typeface="+mn-lt"/>
                          <a:ea typeface="Times New Roman" panose="02020603050405020304" pitchFamily="18" charset="0"/>
                        </a:rPr>
                        <a:t>B</a:t>
                      </a: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B050"/>
                    </a:solidFill>
                  </a:tcPr>
                </a:tc>
                <a:tc>
                  <a:txBody>
                    <a:bodyPr/>
                    <a:lstStyle/>
                    <a:p>
                      <a:pPr marL="0" marR="0">
                        <a:spcBef>
                          <a:spcPts val="0"/>
                        </a:spcBef>
                        <a:spcAft>
                          <a:spcPts val="0"/>
                        </a:spcAft>
                      </a:pPr>
                      <a:r>
                        <a:rPr lang="en-US" sz="2000" dirty="0">
                          <a:effectLst/>
                          <a:latin typeface="+mn-lt"/>
                          <a:ea typeface="Times New Roman" panose="02020603050405020304" pitchFamily="18" charset="0"/>
                        </a:rPr>
                        <a:t>Above Average</a:t>
                      </a: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B050"/>
                    </a:solidFill>
                  </a:tcPr>
                </a:tc>
                <a:tc>
                  <a:txBody>
                    <a:bodyPr/>
                    <a:lstStyle/>
                    <a:p>
                      <a:pPr marL="0" marR="0">
                        <a:spcBef>
                          <a:spcPts val="0"/>
                        </a:spcBef>
                        <a:spcAft>
                          <a:spcPts val="0"/>
                        </a:spcAft>
                      </a:pPr>
                      <a:r>
                        <a:rPr lang="en-US" sz="2000" dirty="0">
                          <a:effectLst/>
                          <a:latin typeface="+mn-lt"/>
                          <a:ea typeface="Times New Roman" panose="02020603050405020304" pitchFamily="18" charset="0"/>
                        </a:rPr>
                        <a:t>80% and less than 95% </a:t>
                      </a: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B050"/>
                    </a:solidFill>
                  </a:tcPr>
                </a:tc>
                <a:extLst>
                  <a:ext uri="{0D108BD9-81ED-4DB2-BD59-A6C34878D82A}">
                    <a16:rowId xmlns:a16="http://schemas.microsoft.com/office/drawing/2014/main" val="10001"/>
                  </a:ext>
                </a:extLst>
              </a:tr>
              <a:tr h="297749">
                <a:tc>
                  <a:txBody>
                    <a:bodyPr/>
                    <a:lstStyle/>
                    <a:p>
                      <a:pPr marL="0" marR="0">
                        <a:spcBef>
                          <a:spcPts val="0"/>
                        </a:spcBef>
                        <a:spcAft>
                          <a:spcPts val="0"/>
                        </a:spcAft>
                      </a:pPr>
                      <a:r>
                        <a:rPr lang="en-US" sz="2000" dirty="0">
                          <a:effectLst/>
                          <a:latin typeface="+mn-lt"/>
                          <a:ea typeface="Times New Roman" panose="02020603050405020304" pitchFamily="18" charset="0"/>
                        </a:rPr>
                        <a:t>C</a:t>
                      </a: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B050"/>
                    </a:solidFill>
                  </a:tcPr>
                </a:tc>
                <a:tc>
                  <a:txBody>
                    <a:bodyPr/>
                    <a:lstStyle/>
                    <a:p>
                      <a:pPr marL="0" marR="0">
                        <a:spcBef>
                          <a:spcPts val="0"/>
                        </a:spcBef>
                        <a:spcAft>
                          <a:spcPts val="0"/>
                        </a:spcAft>
                      </a:pPr>
                      <a:r>
                        <a:rPr lang="en-US" sz="2000" dirty="0">
                          <a:effectLst/>
                          <a:latin typeface="+mn-lt"/>
                          <a:ea typeface="Times New Roman" panose="02020603050405020304" pitchFamily="18" charset="0"/>
                        </a:rPr>
                        <a:t>Average</a:t>
                      </a: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B050"/>
                    </a:solidFill>
                  </a:tcPr>
                </a:tc>
                <a:tc>
                  <a:txBody>
                    <a:bodyPr/>
                    <a:lstStyle/>
                    <a:p>
                      <a:pPr marL="0" marR="0">
                        <a:spcBef>
                          <a:spcPts val="0"/>
                        </a:spcBef>
                        <a:spcAft>
                          <a:spcPts val="0"/>
                        </a:spcAft>
                      </a:pPr>
                      <a:r>
                        <a:rPr lang="en-US" sz="2000" dirty="0">
                          <a:effectLst/>
                          <a:latin typeface="+mn-lt"/>
                          <a:ea typeface="Times New Roman" panose="02020603050405020304" pitchFamily="18" charset="0"/>
                        </a:rPr>
                        <a:t>70% and less than 85% </a:t>
                      </a: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B050"/>
                    </a:solidFill>
                  </a:tcPr>
                </a:tc>
                <a:extLst>
                  <a:ext uri="{0D108BD9-81ED-4DB2-BD59-A6C34878D82A}">
                    <a16:rowId xmlns:a16="http://schemas.microsoft.com/office/drawing/2014/main" val="10002"/>
                  </a:ext>
                </a:extLst>
              </a:tr>
              <a:tr h="297749">
                <a:tc>
                  <a:txBody>
                    <a:bodyPr/>
                    <a:lstStyle/>
                    <a:p>
                      <a:pPr marL="0" marR="0">
                        <a:spcBef>
                          <a:spcPts val="0"/>
                        </a:spcBef>
                        <a:spcAft>
                          <a:spcPts val="600"/>
                        </a:spcAft>
                      </a:pPr>
                      <a:r>
                        <a:rPr lang="en-US" sz="2000" dirty="0">
                          <a:effectLst/>
                          <a:latin typeface="+mn-lt"/>
                          <a:ea typeface="Times New Roman" panose="02020603050405020304" pitchFamily="18" charset="0"/>
                        </a:rPr>
                        <a:t>E</a:t>
                      </a: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0000"/>
                    </a:solidFill>
                  </a:tcPr>
                </a:tc>
                <a:tc>
                  <a:txBody>
                    <a:bodyPr/>
                    <a:lstStyle/>
                    <a:p>
                      <a:pPr marL="0" marR="0">
                        <a:spcBef>
                          <a:spcPts val="0"/>
                        </a:spcBef>
                        <a:spcAft>
                          <a:spcPts val="600"/>
                        </a:spcAft>
                      </a:pPr>
                      <a:r>
                        <a:rPr lang="en-US" sz="2000" dirty="0">
                          <a:effectLst/>
                          <a:latin typeface="+mn-lt"/>
                          <a:ea typeface="Times New Roman" panose="02020603050405020304" pitchFamily="18" charset="0"/>
                        </a:rPr>
                        <a:t>Fail</a:t>
                      </a: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0000"/>
                    </a:solidFill>
                  </a:tcPr>
                </a:tc>
                <a:tc>
                  <a:txBody>
                    <a:bodyPr/>
                    <a:lstStyle/>
                    <a:p>
                      <a:pPr marL="0" marR="0">
                        <a:spcBef>
                          <a:spcPts val="0"/>
                        </a:spcBef>
                        <a:spcAft>
                          <a:spcPts val="600"/>
                        </a:spcAft>
                      </a:pPr>
                      <a:r>
                        <a:rPr lang="en-US" sz="2000" dirty="0">
                          <a:effectLst/>
                          <a:latin typeface="+mn-lt"/>
                          <a:ea typeface="Times New Roman" panose="02020603050405020304" pitchFamily="18" charset="0"/>
                        </a:rPr>
                        <a:t>Less than 70% </a:t>
                      </a: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0000"/>
                    </a:solidFill>
                  </a:tcPr>
                </a:tc>
                <a:extLst>
                  <a:ext uri="{0D108BD9-81ED-4DB2-BD59-A6C34878D82A}">
                    <a16:rowId xmlns:a16="http://schemas.microsoft.com/office/drawing/2014/main" val="10008"/>
                  </a:ext>
                </a:extLst>
              </a:tr>
            </a:tbl>
          </a:graphicData>
        </a:graphic>
      </p:graphicFrame>
      <p:pic>
        <p:nvPicPr>
          <p:cNvPr id="8" name="Picture 7">
            <a:extLst>
              <a:ext uri="{FF2B5EF4-FFF2-40B4-BE49-F238E27FC236}">
                <a16:creationId xmlns:a16="http://schemas.microsoft.com/office/drawing/2014/main" id="{FDCDB983-C235-49E8-A6E7-8994A84312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694079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Syllabus: Attendance </a:t>
            </a:r>
          </a:p>
        </p:txBody>
      </p:sp>
      <p:sp>
        <p:nvSpPr>
          <p:cNvPr id="3" name="Content Placeholder 2"/>
          <p:cNvSpPr>
            <a:spLocks noGrp="1"/>
          </p:cNvSpPr>
          <p:nvPr>
            <p:ph idx="1"/>
          </p:nvPr>
        </p:nvSpPr>
        <p:spPr/>
        <p:txBody>
          <a:bodyPr>
            <a:normAutofit/>
          </a:bodyPr>
          <a:lstStyle/>
          <a:p>
            <a:r>
              <a:rPr lang="en-US" dirty="0"/>
              <a:t>Class Meeting Times in Fall 2018</a:t>
            </a:r>
          </a:p>
          <a:p>
            <a:pPr lvl="1"/>
            <a:r>
              <a:rPr lang="en-US" dirty="0"/>
              <a:t>On the Wednesdays from August 22, 2018 to November 31, 2018</a:t>
            </a:r>
          </a:p>
          <a:p>
            <a:pPr lvl="1"/>
            <a:r>
              <a:rPr lang="en-US" dirty="0"/>
              <a:t>No class on November 21, 2018 during the Thanksgiving Break</a:t>
            </a:r>
          </a:p>
          <a:p>
            <a:pPr lvl="1"/>
            <a:r>
              <a:rPr lang="en-US" dirty="0"/>
              <a:t>Between 6:25 pm – 9:05 pm in Room 152 of the Robert A. Pritzker Science Center (150 minutes of instructions and a 10 minutes break)</a:t>
            </a:r>
          </a:p>
          <a:p>
            <a:pPr lvl="1"/>
            <a:r>
              <a:rPr lang="en-US" dirty="0"/>
              <a:t>You may have your supper in class, but be courteous to your classmates </a:t>
            </a:r>
          </a:p>
          <a:p>
            <a:r>
              <a:rPr lang="en-US" dirty="0"/>
              <a:t>You will be excused to miss at most two classes of instructions, provided that you make arrangements with the instructor in advance.</a:t>
            </a:r>
          </a:p>
        </p:txBody>
      </p:sp>
      <p:sp>
        <p:nvSpPr>
          <p:cNvPr id="7" name="Slide Number Placeholder 6"/>
          <p:cNvSpPr>
            <a:spLocks noGrp="1"/>
          </p:cNvSpPr>
          <p:nvPr>
            <p:ph type="sldNum" sz="quarter" idx="12"/>
          </p:nvPr>
        </p:nvSpPr>
        <p:spPr/>
        <p:txBody>
          <a:bodyPr/>
          <a:lstStyle/>
          <a:p>
            <a:fld id="{1C20BA80-1909-427C-B3BD-3DD8AEAFD5BE}" type="slidenum">
              <a:rPr lang="en-US" smtClean="0"/>
              <a:t>9</a:t>
            </a:fld>
            <a:endParaRPr lang="en-US" dirty="0"/>
          </a:p>
        </p:txBody>
      </p:sp>
      <p:pic>
        <p:nvPicPr>
          <p:cNvPr id="6" name="Picture 5">
            <a:extLst>
              <a:ext uri="{FF2B5EF4-FFF2-40B4-BE49-F238E27FC236}">
                <a16:creationId xmlns:a16="http://schemas.microsoft.com/office/drawing/2014/main" id="{264FCBDE-35BA-45A7-9321-2CF6A8F0F7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351285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5178</TotalTime>
  <Words>5305</Words>
  <Application>Microsoft Office PowerPoint</Application>
  <PresentationFormat>Widescreen</PresentationFormat>
  <Paragraphs>700</Paragraphs>
  <Slides>64</Slides>
  <Notes>64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64</vt:i4>
      </vt:variant>
    </vt:vector>
  </HeadingPairs>
  <TitlesOfParts>
    <vt:vector size="72" baseType="lpstr">
      <vt:lpstr>Arial</vt:lpstr>
      <vt:lpstr>Calibri</vt:lpstr>
      <vt:lpstr>Calibri Light</vt:lpstr>
      <vt:lpstr>Courier New</vt:lpstr>
      <vt:lpstr>Symbol</vt:lpstr>
      <vt:lpstr>Times New Roman</vt:lpstr>
      <vt:lpstr>Wingdings</vt:lpstr>
      <vt:lpstr>Office Theme</vt:lpstr>
      <vt:lpstr>   CS 584 Machine Learning</vt:lpstr>
      <vt:lpstr>About the Instructor</vt:lpstr>
      <vt:lpstr>About the Instructor </vt:lpstr>
      <vt:lpstr>About the Teaching Assistant </vt:lpstr>
      <vt:lpstr>Week 1 Agenda</vt:lpstr>
      <vt:lpstr>Syllabus: Weekly Course Schedule </vt:lpstr>
      <vt:lpstr>Syllabus: Textbook and Software</vt:lpstr>
      <vt:lpstr>Syllabus: Evaluation and Grade</vt:lpstr>
      <vt:lpstr>Syllabus: Attendance </vt:lpstr>
      <vt:lpstr>Syllabus: Assignments </vt:lpstr>
      <vt:lpstr>Syllabus: Assignments – Late Work Policy </vt:lpstr>
      <vt:lpstr>Syllabus: Mid-Term Test and Final Exam </vt:lpstr>
      <vt:lpstr>Complete Online Quick Straw Poll</vt:lpstr>
      <vt:lpstr>What is Machine Learning?</vt:lpstr>
      <vt:lpstr>Historical Definitions</vt:lpstr>
      <vt:lpstr>Definitions on the Internet</vt:lpstr>
      <vt:lpstr>Definitions from Tech Company</vt:lpstr>
      <vt:lpstr>Machine Learning (Tom Mitchell,1997)</vt:lpstr>
      <vt:lpstr>A Human Learning Activity</vt:lpstr>
      <vt:lpstr>Three Components of a Learning Activity</vt:lpstr>
      <vt:lpstr>Before a Learning Activity</vt:lpstr>
      <vt:lpstr>The Loan Officer Learning Example</vt:lpstr>
      <vt:lpstr>The Loan Officer Learning Example</vt:lpstr>
      <vt:lpstr>The Loan Officer Learning Example</vt:lpstr>
      <vt:lpstr>The Loan Officer Learning Example</vt:lpstr>
      <vt:lpstr>The Loan Officer Learning Example</vt:lpstr>
      <vt:lpstr>The Loan Officer Learning Example</vt:lpstr>
      <vt:lpstr>The Loan Officer Learning Example</vt:lpstr>
      <vt:lpstr>The Loan Officer Learning Example</vt:lpstr>
      <vt:lpstr>After a Learning Activity</vt:lpstr>
      <vt:lpstr>Follow-Up a Learning Activity</vt:lpstr>
      <vt:lpstr>Follow-Up a Learning Activity</vt:lpstr>
      <vt:lpstr>Machine Learning Life Cycle</vt:lpstr>
      <vt:lpstr>What ML Algorithm Should I Use?</vt:lpstr>
      <vt:lpstr>What ML Algorithm Should I Use?</vt:lpstr>
      <vt:lpstr>PowerPoint Presentation</vt:lpstr>
      <vt:lpstr>Types of Machine Learning Algorithms</vt:lpstr>
      <vt:lpstr>Types of Machine Learning Algorithms</vt:lpstr>
      <vt:lpstr>Brief Preview of Future Topics</vt:lpstr>
      <vt:lpstr>Non-parametric Methods</vt:lpstr>
      <vt:lpstr>Bayesian Decision Theory</vt:lpstr>
      <vt:lpstr>Clustering</vt:lpstr>
      <vt:lpstr>Clustering (A Over-Simplified Example)</vt:lpstr>
      <vt:lpstr>Decision Trees</vt:lpstr>
      <vt:lpstr>Decision Trees (The Loan Officer Example)</vt:lpstr>
      <vt:lpstr>Logistic Regression</vt:lpstr>
      <vt:lpstr>Logistic Regression Example</vt:lpstr>
      <vt:lpstr>Logistic Regression Example</vt:lpstr>
      <vt:lpstr>Logistic Regression Example</vt:lpstr>
      <vt:lpstr>Logistic Regression Example</vt:lpstr>
      <vt:lpstr>Logistic Regression Example</vt:lpstr>
      <vt:lpstr>Learner Evaluation and Comparison</vt:lpstr>
      <vt:lpstr>Dimension Reduction</vt:lpstr>
      <vt:lpstr>Naïve Bayes</vt:lpstr>
      <vt:lpstr>Naïve Bayes Example</vt:lpstr>
      <vt:lpstr>Naïve Bayes Example</vt:lpstr>
      <vt:lpstr>Naïve Bayes Example</vt:lpstr>
      <vt:lpstr>Naïve Bayes Example</vt:lpstr>
      <vt:lpstr>Neural Networks</vt:lpstr>
      <vt:lpstr>Support Vector Machines</vt:lpstr>
      <vt:lpstr>Support Vector Machines</vt:lpstr>
      <vt:lpstr>Combining Multiple Learners</vt:lpstr>
      <vt:lpstr>Self-Learner System</vt:lpstr>
      <vt:lpstr>Preparation For Week 2</vt:lpstr>
    </vt:vector>
  </TitlesOfParts>
  <Company>SAS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SAS Workshop for MSc Analytics</dc:title>
  <dc:creator>Ming-Long Lam</dc:creator>
  <cp:lastModifiedBy>Ming-Long Lam</cp:lastModifiedBy>
  <cp:revision>1099</cp:revision>
  <cp:lastPrinted>2014-06-20T14:10:14Z</cp:lastPrinted>
  <dcterms:created xsi:type="dcterms:W3CDTF">2014-05-31T22:30:28Z</dcterms:created>
  <dcterms:modified xsi:type="dcterms:W3CDTF">2018-08-22T17:31:21Z</dcterms:modified>
</cp:coreProperties>
</file>