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461" r:id="rId3"/>
    <p:sldId id="500" r:id="rId4"/>
    <p:sldId id="501" r:id="rId5"/>
    <p:sldId id="502" r:id="rId6"/>
    <p:sldId id="481" r:id="rId7"/>
    <p:sldId id="504" r:id="rId8"/>
    <p:sldId id="503" r:id="rId9"/>
    <p:sldId id="483" r:id="rId10"/>
    <p:sldId id="505" r:id="rId11"/>
    <p:sldId id="509" r:id="rId12"/>
    <p:sldId id="506" r:id="rId13"/>
    <p:sldId id="512" r:id="rId14"/>
    <p:sldId id="484" r:id="rId15"/>
    <p:sldId id="510" r:id="rId16"/>
    <p:sldId id="507" r:id="rId17"/>
    <p:sldId id="508" r:id="rId18"/>
    <p:sldId id="513" r:id="rId19"/>
    <p:sldId id="514" r:id="rId20"/>
    <p:sldId id="515" r:id="rId21"/>
    <p:sldId id="516" r:id="rId22"/>
    <p:sldId id="517" r:id="rId23"/>
    <p:sldId id="518" r:id="rId24"/>
    <p:sldId id="519" r:id="rId25"/>
    <p:sldId id="523" r:id="rId26"/>
    <p:sldId id="536" r:id="rId27"/>
    <p:sldId id="533" r:id="rId28"/>
    <p:sldId id="534" r:id="rId29"/>
    <p:sldId id="535" r:id="rId30"/>
    <p:sldId id="537" r:id="rId31"/>
    <p:sldId id="538" r:id="rId32"/>
    <p:sldId id="539" r:id="rId33"/>
    <p:sldId id="540" r:id="rId34"/>
    <p:sldId id="520" r:id="rId35"/>
    <p:sldId id="521" r:id="rId36"/>
    <p:sldId id="522" r:id="rId37"/>
    <p:sldId id="532" r:id="rId38"/>
    <p:sldId id="543" r:id="rId39"/>
    <p:sldId id="544" r:id="rId40"/>
    <p:sldId id="545" r:id="rId41"/>
    <p:sldId id="546" r:id="rId42"/>
    <p:sldId id="547" r:id="rId43"/>
    <p:sldId id="548" r:id="rId44"/>
    <p:sldId id="549" r:id="rId45"/>
    <p:sldId id="550" r:id="rId46"/>
    <p:sldId id="551" r:id="rId47"/>
    <p:sldId id="552" r:id="rId48"/>
    <p:sldId id="606" r:id="rId49"/>
    <p:sldId id="499" r:id="rId50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9237F10-8943-4457-A61F-7A2A0E202088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83394041-AB16-4FF7-A9C5-62D99BEC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6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49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83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03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83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65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09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35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04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91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06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481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53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24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44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50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52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983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59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461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961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81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962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68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680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666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437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467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492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138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933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70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360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477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22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107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133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782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161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370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412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709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92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54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42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80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28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25F-65ED-4B73-85C5-202F4C738597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6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1023-42B8-48D6-8759-38078A4B79CC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1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C69A-F500-4A9D-B61C-F5091DD2C727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077-5ADA-4D53-9C31-27E136949202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1C20BA80-1909-427C-B3BD-3DD8AEAFD5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2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D5EF-D3AA-4DDB-99C8-497F8A27F6F0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4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69DA-F0BE-48C2-9E54-DD6F731B072E}" type="datetime1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9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D457-FAAA-480B-BC00-0D6A59C1AA3D}" type="datetime1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1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34F5-3FB1-4F32-836D-B57BA95CBC29}" type="datetime1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3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F2E3-AE90-488D-8146-868293815B65}" type="datetime1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1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40AA-A86E-4197-8C83-723554E81E00}" type="datetime1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5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A70-A184-4158-8A37-ADCD1DFAD00B}" type="datetime1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accent1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F0BB-8B56-4A48-9893-D90F7549EB85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BA80-1909-427C-B3BD-3DD8AEAF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html/htmledition/naive-bayes-text-classification-1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6514" y="2117627"/>
            <a:ext cx="8098971" cy="1885206"/>
          </a:xfrm>
          <a:noFill/>
        </p:spPr>
        <p:txBody>
          <a:bodyPr>
            <a:noAutofit/>
          </a:bodyPr>
          <a:lstStyle/>
          <a:p>
            <a:br>
              <a:rPr lang="en-US" sz="7000" b="1">
                <a:solidFill>
                  <a:schemeClr val="bg1"/>
                </a:solidFill>
              </a:rPr>
            </a:br>
            <a:br>
              <a:rPr lang="en-US" sz="7000" b="1">
                <a:solidFill>
                  <a:schemeClr val="bg1"/>
                </a:solidFill>
              </a:rPr>
            </a:br>
            <a:br>
              <a:rPr lang="en-US" sz="7000" b="1">
                <a:solidFill>
                  <a:schemeClr val="bg1"/>
                </a:solidFill>
              </a:rPr>
            </a:br>
            <a:r>
              <a:rPr lang="en-US" sz="7000" b="1">
                <a:solidFill>
                  <a:schemeClr val="accent5">
                    <a:lumMod val="50000"/>
                  </a:schemeClr>
                </a:solidFill>
              </a:rPr>
              <a:t>CS 584</a:t>
            </a:r>
            <a:br>
              <a:rPr lang="en-US" sz="7000" b="1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7000" b="1">
                <a:solidFill>
                  <a:schemeClr val="accent5">
                    <a:lumMod val="50000"/>
                  </a:schemeClr>
                </a:solidFill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40373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sz="4000"/>
              <a:t>Week 10</a:t>
            </a:r>
          </a:p>
          <a:p>
            <a:r>
              <a:rPr lang="en-US" sz="4000"/>
              <a:t>October 24, 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1C20BA80-1909-427C-B3BD-3DD8AEAFD5BE}" type="slidenum">
              <a:rPr lang="en-US" smtClean="0">
                <a:solidFill>
                  <a:srgbClr val="FFFF00"/>
                </a:solidFill>
              </a:rPr>
              <a:t>1</a:t>
            </a:fld>
            <a:endParaRPr lang="en-US">
              <a:solidFill>
                <a:srgbClr val="FFFF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1E5C9E-5B35-47BB-8A82-326EB9820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"/>
            <a:ext cx="12192000" cy="13166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31395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Bayesian Network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Similarly, </a:t>
            </a:r>
            <a:r>
              <a:rPr lang="en-US" err="1"/>
              <a:t>Pr</a:t>
            </a:r>
            <a:r>
              <a:rPr lang="en-US"/>
              <a:t>(B, E, A) = </a:t>
            </a:r>
            <a:r>
              <a:rPr lang="en-US" err="1"/>
              <a:t>Pr</a:t>
            </a:r>
            <a:r>
              <a:rPr lang="en-US"/>
              <a:t>(A|B, E) * </a:t>
            </a:r>
            <a:r>
              <a:rPr lang="en-US" err="1"/>
              <a:t>Pr</a:t>
            </a:r>
            <a:r>
              <a:rPr lang="en-US"/>
              <a:t>(B, E)</a:t>
            </a:r>
          </a:p>
          <a:p>
            <a:r>
              <a:rPr lang="en-US"/>
              <a:t>The events Burglary and Earthquake are assumed independent, thus </a:t>
            </a:r>
            <a:r>
              <a:rPr lang="en-US" err="1"/>
              <a:t>Pr</a:t>
            </a:r>
            <a:r>
              <a:rPr lang="en-US"/>
              <a:t>(B, E) = </a:t>
            </a:r>
            <a:r>
              <a:rPr lang="en-US" err="1"/>
              <a:t>Pr</a:t>
            </a:r>
            <a:r>
              <a:rPr lang="en-US"/>
              <a:t>(B) * </a:t>
            </a:r>
            <a:r>
              <a:rPr lang="en-US" err="1"/>
              <a:t>Pr</a:t>
            </a:r>
            <a:r>
              <a:rPr lang="en-US"/>
              <a:t>(E).</a:t>
            </a:r>
          </a:p>
          <a:p>
            <a:r>
              <a:rPr lang="en-US"/>
              <a:t>Therefore, </a:t>
            </a:r>
            <a:r>
              <a:rPr lang="en-US" err="1"/>
              <a:t>Pr</a:t>
            </a:r>
            <a:r>
              <a:rPr lang="en-US"/>
              <a:t>(B, E, A, J, M) = </a:t>
            </a:r>
            <a:r>
              <a:rPr lang="en-US" err="1">
                <a:solidFill>
                  <a:srgbClr val="0070C0"/>
                </a:solidFill>
              </a:rPr>
              <a:t>Pr</a:t>
            </a:r>
            <a:r>
              <a:rPr lang="en-US">
                <a:solidFill>
                  <a:srgbClr val="0070C0"/>
                </a:solidFill>
              </a:rPr>
              <a:t>(J, M|B, E, A)</a:t>
            </a:r>
            <a:r>
              <a:rPr lang="en-US"/>
              <a:t> * </a:t>
            </a:r>
            <a:r>
              <a:rPr lang="en-US" err="1"/>
              <a:t>Pr</a:t>
            </a:r>
            <a:r>
              <a:rPr lang="en-US"/>
              <a:t>(B, E, A)</a:t>
            </a:r>
            <a:br>
              <a:rPr lang="en-US"/>
            </a:br>
            <a:r>
              <a:rPr lang="en-US"/>
              <a:t>= </a:t>
            </a:r>
            <a:r>
              <a:rPr lang="en-US" err="1">
                <a:solidFill>
                  <a:srgbClr val="0070C0"/>
                </a:solidFill>
              </a:rPr>
              <a:t>Pr</a:t>
            </a:r>
            <a:r>
              <a:rPr lang="en-US">
                <a:solidFill>
                  <a:srgbClr val="0070C0"/>
                </a:solidFill>
              </a:rPr>
              <a:t>(J|B, E, A) * </a:t>
            </a:r>
            <a:r>
              <a:rPr lang="en-US" err="1">
                <a:solidFill>
                  <a:srgbClr val="0070C0"/>
                </a:solidFill>
              </a:rPr>
              <a:t>Pr</a:t>
            </a:r>
            <a:r>
              <a:rPr lang="en-US">
                <a:solidFill>
                  <a:srgbClr val="0070C0"/>
                </a:solidFill>
              </a:rPr>
              <a:t>(M|B, E, A)</a:t>
            </a:r>
            <a:r>
              <a:rPr lang="en-US"/>
              <a:t> * </a:t>
            </a:r>
            <a:r>
              <a:rPr lang="en-US" err="1"/>
              <a:t>Pr</a:t>
            </a:r>
            <a:r>
              <a:rPr lang="en-US"/>
              <a:t>(B, E, A)</a:t>
            </a:r>
            <a:br>
              <a:rPr lang="en-US"/>
            </a:br>
            <a:r>
              <a:rPr lang="en-US"/>
              <a:t>= </a:t>
            </a:r>
            <a:r>
              <a:rPr lang="en-US" err="1">
                <a:solidFill>
                  <a:srgbClr val="0070C0"/>
                </a:solidFill>
              </a:rPr>
              <a:t>Pr</a:t>
            </a:r>
            <a:r>
              <a:rPr lang="en-US">
                <a:solidFill>
                  <a:srgbClr val="0070C0"/>
                </a:solidFill>
              </a:rPr>
              <a:t>(J|A) * </a:t>
            </a:r>
            <a:r>
              <a:rPr lang="en-US" err="1">
                <a:solidFill>
                  <a:srgbClr val="0070C0"/>
                </a:solidFill>
              </a:rPr>
              <a:t>Pr</a:t>
            </a:r>
            <a:r>
              <a:rPr lang="en-US">
                <a:solidFill>
                  <a:srgbClr val="0070C0"/>
                </a:solidFill>
              </a:rPr>
              <a:t>(M|A)</a:t>
            </a:r>
            <a:r>
              <a:rPr lang="en-US"/>
              <a:t> * </a:t>
            </a:r>
            <a:r>
              <a:rPr lang="en-US" err="1"/>
              <a:t>Pr</a:t>
            </a:r>
            <a:r>
              <a:rPr lang="en-US"/>
              <a:t>(A|B, E) * </a:t>
            </a:r>
            <a:r>
              <a:rPr lang="en-US" err="1"/>
              <a:t>Pr</a:t>
            </a:r>
            <a:r>
              <a:rPr lang="en-US"/>
              <a:t>(B) * </a:t>
            </a:r>
            <a:r>
              <a:rPr lang="en-US" err="1"/>
              <a:t>Pr</a:t>
            </a:r>
            <a:r>
              <a:rPr lang="en-US"/>
              <a:t>(E).</a:t>
            </a:r>
          </a:p>
          <a:p>
            <a:r>
              <a:rPr lang="en-US"/>
              <a:t>The network structure together with the conditional probability distributions completely determines the Bayesian network model. </a:t>
            </a:r>
          </a:p>
          <a:p>
            <a:endParaRPr lang="en-US"/>
          </a:p>
          <a:p>
            <a:endParaRPr lang="en-US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0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Bayesian Network Example: Scenario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Suppose you are at work, the house is being burglarized (B = True), there is no earthquake (E = False), neither John nor Mary calls to say your alarm is ringing (J = False and M = False). What is the probability that the alarm went off (A = True)?</a:t>
            </a:r>
          </a:p>
          <a:p>
            <a:r>
              <a:rPr lang="en-US"/>
              <a:t>Need this probability </a:t>
            </a:r>
            <a:r>
              <a:rPr lang="fr-FR"/>
              <a:t>Pr(A = T|B = T, E = F, J = F, M = F)</a:t>
            </a:r>
            <a:br>
              <a:rPr lang="fr-FR"/>
            </a:br>
            <a:r>
              <a:rPr lang="fr-FR"/>
              <a:t>= Pr(A|B,~E, ~J, ~M)</a:t>
            </a:r>
            <a:br>
              <a:rPr lang="fr-FR"/>
            </a:br>
            <a:r>
              <a:rPr lang="fr-FR"/>
              <a:t>= Pr(B, ~E, A, ~J, ~M) / Pr(B, ~E, ~J, ~M) </a:t>
            </a:r>
            <a:endParaRPr lang="en-US"/>
          </a:p>
          <a:p>
            <a:endParaRPr lang="fr-FR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21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Bayesian Network Example: Scenario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Pr(B, ~E, A, ~J, ~M)</a:t>
            </a:r>
            <a:br>
              <a:rPr lang="fr-FR"/>
            </a:br>
            <a:r>
              <a:rPr lang="fr-FR"/>
              <a:t>= </a:t>
            </a:r>
            <a:r>
              <a:rPr lang="en-US" err="1"/>
              <a:t>Pr</a:t>
            </a:r>
            <a:r>
              <a:rPr lang="en-US"/>
              <a:t>(~J|A) * </a:t>
            </a:r>
            <a:r>
              <a:rPr lang="en-US" err="1"/>
              <a:t>Pr</a:t>
            </a:r>
            <a:r>
              <a:rPr lang="en-US"/>
              <a:t>(~M|A) * </a:t>
            </a:r>
            <a:r>
              <a:rPr lang="en-US" err="1"/>
              <a:t>Pr</a:t>
            </a:r>
            <a:r>
              <a:rPr lang="en-US"/>
              <a:t>(A|B, ~E) * </a:t>
            </a:r>
            <a:r>
              <a:rPr lang="en-US" err="1"/>
              <a:t>Pr</a:t>
            </a:r>
            <a:r>
              <a:rPr lang="en-US"/>
              <a:t>(B) * </a:t>
            </a:r>
            <a:r>
              <a:rPr lang="en-US" err="1"/>
              <a:t>Pr</a:t>
            </a:r>
            <a:r>
              <a:rPr lang="en-US"/>
              <a:t>(~E)</a:t>
            </a:r>
            <a:br>
              <a:rPr lang="en-US"/>
            </a:br>
            <a:r>
              <a:rPr lang="en-US"/>
              <a:t>= (1 – 0.9) * (1 - 0.7) * (0</a:t>
            </a:r>
            <a:r>
              <a:rPr lang="fr-FR"/>
              <a:t>.94) * (0.01) * (1 – 0.02)</a:t>
            </a:r>
            <a:br>
              <a:rPr lang="fr-FR"/>
            </a:br>
            <a:r>
              <a:rPr lang="fr-FR"/>
              <a:t>= </a:t>
            </a:r>
            <a:r>
              <a:rPr lang="en-US"/>
              <a:t>0.000276360</a:t>
            </a:r>
            <a:endParaRPr lang="fr-FR"/>
          </a:p>
          <a:p>
            <a:r>
              <a:rPr lang="fr-FR"/>
              <a:t>Pr(B, ~E, ~A, ~J, ~M)</a:t>
            </a:r>
            <a:br>
              <a:rPr lang="fr-FR"/>
            </a:br>
            <a:r>
              <a:rPr lang="fr-FR"/>
              <a:t>= </a:t>
            </a:r>
            <a:r>
              <a:rPr lang="en-US" err="1"/>
              <a:t>Pr</a:t>
            </a:r>
            <a:r>
              <a:rPr lang="en-US"/>
              <a:t>(~J|~A) * </a:t>
            </a:r>
            <a:r>
              <a:rPr lang="en-US" err="1"/>
              <a:t>Pr</a:t>
            </a:r>
            <a:r>
              <a:rPr lang="en-US"/>
              <a:t>(~M|~A) * </a:t>
            </a:r>
            <a:r>
              <a:rPr lang="en-US" err="1"/>
              <a:t>Pr</a:t>
            </a:r>
            <a:r>
              <a:rPr lang="en-US"/>
              <a:t>(~A|B, ~E) * </a:t>
            </a:r>
            <a:r>
              <a:rPr lang="en-US" err="1"/>
              <a:t>Pr</a:t>
            </a:r>
            <a:r>
              <a:rPr lang="en-US"/>
              <a:t>(B) * </a:t>
            </a:r>
            <a:r>
              <a:rPr lang="en-US" err="1"/>
              <a:t>Pr</a:t>
            </a:r>
            <a:r>
              <a:rPr lang="en-US"/>
              <a:t>(~E)</a:t>
            </a:r>
            <a:br>
              <a:rPr lang="en-US"/>
            </a:br>
            <a:r>
              <a:rPr lang="en-US"/>
              <a:t>= (1 – 0.05) * (1 - 0.01) * (1 – 0.94) * (0.01) * (1 – 0.02)</a:t>
            </a:r>
            <a:br>
              <a:rPr lang="en-US"/>
            </a:br>
            <a:r>
              <a:rPr lang="en-US"/>
              <a:t>= 0.000553014</a:t>
            </a:r>
          </a:p>
          <a:p>
            <a:r>
              <a:rPr lang="fr-FR"/>
              <a:t>Pr(B, ~E, ~J, ~M) = Pr(B, ~E, A, ~J, ~M) + Pr(B, ~E, ~A, ~J, ~M)</a:t>
            </a:r>
            <a:br>
              <a:rPr lang="fr-FR"/>
            </a:br>
            <a:r>
              <a:rPr lang="fr-FR"/>
              <a:t>= </a:t>
            </a:r>
            <a:r>
              <a:rPr lang="en-US"/>
              <a:t>0.000276360 + 0.000553014 = 0.000829374</a:t>
            </a:r>
          </a:p>
          <a:p>
            <a:endParaRPr lang="en-US"/>
          </a:p>
          <a:p>
            <a:endParaRPr lang="en-US"/>
          </a:p>
          <a:p>
            <a:endParaRPr lang="fr-FR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5812FC0F-36C5-402E-B914-7B3B4B885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7280" y="1690688"/>
            <a:ext cx="3474720" cy="153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85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Bayesian Network Example: Scenario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Suppose you are at work, the house is being burglarized (B = True), there is no earthquake (E = False), neither John nor Mary calls to say your alarm is ringing (J = False and M = False). What is the probability that the alarm went off (A = True)?</a:t>
            </a:r>
          </a:p>
          <a:p>
            <a:r>
              <a:rPr lang="en-US"/>
              <a:t>Need this probability </a:t>
            </a:r>
            <a:r>
              <a:rPr lang="fr-FR"/>
              <a:t>Pr(A = T|B = T, E = F, J = F, M = F)</a:t>
            </a:r>
            <a:br>
              <a:rPr lang="fr-FR"/>
            </a:br>
            <a:r>
              <a:rPr lang="fr-FR"/>
              <a:t>= Pr(A|B,~E, ~J, ~M)</a:t>
            </a:r>
            <a:br>
              <a:rPr lang="fr-FR"/>
            </a:br>
            <a:r>
              <a:rPr lang="fr-FR"/>
              <a:t>= Pr(B, ~E, A, ~J, ~M) / Pr(B, ~E, ~J, ~M)</a:t>
            </a:r>
            <a:br>
              <a:rPr lang="fr-FR"/>
            </a:br>
            <a:r>
              <a:rPr lang="fr-FR"/>
              <a:t>= </a:t>
            </a:r>
            <a:r>
              <a:rPr lang="en-US"/>
              <a:t>0.000276360 / 0.000829374 = 0.333215172</a:t>
            </a:r>
          </a:p>
          <a:p>
            <a:r>
              <a:rPr lang="en-US"/>
              <a:t>In summary, the conditional probability of the alarm having gone off in this situation is about 0.33.</a:t>
            </a:r>
          </a:p>
          <a:p>
            <a:endParaRPr lang="fr-FR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82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Bayesian Network Example: Scenario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Suppose you are at work, the house is burglarized (B = True), there is no earthquake (E = False), your neighbor Mary calls to say your alarm is ringing (M = True), but neighbor John doesn’t call  (J = False). What is the probability that the alarm went off (A = True)?</a:t>
            </a:r>
          </a:p>
          <a:p>
            <a:r>
              <a:rPr lang="en-US"/>
              <a:t>The probability is </a:t>
            </a:r>
            <a:r>
              <a:rPr lang="fr-FR"/>
              <a:t>Pr(A = T|B = T, E = F, J = F, M = T)</a:t>
            </a:r>
            <a:br>
              <a:rPr lang="fr-FR"/>
            </a:br>
            <a:r>
              <a:rPr lang="fr-FR"/>
              <a:t>= Pr(A|B,~E, ~J, M)</a:t>
            </a:r>
            <a:br>
              <a:rPr lang="fr-FR"/>
            </a:br>
            <a:r>
              <a:rPr lang="fr-FR"/>
              <a:t>= Pr(B, ~E, A, ~J, M) / Pr(B, ~E, J, ~M) </a:t>
            </a:r>
            <a:endParaRPr lang="en-US"/>
          </a:p>
          <a:p>
            <a:endParaRPr lang="fr-FR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58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Bayesian Network Example: Scenario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Pr(B, ~E, A, ~J, M)</a:t>
            </a:r>
            <a:br>
              <a:rPr lang="fr-FR"/>
            </a:br>
            <a:r>
              <a:rPr lang="fr-FR"/>
              <a:t>= </a:t>
            </a:r>
            <a:r>
              <a:rPr lang="en-US" err="1"/>
              <a:t>Pr</a:t>
            </a:r>
            <a:r>
              <a:rPr lang="en-US"/>
              <a:t>(~J|A) * </a:t>
            </a:r>
            <a:r>
              <a:rPr lang="en-US" err="1"/>
              <a:t>Pr</a:t>
            </a:r>
            <a:r>
              <a:rPr lang="en-US"/>
              <a:t>(M|A) * </a:t>
            </a:r>
            <a:r>
              <a:rPr lang="en-US" err="1"/>
              <a:t>Pr</a:t>
            </a:r>
            <a:r>
              <a:rPr lang="en-US"/>
              <a:t>(A|B, ~E) * </a:t>
            </a:r>
            <a:r>
              <a:rPr lang="en-US" err="1"/>
              <a:t>Pr</a:t>
            </a:r>
            <a:r>
              <a:rPr lang="en-US"/>
              <a:t>(B) * </a:t>
            </a:r>
            <a:r>
              <a:rPr lang="en-US" err="1"/>
              <a:t>Pr</a:t>
            </a:r>
            <a:r>
              <a:rPr lang="en-US"/>
              <a:t>(~E)</a:t>
            </a:r>
            <a:br>
              <a:rPr lang="en-US"/>
            </a:br>
            <a:r>
              <a:rPr lang="en-US"/>
              <a:t>= (1 – 0.9) * (0.7) * (0</a:t>
            </a:r>
            <a:r>
              <a:rPr lang="fr-FR"/>
              <a:t>.94) * (0.01) * (1 – 0.02)</a:t>
            </a:r>
            <a:br>
              <a:rPr lang="fr-FR"/>
            </a:br>
            <a:r>
              <a:rPr lang="fr-FR"/>
              <a:t>= 0.000644840</a:t>
            </a:r>
          </a:p>
          <a:p>
            <a:r>
              <a:rPr lang="fr-FR"/>
              <a:t>Pr(B, ~E, ~A, ~J, M)</a:t>
            </a:r>
            <a:br>
              <a:rPr lang="fr-FR"/>
            </a:br>
            <a:r>
              <a:rPr lang="fr-FR"/>
              <a:t>= </a:t>
            </a:r>
            <a:r>
              <a:rPr lang="en-US" err="1"/>
              <a:t>Pr</a:t>
            </a:r>
            <a:r>
              <a:rPr lang="en-US"/>
              <a:t>(~J|~A) * </a:t>
            </a:r>
            <a:r>
              <a:rPr lang="en-US" err="1"/>
              <a:t>Pr</a:t>
            </a:r>
            <a:r>
              <a:rPr lang="en-US"/>
              <a:t>(M|~A) * </a:t>
            </a:r>
            <a:r>
              <a:rPr lang="en-US" err="1"/>
              <a:t>Pr</a:t>
            </a:r>
            <a:r>
              <a:rPr lang="en-US"/>
              <a:t>(~A|B, ~E) * </a:t>
            </a:r>
            <a:r>
              <a:rPr lang="en-US" err="1"/>
              <a:t>Pr</a:t>
            </a:r>
            <a:r>
              <a:rPr lang="en-US"/>
              <a:t>(B) * </a:t>
            </a:r>
            <a:r>
              <a:rPr lang="en-US" err="1"/>
              <a:t>Pr</a:t>
            </a:r>
            <a:r>
              <a:rPr lang="en-US"/>
              <a:t>(~E)</a:t>
            </a:r>
            <a:br>
              <a:rPr lang="en-US"/>
            </a:br>
            <a:r>
              <a:rPr lang="en-US"/>
              <a:t>= (1 – 0.05) * 0.01 * (1 – 0.94) * (0.01) * (1 – 0.02)</a:t>
            </a:r>
            <a:br>
              <a:rPr lang="en-US"/>
            </a:br>
            <a:r>
              <a:rPr lang="en-US"/>
              <a:t>= 0.000005586</a:t>
            </a:r>
          </a:p>
          <a:p>
            <a:r>
              <a:rPr lang="fr-FR"/>
              <a:t>Pr(B, ~E, ~J, M) = Pr(B, ~E, A, ~J, M) + Pr(B, ~E, ~A, ~J, M)</a:t>
            </a:r>
            <a:br>
              <a:rPr lang="fr-FR"/>
            </a:br>
            <a:r>
              <a:rPr lang="fr-FR"/>
              <a:t>= 0.00064484 + </a:t>
            </a:r>
            <a:r>
              <a:rPr lang="en-US"/>
              <a:t>0.000005586 = 0.000650426</a:t>
            </a:r>
          </a:p>
          <a:p>
            <a:endParaRPr lang="en-US"/>
          </a:p>
          <a:p>
            <a:endParaRPr lang="en-US"/>
          </a:p>
          <a:p>
            <a:endParaRPr lang="fr-FR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61629016-4AE5-46F1-AE71-243682DC6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7280" y="1690688"/>
            <a:ext cx="3474720" cy="153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54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Bayesian Network Example: Scenario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Suppose you are at work, the house is burglarized (B = True), there is no earthquake (E = False), your neighbor Mary calls to say your alarm is ringing (M = True), but neighbor John doesn’t call  (J = False). What is the probability that the alarm went off (A = True)?</a:t>
            </a:r>
          </a:p>
          <a:p>
            <a:r>
              <a:rPr lang="en-US"/>
              <a:t>The probability is </a:t>
            </a:r>
            <a:r>
              <a:rPr lang="fr-FR"/>
              <a:t>Pr(A = T|B = T, E = F, J = F, M = T) = Pr(A|B,~E, ~J, M)</a:t>
            </a:r>
            <a:br>
              <a:rPr lang="fr-FR"/>
            </a:br>
            <a:r>
              <a:rPr lang="fr-FR"/>
              <a:t>= Pr(B, ~E, A, ~J, M) / Pr(B, ~E, ~J, M)</a:t>
            </a:r>
            <a:br>
              <a:rPr lang="fr-FR"/>
            </a:br>
            <a:r>
              <a:rPr lang="fr-FR"/>
              <a:t>= 0.000644840 / </a:t>
            </a:r>
            <a:r>
              <a:rPr lang="en-US"/>
              <a:t>0.000650426 = 0.991411782</a:t>
            </a:r>
          </a:p>
          <a:p>
            <a:r>
              <a:rPr lang="en-US"/>
              <a:t>In summary, the conditional probability of the alarm having gone off in this situation is about 0.99. </a:t>
            </a:r>
          </a:p>
          <a:p>
            <a:endParaRPr lang="fr-FR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70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Bayesian Network Example: </a:t>
            </a:r>
            <a:r>
              <a:rPr lang="en-US" b="1" err="1">
                <a:solidFill>
                  <a:schemeClr val="bg1"/>
                </a:solidFill>
              </a:rPr>
              <a:t>Pr</a:t>
            </a:r>
            <a:r>
              <a:rPr lang="en-US" b="1">
                <a:solidFill>
                  <a:schemeClr val="bg1"/>
                </a:solidFill>
              </a:rPr>
              <a:t>(A = True)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What is the overall probability that the alarm went off (A = True)?</a:t>
            </a:r>
          </a:p>
          <a:p>
            <a:r>
              <a:rPr lang="en-US"/>
              <a:t>The probability is </a:t>
            </a:r>
            <a:r>
              <a:rPr lang="fr-FR"/>
              <a:t>Pr(A)</a:t>
            </a:r>
            <a:br>
              <a:rPr lang="fr-FR"/>
            </a:br>
            <a:r>
              <a:rPr lang="fr-FR"/>
              <a:t>= Pr(A|B,E)*Pr(B,E) + Pr(A|~B,E)*Pr(~B,E)</a:t>
            </a:r>
            <a:br>
              <a:rPr lang="fr-FR"/>
            </a:br>
            <a:r>
              <a:rPr lang="fr-FR"/>
              <a:t>+ Pr(A|B,~E)*Pr(B,~E) + Pr(A|~B,~E)*Pr(~B,~E)</a:t>
            </a:r>
            <a:br>
              <a:rPr lang="fr-FR"/>
            </a:br>
            <a:br>
              <a:rPr lang="fr-FR"/>
            </a:br>
            <a:r>
              <a:rPr lang="fr-FR"/>
              <a:t>= Pr(A|B,E)*Pr(B) *Pr(E) + Pr(A|~B,E)*Pr(~B)*Pr(E)</a:t>
            </a:r>
            <a:br>
              <a:rPr lang="fr-FR"/>
            </a:br>
            <a:r>
              <a:rPr lang="fr-FR"/>
              <a:t>+ Pr(A|B,~E)*Pr(B) *Pr(~E) + Pr(A|~B,~E)*Pr(~B)*Pr(~E)</a:t>
            </a:r>
            <a:br>
              <a:rPr lang="fr-FR"/>
            </a:br>
            <a:br>
              <a:rPr lang="fr-FR"/>
            </a:br>
            <a:r>
              <a:rPr lang="fr-FR"/>
              <a:t>= 0.95*0.01*0.02 + 0.29*(1-0.01)*0.02</a:t>
            </a:r>
            <a:br>
              <a:rPr lang="fr-FR"/>
            </a:br>
            <a:r>
              <a:rPr lang="fr-FR"/>
              <a:t>+ 0.94*0.01*(1-0.02) + 0.0001*(1-0.01)*(1-0.02) = </a:t>
            </a:r>
            <a:r>
              <a:rPr lang="en-US"/>
              <a:t>0.01524102</a:t>
            </a:r>
            <a:endParaRPr lang="fr-FR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80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Bayesian Network Example: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Mary calls but John did not, </a:t>
            </a:r>
            <a:r>
              <a:rPr lang="en-US" dirty="0" err="1"/>
              <a:t>Pr</a:t>
            </a:r>
            <a:r>
              <a:rPr lang="en-US" dirty="0"/>
              <a:t>(A = T|B = T, E = F, J = F, M = T) = 0.99 &gt; 0.02 = </a:t>
            </a:r>
            <a:r>
              <a:rPr lang="en-US" dirty="0" err="1"/>
              <a:t>Pr</a:t>
            </a:r>
            <a:r>
              <a:rPr lang="en-US" dirty="0"/>
              <a:t>(A), I can surely classify that the alarm did go off.  I should then contact the police to check on my house.</a:t>
            </a:r>
          </a:p>
          <a:p>
            <a:r>
              <a:rPr lang="en-US" dirty="0"/>
              <a:t>When neither Mary nor John calls, </a:t>
            </a:r>
            <a:r>
              <a:rPr lang="fr-FR" dirty="0"/>
              <a:t>Pr(A = T|B = T, E = F, J = F, M = F) = 0.33 &gt; 0.02 = Pr(A), </a:t>
            </a:r>
            <a:r>
              <a:rPr lang="fr-FR" dirty="0" err="1"/>
              <a:t>this</a:t>
            </a:r>
            <a:r>
              <a:rPr lang="fr-FR" dirty="0"/>
              <a:t> is not a </a:t>
            </a:r>
            <a:r>
              <a:rPr lang="fr-FR" dirty="0" err="1"/>
              <a:t>negligible</a:t>
            </a:r>
            <a:r>
              <a:rPr lang="fr-FR" dirty="0"/>
              <a:t> probability.</a:t>
            </a:r>
            <a:r>
              <a:rPr lang="en-US" dirty="0"/>
              <a:t>  I may need to subscribe to some monitoring services too.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37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Naïve Bayes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Naïve Bayes is a particular Bayesian Network.</a:t>
            </a:r>
          </a:p>
          <a:p>
            <a:r>
              <a:rPr lang="en-US" dirty="0"/>
              <a:t>There is an edge from the nominal target variable to each predictor</a:t>
            </a:r>
          </a:p>
          <a:p>
            <a:r>
              <a:rPr lang="en-US" dirty="0"/>
              <a:t>Categorical or interval predictors are allowed. </a:t>
            </a:r>
          </a:p>
          <a:p>
            <a:r>
              <a:rPr lang="en-US" dirty="0"/>
              <a:t>The predictors are assumed to be mutually independent conditional on the target variable.  This is the Naïve part.</a:t>
            </a:r>
          </a:p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92624FD-0060-4ADF-84AB-E1E32E1B0A7D}"/>
              </a:ext>
            </a:extLst>
          </p:cNvPr>
          <p:cNvSpPr/>
          <p:nvPr/>
        </p:nvSpPr>
        <p:spPr>
          <a:xfrm>
            <a:off x="3928187" y="4244208"/>
            <a:ext cx="811764" cy="797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098844-5D0D-4A6E-98B1-119A24A4177D}"/>
              </a:ext>
            </a:extLst>
          </p:cNvPr>
          <p:cNvSpPr/>
          <p:nvPr/>
        </p:nvSpPr>
        <p:spPr>
          <a:xfrm>
            <a:off x="3928187" y="5935515"/>
            <a:ext cx="811764" cy="797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  <a:r>
              <a:rPr lang="en-US" baseline="-2500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98DE52E-28D9-4399-9ABE-803593DB9D4B}"/>
              </a:ext>
            </a:extLst>
          </p:cNvPr>
          <p:cNvSpPr/>
          <p:nvPr/>
        </p:nvSpPr>
        <p:spPr>
          <a:xfrm>
            <a:off x="5265575" y="5935514"/>
            <a:ext cx="811764" cy="797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  <a:r>
              <a:rPr lang="en-US" baseline="-2500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D2FD661-EE97-4519-8CDC-51DD6D78EDBF}"/>
              </a:ext>
            </a:extLst>
          </p:cNvPr>
          <p:cNvSpPr/>
          <p:nvPr/>
        </p:nvSpPr>
        <p:spPr>
          <a:xfrm>
            <a:off x="6728148" y="5923154"/>
            <a:ext cx="811764" cy="797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  <a:r>
              <a:rPr lang="en-US" baseline="-2500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D19D52-EDC4-43C1-B0EC-EFCC60175D06}"/>
              </a:ext>
            </a:extLst>
          </p:cNvPr>
          <p:cNvSpPr/>
          <p:nvPr/>
        </p:nvSpPr>
        <p:spPr>
          <a:xfrm>
            <a:off x="2465614" y="5923153"/>
            <a:ext cx="811764" cy="797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  <a:r>
              <a:rPr lang="en-US" baseline="-2500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EA9B06C-5B4D-4D6C-B23B-E6497F10E9AA}"/>
              </a:ext>
            </a:extLst>
          </p:cNvPr>
          <p:cNvSpPr/>
          <p:nvPr/>
        </p:nvSpPr>
        <p:spPr>
          <a:xfrm>
            <a:off x="978935" y="5940254"/>
            <a:ext cx="811764" cy="797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4D2D17-F4DE-4420-9A33-A665E7E288BF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4334069" y="5041975"/>
            <a:ext cx="0" cy="92690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797550-4115-4AB9-892C-0C5257F89D23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4334069" y="5041975"/>
            <a:ext cx="1337388" cy="96426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7E4744-4813-4DD1-A443-C0695813A2E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4334069" y="5041975"/>
            <a:ext cx="2799961" cy="92690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550D7C-F2F7-4F55-AD21-CBA52BDDF64A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2871497" y="5041975"/>
            <a:ext cx="1462572" cy="92690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4FC0B5-DF8D-49A2-B279-DE3343BF8013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1422917" y="5041975"/>
            <a:ext cx="2911152" cy="96426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29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Week 10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Directed Acyclic Graph</a:t>
            </a:r>
          </a:p>
          <a:p>
            <a:r>
              <a:rPr lang="en-US" dirty="0"/>
              <a:t>Bayesian Network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Chapter 14 of the Machine Learning book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59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Naïve Bayes: 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Denote the target variable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Denote the predictors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dirty="0"/>
                  <a:t>.</a:t>
                </a:r>
              </a:p>
              <a:p>
                <a:r>
                  <a:rPr lang="en-US" dirty="0"/>
                  <a:t>Our goal is to calculate the conditional probability of the target variable given the predictors. This is the Bayes part.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𝑃𝑟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𝑃𝑟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 …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fr-FR" sz="3600" dirty="0"/>
                  <a:t> </a:t>
                </a:r>
                <a:endParaRPr lang="fr-FR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62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Naïve Bayes: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Applying the Bayes’ Theorem,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Using the assumption that the predictors are mutually independent conditional on the target variable,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𝑃𝑟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In other words, if we already knew the state of the target variable, other predictors do not contribute any additional information about the current predictor.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88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Naïve Bayes: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It follows that</a:t>
                </a:r>
                <a:r>
                  <a:rPr lang="fr-FR" dirty="0"/>
                  <a:t>,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𝑃𝑟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𝑃𝑟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 …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𝑃𝑟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nary>
                          <m:naryPr>
                            <m:chr m:val="∏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𝑃𝑟</m:t>
                            </m:r>
                            <m:d>
                              <m:d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𝑃𝑟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, …,  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fr-FR" sz="3600" dirty="0"/>
                  <a:t> </a:t>
                </a:r>
                <a:r>
                  <a:rPr lang="fr-FR" dirty="0"/>
                  <a:t>.</a:t>
                </a:r>
              </a:p>
              <a:p>
                <a:r>
                  <a:rPr lang="en-US" dirty="0"/>
                  <a:t>Although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probability, its value is fixed for a given data. 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the class probability because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categorical.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Naïve Bayes: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given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, we calculate this quantity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(not necessary a probability value) for all possible categories of the target variable.</a:t>
                </a:r>
              </a:p>
              <a:p>
                <a:r>
                  <a:rPr lang="en-US" dirty="0"/>
                  <a:t>Then divide these quantities by the sum of them to make the resulting values probabilities values.</a:t>
                </a:r>
              </a:p>
              <a:p>
                <a:r>
                  <a:rPr lang="en-US" dirty="0"/>
                  <a:t>Finally, select the category whose corresponding probability is the highest.  Alternatively, select the lexically lowest category whose corresponding probability has exceeded a specified threshold.</a:t>
                </a:r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07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Naïve Bayes: Representing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𝑷𝒓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Categorical Predictor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follows the empirical probability distribution.</a:t>
                </a:r>
              </a:p>
              <a:p>
                <a:r>
                  <a:rPr lang="en-US" dirty="0"/>
                  <a:t>Interval Predictor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follows a univariate Gaussian (i.e., Normal) distribution</a:t>
                </a:r>
              </a:p>
              <a:p>
                <a:pPr lvl="1"/>
                <a:r>
                  <a:rPr lang="en-US" dirty="0"/>
                  <a:t>The mean and the variance of that distribution is estimated by the sample mean and the sample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within each category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Count Predictor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follows a multinomial distribution.</a:t>
                </a:r>
              </a:p>
              <a:p>
                <a:pPr lvl="1"/>
                <a:r>
                  <a:rPr lang="en-US" dirty="0"/>
                  <a:t>The parameters of that distribution are estimated by the fractions of observations within each category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28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Naïve Bayes: Customer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531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You are working on a marketing campaign to promote the E-Billing service to bank customers.  You want to build the profiles of customers who will register for the E-Billing service.</a:t>
            </a:r>
          </a:p>
          <a:p>
            <a:r>
              <a:rPr lang="en-US" dirty="0"/>
              <a:t>You have access to a recent Customer Survey Data which contains information about 4,952 customers.</a:t>
            </a:r>
          </a:p>
          <a:p>
            <a:r>
              <a:rPr lang="en-US" dirty="0"/>
              <a:t>The target variable is </a:t>
            </a:r>
            <a:r>
              <a:rPr lang="en-US" dirty="0" err="1"/>
              <a:t>EBilling</a:t>
            </a:r>
            <a:r>
              <a:rPr lang="en-US" dirty="0"/>
              <a:t> (No and Yes)</a:t>
            </a:r>
          </a:p>
          <a:p>
            <a:r>
              <a:rPr lang="en-US" dirty="0"/>
              <a:t>You consider three categorical predictors</a:t>
            </a:r>
          </a:p>
          <a:p>
            <a:pPr lvl="1"/>
            <a:r>
              <a:rPr lang="en-US" dirty="0" err="1"/>
              <a:t>CreditCard</a:t>
            </a:r>
            <a:r>
              <a:rPr lang="en-US" dirty="0"/>
              <a:t>: American Express, Discover, MasterCard, Others, and Visa</a:t>
            </a:r>
          </a:p>
          <a:p>
            <a:pPr lvl="1"/>
            <a:r>
              <a:rPr lang="en-US" dirty="0"/>
              <a:t>Gender: Female and Male</a:t>
            </a:r>
          </a:p>
          <a:p>
            <a:pPr lvl="1"/>
            <a:r>
              <a:rPr lang="en-US" dirty="0" err="1"/>
              <a:t>JobCategory</a:t>
            </a:r>
            <a:r>
              <a:rPr lang="en-US" dirty="0"/>
              <a:t>: Agriculture, Crafts, Labor, Professional, Sales, Service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31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Naïve Bayes: Customer Survey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1C54189-5E15-4114-8C85-09C14C2FCBEF}"/>
              </a:ext>
            </a:extLst>
          </p:cNvPr>
          <p:cNvSpPr/>
          <p:nvPr/>
        </p:nvSpPr>
        <p:spPr>
          <a:xfrm>
            <a:off x="3465145" y="4695956"/>
            <a:ext cx="2580289" cy="1462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Gender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2586B8-2AF4-43FA-8B22-E728F2C5E0A1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4677157" y="3221943"/>
            <a:ext cx="23112" cy="1495862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4469CD8-174D-4BDA-B2B2-41573932AE61}"/>
              </a:ext>
            </a:extLst>
          </p:cNvPr>
          <p:cNvSpPr/>
          <p:nvPr/>
        </p:nvSpPr>
        <p:spPr>
          <a:xfrm>
            <a:off x="6414420" y="4695956"/>
            <a:ext cx="2580289" cy="1462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JobCategory</a:t>
            </a:r>
            <a:endParaRPr lang="en-US" sz="20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413B9B-2BB9-48E2-9EB9-CE24B78AB2CE}"/>
              </a:ext>
            </a:extLst>
          </p:cNvPr>
          <p:cNvSpPr/>
          <p:nvPr/>
        </p:nvSpPr>
        <p:spPr>
          <a:xfrm>
            <a:off x="230533" y="4695956"/>
            <a:ext cx="2580289" cy="1462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CreditCard</a:t>
            </a:r>
            <a:endParaRPr lang="en-US" sz="20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F3DD6D-8324-4318-A6AA-FBCFC4DD19E9}"/>
              </a:ext>
            </a:extLst>
          </p:cNvPr>
          <p:cNvSpPr/>
          <p:nvPr/>
        </p:nvSpPr>
        <p:spPr>
          <a:xfrm>
            <a:off x="3387012" y="1759696"/>
            <a:ext cx="2580289" cy="1462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EBilling</a:t>
            </a:r>
            <a:endParaRPr lang="en-US" sz="2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7AC6FD-EBE2-489C-94E7-B9A5A0D0AC92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4677157" y="3221943"/>
            <a:ext cx="3011454" cy="1495862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7F04F9-D6AE-4423-9E13-5948128CBBB1}"/>
              </a:ext>
            </a:extLst>
          </p:cNvPr>
          <p:cNvCxnSpPr>
            <a:cxnSpLocks/>
            <a:stCxn id="15" idx="4"/>
          </p:cNvCxnSpPr>
          <p:nvPr/>
        </p:nvCxnSpPr>
        <p:spPr>
          <a:xfrm flipH="1">
            <a:off x="1391013" y="3221943"/>
            <a:ext cx="3286144" cy="147401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AE72F6F-E9F6-4C0A-BAD6-F6CE42902BD6}"/>
              </a:ext>
            </a:extLst>
          </p:cNvPr>
          <p:cNvSpPr txBox="1"/>
          <p:nvPr/>
        </p:nvSpPr>
        <p:spPr>
          <a:xfrm>
            <a:off x="8069425" y="2167585"/>
            <a:ext cx="3284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My Theory</a:t>
            </a:r>
            <a:r>
              <a:rPr lang="en-US" dirty="0"/>
              <a:t>:</a:t>
            </a:r>
          </a:p>
          <a:p>
            <a:r>
              <a:rPr lang="en-US" dirty="0"/>
              <a:t>A person’s aptitude (e.g., genes) to embrace E-Billing may also exemplifies in the person’s gender, the choice of credit card (spending vs. saving), and the career path (work/life balance).</a:t>
            </a:r>
          </a:p>
        </p:txBody>
      </p:sp>
    </p:spTree>
    <p:extLst>
      <p:ext uri="{BB962C8B-B14F-4D97-AF65-F5344CB8AC3E}">
        <p14:creationId xmlns:p14="http://schemas.microsoft.com/office/powerpoint/2010/main" val="3352415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Naïve Bayes: Customer Survey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366466-AAE9-4FAD-96BE-9C6042500943}"/>
              </a:ext>
            </a:extLst>
          </p:cNvPr>
          <p:cNvGraphicFramePr>
            <a:graphicFrameLocks noGrp="1"/>
          </p:cNvGraphicFramePr>
          <p:nvPr/>
        </p:nvGraphicFramePr>
        <p:xfrm>
          <a:off x="1019369" y="1616156"/>
          <a:ext cx="4830925" cy="942975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924759904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279812509"/>
                    </a:ext>
                  </a:extLst>
                </a:gridCol>
                <a:gridCol w="2341725">
                  <a:extLst>
                    <a:ext uri="{9D8B030D-6E8A-4147-A177-3AD203B41FA5}">
                      <a16:colId xmlns:a16="http://schemas.microsoft.com/office/drawing/2014/main" val="9606644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EBilling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Probability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7072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5761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94379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40BD2F9-61A1-4F9A-AB2A-11193FE7349F}"/>
              </a:ext>
            </a:extLst>
          </p:cNvPr>
          <p:cNvGraphicFramePr>
            <a:graphicFrameLocks noGrp="1"/>
          </p:cNvGraphicFramePr>
          <p:nvPr/>
        </p:nvGraphicFramePr>
        <p:xfrm>
          <a:off x="1019368" y="2809438"/>
          <a:ext cx="10121384" cy="1562100"/>
        </p:xfrm>
        <a:graphic>
          <a:graphicData uri="http://schemas.openxmlformats.org/drawingml/2006/table">
            <a:tbl>
              <a:tblPr/>
              <a:tblGrid>
                <a:gridCol w="1445912">
                  <a:extLst>
                    <a:ext uri="{9D8B030D-6E8A-4147-A177-3AD203B41FA5}">
                      <a16:colId xmlns:a16="http://schemas.microsoft.com/office/drawing/2014/main" val="3320783388"/>
                    </a:ext>
                  </a:extLst>
                </a:gridCol>
                <a:gridCol w="1445912">
                  <a:extLst>
                    <a:ext uri="{9D8B030D-6E8A-4147-A177-3AD203B41FA5}">
                      <a16:colId xmlns:a16="http://schemas.microsoft.com/office/drawing/2014/main" val="2337140300"/>
                    </a:ext>
                  </a:extLst>
                </a:gridCol>
                <a:gridCol w="1445912">
                  <a:extLst>
                    <a:ext uri="{9D8B030D-6E8A-4147-A177-3AD203B41FA5}">
                      <a16:colId xmlns:a16="http://schemas.microsoft.com/office/drawing/2014/main" val="2401624234"/>
                    </a:ext>
                  </a:extLst>
                </a:gridCol>
                <a:gridCol w="1445912">
                  <a:extLst>
                    <a:ext uri="{9D8B030D-6E8A-4147-A177-3AD203B41FA5}">
                      <a16:colId xmlns:a16="http://schemas.microsoft.com/office/drawing/2014/main" val="1224886702"/>
                    </a:ext>
                  </a:extLst>
                </a:gridCol>
                <a:gridCol w="1445912">
                  <a:extLst>
                    <a:ext uri="{9D8B030D-6E8A-4147-A177-3AD203B41FA5}">
                      <a16:colId xmlns:a16="http://schemas.microsoft.com/office/drawing/2014/main" val="486313482"/>
                    </a:ext>
                  </a:extLst>
                </a:gridCol>
                <a:gridCol w="1445912">
                  <a:extLst>
                    <a:ext uri="{9D8B030D-6E8A-4147-A177-3AD203B41FA5}">
                      <a16:colId xmlns:a16="http://schemas.microsoft.com/office/drawing/2014/main" val="2779602415"/>
                    </a:ext>
                  </a:extLst>
                </a:gridCol>
                <a:gridCol w="1445912">
                  <a:extLst>
                    <a:ext uri="{9D8B030D-6E8A-4147-A177-3AD203B41FA5}">
                      <a16:colId xmlns:a16="http://schemas.microsoft.com/office/drawing/2014/main" val="124308315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CreditCard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148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Ebilling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Express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Discover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MasterCard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4284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3611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15612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A91A7E4-0C5F-476E-A19D-B4A25FAEA829}"/>
              </a:ext>
            </a:extLst>
          </p:cNvPr>
          <p:cNvGraphicFramePr>
            <a:graphicFrameLocks noGrp="1"/>
          </p:cNvGraphicFramePr>
          <p:nvPr/>
        </p:nvGraphicFramePr>
        <p:xfrm>
          <a:off x="1019368" y="4709238"/>
          <a:ext cx="10121384" cy="1562100"/>
        </p:xfrm>
        <a:graphic>
          <a:graphicData uri="http://schemas.openxmlformats.org/drawingml/2006/table">
            <a:tbl>
              <a:tblPr/>
              <a:tblGrid>
                <a:gridCol w="1445912">
                  <a:extLst>
                    <a:ext uri="{9D8B030D-6E8A-4147-A177-3AD203B41FA5}">
                      <a16:colId xmlns:a16="http://schemas.microsoft.com/office/drawing/2014/main" val="31748892"/>
                    </a:ext>
                  </a:extLst>
                </a:gridCol>
                <a:gridCol w="1445912">
                  <a:extLst>
                    <a:ext uri="{9D8B030D-6E8A-4147-A177-3AD203B41FA5}">
                      <a16:colId xmlns:a16="http://schemas.microsoft.com/office/drawing/2014/main" val="259883696"/>
                    </a:ext>
                  </a:extLst>
                </a:gridCol>
                <a:gridCol w="1445912">
                  <a:extLst>
                    <a:ext uri="{9D8B030D-6E8A-4147-A177-3AD203B41FA5}">
                      <a16:colId xmlns:a16="http://schemas.microsoft.com/office/drawing/2014/main" val="357840472"/>
                    </a:ext>
                  </a:extLst>
                </a:gridCol>
                <a:gridCol w="1445912">
                  <a:extLst>
                    <a:ext uri="{9D8B030D-6E8A-4147-A177-3AD203B41FA5}">
                      <a16:colId xmlns:a16="http://schemas.microsoft.com/office/drawing/2014/main" val="2525189632"/>
                    </a:ext>
                  </a:extLst>
                </a:gridCol>
                <a:gridCol w="1445912">
                  <a:extLst>
                    <a:ext uri="{9D8B030D-6E8A-4147-A177-3AD203B41FA5}">
                      <a16:colId xmlns:a16="http://schemas.microsoft.com/office/drawing/2014/main" val="3000110609"/>
                    </a:ext>
                  </a:extLst>
                </a:gridCol>
                <a:gridCol w="1445912">
                  <a:extLst>
                    <a:ext uri="{9D8B030D-6E8A-4147-A177-3AD203B41FA5}">
                      <a16:colId xmlns:a16="http://schemas.microsoft.com/office/drawing/2014/main" val="2126761116"/>
                    </a:ext>
                  </a:extLst>
                </a:gridCol>
                <a:gridCol w="1445912">
                  <a:extLst>
                    <a:ext uri="{9D8B030D-6E8A-4147-A177-3AD203B41FA5}">
                      <a16:colId xmlns:a16="http://schemas.microsoft.com/office/drawing/2014/main" val="373388348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Row Fraction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CreditCard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4243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EBilling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Express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Discover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MasterCard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4655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5622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012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953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Naïve Bayes: Customer Survey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0EE0A7-29C3-41B6-89A7-7E3FA2E8EEC8}"/>
              </a:ext>
            </a:extLst>
          </p:cNvPr>
          <p:cNvGraphicFramePr>
            <a:graphicFrameLocks noGrp="1"/>
          </p:cNvGraphicFramePr>
          <p:nvPr/>
        </p:nvGraphicFramePr>
        <p:xfrm>
          <a:off x="966237" y="1586221"/>
          <a:ext cx="4978400" cy="1257300"/>
        </p:xfrm>
        <a:graphic>
          <a:graphicData uri="http://schemas.openxmlformats.org/drawingml/2006/table">
            <a:tbl>
              <a:tblPr/>
              <a:tblGrid>
                <a:gridCol w="1515706">
                  <a:extLst>
                    <a:ext uri="{9D8B030D-6E8A-4147-A177-3AD203B41FA5}">
                      <a16:colId xmlns:a16="http://schemas.microsoft.com/office/drawing/2014/main" val="1839133708"/>
                    </a:ext>
                  </a:extLst>
                </a:gridCol>
                <a:gridCol w="973494">
                  <a:extLst>
                    <a:ext uri="{9D8B030D-6E8A-4147-A177-3AD203B41FA5}">
                      <a16:colId xmlns:a16="http://schemas.microsoft.com/office/drawing/2014/main" val="389612991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4186414634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4246368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4073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EBilling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4821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4258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83881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46E74B-F1C3-4CAB-8870-C4EAF210C85D}"/>
              </a:ext>
            </a:extLst>
          </p:cNvPr>
          <p:cNvGraphicFramePr>
            <a:graphicFrameLocks noGrp="1"/>
          </p:cNvGraphicFramePr>
          <p:nvPr/>
        </p:nvGraphicFramePr>
        <p:xfrm>
          <a:off x="966237" y="3252480"/>
          <a:ext cx="4978400" cy="1257300"/>
        </p:xfrm>
        <a:graphic>
          <a:graphicData uri="http://schemas.openxmlformats.org/drawingml/2006/table">
            <a:tbl>
              <a:tblPr/>
              <a:tblGrid>
                <a:gridCol w="1497045">
                  <a:extLst>
                    <a:ext uri="{9D8B030D-6E8A-4147-A177-3AD203B41FA5}">
                      <a16:colId xmlns:a16="http://schemas.microsoft.com/office/drawing/2014/main" val="2081985963"/>
                    </a:ext>
                  </a:extLst>
                </a:gridCol>
                <a:gridCol w="992155">
                  <a:extLst>
                    <a:ext uri="{9D8B030D-6E8A-4147-A177-3AD203B41FA5}">
                      <a16:colId xmlns:a16="http://schemas.microsoft.com/office/drawing/2014/main" val="2294167994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83988052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825364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Row Fraction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7542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EBilling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3172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5238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26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58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Naïve Bayes: Customer Survey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35A271-46DE-40B2-A176-EE99AADA3D6E}"/>
              </a:ext>
            </a:extLst>
          </p:cNvPr>
          <p:cNvGraphicFramePr>
            <a:graphicFrameLocks noGrp="1"/>
          </p:cNvGraphicFramePr>
          <p:nvPr/>
        </p:nvGraphicFramePr>
        <p:xfrm>
          <a:off x="958979" y="1690688"/>
          <a:ext cx="9956800" cy="125730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5707316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651498925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83288985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743419682"/>
                    </a:ext>
                  </a:extLst>
                </a:gridCol>
                <a:gridCol w="1377821">
                  <a:extLst>
                    <a:ext uri="{9D8B030D-6E8A-4147-A177-3AD203B41FA5}">
                      <a16:colId xmlns:a16="http://schemas.microsoft.com/office/drawing/2014/main" val="1944980665"/>
                    </a:ext>
                  </a:extLst>
                </a:gridCol>
                <a:gridCol w="1111379">
                  <a:extLst>
                    <a:ext uri="{9D8B030D-6E8A-4147-A177-3AD203B41FA5}">
                      <a16:colId xmlns:a16="http://schemas.microsoft.com/office/drawing/2014/main" val="819935729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156700073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15712122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JobCategory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9757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EBilling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Agriculture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Crafts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Professional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8376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929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78741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533AD3-CCDD-4B97-BEF8-C50DF0B01B9A}"/>
              </a:ext>
            </a:extLst>
          </p:cNvPr>
          <p:cNvGraphicFramePr>
            <a:graphicFrameLocks noGrp="1"/>
          </p:cNvGraphicFramePr>
          <p:nvPr/>
        </p:nvGraphicFramePr>
        <p:xfrm>
          <a:off x="958979" y="3428999"/>
          <a:ext cx="9956800" cy="1651323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3853043996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1362821116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886200637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951857832"/>
                    </a:ext>
                  </a:extLst>
                </a:gridCol>
                <a:gridCol w="1359160">
                  <a:extLst>
                    <a:ext uri="{9D8B030D-6E8A-4147-A177-3AD203B41FA5}">
                      <a16:colId xmlns:a16="http://schemas.microsoft.com/office/drawing/2014/main" val="191414346"/>
                    </a:ext>
                  </a:extLst>
                </a:gridCol>
                <a:gridCol w="1130040">
                  <a:extLst>
                    <a:ext uri="{9D8B030D-6E8A-4147-A177-3AD203B41FA5}">
                      <a16:colId xmlns:a16="http://schemas.microsoft.com/office/drawing/2014/main" val="2916540278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540904864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963576859"/>
                    </a:ext>
                  </a:extLst>
                </a:gridCol>
              </a:tblGrid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Fraction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JobCategory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975139"/>
                  </a:ext>
                </a:extLst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EBilling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Agriculture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Crafts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Professional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488558"/>
                  </a:ext>
                </a:extLst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786105"/>
                  </a:ext>
                </a:extLst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223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64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Directed Acyclic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 Directed Acyclic Graph (DAG) visually displays assumptions about the relationship between variables</a:t>
            </a:r>
          </a:p>
          <a:p>
            <a:pPr lvl="1"/>
            <a:r>
              <a:rPr lang="en-US"/>
              <a:t>The variables are called nodes in the context of graphs</a:t>
            </a:r>
          </a:p>
          <a:p>
            <a:pPr lvl="1"/>
            <a:r>
              <a:rPr lang="en-US"/>
              <a:t>The relationships are represented by lines (or edges) going from one node to another.</a:t>
            </a:r>
          </a:p>
          <a:p>
            <a:r>
              <a:rPr lang="en-US"/>
              <a:t>These edges are directed indicating the assumed causal relationships between the nodes</a:t>
            </a:r>
          </a:p>
          <a:p>
            <a:r>
              <a:rPr lang="en-US"/>
              <a:t>These edges are acyclic indicating the assumed causal relationships are one-directional, or there are no feedback relationships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85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Naïve Bayes: Customer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531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Conditional Probabilities of </a:t>
            </a:r>
            <a:r>
              <a:rPr lang="en-US" b="1" dirty="0" err="1"/>
              <a:t>EBilling</a:t>
            </a:r>
            <a:r>
              <a:rPr lang="en-US" b="1" dirty="0"/>
              <a:t> given </a:t>
            </a:r>
            <a:r>
              <a:rPr lang="en-US" b="1" dirty="0" err="1"/>
              <a:t>CreditCard</a:t>
            </a:r>
            <a:r>
              <a:rPr lang="en-US" b="1" dirty="0"/>
              <a:t>, Gender, and </a:t>
            </a:r>
            <a:r>
              <a:rPr lang="en-US" b="1" dirty="0" err="1"/>
              <a:t>JobCategory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EBilling</a:t>
            </a:r>
            <a:r>
              <a:rPr lang="en-US" dirty="0"/>
              <a:t> = </a:t>
            </a:r>
            <a:r>
              <a:rPr lang="en-US" dirty="0" err="1"/>
              <a:t>No|CreditCard</a:t>
            </a:r>
            <a:r>
              <a:rPr lang="en-US" dirty="0"/>
              <a:t> = American Express, Gender = Female, </a:t>
            </a:r>
            <a:r>
              <a:rPr lang="en-US" dirty="0" err="1"/>
              <a:t>JobCategory</a:t>
            </a:r>
            <a:r>
              <a:rPr lang="en-US" dirty="0"/>
              <a:t> = Professional)</a:t>
            </a:r>
            <a:br>
              <a:rPr lang="en-US" dirty="0"/>
            </a:br>
            <a:endParaRPr lang="en-US" dirty="0"/>
          </a:p>
          <a:p>
            <a:pPr>
              <a:buFont typeface="Symbol" panose="05050102010706020507" pitchFamily="18" charset="2"/>
              <a:buChar char="µ"/>
            </a:pPr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EBilling</a:t>
            </a:r>
            <a:r>
              <a:rPr lang="en-US" dirty="0"/>
              <a:t> = No)</a:t>
            </a:r>
            <a:br>
              <a:rPr lang="en-US" dirty="0"/>
            </a:br>
            <a:r>
              <a:rPr lang="en-US" dirty="0"/>
              <a:t>* </a:t>
            </a:r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CreditCard</a:t>
            </a:r>
            <a:r>
              <a:rPr lang="en-US" dirty="0"/>
              <a:t> = American </a:t>
            </a:r>
            <a:r>
              <a:rPr lang="en-US" dirty="0" err="1"/>
              <a:t>Express|EBilling</a:t>
            </a:r>
            <a:r>
              <a:rPr lang="en-US" dirty="0"/>
              <a:t> = No)</a:t>
            </a:r>
            <a:br>
              <a:rPr lang="en-US" dirty="0"/>
            </a:br>
            <a:r>
              <a:rPr lang="en-US" dirty="0"/>
              <a:t>* </a:t>
            </a:r>
            <a:r>
              <a:rPr lang="en-US" dirty="0" err="1"/>
              <a:t>Pr</a:t>
            </a:r>
            <a:r>
              <a:rPr lang="en-US" dirty="0"/>
              <a:t>(Gender = </a:t>
            </a:r>
            <a:r>
              <a:rPr lang="en-US" dirty="0" err="1"/>
              <a:t>Female|EBilling</a:t>
            </a:r>
            <a:r>
              <a:rPr lang="en-US" dirty="0"/>
              <a:t> = No)</a:t>
            </a:r>
            <a:br>
              <a:rPr lang="en-US" dirty="0"/>
            </a:br>
            <a:r>
              <a:rPr lang="en-US" dirty="0"/>
              <a:t>* </a:t>
            </a:r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JobCategory</a:t>
            </a:r>
            <a:r>
              <a:rPr lang="en-US" dirty="0"/>
              <a:t> = </a:t>
            </a:r>
            <a:r>
              <a:rPr lang="en-US" dirty="0" err="1"/>
              <a:t>Professional|EBilling</a:t>
            </a:r>
            <a:r>
              <a:rPr lang="en-US" dirty="0"/>
              <a:t> = No)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=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0.6504 * 0.1835 * 0.4952 * 0.2667 = </a:t>
            </a:r>
            <a:r>
              <a:rPr lang="en-US" dirty="0"/>
              <a:t>0.0158 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50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Naïve Bayes: Customer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531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Conditional Probabilities of </a:t>
            </a:r>
            <a:r>
              <a:rPr lang="en-US" b="1" dirty="0" err="1"/>
              <a:t>EBilling</a:t>
            </a:r>
            <a:r>
              <a:rPr lang="en-US" b="1" dirty="0"/>
              <a:t> given </a:t>
            </a:r>
            <a:r>
              <a:rPr lang="en-US" b="1" dirty="0" err="1"/>
              <a:t>CreditCard</a:t>
            </a:r>
            <a:r>
              <a:rPr lang="en-US" b="1" dirty="0"/>
              <a:t>, Gender, and </a:t>
            </a:r>
            <a:r>
              <a:rPr lang="en-US" b="1" dirty="0" err="1"/>
              <a:t>JobCategory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EBilling</a:t>
            </a:r>
            <a:r>
              <a:rPr lang="en-US" dirty="0"/>
              <a:t> = </a:t>
            </a:r>
            <a:r>
              <a:rPr lang="en-US" dirty="0" err="1"/>
              <a:t>Yes|CreditCard</a:t>
            </a:r>
            <a:r>
              <a:rPr lang="en-US" dirty="0"/>
              <a:t> = American Express, Gender = Female, </a:t>
            </a:r>
            <a:r>
              <a:rPr lang="en-US" dirty="0" err="1"/>
              <a:t>JobCategory</a:t>
            </a:r>
            <a:r>
              <a:rPr lang="en-US" dirty="0"/>
              <a:t> = Professional)</a:t>
            </a:r>
            <a:br>
              <a:rPr lang="en-US" dirty="0"/>
            </a:br>
            <a:endParaRPr lang="en-US" dirty="0"/>
          </a:p>
          <a:p>
            <a:pPr>
              <a:buFont typeface="Symbol" panose="05050102010706020507" pitchFamily="18" charset="2"/>
              <a:buChar char="µ"/>
            </a:pPr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EBilling</a:t>
            </a:r>
            <a:r>
              <a:rPr lang="en-US" dirty="0"/>
              <a:t> = Yes)</a:t>
            </a:r>
            <a:br>
              <a:rPr lang="en-US" dirty="0"/>
            </a:br>
            <a:r>
              <a:rPr lang="en-US" dirty="0"/>
              <a:t>* </a:t>
            </a:r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CreditCard</a:t>
            </a:r>
            <a:r>
              <a:rPr lang="en-US" dirty="0"/>
              <a:t> = American </a:t>
            </a:r>
            <a:r>
              <a:rPr lang="en-US" dirty="0" err="1"/>
              <a:t>Express|EBilling</a:t>
            </a:r>
            <a:r>
              <a:rPr lang="en-US" dirty="0"/>
              <a:t> = Yes)</a:t>
            </a:r>
            <a:br>
              <a:rPr lang="en-US" dirty="0"/>
            </a:br>
            <a:r>
              <a:rPr lang="en-US" dirty="0"/>
              <a:t>* </a:t>
            </a:r>
            <a:r>
              <a:rPr lang="en-US" dirty="0" err="1"/>
              <a:t>Pr</a:t>
            </a:r>
            <a:r>
              <a:rPr lang="en-US" dirty="0"/>
              <a:t>(Gender = </a:t>
            </a:r>
            <a:r>
              <a:rPr lang="en-US" dirty="0" err="1"/>
              <a:t>Female|EBilling</a:t>
            </a:r>
            <a:r>
              <a:rPr lang="en-US" dirty="0"/>
              <a:t> = Yes)</a:t>
            </a:r>
            <a:br>
              <a:rPr lang="en-US" dirty="0"/>
            </a:br>
            <a:r>
              <a:rPr lang="en-US" dirty="0"/>
              <a:t>* </a:t>
            </a:r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JobCategory</a:t>
            </a:r>
            <a:r>
              <a:rPr lang="en-US" dirty="0"/>
              <a:t> = </a:t>
            </a:r>
            <a:r>
              <a:rPr lang="en-US" dirty="0" err="1"/>
              <a:t>Professional|EBilling</a:t>
            </a:r>
            <a:r>
              <a:rPr lang="en-US" dirty="0"/>
              <a:t> = Yes)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= 0.3496 * 0.2253 * 0.5170 * 0.2958 = 0.0120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63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Naïve Bayes: Customer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531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Recap the results</a:t>
            </a:r>
          </a:p>
          <a:p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EBilling</a:t>
            </a:r>
            <a:r>
              <a:rPr lang="en-US" dirty="0"/>
              <a:t> = </a:t>
            </a:r>
            <a:r>
              <a:rPr lang="en-US" dirty="0" err="1"/>
              <a:t>No|CreditCard</a:t>
            </a:r>
            <a:r>
              <a:rPr lang="en-US" dirty="0"/>
              <a:t> = American Express, Gender = Female, </a:t>
            </a:r>
            <a:r>
              <a:rPr lang="en-US" dirty="0" err="1"/>
              <a:t>JobCategory</a:t>
            </a:r>
            <a:r>
              <a:rPr lang="en-US" dirty="0"/>
              <a:t> = Professional) </a:t>
            </a:r>
            <a:r>
              <a:rPr lang="en-US" dirty="0">
                <a:sym typeface="Symbol" panose="05050102010706020507" pitchFamily="18" charset="2"/>
              </a:rPr>
              <a:t>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0.6504 * 0.1835 * 0.4952 * 0.2667 = </a:t>
            </a:r>
            <a:r>
              <a:rPr lang="en-US" dirty="0"/>
              <a:t>0.0158 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EBilling</a:t>
            </a:r>
            <a:r>
              <a:rPr lang="en-US" dirty="0"/>
              <a:t> = </a:t>
            </a:r>
            <a:r>
              <a:rPr lang="en-US" dirty="0" err="1"/>
              <a:t>Yes|CreditCard</a:t>
            </a:r>
            <a:r>
              <a:rPr lang="en-US" dirty="0"/>
              <a:t> = American Express, Gender = Female, </a:t>
            </a:r>
            <a:r>
              <a:rPr lang="en-US" dirty="0" err="1"/>
              <a:t>JobCategory</a:t>
            </a:r>
            <a:r>
              <a:rPr lang="en-US" dirty="0"/>
              <a:t> = Professional) </a:t>
            </a:r>
            <a:r>
              <a:rPr lang="en-US" dirty="0">
                <a:sym typeface="Symbol" panose="05050102010706020507" pitchFamily="18" charset="2"/>
              </a:rPr>
              <a:t> </a:t>
            </a:r>
            <a:r>
              <a:rPr lang="en-US" dirty="0"/>
              <a:t>0.3496 * 0.2253 * 0.5170 * 0.2958 = 0.0120</a:t>
            </a:r>
          </a:p>
          <a:p>
            <a:r>
              <a:rPr lang="en-US" dirty="0"/>
              <a:t>The sum is 0.0158 + 0.0120 = 0.0278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12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Naïve Bayes: Customer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531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Convert to Probabilities</a:t>
            </a:r>
          </a:p>
          <a:p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EBilling</a:t>
            </a:r>
            <a:r>
              <a:rPr lang="en-US" dirty="0"/>
              <a:t> = </a:t>
            </a:r>
            <a:r>
              <a:rPr lang="en-US" dirty="0" err="1"/>
              <a:t>No|CreditCard</a:t>
            </a:r>
            <a:r>
              <a:rPr lang="en-US" dirty="0"/>
              <a:t> = American Express, Gender = Female, </a:t>
            </a:r>
            <a:r>
              <a:rPr lang="en-US" dirty="0" err="1"/>
              <a:t>JobCategory</a:t>
            </a:r>
            <a:r>
              <a:rPr lang="en-US" dirty="0"/>
              <a:t> = Professional)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= </a:t>
            </a:r>
            <a:r>
              <a:rPr lang="en-US" dirty="0"/>
              <a:t>0.0158 / 0.0278 = 0.5668</a:t>
            </a:r>
          </a:p>
          <a:p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EBilling</a:t>
            </a:r>
            <a:r>
              <a:rPr lang="en-US" dirty="0"/>
              <a:t> = </a:t>
            </a:r>
            <a:r>
              <a:rPr lang="en-US" dirty="0" err="1"/>
              <a:t>Yes|CreditCard</a:t>
            </a:r>
            <a:r>
              <a:rPr lang="en-US" dirty="0"/>
              <a:t> = American Express, Gender = Female, </a:t>
            </a:r>
            <a:r>
              <a:rPr lang="en-US" dirty="0" err="1"/>
              <a:t>JobCategory</a:t>
            </a:r>
            <a:r>
              <a:rPr lang="en-US" dirty="0"/>
              <a:t> = Professional) = 0.0120 / 0.0278 = 0.4332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88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Gaussian 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likelihood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is estimated by the sample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category of the target variable.</a:t>
                </a:r>
              </a:p>
              <a:p>
                <a:r>
                  <a:rPr lang="en-US" dirty="0"/>
                  <a:t>Likewise, the variable mean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estimated by the sample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category of the target variable.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97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Multinomial 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7531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the predictor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categories in the training data.</a:t>
                </a:r>
              </a:p>
              <a:p>
                <a:r>
                  <a:rPr lang="en-US" dirty="0"/>
                  <a:t>The number of observations in the </a:t>
                </a:r>
                <a:r>
                  <a:rPr lang="en-US" i="1" dirty="0" err="1"/>
                  <a:t>r</a:t>
                </a:r>
                <a:r>
                  <a:rPr lang="en-US" baseline="30000" dirty="0" err="1"/>
                  <a:t>th</a:t>
                </a:r>
                <a:r>
                  <a:rPr lang="en-US" dirty="0"/>
                  <a:t> category of the predictor and 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category of the target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𝑟𝑐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number of observations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category of the target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𝑟𝑐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likelihood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nary>
                          <m:naryPr>
                            <m:chr m:val="∏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nary>
                      </m:den>
                    </m:f>
                    <m:nary>
                      <m:naryPr>
                        <m:chr m:val="∏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𝑟𝑐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𝑟𝑐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531" y="1825625"/>
                <a:ext cx="10515600" cy="4351338"/>
              </a:xfrm>
              <a:blipFill>
                <a:blip r:embed="rId3"/>
                <a:stretch>
                  <a:fillRect l="-1043" t="-196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22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Multinomial 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7531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Since not all categories of the predictor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observed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category of the target variable, some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𝑟𝑐</m:t>
                        </m:r>
                      </m:sub>
                    </m:sSub>
                  </m:oMath>
                </a14:m>
                <a:r>
                  <a:rPr lang="en-US" dirty="0"/>
                  <a:t> estimates are zeros if we simply use the relative frequencies.</a:t>
                </a:r>
              </a:p>
              <a:p>
                <a:r>
                  <a:rPr lang="en-US" dirty="0"/>
                  <a:t>Therefore, we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.  Note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𝑟𝑐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smoothing prior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accounts for the categories of the predictor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that are not observed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category of the target variable.</a:t>
                </a:r>
              </a:p>
              <a:p>
                <a:pPr lvl="1"/>
                <a:r>
                  <a:rPr lang="en-US" dirty="0"/>
                  <a:t>No smoothing: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if all categories of the predictor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always observed </a:t>
                </a:r>
              </a:p>
              <a:p>
                <a:pPr lvl="1"/>
                <a:r>
                  <a:rPr lang="en-US" dirty="0"/>
                  <a:t>Laplace smoothing: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(Pierre-Simon Laplace, French, 1749 – 1827)</a:t>
                </a:r>
              </a:p>
              <a:p>
                <a:pPr lvl="1"/>
                <a:r>
                  <a:rPr lang="en-US" dirty="0" err="1"/>
                  <a:t>Lidstone</a:t>
                </a:r>
                <a:r>
                  <a:rPr lang="en-US" dirty="0"/>
                  <a:t> smoothing: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 (George James </a:t>
                </a:r>
                <a:r>
                  <a:rPr lang="en-US" dirty="0" err="1"/>
                  <a:t>Lidstone</a:t>
                </a:r>
                <a:r>
                  <a:rPr lang="en-US" dirty="0"/>
                  <a:t>, British, 1870 – 1952)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531" y="1825625"/>
                <a:ext cx="10515600" cy="4351338"/>
              </a:xfrm>
              <a:blipFill>
                <a:blip r:embed="rId3"/>
                <a:stretch>
                  <a:fillRect l="-1043" t="-280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54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Multinomial Naïve Bayes: Text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531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Check if the document contains the name of a Chinese city</a:t>
            </a:r>
          </a:p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https://nlp.stanford.edu/IR-book/html/htmledition/naive-bayes-text-classification-1.html</a:t>
            </a:r>
            <a:r>
              <a:rPr lang="en-US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2018F9-6AD2-4055-B99A-76F28BB9E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198390"/>
              </p:ext>
            </p:extLst>
          </p:nvPr>
        </p:nvGraphicFramePr>
        <p:xfrm>
          <a:off x="2199952" y="1825625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92">
                  <a:extLst>
                    <a:ext uri="{9D8B030D-6E8A-4147-A177-3AD203B41FA5}">
                      <a16:colId xmlns:a16="http://schemas.microsoft.com/office/drawing/2014/main" val="2668856704"/>
                    </a:ext>
                  </a:extLst>
                </a:gridCol>
                <a:gridCol w="709126">
                  <a:extLst>
                    <a:ext uri="{9D8B030D-6E8A-4147-A177-3AD203B41FA5}">
                      <a16:colId xmlns:a16="http://schemas.microsoft.com/office/drawing/2014/main" val="3688675991"/>
                    </a:ext>
                  </a:extLst>
                </a:gridCol>
                <a:gridCol w="3816221">
                  <a:extLst>
                    <a:ext uri="{9D8B030D-6E8A-4147-A177-3AD203B41FA5}">
                      <a16:colId xmlns:a16="http://schemas.microsoft.com/office/drawing/2014/main" val="4049557390"/>
                    </a:ext>
                  </a:extLst>
                </a:gridCol>
                <a:gridCol w="2406261">
                  <a:extLst>
                    <a:ext uri="{9D8B030D-6E8A-4147-A177-3AD203B41FA5}">
                      <a16:colId xmlns:a16="http://schemas.microsoft.com/office/drawing/2014/main" val="347771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Words in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 in China?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94535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Chinese Beijing Chinese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1644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Chinese </a:t>
                      </a:r>
                      <a:r>
                        <a:rPr lang="en-US" dirty="0" err="1"/>
                        <a:t>Chinese</a:t>
                      </a:r>
                      <a:r>
                        <a:rPr lang="en-US" dirty="0"/>
                        <a:t> Shanghai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5770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Chinese Macao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859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Tokyo Japan Chinese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26038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Chinese Chinese Chinese Tokyo Japan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479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Beijing Shanghai Macao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36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950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Multinomial Naïve Bayes: Text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531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Six Features that indicate if a certain word is contained.  The features are named (1) Chinese, (2) Beijing, (3) Shanghai, (4) Macao, (5) Tokyo, and (6) Japan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([[2,1,0,0,0,0],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[2,0,1,0,0,0],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[1,0,0,1,0,0],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[1,0,0,0,1,1]])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([1,1,1,0])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2018F9-6AD2-4055-B99A-76F28BB9E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491871"/>
              </p:ext>
            </p:extLst>
          </p:nvPr>
        </p:nvGraphicFramePr>
        <p:xfrm>
          <a:off x="2274598" y="1690688"/>
          <a:ext cx="88195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176">
                  <a:extLst>
                    <a:ext uri="{9D8B030D-6E8A-4147-A177-3AD203B41FA5}">
                      <a16:colId xmlns:a16="http://schemas.microsoft.com/office/drawing/2014/main" val="2668856704"/>
                    </a:ext>
                  </a:extLst>
                </a:gridCol>
                <a:gridCol w="769456">
                  <a:extLst>
                    <a:ext uri="{9D8B030D-6E8A-4147-A177-3AD203B41FA5}">
                      <a16:colId xmlns:a16="http://schemas.microsoft.com/office/drawing/2014/main" val="3688675991"/>
                    </a:ext>
                  </a:extLst>
                </a:gridCol>
                <a:gridCol w="4140891">
                  <a:extLst>
                    <a:ext uri="{9D8B030D-6E8A-4147-A177-3AD203B41FA5}">
                      <a16:colId xmlns:a16="http://schemas.microsoft.com/office/drawing/2014/main" val="4049557390"/>
                    </a:ext>
                  </a:extLst>
                </a:gridCol>
                <a:gridCol w="2610977">
                  <a:extLst>
                    <a:ext uri="{9D8B030D-6E8A-4147-A177-3AD203B41FA5}">
                      <a16:colId xmlns:a16="http://schemas.microsoft.com/office/drawing/2014/main" val="347771301"/>
                    </a:ext>
                  </a:extLst>
                </a:gridCol>
              </a:tblGrid>
              <a:tr h="26722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Words in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City in China?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945359"/>
                  </a:ext>
                </a:extLst>
              </a:tr>
              <a:tr h="267229">
                <a:tc rowSpan="4">
                  <a:txBody>
                    <a:bodyPr/>
                    <a:lstStyle/>
                    <a:p>
                      <a:r>
                        <a:rPr lang="en-US" sz="1400" dirty="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Chinese Beijing Chinese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164448"/>
                  </a:ext>
                </a:extLst>
              </a:tr>
              <a:tr h="2672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Chinese Chinese Shanghai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577092"/>
                  </a:ext>
                </a:extLst>
              </a:tr>
              <a:tr h="2672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Chinese Macao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85900"/>
                  </a:ext>
                </a:extLst>
              </a:tr>
              <a:tr h="2672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Tokyo Japan Chinese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260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4100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Multinomial Naïve Bayes: Text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531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Since three out of four documents have positive identification, the class probabilities are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(y = Positive) = 3/4 = 0.75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(y = Negative) = 1/4 = 0.25.</a:t>
            </a:r>
          </a:p>
          <a:p>
            <a:r>
              <a:rPr lang="en-US" dirty="0"/>
              <a:t>The natural logarithm of these probabilities are</a:t>
            </a:r>
          </a:p>
          <a:p>
            <a:pPr lvl="1"/>
            <a:r>
              <a:rPr lang="en-US" dirty="0"/>
              <a:t>ln(</a:t>
            </a:r>
            <a:r>
              <a:rPr lang="en-US" dirty="0" err="1"/>
              <a:t>Pr</a:t>
            </a:r>
            <a:r>
              <a:rPr lang="en-US" dirty="0"/>
              <a:t>(y = Positive)) = ln(0.75) = -0.28768207</a:t>
            </a:r>
          </a:p>
          <a:p>
            <a:pPr lvl="1"/>
            <a:r>
              <a:rPr lang="en-US" dirty="0"/>
              <a:t>ln(</a:t>
            </a:r>
            <a:r>
              <a:rPr lang="en-US" dirty="0" err="1"/>
              <a:t>Pr</a:t>
            </a:r>
            <a:r>
              <a:rPr lang="en-US" dirty="0"/>
              <a:t>(y = Negative)) = ln(0.25) = -1.38629436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2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Directed Acyclic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Origin affects </a:t>
            </a:r>
            <a:r>
              <a:rPr lang="en-US" err="1"/>
              <a:t>DriveTrain</a:t>
            </a:r>
            <a:r>
              <a:rPr lang="en-US"/>
              <a:t> and Cylinders</a:t>
            </a:r>
          </a:p>
          <a:p>
            <a:r>
              <a:rPr lang="en-US" err="1"/>
              <a:t>DriveTrain</a:t>
            </a:r>
            <a:r>
              <a:rPr lang="en-US"/>
              <a:t> and Cylinders each individually affects Type</a:t>
            </a:r>
          </a:p>
          <a:p>
            <a:r>
              <a:rPr lang="en-US"/>
              <a:t>There is no relationship between Cylinders and </a:t>
            </a:r>
            <a:r>
              <a:rPr lang="en-US" err="1"/>
              <a:t>DriveTrain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AEDAE57-7807-49EF-AE15-17C7F69F9481}"/>
              </a:ext>
            </a:extLst>
          </p:cNvPr>
          <p:cNvSpPr/>
          <p:nvPr/>
        </p:nvSpPr>
        <p:spPr>
          <a:xfrm>
            <a:off x="1810976" y="4431991"/>
            <a:ext cx="1380153" cy="1284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Origin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3EC57F-07A7-4443-9FF8-AA66F05624AC}"/>
              </a:ext>
            </a:extLst>
          </p:cNvPr>
          <p:cNvSpPr/>
          <p:nvPr/>
        </p:nvSpPr>
        <p:spPr>
          <a:xfrm>
            <a:off x="4745454" y="3429000"/>
            <a:ext cx="1658516" cy="1502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Cylinders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5B39A8-F069-48A4-AE94-A231F838A2BD}"/>
              </a:ext>
            </a:extLst>
          </p:cNvPr>
          <p:cNvSpPr/>
          <p:nvPr/>
        </p:nvSpPr>
        <p:spPr>
          <a:xfrm>
            <a:off x="4793272" y="5211148"/>
            <a:ext cx="1610697" cy="1571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DriveTrain</a:t>
            </a: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0F592F-6D4B-4DEB-B396-FD3C8BBB1B23}"/>
              </a:ext>
            </a:extLst>
          </p:cNvPr>
          <p:cNvSpPr/>
          <p:nvPr/>
        </p:nvSpPr>
        <p:spPr>
          <a:xfrm>
            <a:off x="7958293" y="4365189"/>
            <a:ext cx="1610697" cy="1418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Type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BA637A-EE6C-4703-9E4E-F9053BB1195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195274" y="4180115"/>
            <a:ext cx="1550180" cy="88407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0B0831-69BD-41E0-8C3F-6E7A4F6E68E6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6403969" y="5075952"/>
            <a:ext cx="1552943" cy="92117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3C9904-95E5-4C2D-9069-6F6FE4CD899D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3191129" y="5102437"/>
            <a:ext cx="1602143" cy="89468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769816-7920-4484-A70E-80D25CB6FEB2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6403970" y="4180115"/>
            <a:ext cx="1554323" cy="89420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499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Multinomial Naïve Bayes: Text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531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Count the number of occurrences of each word by identification result.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([[2,1,0,0,0,0],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[2,0,1,0,0,0],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[1,0,0,1,0,0],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[1,0,0,0,1,1]])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F92000-A8C0-4535-B438-50880DED0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21851"/>
              </p:ext>
            </p:extLst>
          </p:nvPr>
        </p:nvGraphicFramePr>
        <p:xfrm>
          <a:off x="949649" y="4620102"/>
          <a:ext cx="94166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174">
                  <a:extLst>
                    <a:ext uri="{9D8B030D-6E8A-4147-A177-3AD203B41FA5}">
                      <a16:colId xmlns:a16="http://schemas.microsoft.com/office/drawing/2014/main" val="3222431005"/>
                    </a:ext>
                  </a:extLst>
                </a:gridCol>
                <a:gridCol w="1336707">
                  <a:extLst>
                    <a:ext uri="{9D8B030D-6E8A-4147-A177-3AD203B41FA5}">
                      <a16:colId xmlns:a16="http://schemas.microsoft.com/office/drawing/2014/main" val="1273382209"/>
                    </a:ext>
                  </a:extLst>
                </a:gridCol>
                <a:gridCol w="1353767">
                  <a:extLst>
                    <a:ext uri="{9D8B030D-6E8A-4147-A177-3AD203B41FA5}">
                      <a16:colId xmlns:a16="http://schemas.microsoft.com/office/drawing/2014/main" val="2258880771"/>
                    </a:ext>
                  </a:extLst>
                </a:gridCol>
                <a:gridCol w="1345237">
                  <a:extLst>
                    <a:ext uri="{9D8B030D-6E8A-4147-A177-3AD203B41FA5}">
                      <a16:colId xmlns:a16="http://schemas.microsoft.com/office/drawing/2014/main" val="1809262603"/>
                    </a:ext>
                  </a:extLst>
                </a:gridCol>
                <a:gridCol w="1041235">
                  <a:extLst>
                    <a:ext uri="{9D8B030D-6E8A-4147-A177-3AD203B41FA5}">
                      <a16:colId xmlns:a16="http://schemas.microsoft.com/office/drawing/2014/main" val="3575517627"/>
                    </a:ext>
                  </a:extLst>
                </a:gridCol>
                <a:gridCol w="770868">
                  <a:extLst>
                    <a:ext uri="{9D8B030D-6E8A-4147-A177-3AD203B41FA5}">
                      <a16:colId xmlns:a16="http://schemas.microsoft.com/office/drawing/2014/main" val="2149944114"/>
                    </a:ext>
                  </a:extLst>
                </a:gridCol>
                <a:gridCol w="1119673">
                  <a:extLst>
                    <a:ext uri="{9D8B030D-6E8A-4147-A177-3AD203B41FA5}">
                      <a16:colId xmlns:a16="http://schemas.microsoft.com/office/drawing/2014/main" val="7837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Identification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Chinese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Beijing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Shanghai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Tokyo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Japan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26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Positive (y =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16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Negative (y = 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788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416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Multinomial Naïve Bayes: Text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531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Specify alpha = 1.  Thus, add one to each cell of the table</a:t>
            </a:r>
          </a:p>
          <a:p>
            <a:r>
              <a:rPr lang="en-US" dirty="0"/>
              <a:t>Before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F92000-A8C0-4535-B438-50880DED0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536170"/>
              </p:ext>
            </p:extLst>
          </p:nvPr>
        </p:nvGraphicFramePr>
        <p:xfrm>
          <a:off x="1182914" y="3050637"/>
          <a:ext cx="94166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174">
                  <a:extLst>
                    <a:ext uri="{9D8B030D-6E8A-4147-A177-3AD203B41FA5}">
                      <a16:colId xmlns:a16="http://schemas.microsoft.com/office/drawing/2014/main" val="3222431005"/>
                    </a:ext>
                  </a:extLst>
                </a:gridCol>
                <a:gridCol w="1336707">
                  <a:extLst>
                    <a:ext uri="{9D8B030D-6E8A-4147-A177-3AD203B41FA5}">
                      <a16:colId xmlns:a16="http://schemas.microsoft.com/office/drawing/2014/main" val="1273382209"/>
                    </a:ext>
                  </a:extLst>
                </a:gridCol>
                <a:gridCol w="1353767">
                  <a:extLst>
                    <a:ext uri="{9D8B030D-6E8A-4147-A177-3AD203B41FA5}">
                      <a16:colId xmlns:a16="http://schemas.microsoft.com/office/drawing/2014/main" val="2258880771"/>
                    </a:ext>
                  </a:extLst>
                </a:gridCol>
                <a:gridCol w="1345237">
                  <a:extLst>
                    <a:ext uri="{9D8B030D-6E8A-4147-A177-3AD203B41FA5}">
                      <a16:colId xmlns:a16="http://schemas.microsoft.com/office/drawing/2014/main" val="1809262603"/>
                    </a:ext>
                  </a:extLst>
                </a:gridCol>
                <a:gridCol w="1041235">
                  <a:extLst>
                    <a:ext uri="{9D8B030D-6E8A-4147-A177-3AD203B41FA5}">
                      <a16:colId xmlns:a16="http://schemas.microsoft.com/office/drawing/2014/main" val="3575517627"/>
                    </a:ext>
                  </a:extLst>
                </a:gridCol>
                <a:gridCol w="770868">
                  <a:extLst>
                    <a:ext uri="{9D8B030D-6E8A-4147-A177-3AD203B41FA5}">
                      <a16:colId xmlns:a16="http://schemas.microsoft.com/office/drawing/2014/main" val="2149944114"/>
                    </a:ext>
                  </a:extLst>
                </a:gridCol>
                <a:gridCol w="1119673">
                  <a:extLst>
                    <a:ext uri="{9D8B030D-6E8A-4147-A177-3AD203B41FA5}">
                      <a16:colId xmlns:a16="http://schemas.microsoft.com/office/drawing/2014/main" val="7837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Identification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Chinese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Beijing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Shanghai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Tokyo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Japan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26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Positive (y =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16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Negative (y = 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78874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F1F463-BA04-4824-A11F-36E01A3B8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133738"/>
              </p:ext>
            </p:extLst>
          </p:nvPr>
        </p:nvGraphicFramePr>
        <p:xfrm>
          <a:off x="1182914" y="5033892"/>
          <a:ext cx="94166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174">
                  <a:extLst>
                    <a:ext uri="{9D8B030D-6E8A-4147-A177-3AD203B41FA5}">
                      <a16:colId xmlns:a16="http://schemas.microsoft.com/office/drawing/2014/main" val="3222431005"/>
                    </a:ext>
                  </a:extLst>
                </a:gridCol>
                <a:gridCol w="1336707">
                  <a:extLst>
                    <a:ext uri="{9D8B030D-6E8A-4147-A177-3AD203B41FA5}">
                      <a16:colId xmlns:a16="http://schemas.microsoft.com/office/drawing/2014/main" val="1273382209"/>
                    </a:ext>
                  </a:extLst>
                </a:gridCol>
                <a:gridCol w="1353767">
                  <a:extLst>
                    <a:ext uri="{9D8B030D-6E8A-4147-A177-3AD203B41FA5}">
                      <a16:colId xmlns:a16="http://schemas.microsoft.com/office/drawing/2014/main" val="2258880771"/>
                    </a:ext>
                  </a:extLst>
                </a:gridCol>
                <a:gridCol w="1345237">
                  <a:extLst>
                    <a:ext uri="{9D8B030D-6E8A-4147-A177-3AD203B41FA5}">
                      <a16:colId xmlns:a16="http://schemas.microsoft.com/office/drawing/2014/main" val="1809262603"/>
                    </a:ext>
                  </a:extLst>
                </a:gridCol>
                <a:gridCol w="1041235">
                  <a:extLst>
                    <a:ext uri="{9D8B030D-6E8A-4147-A177-3AD203B41FA5}">
                      <a16:colId xmlns:a16="http://schemas.microsoft.com/office/drawing/2014/main" val="3575517627"/>
                    </a:ext>
                  </a:extLst>
                </a:gridCol>
                <a:gridCol w="770868">
                  <a:extLst>
                    <a:ext uri="{9D8B030D-6E8A-4147-A177-3AD203B41FA5}">
                      <a16:colId xmlns:a16="http://schemas.microsoft.com/office/drawing/2014/main" val="2149944114"/>
                    </a:ext>
                  </a:extLst>
                </a:gridCol>
                <a:gridCol w="1119673">
                  <a:extLst>
                    <a:ext uri="{9D8B030D-6E8A-4147-A177-3AD203B41FA5}">
                      <a16:colId xmlns:a16="http://schemas.microsoft.com/office/drawing/2014/main" val="7837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Identification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Chinese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Beijing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Shanghai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Tokyo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Japan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26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Positive (y =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16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Negative (y = 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788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08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Multinomial Naïve Bayes: Text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531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Calculate the probability of each word, by Identification Result</a:t>
            </a:r>
          </a:p>
          <a:p>
            <a:r>
              <a:rPr lang="en-US" dirty="0"/>
              <a:t>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F1F463-BA04-4824-A11F-36E01A3B8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110765"/>
              </p:ext>
            </p:extLst>
          </p:nvPr>
        </p:nvGraphicFramePr>
        <p:xfrm>
          <a:off x="1164252" y="2954088"/>
          <a:ext cx="94166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8906">
                  <a:extLst>
                    <a:ext uri="{9D8B030D-6E8A-4147-A177-3AD203B41FA5}">
                      <a16:colId xmlns:a16="http://schemas.microsoft.com/office/drawing/2014/main" val="3222431005"/>
                    </a:ext>
                  </a:extLst>
                </a:gridCol>
                <a:gridCol w="1194658">
                  <a:extLst>
                    <a:ext uri="{9D8B030D-6E8A-4147-A177-3AD203B41FA5}">
                      <a16:colId xmlns:a16="http://schemas.microsoft.com/office/drawing/2014/main" val="1273382209"/>
                    </a:ext>
                  </a:extLst>
                </a:gridCol>
                <a:gridCol w="1209905">
                  <a:extLst>
                    <a:ext uri="{9D8B030D-6E8A-4147-A177-3AD203B41FA5}">
                      <a16:colId xmlns:a16="http://schemas.microsoft.com/office/drawing/2014/main" val="2258880771"/>
                    </a:ext>
                  </a:extLst>
                </a:gridCol>
                <a:gridCol w="1202282">
                  <a:extLst>
                    <a:ext uri="{9D8B030D-6E8A-4147-A177-3AD203B41FA5}">
                      <a16:colId xmlns:a16="http://schemas.microsoft.com/office/drawing/2014/main" val="1809262603"/>
                    </a:ext>
                  </a:extLst>
                </a:gridCol>
                <a:gridCol w="930585">
                  <a:extLst>
                    <a:ext uri="{9D8B030D-6E8A-4147-A177-3AD203B41FA5}">
                      <a16:colId xmlns:a16="http://schemas.microsoft.com/office/drawing/2014/main" val="3575517627"/>
                    </a:ext>
                  </a:extLst>
                </a:gridCol>
                <a:gridCol w="982824">
                  <a:extLst>
                    <a:ext uri="{9D8B030D-6E8A-4147-A177-3AD203B41FA5}">
                      <a16:colId xmlns:a16="http://schemas.microsoft.com/office/drawing/2014/main" val="2149944114"/>
                    </a:ext>
                  </a:extLst>
                </a:gridCol>
                <a:gridCol w="998376">
                  <a:extLst>
                    <a:ext uri="{9D8B030D-6E8A-4147-A177-3AD203B41FA5}">
                      <a16:colId xmlns:a16="http://schemas.microsoft.com/office/drawing/2014/main" val="7837863"/>
                    </a:ext>
                  </a:extLst>
                </a:gridCol>
                <a:gridCol w="709126">
                  <a:extLst>
                    <a:ext uri="{9D8B030D-6E8A-4147-A177-3AD203B41FA5}">
                      <a16:colId xmlns:a16="http://schemas.microsoft.com/office/drawing/2014/main" val="2897977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Identification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Chinese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Beijing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Shanghai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Tokyo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Japan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26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Positive (y =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16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Negative (y = 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78874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626A61-9D89-4220-91E0-C971A92D4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374929"/>
              </p:ext>
            </p:extLst>
          </p:nvPr>
        </p:nvGraphicFramePr>
        <p:xfrm>
          <a:off x="1164252" y="4970848"/>
          <a:ext cx="94166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174">
                  <a:extLst>
                    <a:ext uri="{9D8B030D-6E8A-4147-A177-3AD203B41FA5}">
                      <a16:colId xmlns:a16="http://schemas.microsoft.com/office/drawing/2014/main" val="3222431005"/>
                    </a:ext>
                  </a:extLst>
                </a:gridCol>
                <a:gridCol w="1336707">
                  <a:extLst>
                    <a:ext uri="{9D8B030D-6E8A-4147-A177-3AD203B41FA5}">
                      <a16:colId xmlns:a16="http://schemas.microsoft.com/office/drawing/2014/main" val="1273382209"/>
                    </a:ext>
                  </a:extLst>
                </a:gridCol>
                <a:gridCol w="1353767">
                  <a:extLst>
                    <a:ext uri="{9D8B030D-6E8A-4147-A177-3AD203B41FA5}">
                      <a16:colId xmlns:a16="http://schemas.microsoft.com/office/drawing/2014/main" val="2258880771"/>
                    </a:ext>
                  </a:extLst>
                </a:gridCol>
                <a:gridCol w="1345237">
                  <a:extLst>
                    <a:ext uri="{9D8B030D-6E8A-4147-A177-3AD203B41FA5}">
                      <a16:colId xmlns:a16="http://schemas.microsoft.com/office/drawing/2014/main" val="1809262603"/>
                    </a:ext>
                  </a:extLst>
                </a:gridCol>
                <a:gridCol w="1041235">
                  <a:extLst>
                    <a:ext uri="{9D8B030D-6E8A-4147-A177-3AD203B41FA5}">
                      <a16:colId xmlns:a16="http://schemas.microsoft.com/office/drawing/2014/main" val="3575517627"/>
                    </a:ext>
                  </a:extLst>
                </a:gridCol>
                <a:gridCol w="770868">
                  <a:extLst>
                    <a:ext uri="{9D8B030D-6E8A-4147-A177-3AD203B41FA5}">
                      <a16:colId xmlns:a16="http://schemas.microsoft.com/office/drawing/2014/main" val="2149944114"/>
                    </a:ext>
                  </a:extLst>
                </a:gridCol>
                <a:gridCol w="1119673">
                  <a:extLst>
                    <a:ext uri="{9D8B030D-6E8A-4147-A177-3AD203B41FA5}">
                      <a16:colId xmlns:a16="http://schemas.microsoft.com/office/drawing/2014/main" val="7837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Identification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Chinese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Beijing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Shanghai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Tokyo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Japan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26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Positive (y =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6/14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16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Negative (y = 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788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3461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Multinomial Naïve Bayes: Text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531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Natural logarithm of the probabilities, by Identification Result</a:t>
            </a:r>
          </a:p>
          <a:p>
            <a:r>
              <a:rPr lang="en-US" dirty="0"/>
              <a:t>The probability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natural logarithm of the probability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626A61-9D89-4220-91E0-C971A92D4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717269"/>
              </p:ext>
            </p:extLst>
          </p:nvPr>
        </p:nvGraphicFramePr>
        <p:xfrm>
          <a:off x="1248228" y="3013314"/>
          <a:ext cx="94166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174">
                  <a:extLst>
                    <a:ext uri="{9D8B030D-6E8A-4147-A177-3AD203B41FA5}">
                      <a16:colId xmlns:a16="http://schemas.microsoft.com/office/drawing/2014/main" val="3222431005"/>
                    </a:ext>
                  </a:extLst>
                </a:gridCol>
                <a:gridCol w="1336707">
                  <a:extLst>
                    <a:ext uri="{9D8B030D-6E8A-4147-A177-3AD203B41FA5}">
                      <a16:colId xmlns:a16="http://schemas.microsoft.com/office/drawing/2014/main" val="1273382209"/>
                    </a:ext>
                  </a:extLst>
                </a:gridCol>
                <a:gridCol w="1353767">
                  <a:extLst>
                    <a:ext uri="{9D8B030D-6E8A-4147-A177-3AD203B41FA5}">
                      <a16:colId xmlns:a16="http://schemas.microsoft.com/office/drawing/2014/main" val="2258880771"/>
                    </a:ext>
                  </a:extLst>
                </a:gridCol>
                <a:gridCol w="1345237">
                  <a:extLst>
                    <a:ext uri="{9D8B030D-6E8A-4147-A177-3AD203B41FA5}">
                      <a16:colId xmlns:a16="http://schemas.microsoft.com/office/drawing/2014/main" val="1809262603"/>
                    </a:ext>
                  </a:extLst>
                </a:gridCol>
                <a:gridCol w="1041235">
                  <a:extLst>
                    <a:ext uri="{9D8B030D-6E8A-4147-A177-3AD203B41FA5}">
                      <a16:colId xmlns:a16="http://schemas.microsoft.com/office/drawing/2014/main" val="3575517627"/>
                    </a:ext>
                  </a:extLst>
                </a:gridCol>
                <a:gridCol w="770868">
                  <a:extLst>
                    <a:ext uri="{9D8B030D-6E8A-4147-A177-3AD203B41FA5}">
                      <a16:colId xmlns:a16="http://schemas.microsoft.com/office/drawing/2014/main" val="2149944114"/>
                    </a:ext>
                  </a:extLst>
                </a:gridCol>
                <a:gridCol w="1119673">
                  <a:extLst>
                    <a:ext uri="{9D8B030D-6E8A-4147-A177-3AD203B41FA5}">
                      <a16:colId xmlns:a16="http://schemas.microsoft.com/office/drawing/2014/main" val="7837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Identification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Chinese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Beijing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Shanghai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Tokyo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Japan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26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Positive (y =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6/14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16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Negative (y = 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78874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5CF82F7-1297-4CC3-B79B-1F1E29811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744215"/>
              </p:ext>
            </p:extLst>
          </p:nvPr>
        </p:nvGraphicFramePr>
        <p:xfrm>
          <a:off x="1248227" y="5064443"/>
          <a:ext cx="94166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174">
                  <a:extLst>
                    <a:ext uri="{9D8B030D-6E8A-4147-A177-3AD203B41FA5}">
                      <a16:colId xmlns:a16="http://schemas.microsoft.com/office/drawing/2014/main" val="3222431005"/>
                    </a:ext>
                  </a:extLst>
                </a:gridCol>
                <a:gridCol w="1336707">
                  <a:extLst>
                    <a:ext uri="{9D8B030D-6E8A-4147-A177-3AD203B41FA5}">
                      <a16:colId xmlns:a16="http://schemas.microsoft.com/office/drawing/2014/main" val="1273382209"/>
                    </a:ext>
                  </a:extLst>
                </a:gridCol>
                <a:gridCol w="1353767">
                  <a:extLst>
                    <a:ext uri="{9D8B030D-6E8A-4147-A177-3AD203B41FA5}">
                      <a16:colId xmlns:a16="http://schemas.microsoft.com/office/drawing/2014/main" val="2258880771"/>
                    </a:ext>
                  </a:extLst>
                </a:gridCol>
                <a:gridCol w="1345237">
                  <a:extLst>
                    <a:ext uri="{9D8B030D-6E8A-4147-A177-3AD203B41FA5}">
                      <a16:colId xmlns:a16="http://schemas.microsoft.com/office/drawing/2014/main" val="1809262603"/>
                    </a:ext>
                  </a:extLst>
                </a:gridCol>
                <a:gridCol w="1041235">
                  <a:extLst>
                    <a:ext uri="{9D8B030D-6E8A-4147-A177-3AD203B41FA5}">
                      <a16:colId xmlns:a16="http://schemas.microsoft.com/office/drawing/2014/main" val="3575517627"/>
                    </a:ext>
                  </a:extLst>
                </a:gridCol>
                <a:gridCol w="938820">
                  <a:extLst>
                    <a:ext uri="{9D8B030D-6E8A-4147-A177-3AD203B41FA5}">
                      <a16:colId xmlns:a16="http://schemas.microsoft.com/office/drawing/2014/main" val="2149944114"/>
                    </a:ext>
                  </a:extLst>
                </a:gridCol>
                <a:gridCol w="951721">
                  <a:extLst>
                    <a:ext uri="{9D8B030D-6E8A-4147-A177-3AD203B41FA5}">
                      <a16:colId xmlns:a16="http://schemas.microsoft.com/office/drawing/2014/main" val="7837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Identification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Chinese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Beijing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Shanghai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Tokyo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Japan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26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Positive (y =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-0.8473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-1.9459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-1.9459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-1.9459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-2.6391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-2.6391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516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Negative (y = 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-1.5041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-2.1972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-2.1972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-2.1972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-1.5041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-1.5041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1788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7766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Multinomial Naïve Bayes: Text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531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Given the numbers of occurrences of the words, what is the likelihood of a positive identification?</a:t>
            </a:r>
          </a:p>
          <a:p>
            <a:r>
              <a:rPr lang="en-US" dirty="0"/>
              <a:t>Let us pick the first document.</a:t>
            </a:r>
          </a:p>
          <a:p>
            <a:r>
              <a:rPr lang="en-US" dirty="0" err="1"/>
              <a:t>Pr</a:t>
            </a:r>
            <a:r>
              <a:rPr lang="en-US" dirty="0"/>
              <a:t>(Y = Positive | Chinese = 2, Beijing = 1, Shanghai = 0, Macao = 0, Tokyo = 0, Japan = 0)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ym typeface="Symbol" panose="05050102010706020507" pitchFamily="18" charset="2"/>
              </a:rPr>
              <a:t> </a:t>
            </a:r>
            <a:r>
              <a:rPr lang="en-US" dirty="0" err="1"/>
              <a:t>Pr</a:t>
            </a:r>
            <a:r>
              <a:rPr lang="en-US" dirty="0"/>
              <a:t>(Y = Positive) * </a:t>
            </a:r>
            <a:r>
              <a:rPr lang="en-US" dirty="0" err="1"/>
              <a:t>Pr</a:t>
            </a:r>
            <a:r>
              <a:rPr lang="en-US" dirty="0"/>
              <a:t>(Chinese = 2, Beijing = 1, Shanghai = 0, Macao = 0, Tokyo = 0, Japan = 0 | Y = Positive)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ym typeface="Symbol" panose="05050102010706020507" pitchFamily="18" charset="2"/>
              </a:rPr>
              <a:t></a:t>
            </a:r>
            <a:r>
              <a:rPr lang="en-US" dirty="0"/>
              <a:t> (3/4) * (6/14)^2 * (2/14)^1 * (2/14)^0 * (2/14)^0 * (1/14)^0 * (1/14)^ 0 = 0.0196793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176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Multinomial Naïve Bayes: Text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531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Pr</a:t>
            </a:r>
            <a:r>
              <a:rPr lang="en-US" dirty="0"/>
              <a:t>(Y = Negative | Chinese = 2, Beijing = 1, Shanghai = 0, Macao = 0, Tokyo = 0, Japan = 0)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ym typeface="Symbol" panose="05050102010706020507" pitchFamily="18" charset="2"/>
              </a:rPr>
              <a:t> </a:t>
            </a:r>
            <a:r>
              <a:rPr lang="en-US" dirty="0" err="1"/>
              <a:t>Pr</a:t>
            </a:r>
            <a:r>
              <a:rPr lang="en-US" dirty="0"/>
              <a:t>(Y = Negative) * </a:t>
            </a:r>
            <a:r>
              <a:rPr lang="en-US" dirty="0" err="1"/>
              <a:t>Pr</a:t>
            </a:r>
            <a:r>
              <a:rPr lang="en-US" dirty="0"/>
              <a:t>(Chinese = 2, Beijing = 1, Shanghai = 0, Macao = 0, Tokyo = 0, Japan = 0 | Y = Positive)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ym typeface="Symbol" panose="05050102010706020507" pitchFamily="18" charset="2"/>
              </a:rPr>
              <a:t></a:t>
            </a:r>
            <a:r>
              <a:rPr lang="en-US" dirty="0"/>
              <a:t> (1/4) * (2/9)^2 * (1/9)^1 * (1/9)^0 * (1/9)^0 * (2/9)^0 * (2/9)^ 0 = 0.001371742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568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Multinomial Naïve Bayes: Text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531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For the first document,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(Y = Positive | Chinese = 2, Beijing = 1, Shanghai = 0, Macao = 0, Tokyo = 0, Japan = 0) </a:t>
            </a:r>
            <a:r>
              <a:rPr lang="en-US" dirty="0">
                <a:sym typeface="Symbol" panose="05050102010706020507" pitchFamily="18" charset="2"/>
              </a:rPr>
              <a:t> </a:t>
            </a:r>
            <a:r>
              <a:rPr lang="en-US" dirty="0"/>
              <a:t>0.0196793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(Y = Negative | Chinese = 2, Beijing = 1, Shanghai = 0, Macao = 0, Tokyo = 0, Japan = 0) </a:t>
            </a:r>
            <a:r>
              <a:rPr lang="en-US" dirty="0">
                <a:sym typeface="Symbol" panose="05050102010706020507" pitchFamily="18" charset="2"/>
              </a:rPr>
              <a:t> </a:t>
            </a:r>
            <a:r>
              <a:rPr lang="en-US" dirty="0"/>
              <a:t>0.001371742</a:t>
            </a:r>
          </a:p>
          <a:p>
            <a:r>
              <a:rPr lang="en-US" dirty="0"/>
              <a:t>Final step is to rescale these two values such that the resulting values add up to one.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(Y = Positive | Chinese = 2, Beijing = 1, Shanghai = 0, Macao = 0, Tokyo = 0, Japan = 0) </a:t>
            </a:r>
            <a:r>
              <a:rPr lang="en-US" dirty="0">
                <a:sym typeface="Symbol" panose="05050102010706020507" pitchFamily="18" charset="2"/>
              </a:rPr>
              <a:t>= </a:t>
            </a:r>
            <a:r>
              <a:rPr lang="en-US" dirty="0"/>
              <a:t>0.0196793 / (0.0196793 + 0.001371742) = 0.9348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(Y = Negative | Chinese = 2, Beijing = 1, Shanghai = 0, Macao = 0, Tokyo = 0, Japan = 0) </a:t>
            </a:r>
            <a:r>
              <a:rPr lang="en-US" dirty="0">
                <a:sym typeface="Symbol" panose="05050102010706020507" pitchFamily="18" charset="2"/>
              </a:rPr>
              <a:t>= </a:t>
            </a:r>
            <a:r>
              <a:rPr lang="en-US" dirty="0"/>
              <a:t>0.001371742 / (0.0196793 + 0.001371742) = 0.0652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929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Multinomial Naïve Bayes: Text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531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Predicted Probabilities for all the documents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2CA9D47-C208-4797-9266-C68426B13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763208"/>
              </p:ext>
            </p:extLst>
          </p:nvPr>
        </p:nvGraphicFramePr>
        <p:xfrm>
          <a:off x="923731" y="2334519"/>
          <a:ext cx="977848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763">
                  <a:extLst>
                    <a:ext uri="{9D8B030D-6E8A-4147-A177-3AD203B41FA5}">
                      <a16:colId xmlns:a16="http://schemas.microsoft.com/office/drawing/2014/main" val="2668856704"/>
                    </a:ext>
                  </a:extLst>
                </a:gridCol>
                <a:gridCol w="400727">
                  <a:extLst>
                    <a:ext uri="{9D8B030D-6E8A-4147-A177-3AD203B41FA5}">
                      <a16:colId xmlns:a16="http://schemas.microsoft.com/office/drawing/2014/main" val="3688675991"/>
                    </a:ext>
                  </a:extLst>
                </a:gridCol>
                <a:gridCol w="3128247">
                  <a:extLst>
                    <a:ext uri="{9D8B030D-6E8A-4147-A177-3AD203B41FA5}">
                      <a16:colId xmlns:a16="http://schemas.microsoft.com/office/drawing/2014/main" val="4049557390"/>
                    </a:ext>
                  </a:extLst>
                </a:gridCol>
                <a:gridCol w="1068635">
                  <a:extLst>
                    <a:ext uri="{9D8B030D-6E8A-4147-A177-3AD203B41FA5}">
                      <a16:colId xmlns:a16="http://schemas.microsoft.com/office/drawing/2014/main" val="347771301"/>
                    </a:ext>
                  </a:extLst>
                </a:gridCol>
                <a:gridCol w="2184554">
                  <a:extLst>
                    <a:ext uri="{9D8B030D-6E8A-4147-A177-3AD203B41FA5}">
                      <a16:colId xmlns:a16="http://schemas.microsoft.com/office/drawing/2014/main" val="2611600567"/>
                    </a:ext>
                  </a:extLst>
                </a:gridCol>
                <a:gridCol w="2184556">
                  <a:extLst>
                    <a:ext uri="{9D8B030D-6E8A-4147-A177-3AD203B41FA5}">
                      <a16:colId xmlns:a16="http://schemas.microsoft.com/office/drawing/2014/main" val="3756943955"/>
                    </a:ext>
                  </a:extLst>
                </a:gridCol>
              </a:tblGrid>
              <a:tr h="26722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Words in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City in China?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Pr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Positive|Dcoument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Pr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Negative|Document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945359"/>
                  </a:ext>
                </a:extLst>
              </a:tr>
              <a:tr h="267229">
                <a:tc rowSpan="4">
                  <a:txBody>
                    <a:bodyPr/>
                    <a:lstStyle/>
                    <a:p>
                      <a:r>
                        <a:rPr lang="en-US" sz="1400" dirty="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Chinese Beijing Chinese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0.93483733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0.06516267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164448"/>
                  </a:ext>
                </a:extLst>
              </a:tr>
              <a:tr h="2672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Chinese Chinese Shanghai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0.93483733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0.06516267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577092"/>
                  </a:ext>
                </a:extLst>
              </a:tr>
              <a:tr h="2672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Chinese Macao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0.8814994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0.1185006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85900"/>
                  </a:ext>
                </a:extLst>
              </a:tr>
              <a:tr h="2672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Tokyo Japan Chinese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0.37412328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0.62587672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260385"/>
                  </a:ext>
                </a:extLst>
              </a:tr>
              <a:tr h="267229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Chinese Chinese Chinese Tokyo Japan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0.31024139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0.68975861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47910"/>
                  </a:ext>
                </a:extLst>
              </a:tr>
              <a:tr h="267229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Beijing Shanghai Macao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0.13557312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0.86442688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392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6456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Assignment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Will be posted before the end of Thursday October 24, 2018</a:t>
            </a:r>
          </a:p>
          <a:p>
            <a:r>
              <a:rPr lang="en-US" dirty="0"/>
              <a:t>Due date is 11:59 pm on Saturday November 3,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344A33-ED67-4699-8A6E-50D90958F9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527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Office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Instructor, Dr. Lam</a:t>
            </a:r>
          </a:p>
          <a:p>
            <a:r>
              <a:rPr lang="en-US"/>
              <a:t>mlam5@iit.edu</a:t>
            </a:r>
          </a:p>
          <a:p>
            <a:r>
              <a:rPr lang="en-US"/>
              <a:t>Mondays / 4 PM to 5 PM / Room 228A, Stuart Building</a:t>
            </a:r>
          </a:p>
          <a:p>
            <a:pPr lvl="1"/>
            <a:r>
              <a:rPr lang="en-US"/>
              <a:t>Except for the Fall Break on October 8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Teaching Assistant, Mr. Jing Zhao</a:t>
            </a:r>
          </a:p>
          <a:p>
            <a:r>
              <a:rPr lang="en-US"/>
              <a:t>jzhao29@hawk.iit.edu</a:t>
            </a:r>
          </a:p>
          <a:p>
            <a:r>
              <a:rPr lang="en-US"/>
              <a:t>Thursdays / 2 PM to 3 PM / Room 019A, Stuart Building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2D6F7-19DE-4CEF-B7C8-8D8D8DAFD3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Bayesian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 Bayesian network is a directed acyclic graphical model that represents probability relationships and conditional independence structure between random variables</a:t>
            </a:r>
          </a:p>
          <a:p>
            <a:r>
              <a:rPr lang="en-US"/>
              <a:t>A Bayesian network is a family of algorithms that are primarily for  classification</a:t>
            </a:r>
          </a:p>
          <a:p>
            <a:pPr lvl="1"/>
            <a:r>
              <a:rPr lang="en-US"/>
              <a:t>Naïve Bayes</a:t>
            </a:r>
          </a:p>
          <a:p>
            <a:pPr lvl="1"/>
            <a:r>
              <a:rPr lang="en-US"/>
              <a:t>Tree-augmented Naïve Bayes (TAN)</a:t>
            </a:r>
          </a:p>
          <a:p>
            <a:pPr lvl="1"/>
            <a:r>
              <a:rPr lang="en-US"/>
              <a:t>Parent-child Bayesian Network</a:t>
            </a:r>
          </a:p>
          <a:p>
            <a:pPr lvl="1"/>
            <a:r>
              <a:rPr lang="en-US"/>
              <a:t>Markov Blanket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Bayesian Network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Russell and </a:t>
            </a:r>
            <a:r>
              <a:rPr lang="en-US" err="1"/>
              <a:t>Norvig</a:t>
            </a:r>
            <a:r>
              <a:rPr lang="en-US"/>
              <a:t> (2010). </a:t>
            </a:r>
            <a:r>
              <a:rPr lang="en-US" i="1"/>
              <a:t>Artificial Intelligence: A Modern Approach</a:t>
            </a:r>
            <a:r>
              <a:rPr lang="en-US"/>
              <a:t>, Third Edition. New Jersey: Pearson.</a:t>
            </a:r>
          </a:p>
          <a:p>
            <a:r>
              <a:rPr lang="en-US"/>
              <a:t>You live in an area (e.g., San Francisco Bay) where earthquakes are not uncommon</a:t>
            </a:r>
          </a:p>
          <a:p>
            <a:r>
              <a:rPr lang="en-US"/>
              <a:t>Your house has an alarm system against burglary, and the alarm system can be set off occasionally by an earthquake.</a:t>
            </a:r>
          </a:p>
          <a:p>
            <a:r>
              <a:rPr lang="en-US"/>
              <a:t>You have two neighbors, Mary and John, who do not know each other. If they hear the alarm, they might or might not call you. 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6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Bayesian Network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events are (1) Burglary, (2) Earthquake, (3) Alarm Sounds, (4) John calls you, and (5) Mary calls you.</a:t>
            </a:r>
          </a:p>
          <a:p>
            <a:r>
              <a:rPr lang="en-US"/>
              <a:t>The relationships are visualized in the Direct Acyclic Graph below 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38291AA5-BDDF-4A51-911C-1D39C4479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75355"/>
            <a:ext cx="6813957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7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Bayesian Network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probabilities are either assigned or observed.</a:t>
            </a:r>
          </a:p>
          <a:p>
            <a:r>
              <a:rPr lang="en-US"/>
              <a:t>Earthquake and Burglary are assumed independent</a:t>
            </a:r>
          </a:p>
          <a:p>
            <a:r>
              <a:rPr lang="en-US"/>
              <a:t>Mary and John independently decide whether to call you</a:t>
            </a:r>
          </a:p>
          <a:p>
            <a:r>
              <a:rPr lang="en-US"/>
              <a:t>Whether Mary or John calls is conditionally dependent only on the state of the alarm.</a:t>
            </a:r>
          </a:p>
          <a:p>
            <a:pPr lvl="1"/>
            <a:r>
              <a:rPr lang="en-US"/>
              <a:t>The purpose of their calls is to inform</a:t>
            </a:r>
            <a:br>
              <a:rPr lang="en-US"/>
            </a:br>
            <a:r>
              <a:rPr lang="en-US"/>
              <a:t>you that your alarm has sounded, and</a:t>
            </a:r>
            <a:br>
              <a:rPr lang="en-US"/>
            </a:br>
            <a:r>
              <a:rPr lang="en-US"/>
              <a:t>not to tell you the cause.</a:t>
            </a:r>
          </a:p>
          <a:p>
            <a:pPr lvl="1"/>
            <a:r>
              <a:rPr lang="en-US"/>
              <a:t>You are responsible to find out the</a:t>
            </a:r>
            <a:br>
              <a:rPr lang="en-US"/>
            </a:br>
            <a:r>
              <a:rPr lang="en-US"/>
              <a:t>cause.</a:t>
            </a:r>
          </a:p>
          <a:p>
            <a:endParaRPr lang="en-US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31D621F5-91E3-4857-A49E-57AD44811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485" y="3932237"/>
            <a:ext cx="516208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22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Bayesian Network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joint probability distribution of the events (B, E, A, J, and M) is </a:t>
            </a:r>
            <a:r>
              <a:rPr lang="en-US" dirty="0" err="1"/>
              <a:t>Pr</a:t>
            </a:r>
            <a:r>
              <a:rPr lang="en-US" dirty="0"/>
              <a:t>(B, E, A, J, M)</a:t>
            </a:r>
          </a:p>
          <a:p>
            <a:r>
              <a:rPr lang="en-US" dirty="0"/>
              <a:t>By the Bayes’ theorem, </a:t>
            </a:r>
            <a:r>
              <a:rPr lang="en-US" dirty="0" err="1"/>
              <a:t>Pr</a:t>
            </a:r>
            <a:r>
              <a:rPr lang="en-US" dirty="0"/>
              <a:t>(B, E, A, J, M) = </a:t>
            </a:r>
            <a:r>
              <a:rPr lang="en-US" dirty="0" err="1"/>
              <a:t>Pr</a:t>
            </a:r>
            <a:r>
              <a:rPr lang="en-US" dirty="0"/>
              <a:t>(J, M|B, E, A) * </a:t>
            </a:r>
            <a:r>
              <a:rPr lang="en-US" dirty="0" err="1"/>
              <a:t>Pr</a:t>
            </a:r>
            <a:r>
              <a:rPr lang="en-US" dirty="0"/>
              <a:t>(B, E, A)</a:t>
            </a:r>
          </a:p>
          <a:p>
            <a:r>
              <a:rPr lang="en-US" dirty="0"/>
              <a:t>Since Mary and John are assumed independent,</a:t>
            </a:r>
            <a:br>
              <a:rPr lang="en-US" dirty="0"/>
            </a:br>
            <a:r>
              <a:rPr lang="en-US" dirty="0" err="1"/>
              <a:t>Pr</a:t>
            </a:r>
            <a:r>
              <a:rPr lang="en-US" dirty="0"/>
              <a:t>(J, M|B, E, A) = </a:t>
            </a:r>
            <a:r>
              <a:rPr lang="en-US" dirty="0" err="1"/>
              <a:t>Pr</a:t>
            </a:r>
            <a:r>
              <a:rPr lang="en-US" dirty="0"/>
              <a:t>(J|B, E, A) * </a:t>
            </a:r>
            <a:r>
              <a:rPr lang="en-US" dirty="0" err="1"/>
              <a:t>Pr</a:t>
            </a:r>
            <a:r>
              <a:rPr lang="en-US" dirty="0"/>
              <a:t>(M|B, E, A)</a:t>
            </a:r>
          </a:p>
          <a:p>
            <a:r>
              <a:rPr lang="en-US" dirty="0"/>
              <a:t>Bayesian Network assumes that</a:t>
            </a:r>
            <a:br>
              <a:rPr lang="en-US" dirty="0"/>
            </a:br>
            <a:r>
              <a:rPr lang="en-US" dirty="0" err="1"/>
              <a:t>Pr</a:t>
            </a:r>
            <a:r>
              <a:rPr lang="en-US" dirty="0"/>
              <a:t>(J|B, E, A) = </a:t>
            </a:r>
            <a:r>
              <a:rPr lang="en-US" dirty="0" err="1"/>
              <a:t>Pr</a:t>
            </a:r>
            <a:r>
              <a:rPr lang="en-US" dirty="0"/>
              <a:t>(J|A) and </a:t>
            </a:r>
            <a:r>
              <a:rPr lang="en-US" dirty="0" err="1"/>
              <a:t>Pr</a:t>
            </a:r>
            <a:r>
              <a:rPr lang="en-US" dirty="0"/>
              <a:t>(M|B, E, A) = </a:t>
            </a:r>
            <a:r>
              <a:rPr lang="en-US" dirty="0" err="1"/>
              <a:t>Pr</a:t>
            </a:r>
            <a:r>
              <a:rPr lang="en-US" dirty="0"/>
              <a:t>(M|A).  In other words,</a:t>
            </a:r>
            <a:br>
              <a:rPr lang="en-US" dirty="0"/>
            </a:br>
            <a:r>
              <a:rPr lang="en-US" dirty="0"/>
              <a:t>the events B and E do not contribute any additional information if we already knew the state of the alarm.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67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11872</TotalTime>
  <Words>3361</Words>
  <Application>Microsoft Office PowerPoint</Application>
  <PresentationFormat>Widescreen</PresentationFormat>
  <Paragraphs>730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Courier New</vt:lpstr>
      <vt:lpstr>Symbol</vt:lpstr>
      <vt:lpstr>Office Theme</vt:lpstr>
      <vt:lpstr>   CS 584 Machine Learning</vt:lpstr>
      <vt:lpstr>Week 10 Agenda</vt:lpstr>
      <vt:lpstr>Directed Acyclic Graph</vt:lpstr>
      <vt:lpstr>Directed Acyclic Graph</vt:lpstr>
      <vt:lpstr>Bayesian Network</vt:lpstr>
      <vt:lpstr>Bayesian Network Example</vt:lpstr>
      <vt:lpstr>Bayesian Network Example</vt:lpstr>
      <vt:lpstr>Bayesian Network Example</vt:lpstr>
      <vt:lpstr>Bayesian Network Example</vt:lpstr>
      <vt:lpstr>Bayesian Network Example</vt:lpstr>
      <vt:lpstr>Bayesian Network Example: Scenario 1</vt:lpstr>
      <vt:lpstr>Bayesian Network Example: Scenario 1</vt:lpstr>
      <vt:lpstr>Bayesian Network Example: Scenario 1</vt:lpstr>
      <vt:lpstr>Bayesian Network Example: Scenario 2</vt:lpstr>
      <vt:lpstr>Bayesian Network Example: Scenario 2</vt:lpstr>
      <vt:lpstr>Bayesian Network Example: Scenario 2</vt:lpstr>
      <vt:lpstr>Bayesian Network Example: Pr(A = True)</vt:lpstr>
      <vt:lpstr>Bayesian Network Example: Summary</vt:lpstr>
      <vt:lpstr>Naïve Bayes Overview</vt:lpstr>
      <vt:lpstr>Naïve Bayes: Theory</vt:lpstr>
      <vt:lpstr>Naïve Bayes: Theory</vt:lpstr>
      <vt:lpstr>Naïve Bayes: Theory</vt:lpstr>
      <vt:lpstr>Naïve Bayes: Classifier</vt:lpstr>
      <vt:lpstr>Naïve Bayes: Representing Pr(x_j |y)</vt:lpstr>
      <vt:lpstr>Naïve Bayes: Customer Survey</vt:lpstr>
      <vt:lpstr>Naïve Bayes: Customer Survey</vt:lpstr>
      <vt:lpstr>Naïve Bayes: Customer Survey</vt:lpstr>
      <vt:lpstr>Naïve Bayes: Customer Survey</vt:lpstr>
      <vt:lpstr>Naïve Bayes: Customer Survey</vt:lpstr>
      <vt:lpstr>Naïve Bayes: Customer Survey</vt:lpstr>
      <vt:lpstr>Naïve Bayes: Customer Survey</vt:lpstr>
      <vt:lpstr>Naïve Bayes: Customer Survey</vt:lpstr>
      <vt:lpstr>Naïve Bayes: Customer Survey</vt:lpstr>
      <vt:lpstr>Gaussian Naïve Bayes</vt:lpstr>
      <vt:lpstr>Multinomial Naïve Bayes</vt:lpstr>
      <vt:lpstr>Multinomial Naïve Bayes</vt:lpstr>
      <vt:lpstr>Multinomial Naïve Bayes: Text Analysis</vt:lpstr>
      <vt:lpstr>Multinomial Naïve Bayes: Text Analysis</vt:lpstr>
      <vt:lpstr>Multinomial Naïve Bayes: Text Analysis</vt:lpstr>
      <vt:lpstr>Multinomial Naïve Bayes: Text Analysis</vt:lpstr>
      <vt:lpstr>Multinomial Naïve Bayes: Text Analysis</vt:lpstr>
      <vt:lpstr>Multinomial Naïve Bayes: Text Analysis</vt:lpstr>
      <vt:lpstr>Multinomial Naïve Bayes: Text Analysis</vt:lpstr>
      <vt:lpstr>Multinomial Naïve Bayes: Text Analysis</vt:lpstr>
      <vt:lpstr>Multinomial Naïve Bayes: Text Analysis</vt:lpstr>
      <vt:lpstr>Multinomial Naïve Bayes: Text Analysis</vt:lpstr>
      <vt:lpstr>Multinomial Naïve Bayes: Text Analysis</vt:lpstr>
      <vt:lpstr>Assignment 4</vt:lpstr>
      <vt:lpstr>Office Hours</vt:lpstr>
    </vt:vector>
  </TitlesOfParts>
  <Company>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Workshop for MSc Analytics</dc:title>
  <dc:creator>Ming-Long Lam</dc:creator>
  <cp:lastModifiedBy>Ming-Long Lam</cp:lastModifiedBy>
  <cp:revision>2057</cp:revision>
  <cp:lastPrinted>2014-06-20T14:10:14Z</cp:lastPrinted>
  <dcterms:created xsi:type="dcterms:W3CDTF">2014-05-31T22:30:28Z</dcterms:created>
  <dcterms:modified xsi:type="dcterms:W3CDTF">2018-10-24T21:49:50Z</dcterms:modified>
</cp:coreProperties>
</file>