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461" r:id="rId3"/>
    <p:sldId id="440" r:id="rId4"/>
    <p:sldId id="536" r:id="rId5"/>
    <p:sldId id="526" r:id="rId6"/>
    <p:sldId id="439" r:id="rId7"/>
    <p:sldId id="411" r:id="rId8"/>
    <p:sldId id="528" r:id="rId9"/>
    <p:sldId id="531" r:id="rId10"/>
    <p:sldId id="530" r:id="rId11"/>
    <p:sldId id="532" r:id="rId12"/>
    <p:sldId id="533" r:id="rId13"/>
    <p:sldId id="534" r:id="rId14"/>
    <p:sldId id="535" r:id="rId15"/>
    <p:sldId id="435" r:id="rId16"/>
    <p:sldId id="449" r:id="rId17"/>
    <p:sldId id="450" r:id="rId18"/>
    <p:sldId id="451" r:id="rId19"/>
    <p:sldId id="452" r:id="rId20"/>
    <p:sldId id="453" r:id="rId21"/>
    <p:sldId id="538" r:id="rId22"/>
    <p:sldId id="454" r:id="rId23"/>
    <p:sldId id="448" r:id="rId24"/>
    <p:sldId id="457" r:id="rId25"/>
    <p:sldId id="539" r:id="rId26"/>
    <p:sldId id="541" r:id="rId27"/>
    <p:sldId id="542" r:id="rId28"/>
    <p:sldId id="543" r:id="rId29"/>
    <p:sldId id="540" r:id="rId30"/>
    <p:sldId id="544" r:id="rId31"/>
    <p:sldId id="546" r:id="rId32"/>
    <p:sldId id="455" r:id="rId33"/>
    <p:sldId id="547" r:id="rId34"/>
    <p:sldId id="548" r:id="rId35"/>
    <p:sldId id="549" r:id="rId36"/>
    <p:sldId id="550" r:id="rId37"/>
    <p:sldId id="554" r:id="rId38"/>
    <p:sldId id="553" r:id="rId39"/>
    <p:sldId id="551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3" r:id="rId48"/>
    <p:sldId id="562" r:id="rId49"/>
    <p:sldId id="564" r:id="rId50"/>
    <p:sldId id="545" r:id="rId51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7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4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35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2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4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2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9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6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18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38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36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2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28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81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47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4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9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40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56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7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97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28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46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53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1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5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3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323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3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6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17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3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91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925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7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8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9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4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11</a:t>
            </a:r>
          </a:p>
          <a:p>
            <a:r>
              <a:rPr lang="en-US" sz="4000" dirty="0"/>
              <a:t>October 31,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Representation of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input to the hidden node is the weighted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If this weighted sum is greater than some </a:t>
                </a:r>
                <a:r>
                  <a:rPr lang="en-US" i="1" dirty="0"/>
                  <a:t>threshold value</a:t>
                </a:r>
                <a:r>
                  <a:rPr lang="en-US" dirty="0"/>
                  <a:t>, then the output from the hidden node is 1.  Otherwise, the output value is 0.</a:t>
                </a:r>
              </a:p>
              <a:p>
                <a:r>
                  <a:rPr lang="en-US" dirty="0"/>
                  <a:t>The parameters of the perceptron are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the threshold value.</a:t>
                </a:r>
              </a:p>
              <a:p>
                <a:r>
                  <a:rPr lang="en-US" dirty="0"/>
                  <a:t>Think that the perceptron is a device that makes a decision by weighing up the evidences. </a:t>
                </a:r>
              </a:p>
              <a:p>
                <a:r>
                  <a:rPr lang="en-US" dirty="0"/>
                  <a:t>That’s how the original perceptron works!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Example of 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you need to pay for a meal that costs $6.  You have three bills in your wallet, a $1 bill, a $5 bill, and a $10 bill.  How will you use these three bills to pay for the meal?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you used the $1 bill.  Otherwise,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you used the $5 bill.  Otherwise,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you used the $10 bill.  Otherwise,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the meal is paid.  Otherwise, zero.</a:t>
                </a:r>
              </a:p>
              <a:p>
                <a:r>
                  <a:rPr lang="en-US" dirty="0"/>
                  <a:t>The cash tendered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meal is paid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870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Example of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E2FEAE-6049-4DF5-B010-19CE488143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21090"/>
                  </p:ext>
                </p:extLst>
              </p:nvPr>
            </p:nvGraphicFramePr>
            <p:xfrm>
              <a:off x="838200" y="1548898"/>
              <a:ext cx="9220200" cy="4214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040">
                      <a:extLst>
                        <a:ext uri="{9D8B030D-6E8A-4147-A177-3AD203B41FA5}">
                          <a16:colId xmlns:a16="http://schemas.microsoft.com/office/drawing/2014/main" val="1439325344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704028302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3815548978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2322575650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816894651"/>
                        </a:ext>
                      </a:extLst>
                    </a:gridCol>
                  </a:tblGrid>
                  <a:tr h="4682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($1)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($5)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($10)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Cash Tendered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Meal is Paid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629798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226497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154048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509089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921191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490186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3482998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662577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669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E2FEAE-6049-4DF5-B010-19CE488143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21090"/>
                  </p:ext>
                </p:extLst>
              </p:nvPr>
            </p:nvGraphicFramePr>
            <p:xfrm>
              <a:off x="838200" y="1548898"/>
              <a:ext cx="9220200" cy="4214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040">
                      <a:extLst>
                        <a:ext uri="{9D8B030D-6E8A-4147-A177-3AD203B41FA5}">
                          <a16:colId xmlns:a16="http://schemas.microsoft.com/office/drawing/2014/main" val="1439325344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704028302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3815548978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2322575650"/>
                        </a:ext>
                      </a:extLst>
                    </a:gridCol>
                    <a:gridCol w="1844040">
                      <a:extLst>
                        <a:ext uri="{9D8B030D-6E8A-4147-A177-3AD203B41FA5}">
                          <a16:colId xmlns:a16="http://schemas.microsoft.com/office/drawing/2014/main" val="816894651"/>
                        </a:ext>
                      </a:extLst>
                    </a:gridCol>
                  </a:tblGrid>
                  <a:tr h="4682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0" t="-6494" r="-400990" b="-8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62" t="-6494" r="-302318" b="-8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6494" r="-201320" b="-8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Cash Tendered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Meal is Paid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629798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226497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154048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509089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921191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490186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3482998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662577"/>
                      </a:ext>
                    </a:extLst>
                  </a:tr>
                  <a:tr h="46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$16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6694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94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Extend and Expand 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more hidden neurons in the layer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more layers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Move the threshold value as a bias term in the layer</a:t>
                </a:r>
              </a:p>
              <a:p>
                <a:pPr lvl="1"/>
                <a:r>
                  <a:rPr lang="en-US" dirty="0"/>
                  <a:t>For instance, instead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US" dirty="0"/>
                  <a:t>, we write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 the bias term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output from a hidden neuron is not necessarily 0 or 1, but a function of the weighted sum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final output from the neural network is not a decision, but the value of the decision (either the probabilities of making the choices or the numerical value of the decision)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22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Introduce the Multi-Layer Perceptron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29280E-B097-4A6E-B983-E2659D443EE1}"/>
              </a:ext>
            </a:extLst>
          </p:cNvPr>
          <p:cNvSpPr/>
          <p:nvPr/>
        </p:nvSpPr>
        <p:spPr>
          <a:xfrm>
            <a:off x="958468" y="1509311"/>
            <a:ext cx="9144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524A3E-5248-4B35-A8DF-25CD2D4509D1}"/>
              </a:ext>
            </a:extLst>
          </p:cNvPr>
          <p:cNvSpPr/>
          <p:nvPr/>
        </p:nvSpPr>
        <p:spPr>
          <a:xfrm>
            <a:off x="958468" y="2674144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CCD496-9956-4891-899C-A389702E86B6}"/>
              </a:ext>
            </a:extLst>
          </p:cNvPr>
          <p:cNvSpPr/>
          <p:nvPr/>
        </p:nvSpPr>
        <p:spPr>
          <a:xfrm>
            <a:off x="958468" y="3838977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D0ECDF-D63A-4AE3-8B0B-B40E93250950}"/>
              </a:ext>
            </a:extLst>
          </p:cNvPr>
          <p:cNvSpPr/>
          <p:nvPr/>
        </p:nvSpPr>
        <p:spPr>
          <a:xfrm>
            <a:off x="958468" y="5003810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DBF8F-7D5D-4073-886A-D91E56994189}"/>
              </a:ext>
            </a:extLst>
          </p:cNvPr>
          <p:cNvSpPr/>
          <p:nvPr/>
        </p:nvSpPr>
        <p:spPr>
          <a:xfrm>
            <a:off x="2869784" y="3874180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H(1:1)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8263A-78DC-439D-833B-A9733A010524}"/>
              </a:ext>
            </a:extLst>
          </p:cNvPr>
          <p:cNvSpPr/>
          <p:nvPr/>
        </p:nvSpPr>
        <p:spPr>
          <a:xfrm>
            <a:off x="9199305" y="1488207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43C9D-07F2-4C99-917D-2AE0A670C020}"/>
              </a:ext>
            </a:extLst>
          </p:cNvPr>
          <p:cNvSpPr/>
          <p:nvPr/>
        </p:nvSpPr>
        <p:spPr>
          <a:xfrm>
            <a:off x="9199304" y="3101723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8C449-BAD6-4C87-8FB0-068E868B1C8B}"/>
              </a:ext>
            </a:extLst>
          </p:cNvPr>
          <p:cNvSpPr/>
          <p:nvPr/>
        </p:nvSpPr>
        <p:spPr>
          <a:xfrm>
            <a:off x="9199304" y="4688361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7D5AE-1586-4023-AC6F-36690CDDCF7B}"/>
              </a:ext>
            </a:extLst>
          </p:cNvPr>
          <p:cNvSpPr/>
          <p:nvPr/>
        </p:nvSpPr>
        <p:spPr>
          <a:xfrm>
            <a:off x="2871508" y="2343638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H(1:0)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6C69C6-48BF-45C9-AC9C-66CAC4E262B2}"/>
              </a:ext>
            </a:extLst>
          </p:cNvPr>
          <p:cNvSpPr/>
          <p:nvPr/>
        </p:nvSpPr>
        <p:spPr>
          <a:xfrm>
            <a:off x="4935878" y="1653206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H(2:0)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738B40-7605-45C4-B6BC-322FF652974D}"/>
              </a:ext>
            </a:extLst>
          </p:cNvPr>
          <p:cNvSpPr/>
          <p:nvPr/>
        </p:nvSpPr>
        <p:spPr>
          <a:xfrm>
            <a:off x="4939008" y="3196743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H(2:1)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7BAA43-5645-40D6-87C2-336B2D67E6C5}"/>
              </a:ext>
            </a:extLst>
          </p:cNvPr>
          <p:cNvSpPr/>
          <p:nvPr/>
        </p:nvSpPr>
        <p:spPr>
          <a:xfrm>
            <a:off x="4939008" y="4753377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H(2:2)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BB8102-735E-45AD-BD14-0CD3B99BEF03}"/>
              </a:ext>
            </a:extLst>
          </p:cNvPr>
          <p:cNvSpPr/>
          <p:nvPr/>
        </p:nvSpPr>
        <p:spPr>
          <a:xfrm>
            <a:off x="6953701" y="2374171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H(3:0)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B5C9C9-944F-43F4-B639-5BB8C06B8A24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872868" y="1966511"/>
            <a:ext cx="996916" cy="2475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8F8BC8-6275-4558-B940-A346B17A9FD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1872868" y="3131344"/>
            <a:ext cx="996916" cy="131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A06E77-3737-48FE-88D9-B55BFFD898E7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1872868" y="4296177"/>
            <a:ext cx="996916" cy="145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88CD46-9EBE-413D-814F-ED70322C18B7}"/>
              </a:ext>
            </a:extLst>
          </p:cNvPr>
          <p:cNvCxnSpPr>
            <a:stCxn id="11" idx="3"/>
          </p:cNvCxnSpPr>
          <p:nvPr/>
        </p:nvCxnSpPr>
        <p:spPr>
          <a:xfrm flipV="1">
            <a:off x="1872868" y="4461831"/>
            <a:ext cx="910508" cy="999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8C8943-47CC-4441-A767-5CA8FACA2B50}"/>
              </a:ext>
            </a:extLst>
          </p:cNvPr>
          <p:cNvSpPr/>
          <p:nvPr/>
        </p:nvSpPr>
        <p:spPr>
          <a:xfrm>
            <a:off x="7006508" y="3860391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H(3:1)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4C9E8C-DC6A-449D-A7CC-A1D13B5F8D00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4028500" y="2911007"/>
            <a:ext cx="910508" cy="853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AB93D-3A9A-408E-A2DA-357820FCE612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4028500" y="2911007"/>
            <a:ext cx="910508" cy="240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56B701-6C1A-490A-97AD-524DB5A8D0A1}"/>
              </a:ext>
            </a:extLst>
          </p:cNvPr>
          <p:cNvCxnSpPr>
            <a:stCxn id="5" idx="6"/>
            <a:endCxn id="23" idx="2"/>
          </p:cNvCxnSpPr>
          <p:nvPr/>
        </p:nvCxnSpPr>
        <p:spPr>
          <a:xfrm flipV="1">
            <a:off x="4026776" y="3764112"/>
            <a:ext cx="912232" cy="677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5FE9C6-0693-46DD-8FB6-BC16A8840C34}"/>
              </a:ext>
            </a:extLst>
          </p:cNvPr>
          <p:cNvCxnSpPr>
            <a:stCxn id="5" idx="6"/>
            <a:endCxn id="24" idx="2"/>
          </p:cNvCxnSpPr>
          <p:nvPr/>
        </p:nvCxnSpPr>
        <p:spPr>
          <a:xfrm>
            <a:off x="4026776" y="4441549"/>
            <a:ext cx="912232" cy="879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284AA0-A395-44CE-A10B-EFDC7AA2A4D0}"/>
              </a:ext>
            </a:extLst>
          </p:cNvPr>
          <p:cNvCxnSpPr>
            <a:stCxn id="22" idx="6"/>
            <a:endCxn id="42" idx="2"/>
          </p:cNvCxnSpPr>
          <p:nvPr/>
        </p:nvCxnSpPr>
        <p:spPr>
          <a:xfrm>
            <a:off x="6092870" y="2220575"/>
            <a:ext cx="913638" cy="2207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F8FE63-BB8A-4C14-9CC9-4248DC55966D}"/>
              </a:ext>
            </a:extLst>
          </p:cNvPr>
          <p:cNvCxnSpPr>
            <a:stCxn id="23" idx="6"/>
            <a:endCxn id="42" idx="2"/>
          </p:cNvCxnSpPr>
          <p:nvPr/>
        </p:nvCxnSpPr>
        <p:spPr>
          <a:xfrm>
            <a:off x="6096000" y="3764112"/>
            <a:ext cx="910508" cy="66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478D5-8F2E-4F48-B137-26BB26027594}"/>
              </a:ext>
            </a:extLst>
          </p:cNvPr>
          <p:cNvCxnSpPr>
            <a:stCxn id="24" idx="6"/>
            <a:endCxn id="42" idx="2"/>
          </p:cNvCxnSpPr>
          <p:nvPr/>
        </p:nvCxnSpPr>
        <p:spPr>
          <a:xfrm flipV="1">
            <a:off x="6096000" y="4427760"/>
            <a:ext cx="910508" cy="892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2D7CF4-FB19-4E44-B825-C78469586E02}"/>
              </a:ext>
            </a:extLst>
          </p:cNvPr>
          <p:cNvCxnSpPr>
            <a:stCxn id="25" idx="6"/>
            <a:endCxn id="18" idx="1"/>
          </p:cNvCxnSpPr>
          <p:nvPr/>
        </p:nvCxnSpPr>
        <p:spPr>
          <a:xfrm flipV="1">
            <a:off x="8110693" y="2055813"/>
            <a:ext cx="1088612" cy="885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FC5320-017F-4879-A2F6-50CDF31D6363}"/>
              </a:ext>
            </a:extLst>
          </p:cNvPr>
          <p:cNvCxnSpPr>
            <a:stCxn id="25" idx="6"/>
            <a:endCxn id="19" idx="1"/>
          </p:cNvCxnSpPr>
          <p:nvPr/>
        </p:nvCxnSpPr>
        <p:spPr>
          <a:xfrm>
            <a:off x="8110693" y="2941540"/>
            <a:ext cx="1088611" cy="727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4AB35C-4C90-45C1-9935-46A3FA95AF6E}"/>
              </a:ext>
            </a:extLst>
          </p:cNvPr>
          <p:cNvCxnSpPr>
            <a:stCxn id="25" idx="6"/>
            <a:endCxn id="20" idx="1"/>
          </p:cNvCxnSpPr>
          <p:nvPr/>
        </p:nvCxnSpPr>
        <p:spPr>
          <a:xfrm>
            <a:off x="8110693" y="2941540"/>
            <a:ext cx="1088611" cy="2314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54F06B-6E1D-41A5-BB8C-E83C6CFE6F81}"/>
              </a:ext>
            </a:extLst>
          </p:cNvPr>
          <p:cNvCxnSpPr>
            <a:stCxn id="42" idx="6"/>
            <a:endCxn id="18" idx="1"/>
          </p:cNvCxnSpPr>
          <p:nvPr/>
        </p:nvCxnSpPr>
        <p:spPr>
          <a:xfrm flipV="1">
            <a:off x="8163500" y="2055813"/>
            <a:ext cx="1035805" cy="237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60AC1A-CF91-4994-9CD6-2537709E17CA}"/>
              </a:ext>
            </a:extLst>
          </p:cNvPr>
          <p:cNvCxnSpPr>
            <a:stCxn id="42" idx="6"/>
          </p:cNvCxnSpPr>
          <p:nvPr/>
        </p:nvCxnSpPr>
        <p:spPr>
          <a:xfrm flipV="1">
            <a:off x="8163500" y="3669329"/>
            <a:ext cx="1035804" cy="758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1A2984-3272-4F4C-A7D1-C5B303CE48C8}"/>
              </a:ext>
            </a:extLst>
          </p:cNvPr>
          <p:cNvCxnSpPr>
            <a:stCxn id="42" idx="6"/>
            <a:endCxn id="20" idx="1"/>
          </p:cNvCxnSpPr>
          <p:nvPr/>
        </p:nvCxnSpPr>
        <p:spPr>
          <a:xfrm>
            <a:off x="8163500" y="4427760"/>
            <a:ext cx="1035804" cy="828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uble Brace 74">
            <a:extLst>
              <a:ext uri="{FF2B5EF4-FFF2-40B4-BE49-F238E27FC236}">
                <a16:creationId xmlns:a16="http://schemas.microsoft.com/office/drawing/2014/main" id="{9F63007F-402E-4486-9D73-27D459FF5FEE}"/>
              </a:ext>
            </a:extLst>
          </p:cNvPr>
          <p:cNvSpPr/>
          <p:nvPr/>
        </p:nvSpPr>
        <p:spPr>
          <a:xfrm>
            <a:off x="704567" y="5998473"/>
            <a:ext cx="1431275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76" name="Double Brace 75">
            <a:extLst>
              <a:ext uri="{FF2B5EF4-FFF2-40B4-BE49-F238E27FC236}">
                <a16:creationId xmlns:a16="http://schemas.microsoft.com/office/drawing/2014/main" id="{75FD7A08-5840-42B9-BCE9-51C519ED2DAE}"/>
              </a:ext>
            </a:extLst>
          </p:cNvPr>
          <p:cNvSpPr/>
          <p:nvPr/>
        </p:nvSpPr>
        <p:spPr>
          <a:xfrm>
            <a:off x="2869784" y="6014398"/>
            <a:ext cx="5293716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77" name="Double Brace 76">
            <a:extLst>
              <a:ext uri="{FF2B5EF4-FFF2-40B4-BE49-F238E27FC236}">
                <a16:creationId xmlns:a16="http://schemas.microsoft.com/office/drawing/2014/main" id="{8E99FFD3-CAE2-42BF-8AF3-64436728926A}"/>
              </a:ext>
            </a:extLst>
          </p:cNvPr>
          <p:cNvSpPr/>
          <p:nvPr/>
        </p:nvSpPr>
        <p:spPr>
          <a:xfrm>
            <a:off x="8897442" y="5998474"/>
            <a:ext cx="1745283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75869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Structure of a Multi-Layer Perceptron (MLP)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units</a:t>
            </a:r>
            <a:r>
              <a:rPr lang="en-US" dirty="0"/>
              <a:t> are entities in the neural network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input layer</a:t>
            </a:r>
            <a:r>
              <a:rPr lang="en-US" dirty="0"/>
              <a:t> contains the input variables and the optional </a:t>
            </a:r>
            <a:r>
              <a:rPr lang="en-US" b="1" dirty="0"/>
              <a:t>bias</a:t>
            </a:r>
            <a:r>
              <a:rPr lang="en-US" dirty="0"/>
              <a:t> term.</a:t>
            </a:r>
          </a:p>
          <a:p>
            <a:pPr lvl="1"/>
            <a:r>
              <a:rPr lang="en-US" dirty="0"/>
              <a:t>Create a dummy coding unit (i.e., 0 and 1) for each category of the input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hidden layer</a:t>
            </a:r>
            <a:r>
              <a:rPr lang="en-US" dirty="0"/>
              <a:t> contains unobservable units.</a:t>
            </a:r>
          </a:p>
          <a:p>
            <a:pPr lvl="1"/>
            <a:r>
              <a:rPr lang="en-US" dirty="0"/>
              <a:t>The value of each hidden unit is the resulting value of the </a:t>
            </a:r>
            <a:r>
              <a:rPr lang="en-US" b="1" dirty="0"/>
              <a:t>activation</a:t>
            </a:r>
            <a:r>
              <a:rPr lang="en-US" dirty="0"/>
              <a:t> function of the preceding units that feed into the hidden unit.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combination</a:t>
            </a:r>
            <a:r>
              <a:rPr lang="en-US" dirty="0"/>
              <a:t> function determines how information from preceding units are combined.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output layer</a:t>
            </a:r>
            <a:r>
              <a:rPr lang="en-US" dirty="0"/>
              <a:t> contains the target variables.</a:t>
            </a:r>
          </a:p>
          <a:p>
            <a:pPr lvl="1"/>
            <a:r>
              <a:rPr lang="en-US" dirty="0"/>
              <a:t>Create a dummy coding unit (i.e., 0 and 1) for each category of the output variable.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32685-0A5E-4743-922A-B086B274C7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Structure of a Multi-Layer Perceptron (MLP)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The </a:t>
            </a:r>
            <a:r>
              <a:rPr lang="en-US" b="1" dirty="0"/>
              <a:t>bias</a:t>
            </a:r>
            <a:r>
              <a:rPr lang="en-US" dirty="0"/>
              <a:t> unit indicates the baseline input into the succeeding units.  It is like the intercept term in regression.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The </a:t>
            </a:r>
            <a:r>
              <a:rPr lang="en-US" b="1" dirty="0"/>
              <a:t>weights</a:t>
            </a:r>
            <a:r>
              <a:rPr lang="en-US" dirty="0"/>
              <a:t> are numeric values that indicate the strength of the signal from a preceding unit to a succeeding unit.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The </a:t>
            </a:r>
            <a:r>
              <a:rPr lang="en-US" b="1" dirty="0"/>
              <a:t>combination function</a:t>
            </a:r>
            <a:r>
              <a:rPr lang="en-US" dirty="0"/>
              <a:t> combines weights and values of preceding units into a single value that feed into the </a:t>
            </a:r>
            <a:r>
              <a:rPr lang="en-US" b="1" dirty="0"/>
              <a:t>activation function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The </a:t>
            </a:r>
            <a:r>
              <a:rPr lang="en-US" b="1" dirty="0"/>
              <a:t>activation function</a:t>
            </a:r>
            <a:r>
              <a:rPr lang="en-US" dirty="0"/>
              <a:t> transforms result of combination function into the value for the succeeding unit.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AC2E6-B927-487E-ADDA-578E32AB5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Structure of a Multi-Layer Perceptron (MLP)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/>
              <a:t>The </a:t>
            </a:r>
            <a:r>
              <a:rPr lang="en-US" b="1" dirty="0"/>
              <a:t>error function</a:t>
            </a:r>
            <a:r>
              <a:rPr lang="en-US" dirty="0"/>
              <a:t> measures the discrepancy between the network output values and the observed target values.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The </a:t>
            </a:r>
            <a:r>
              <a:rPr lang="en-US" b="1" dirty="0"/>
              <a:t>objective function</a:t>
            </a:r>
            <a:r>
              <a:rPr lang="en-US" dirty="0"/>
              <a:t> is what you directly try to optimize in building the network.</a:t>
            </a:r>
          </a:p>
          <a:p>
            <a:pPr marL="514350" indent="-514350">
              <a:buFont typeface="+mj-lt"/>
              <a:buAutoNum type="arabicPeriod" startAt="9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3D267-1219-48E4-9610-BDC235313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1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MLP Mathematical Representation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Input layer:</a:t>
                </a:r>
              </a:p>
              <a:p>
                <a:pPr lvl="1"/>
                <a:r>
                  <a:rPr lang="en-US" dirty="0"/>
                  <a:t>Number of units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bias unit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layer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Number of units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weight coming from the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 layer:</a:t>
                </a:r>
              </a:p>
              <a:p>
                <a:pPr lvl="1"/>
                <a:r>
                  <a:rPr lang="en-US" dirty="0"/>
                  <a:t>Number of units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weight coming from the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AFBF86B-0EEB-418A-A832-3645CCBADA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MLP Mathematical Representation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combination function is the inner product (i.e., the dot product) of the weights and the values of preceding units.</a:t>
            </a:r>
          </a:p>
          <a:p>
            <a:r>
              <a:rPr lang="en-US" dirty="0"/>
              <a:t>The bias term is not counted in the total number of units of a layer.</a:t>
            </a:r>
          </a:p>
          <a:p>
            <a:r>
              <a:rPr lang="en-US" dirty="0"/>
              <a:t>When there is no hidden layer (i.e.,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= 1), the MLP becomes a generalized linear model where linear regression is a special case.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E4AFB-FC12-497A-9BC3-B7999903D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1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11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Neural Network</a:t>
            </a:r>
          </a:p>
          <a:p>
            <a:r>
              <a:rPr lang="en-US" dirty="0"/>
              <a:t>Introduce Perceptron</a:t>
            </a:r>
          </a:p>
          <a:p>
            <a:r>
              <a:rPr lang="en-US" dirty="0"/>
              <a:t>A Toy Example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Backpropagation Algorithm</a:t>
            </a:r>
          </a:p>
          <a:p>
            <a:r>
              <a:rPr lang="en-US" dirty="0"/>
              <a:t>Chapter 11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Activation Functions for Hidden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Hyperbolic Tangent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Logistic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3763"/>
            <a:ext cx="45720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CD73BF-F4EE-48DD-835F-145605458EE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6" y="3429000"/>
            <a:ext cx="45720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78396F-BBF8-469F-A139-913152EFBA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Activation Functions for Hidden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Identity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RELU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⁡(0,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47303"/>
            <a:ext cx="45720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777C0-46C5-45CB-BEF8-1EB25D8ADFA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7" y="3047303"/>
            <a:ext cx="45720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429FD-F300-401F-89F3-5E8B92EBCB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Activation Functions for Output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Interval Target</a:t>
                </a:r>
              </a:p>
              <a:p>
                <a:r>
                  <a:rPr lang="en-US" b="1" dirty="0"/>
                  <a:t>Identity: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common for general continuous target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Customize</a:t>
                </a:r>
                <a:r>
                  <a:rPr lang="en-US" dirty="0">
                    <a:ea typeface="Cambria Math" panose="02040503050406030204" pitchFamily="18" charset="0"/>
                  </a:rPr>
                  <a:t> by assigning your function name to the </a:t>
                </a:r>
                <a:r>
                  <a:rPr lang="en-US" dirty="0" err="1">
                    <a:ea typeface="Cambria Math" panose="02040503050406030204" pitchFamily="18" charset="0"/>
                  </a:rPr>
                  <a:t>out_activation</a:t>
                </a:r>
                <a:r>
                  <a:rPr lang="en-US" dirty="0">
                    <a:ea typeface="Cambria Math" panose="02040503050406030204" pitchFamily="18" charset="0"/>
                  </a:rPr>
                  <a:t>_ of the Neural Network object.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Categorical Target</a:t>
                </a:r>
              </a:p>
              <a:p>
                <a:r>
                  <a:rPr lang="en-US" b="1" dirty="0"/>
                  <a:t>Softmax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k</a:t>
                </a:r>
                <a:r>
                  <a:rPr lang="en-US" dirty="0"/>
                  <a:t>-th category of a target variable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C4490C6-86BA-4E0B-AB1C-0A913CF32B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Scaling of input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avoid numerical problems in estimation due to differences in magnitudes of input variables, the input variables are usually rescaled before using them in a neural network.</a:t>
            </a:r>
          </a:p>
          <a:p>
            <a:r>
              <a:rPr lang="en-US" dirty="0"/>
              <a:t>Common methods:</a:t>
            </a:r>
          </a:p>
          <a:p>
            <a:pPr lvl="1"/>
            <a:r>
              <a:rPr lang="en-US" b="1" dirty="0"/>
              <a:t>Mid-range</a:t>
            </a:r>
            <a:r>
              <a:rPr lang="en-US" dirty="0"/>
              <a:t> – scaled such that the midpoint is 0, the minimum is -1 and the maximum of 1. Formula: y = ((x – x</a:t>
            </a:r>
            <a:r>
              <a:rPr lang="en-US" baseline="-25000" dirty="0"/>
              <a:t>min</a:t>
            </a:r>
            <a:r>
              <a:rPr lang="en-US" dirty="0"/>
              <a:t>) – (x</a:t>
            </a:r>
            <a:r>
              <a:rPr lang="en-US" baseline="-25000" dirty="0"/>
              <a:t>max</a:t>
            </a:r>
            <a:r>
              <a:rPr lang="en-US" dirty="0"/>
              <a:t> – x))/(x</a:t>
            </a:r>
            <a:r>
              <a:rPr lang="en-US" baseline="-25000" dirty="0"/>
              <a:t>max</a:t>
            </a:r>
            <a:r>
              <a:rPr lang="en-US" dirty="0"/>
              <a:t> – x</a:t>
            </a:r>
            <a:r>
              <a:rPr lang="en-US" baseline="-25000" dirty="0"/>
              <a:t>min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Range</a:t>
            </a:r>
            <a:r>
              <a:rPr lang="en-US" dirty="0"/>
              <a:t> – scaled such that the minimum is 0 and the maximum is 1. Formula:   y = (x – x</a:t>
            </a:r>
            <a:r>
              <a:rPr lang="en-US" baseline="-25000" dirty="0"/>
              <a:t>min</a:t>
            </a:r>
            <a:r>
              <a:rPr lang="en-US" dirty="0"/>
              <a:t>)/(x</a:t>
            </a:r>
            <a:r>
              <a:rPr lang="en-US" baseline="-25000" dirty="0"/>
              <a:t>max</a:t>
            </a:r>
            <a:r>
              <a:rPr lang="en-US" dirty="0"/>
              <a:t> – x</a:t>
            </a:r>
            <a:r>
              <a:rPr lang="en-US" baseline="-25000" dirty="0"/>
              <a:t>min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Standard Deviation</a:t>
            </a:r>
            <a:r>
              <a:rPr lang="en-US" dirty="0"/>
              <a:t> – scaled such that the mean is 0 and the standard deviation is 1. Formula: y = (x – x</a:t>
            </a:r>
            <a:r>
              <a:rPr lang="en-US" baseline="-25000" dirty="0"/>
              <a:t>mean</a:t>
            </a:r>
            <a:r>
              <a:rPr lang="en-US" dirty="0"/>
              <a:t>) / x</a:t>
            </a:r>
            <a:r>
              <a:rPr lang="en-US" baseline="-25000" dirty="0"/>
              <a:t>std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81D8E-F0B1-49D1-8B61-4E67B4D01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2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Scaling of input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input: no scaling is necessary because the values of dummy variables are either 0 or 1.</a:t>
            </a:r>
          </a:p>
          <a:p>
            <a:r>
              <a:rPr lang="en-US" dirty="0"/>
              <a:t>Interval input:</a:t>
            </a:r>
          </a:p>
          <a:p>
            <a:pPr lvl="1"/>
            <a:r>
              <a:rPr lang="en-US" dirty="0"/>
              <a:t>Use Mid-range or range if the input values are bounded (e.g., age, height)</a:t>
            </a:r>
          </a:p>
          <a:p>
            <a:pPr lvl="1"/>
            <a:r>
              <a:rPr lang="en-US" dirty="0"/>
              <a:t>Use standard deviation for general interval inputs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5D4B2-342A-4E66-8830-7B9503DEF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 to Our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conduct a small experiment to see if the accuracy will increase with more layers and more hidden neurons</a:t>
            </a:r>
          </a:p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1 Hidden Layer, 5 Neurons</a:t>
            </a:r>
          </a:p>
          <a:p>
            <a:pPr lvl="1"/>
            <a:r>
              <a:rPr lang="en-US" dirty="0"/>
              <a:t>1 Hidden Layer, 10 Neurons</a:t>
            </a:r>
          </a:p>
          <a:p>
            <a:pPr lvl="1"/>
            <a:r>
              <a:rPr lang="en-US" dirty="0"/>
              <a:t>2 Hidden Layers, 5 Neurons each</a:t>
            </a:r>
          </a:p>
          <a:p>
            <a:pPr lvl="1"/>
            <a:r>
              <a:rPr lang="en-US" dirty="0"/>
              <a:t>2 Hidden Layers, 10 Neurons each</a:t>
            </a:r>
          </a:p>
          <a:p>
            <a:pPr lvl="1"/>
            <a:r>
              <a:rPr lang="en-US" dirty="0"/>
              <a:t>3 Hidden Layers, 5 Neurons</a:t>
            </a:r>
          </a:p>
          <a:p>
            <a:pPr lvl="1"/>
            <a:r>
              <a:rPr lang="en-US" dirty="0"/>
              <a:t>3 Hidden Layers, 10 Neurons each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332CF-0066-4A3F-B70B-06F364BA7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8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 to Our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100BE-37D8-4714-9C0D-DB4666CF4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57375"/>
            <a:ext cx="5061098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82020-5CB8-491D-897E-E261474C5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01" y="1857375"/>
            <a:ext cx="5061098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DCF68-B87D-4A2F-BA36-8507B7D2D1B2}"/>
              </a:ext>
            </a:extLst>
          </p:cNvPr>
          <p:cNvSpPr txBox="1"/>
          <p:nvPr/>
        </p:nvSpPr>
        <p:spPr>
          <a:xfrm>
            <a:off x="838200" y="5355771"/>
            <a:ext cx="50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Iteration 127, loss = 0.00241875</a:t>
            </a:r>
          </a:p>
          <a:p>
            <a:pPr algn="ctr"/>
            <a:r>
              <a:rPr lang="en-US" dirty="0"/>
              <a:t>R^2 = 0.7635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AA33A-853A-4E5F-8266-2651326C44C2}"/>
              </a:ext>
            </a:extLst>
          </p:cNvPr>
          <p:cNvSpPr txBox="1"/>
          <p:nvPr/>
        </p:nvSpPr>
        <p:spPr>
          <a:xfrm>
            <a:off x="6204098" y="5355771"/>
            <a:ext cx="50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Iteration 24, loss = 0.00173998</a:t>
            </a:r>
          </a:p>
          <a:p>
            <a:pPr algn="ctr"/>
            <a:r>
              <a:rPr lang="en-US" dirty="0"/>
              <a:t>R^2 = 0.8280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A3108-C394-45A2-89FB-32704B67E4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0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 to Our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1FAD4-B26A-478A-8E51-439E0819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8647"/>
            <a:ext cx="5061098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BA03A-03ED-4733-848B-B95F4532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02" y="1938647"/>
            <a:ext cx="5061098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22ABED-9250-4FAE-BF54-2258A193A900}"/>
              </a:ext>
            </a:extLst>
          </p:cNvPr>
          <p:cNvSpPr txBox="1"/>
          <p:nvPr/>
        </p:nvSpPr>
        <p:spPr>
          <a:xfrm>
            <a:off x="838200" y="5355771"/>
            <a:ext cx="50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Iteration 138, loss = 0.00424793</a:t>
            </a:r>
          </a:p>
          <a:p>
            <a:pPr algn="ctr"/>
            <a:r>
              <a:rPr lang="en-US" dirty="0"/>
              <a:t>R^2 = 0.5816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D3D51-1C38-4059-9A32-951316635295}"/>
              </a:ext>
            </a:extLst>
          </p:cNvPr>
          <p:cNvSpPr txBox="1"/>
          <p:nvPr/>
        </p:nvSpPr>
        <p:spPr>
          <a:xfrm>
            <a:off x="6204098" y="5355771"/>
            <a:ext cx="50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Iteration 45, loss = 0.00175207</a:t>
            </a:r>
          </a:p>
          <a:p>
            <a:pPr algn="ctr"/>
            <a:r>
              <a:rPr lang="en-US" dirty="0"/>
              <a:t>R^2 = 0.8266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C895AA-7D67-4C3C-B0A4-B0A5CD69B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 to Our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8B0F-3645-4354-8976-26EC2346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1374"/>
            <a:ext cx="5061098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F029F-F572-4C8A-9AB1-5442C5BA7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02" y="1941374"/>
            <a:ext cx="5061098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84EADE-43F5-4502-8E59-D964CC76C45B}"/>
              </a:ext>
            </a:extLst>
          </p:cNvPr>
          <p:cNvSpPr txBox="1"/>
          <p:nvPr/>
        </p:nvSpPr>
        <p:spPr>
          <a:xfrm>
            <a:off x="838200" y="5355771"/>
            <a:ext cx="50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Iteration 38, loss = 0.00255299</a:t>
            </a:r>
          </a:p>
          <a:p>
            <a:pPr algn="ctr"/>
            <a:r>
              <a:rPr lang="en-US" dirty="0"/>
              <a:t>R^2 = 0.7515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C64DD-1A97-419D-A070-777146E8F140}"/>
              </a:ext>
            </a:extLst>
          </p:cNvPr>
          <p:cNvSpPr txBox="1"/>
          <p:nvPr/>
        </p:nvSpPr>
        <p:spPr>
          <a:xfrm>
            <a:off x="6204098" y="5355771"/>
            <a:ext cx="50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Iteration 27, loss = 0.00323979</a:t>
            </a:r>
          </a:p>
          <a:p>
            <a:pPr algn="ctr"/>
            <a:r>
              <a:rPr lang="en-US" dirty="0"/>
              <a:t>R^2 = 0.7431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E0D79D-84B1-4F0D-B1F6-4CF9F3F5F7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05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 to Our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Preliminary Findings</a:t>
            </a:r>
          </a:p>
          <a:p>
            <a:r>
              <a:rPr lang="en-US" dirty="0"/>
              <a:t>More hidden nodes per layer may yield lower loss and higher R^2</a:t>
            </a:r>
          </a:p>
          <a:p>
            <a:r>
              <a:rPr lang="en-US" dirty="0"/>
              <a:t>More hidden layers may not yield better results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It is a trial-and-error process to find the </a:t>
            </a:r>
            <a:r>
              <a:rPr lang="en-US" i="1" dirty="0"/>
              <a:t>right</a:t>
            </a:r>
            <a:r>
              <a:rPr lang="en-US" dirty="0"/>
              <a:t> scenario of the number of layers, the number of hidden nodes, and the activation function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14539C-8897-44C3-B6B1-25AB2B2DE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87301"/>
              </p:ext>
            </p:extLst>
          </p:nvPr>
        </p:nvGraphicFramePr>
        <p:xfrm>
          <a:off x="1024812" y="1596193"/>
          <a:ext cx="4330960" cy="1483995"/>
        </p:xfrm>
        <a:graphic>
          <a:graphicData uri="http://schemas.openxmlformats.org/drawingml/2006/table">
            <a:tbl>
              <a:tblPr/>
              <a:tblGrid>
                <a:gridCol w="866192">
                  <a:extLst>
                    <a:ext uri="{9D8B030D-6E8A-4147-A177-3AD203B41FA5}">
                      <a16:colId xmlns:a16="http://schemas.microsoft.com/office/drawing/2014/main" val="179912463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3241353880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546498224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385973282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74589994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Hidden Nodes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503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0.00241875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969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0.00173998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01897"/>
                  </a:ext>
                </a:extLst>
              </a:tr>
              <a:tr h="1712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0.00424793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69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0.00175207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460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686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46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FC16B-928D-491E-9B3F-A4CD1C9A6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92109"/>
              </p:ext>
            </p:extLst>
          </p:nvPr>
        </p:nvGraphicFramePr>
        <p:xfrm>
          <a:off x="5948264" y="1582858"/>
          <a:ext cx="4330960" cy="1497330"/>
        </p:xfrm>
        <a:graphic>
          <a:graphicData uri="http://schemas.openxmlformats.org/drawingml/2006/table">
            <a:tbl>
              <a:tblPr/>
              <a:tblGrid>
                <a:gridCol w="866192">
                  <a:extLst>
                    <a:ext uri="{9D8B030D-6E8A-4147-A177-3AD203B41FA5}">
                      <a16:colId xmlns:a16="http://schemas.microsoft.com/office/drawing/2014/main" val="1250684198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3667328283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202479302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190954396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34655689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Hidden Nodes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245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0.00241875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6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0.00424793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5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92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0.00173998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03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0.00175207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59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7169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D913DF6-687A-4D41-A57F-F866EDB174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Neural Network Motivation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25686" cy="4351338"/>
          </a:xfrm>
        </p:spPr>
        <p:txBody>
          <a:bodyPr>
            <a:normAutofit/>
          </a:bodyPr>
          <a:lstStyle/>
          <a:p>
            <a:r>
              <a:rPr lang="en-US" dirty="0"/>
              <a:t>We observe that there is a relationship between y and x</a:t>
            </a:r>
          </a:p>
          <a:p>
            <a:r>
              <a:rPr lang="en-US" dirty="0"/>
              <a:t>How will you describe the relationship?</a:t>
            </a:r>
          </a:p>
          <a:p>
            <a:r>
              <a:rPr lang="en-US" dirty="0"/>
              <a:t>What parametric equations or functions will you use to describe the relationship?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BC9D1-343A-491B-8026-49A874E80F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C9637-1C97-4062-9D89-26D3F784A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36" y="1825625"/>
            <a:ext cx="6400800" cy="39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2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Estimating the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Input layer:</a:t>
                </a:r>
              </a:p>
              <a:p>
                <a:pPr lvl="1"/>
                <a:r>
                  <a:rPr lang="en-US" dirty="0"/>
                  <a:t>Number of units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bias unit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layer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Number of units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weight coming from the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 layer:</a:t>
                </a:r>
              </a:p>
              <a:p>
                <a:pPr lvl="1"/>
                <a:r>
                  <a:rPr lang="en-US" dirty="0"/>
                  <a:t>Number of units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weight coming from the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7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Cost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predictions are the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in the output layer.</a:t>
                </a:r>
              </a:p>
              <a:p>
                <a:r>
                  <a:rPr lang="en-US" dirty="0"/>
                  <a:t>The corresponding observed target variables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cost function is defined which depends on the observed target and the predictions. We will denote the cost function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objective is to minimize the total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with respect to all the parameters.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Common Cost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Interval Target</a:t>
                </a:r>
              </a:p>
              <a:p>
                <a:r>
                  <a:rPr lang="en-US" b="1" dirty="0"/>
                  <a:t>Gamma: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, common for a target variable that takes only positive values</a:t>
                </a:r>
              </a:p>
              <a:p>
                <a:r>
                  <a:rPr lang="en-US" b="1" dirty="0"/>
                  <a:t>Normal: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common for a general continuous target variable</a:t>
                </a:r>
              </a:p>
              <a:p>
                <a:r>
                  <a:rPr lang="en-US" b="1" dirty="0"/>
                  <a:t>Poisson: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common for a count target variable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Categorical Target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predicted probability)</a:t>
                </a:r>
                <a:endParaRPr lang="en-US" b="1" dirty="0"/>
              </a:p>
              <a:p>
                <a:r>
                  <a:rPr lang="en-US" b="1" dirty="0"/>
                  <a:t>Bernoulli: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either 0 or 1</a:t>
                </a:r>
              </a:p>
              <a:p>
                <a:r>
                  <a:rPr lang="en-US" b="1" dirty="0"/>
                  <a:t>Cross-Entropy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for a multinomial target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frequency of a particular target category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FF49EF7-AB3D-448A-A7AA-E1D2FC2BC0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50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Minimize the Total Cost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the vector of all parameters.</a:t>
                </a:r>
              </a:p>
              <a:p>
                <a:r>
                  <a:rPr lang="en-US" dirty="0"/>
                  <a:t>Our task is to minimize the total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necessary condition for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 attains its minimum at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</m:oMath>
                </a14:m>
                <a:r>
                  <a:rPr lang="en-US" dirty="0"/>
                  <a:t> is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gradient of the total cost function.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27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Gradient Descent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approximate the total cost function by its first-order Taylor series expansion at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we may find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Gradient Descent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a current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minimum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gradient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some tolerance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we have found a local minimum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. Iteration stops with a success.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perform a grid search 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 If no such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found, then iteration stops with a failure code.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we have reached the maximum number of iterations, then iteration stops with a failure code.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go back to Step 1 with the next current estimate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Calculating the Gradient Vector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task of calculating the gradient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 can be overwhelming at first because the predicted value is a function of another composite function.</a:t>
                </a:r>
              </a:p>
              <a:p>
                <a:r>
                  <a:rPr lang="en-US" dirty="0"/>
                  <a:t>However, we can use the Backpropagation algorithm to calculate the gradient vector.</a:t>
                </a:r>
              </a:p>
              <a:p>
                <a:r>
                  <a:rPr lang="en-US" dirty="0"/>
                  <a:t>Mathematically, the Backpropagation algorithm applies the Chain Rule in Calculus repeatedly.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according to the Chain Rule.  Hence,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2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Illustration Using this Neural Network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29280E-B097-4A6E-B983-E2659D443EE1}"/>
              </a:ext>
            </a:extLst>
          </p:cNvPr>
          <p:cNvSpPr/>
          <p:nvPr/>
        </p:nvSpPr>
        <p:spPr>
          <a:xfrm>
            <a:off x="958468" y="1509311"/>
            <a:ext cx="9144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524A3E-5248-4B35-A8DF-25CD2D4509D1}"/>
              </a:ext>
            </a:extLst>
          </p:cNvPr>
          <p:cNvSpPr/>
          <p:nvPr/>
        </p:nvSpPr>
        <p:spPr>
          <a:xfrm>
            <a:off x="958468" y="2674144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CCD496-9956-4891-899C-A389702E86B6}"/>
              </a:ext>
            </a:extLst>
          </p:cNvPr>
          <p:cNvSpPr/>
          <p:nvPr/>
        </p:nvSpPr>
        <p:spPr>
          <a:xfrm>
            <a:off x="958468" y="3838977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D0ECDF-D63A-4AE3-8B0B-B40E93250950}"/>
              </a:ext>
            </a:extLst>
          </p:cNvPr>
          <p:cNvSpPr/>
          <p:nvPr/>
        </p:nvSpPr>
        <p:spPr>
          <a:xfrm>
            <a:off x="958468" y="5003810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DBF8F-7D5D-4073-886A-D91E56994189}"/>
              </a:ext>
            </a:extLst>
          </p:cNvPr>
          <p:cNvSpPr/>
          <p:nvPr/>
        </p:nvSpPr>
        <p:spPr>
          <a:xfrm>
            <a:off x="2869784" y="3874180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H(1:1)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8263A-78DC-439D-833B-A9733A010524}"/>
              </a:ext>
            </a:extLst>
          </p:cNvPr>
          <p:cNvSpPr/>
          <p:nvPr/>
        </p:nvSpPr>
        <p:spPr>
          <a:xfrm>
            <a:off x="9199305" y="1488207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43C9D-07F2-4C99-917D-2AE0A670C020}"/>
              </a:ext>
            </a:extLst>
          </p:cNvPr>
          <p:cNvSpPr/>
          <p:nvPr/>
        </p:nvSpPr>
        <p:spPr>
          <a:xfrm>
            <a:off x="9199304" y="3101723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8C449-BAD6-4C87-8FB0-068E868B1C8B}"/>
              </a:ext>
            </a:extLst>
          </p:cNvPr>
          <p:cNvSpPr/>
          <p:nvPr/>
        </p:nvSpPr>
        <p:spPr>
          <a:xfrm>
            <a:off x="9199304" y="4688361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7D5AE-1586-4023-AC6F-36690CDDCF7B}"/>
              </a:ext>
            </a:extLst>
          </p:cNvPr>
          <p:cNvSpPr/>
          <p:nvPr/>
        </p:nvSpPr>
        <p:spPr>
          <a:xfrm>
            <a:off x="2871508" y="2343638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H(1:0)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6C69C6-48BF-45C9-AC9C-66CAC4E262B2}"/>
              </a:ext>
            </a:extLst>
          </p:cNvPr>
          <p:cNvSpPr/>
          <p:nvPr/>
        </p:nvSpPr>
        <p:spPr>
          <a:xfrm>
            <a:off x="4935878" y="1653206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H(2:0)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738B40-7605-45C4-B6BC-322FF652974D}"/>
              </a:ext>
            </a:extLst>
          </p:cNvPr>
          <p:cNvSpPr/>
          <p:nvPr/>
        </p:nvSpPr>
        <p:spPr>
          <a:xfrm>
            <a:off x="4939008" y="3196743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H(2:1)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7BAA43-5645-40D6-87C2-336B2D67E6C5}"/>
              </a:ext>
            </a:extLst>
          </p:cNvPr>
          <p:cNvSpPr/>
          <p:nvPr/>
        </p:nvSpPr>
        <p:spPr>
          <a:xfrm>
            <a:off x="4939008" y="4753377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H(2:2)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BB8102-735E-45AD-BD14-0CD3B99BEF03}"/>
              </a:ext>
            </a:extLst>
          </p:cNvPr>
          <p:cNvSpPr/>
          <p:nvPr/>
        </p:nvSpPr>
        <p:spPr>
          <a:xfrm>
            <a:off x="6953701" y="2374171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H(3:0)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B5C9C9-944F-43F4-B639-5BB8C06B8A24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872868" y="1966511"/>
            <a:ext cx="996916" cy="2475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8F8BC8-6275-4558-B940-A346B17A9FD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1872868" y="3131344"/>
            <a:ext cx="996916" cy="131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A06E77-3737-48FE-88D9-B55BFFD898E7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1872868" y="4296177"/>
            <a:ext cx="996916" cy="145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88CD46-9EBE-413D-814F-ED70322C18B7}"/>
              </a:ext>
            </a:extLst>
          </p:cNvPr>
          <p:cNvCxnSpPr>
            <a:stCxn id="11" idx="3"/>
          </p:cNvCxnSpPr>
          <p:nvPr/>
        </p:nvCxnSpPr>
        <p:spPr>
          <a:xfrm flipV="1">
            <a:off x="1872868" y="4461831"/>
            <a:ext cx="910508" cy="999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8C8943-47CC-4441-A767-5CA8FACA2B50}"/>
              </a:ext>
            </a:extLst>
          </p:cNvPr>
          <p:cNvSpPr/>
          <p:nvPr/>
        </p:nvSpPr>
        <p:spPr>
          <a:xfrm>
            <a:off x="7006508" y="3860391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H(3:1)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4C9E8C-DC6A-449D-A7CC-A1D13B5F8D00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4028500" y="2911007"/>
            <a:ext cx="910508" cy="853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AB93D-3A9A-408E-A2DA-357820FCE612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4028500" y="2911007"/>
            <a:ext cx="910508" cy="240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56B701-6C1A-490A-97AD-524DB5A8D0A1}"/>
              </a:ext>
            </a:extLst>
          </p:cNvPr>
          <p:cNvCxnSpPr>
            <a:stCxn id="5" idx="6"/>
            <a:endCxn id="23" idx="2"/>
          </p:cNvCxnSpPr>
          <p:nvPr/>
        </p:nvCxnSpPr>
        <p:spPr>
          <a:xfrm flipV="1">
            <a:off x="4026776" y="3764112"/>
            <a:ext cx="912232" cy="677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5FE9C6-0693-46DD-8FB6-BC16A8840C34}"/>
              </a:ext>
            </a:extLst>
          </p:cNvPr>
          <p:cNvCxnSpPr>
            <a:stCxn id="5" idx="6"/>
            <a:endCxn id="24" idx="2"/>
          </p:cNvCxnSpPr>
          <p:nvPr/>
        </p:nvCxnSpPr>
        <p:spPr>
          <a:xfrm>
            <a:off x="4026776" y="4441549"/>
            <a:ext cx="912232" cy="879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284AA0-A395-44CE-A10B-EFDC7AA2A4D0}"/>
              </a:ext>
            </a:extLst>
          </p:cNvPr>
          <p:cNvCxnSpPr>
            <a:stCxn id="22" idx="6"/>
            <a:endCxn id="42" idx="2"/>
          </p:cNvCxnSpPr>
          <p:nvPr/>
        </p:nvCxnSpPr>
        <p:spPr>
          <a:xfrm>
            <a:off x="6092870" y="2220575"/>
            <a:ext cx="913638" cy="2207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F8FE63-BB8A-4C14-9CC9-4248DC55966D}"/>
              </a:ext>
            </a:extLst>
          </p:cNvPr>
          <p:cNvCxnSpPr>
            <a:stCxn id="23" idx="6"/>
            <a:endCxn id="42" idx="2"/>
          </p:cNvCxnSpPr>
          <p:nvPr/>
        </p:nvCxnSpPr>
        <p:spPr>
          <a:xfrm>
            <a:off x="6096000" y="3764112"/>
            <a:ext cx="910508" cy="66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478D5-8F2E-4F48-B137-26BB26027594}"/>
              </a:ext>
            </a:extLst>
          </p:cNvPr>
          <p:cNvCxnSpPr>
            <a:stCxn id="24" idx="6"/>
            <a:endCxn id="42" idx="2"/>
          </p:cNvCxnSpPr>
          <p:nvPr/>
        </p:nvCxnSpPr>
        <p:spPr>
          <a:xfrm flipV="1">
            <a:off x="6096000" y="4427760"/>
            <a:ext cx="910508" cy="892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2D7CF4-FB19-4E44-B825-C78469586E02}"/>
              </a:ext>
            </a:extLst>
          </p:cNvPr>
          <p:cNvCxnSpPr>
            <a:stCxn id="25" idx="6"/>
            <a:endCxn id="18" idx="1"/>
          </p:cNvCxnSpPr>
          <p:nvPr/>
        </p:nvCxnSpPr>
        <p:spPr>
          <a:xfrm flipV="1">
            <a:off x="8110693" y="2055813"/>
            <a:ext cx="1088612" cy="885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FC5320-017F-4879-A2F6-50CDF31D6363}"/>
              </a:ext>
            </a:extLst>
          </p:cNvPr>
          <p:cNvCxnSpPr>
            <a:stCxn id="25" idx="6"/>
            <a:endCxn id="19" idx="1"/>
          </p:cNvCxnSpPr>
          <p:nvPr/>
        </p:nvCxnSpPr>
        <p:spPr>
          <a:xfrm>
            <a:off x="8110693" y="2941540"/>
            <a:ext cx="1088611" cy="727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4AB35C-4C90-45C1-9935-46A3FA95AF6E}"/>
              </a:ext>
            </a:extLst>
          </p:cNvPr>
          <p:cNvCxnSpPr>
            <a:stCxn id="25" idx="6"/>
            <a:endCxn id="20" idx="1"/>
          </p:cNvCxnSpPr>
          <p:nvPr/>
        </p:nvCxnSpPr>
        <p:spPr>
          <a:xfrm>
            <a:off x="8110693" y="2941540"/>
            <a:ext cx="1088611" cy="2314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54F06B-6E1D-41A5-BB8C-E83C6CFE6F81}"/>
              </a:ext>
            </a:extLst>
          </p:cNvPr>
          <p:cNvCxnSpPr>
            <a:stCxn id="42" idx="6"/>
            <a:endCxn id="18" idx="1"/>
          </p:cNvCxnSpPr>
          <p:nvPr/>
        </p:nvCxnSpPr>
        <p:spPr>
          <a:xfrm flipV="1">
            <a:off x="8163500" y="2055813"/>
            <a:ext cx="1035805" cy="237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60AC1A-CF91-4994-9CD6-2537709E17CA}"/>
              </a:ext>
            </a:extLst>
          </p:cNvPr>
          <p:cNvCxnSpPr>
            <a:stCxn id="42" idx="6"/>
          </p:cNvCxnSpPr>
          <p:nvPr/>
        </p:nvCxnSpPr>
        <p:spPr>
          <a:xfrm flipV="1">
            <a:off x="8163500" y="3669329"/>
            <a:ext cx="1035804" cy="758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1A2984-3272-4F4C-A7D1-C5B303CE48C8}"/>
              </a:ext>
            </a:extLst>
          </p:cNvPr>
          <p:cNvCxnSpPr>
            <a:stCxn id="42" idx="6"/>
            <a:endCxn id="20" idx="1"/>
          </p:cNvCxnSpPr>
          <p:nvPr/>
        </p:nvCxnSpPr>
        <p:spPr>
          <a:xfrm>
            <a:off x="8163500" y="4427760"/>
            <a:ext cx="1035804" cy="828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uble Brace 74">
            <a:extLst>
              <a:ext uri="{FF2B5EF4-FFF2-40B4-BE49-F238E27FC236}">
                <a16:creationId xmlns:a16="http://schemas.microsoft.com/office/drawing/2014/main" id="{9F63007F-402E-4486-9D73-27D459FF5FEE}"/>
              </a:ext>
            </a:extLst>
          </p:cNvPr>
          <p:cNvSpPr/>
          <p:nvPr/>
        </p:nvSpPr>
        <p:spPr>
          <a:xfrm>
            <a:off x="704567" y="5998473"/>
            <a:ext cx="1431275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76" name="Double Brace 75">
            <a:extLst>
              <a:ext uri="{FF2B5EF4-FFF2-40B4-BE49-F238E27FC236}">
                <a16:creationId xmlns:a16="http://schemas.microsoft.com/office/drawing/2014/main" id="{75FD7A08-5840-42B9-BCE9-51C519ED2DAE}"/>
              </a:ext>
            </a:extLst>
          </p:cNvPr>
          <p:cNvSpPr/>
          <p:nvPr/>
        </p:nvSpPr>
        <p:spPr>
          <a:xfrm>
            <a:off x="2869784" y="6014398"/>
            <a:ext cx="5293716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77" name="Double Brace 76">
            <a:extLst>
              <a:ext uri="{FF2B5EF4-FFF2-40B4-BE49-F238E27FC236}">
                <a16:creationId xmlns:a16="http://schemas.microsoft.com/office/drawing/2014/main" id="{8E99FFD3-CAE2-42BF-8AF3-64436728926A}"/>
              </a:ext>
            </a:extLst>
          </p:cNvPr>
          <p:cNvSpPr/>
          <p:nvPr/>
        </p:nvSpPr>
        <p:spPr>
          <a:xfrm>
            <a:off x="8897442" y="5998474"/>
            <a:ext cx="1745283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3035347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29280E-B097-4A6E-B983-E2659D443EE1}"/>
              </a:ext>
            </a:extLst>
          </p:cNvPr>
          <p:cNvSpPr/>
          <p:nvPr/>
        </p:nvSpPr>
        <p:spPr>
          <a:xfrm>
            <a:off x="958468" y="1509311"/>
            <a:ext cx="9144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524A3E-5248-4B35-A8DF-25CD2D4509D1}"/>
              </a:ext>
            </a:extLst>
          </p:cNvPr>
          <p:cNvSpPr/>
          <p:nvPr/>
        </p:nvSpPr>
        <p:spPr>
          <a:xfrm>
            <a:off x="958468" y="2674144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CCD496-9956-4891-899C-A389702E86B6}"/>
              </a:ext>
            </a:extLst>
          </p:cNvPr>
          <p:cNvSpPr/>
          <p:nvPr/>
        </p:nvSpPr>
        <p:spPr>
          <a:xfrm>
            <a:off x="958468" y="3838977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D0ECDF-D63A-4AE3-8B0B-B40E93250950}"/>
              </a:ext>
            </a:extLst>
          </p:cNvPr>
          <p:cNvSpPr/>
          <p:nvPr/>
        </p:nvSpPr>
        <p:spPr>
          <a:xfrm>
            <a:off x="958468" y="5003810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DBF8F-7D5D-4073-886A-D91E56994189}"/>
              </a:ext>
            </a:extLst>
          </p:cNvPr>
          <p:cNvSpPr/>
          <p:nvPr/>
        </p:nvSpPr>
        <p:spPr>
          <a:xfrm>
            <a:off x="2869784" y="3874180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8263A-78DC-439D-833B-A9733A010524}"/>
              </a:ext>
            </a:extLst>
          </p:cNvPr>
          <p:cNvSpPr/>
          <p:nvPr/>
        </p:nvSpPr>
        <p:spPr>
          <a:xfrm>
            <a:off x="9199305" y="1488207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43C9D-07F2-4C99-917D-2AE0A670C020}"/>
              </a:ext>
            </a:extLst>
          </p:cNvPr>
          <p:cNvSpPr/>
          <p:nvPr/>
        </p:nvSpPr>
        <p:spPr>
          <a:xfrm>
            <a:off x="9199304" y="3101723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8C449-BAD6-4C87-8FB0-068E868B1C8B}"/>
              </a:ext>
            </a:extLst>
          </p:cNvPr>
          <p:cNvSpPr/>
          <p:nvPr/>
        </p:nvSpPr>
        <p:spPr>
          <a:xfrm>
            <a:off x="9199304" y="4688361"/>
            <a:ext cx="1028241" cy="113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7D5AE-1586-4023-AC6F-36690CDDCF7B}"/>
              </a:ext>
            </a:extLst>
          </p:cNvPr>
          <p:cNvSpPr/>
          <p:nvPr/>
        </p:nvSpPr>
        <p:spPr>
          <a:xfrm>
            <a:off x="2871508" y="2343638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6C69C6-48BF-45C9-AC9C-66CAC4E262B2}"/>
              </a:ext>
            </a:extLst>
          </p:cNvPr>
          <p:cNvSpPr/>
          <p:nvPr/>
        </p:nvSpPr>
        <p:spPr>
          <a:xfrm>
            <a:off x="4935878" y="1653206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738B40-7605-45C4-B6BC-322FF652974D}"/>
              </a:ext>
            </a:extLst>
          </p:cNvPr>
          <p:cNvSpPr/>
          <p:nvPr/>
        </p:nvSpPr>
        <p:spPr>
          <a:xfrm>
            <a:off x="4939008" y="3196743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7BAA43-5645-40D6-87C2-336B2D67E6C5}"/>
              </a:ext>
            </a:extLst>
          </p:cNvPr>
          <p:cNvSpPr/>
          <p:nvPr/>
        </p:nvSpPr>
        <p:spPr>
          <a:xfrm>
            <a:off x="4939008" y="4753377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BB8102-735E-45AD-BD14-0CD3B99BEF03}"/>
              </a:ext>
            </a:extLst>
          </p:cNvPr>
          <p:cNvSpPr/>
          <p:nvPr/>
        </p:nvSpPr>
        <p:spPr>
          <a:xfrm>
            <a:off x="6953701" y="2374171"/>
            <a:ext cx="1156992" cy="1134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30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B5C9C9-944F-43F4-B639-5BB8C06B8A24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872868" y="1966511"/>
            <a:ext cx="996916" cy="2475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8F8BC8-6275-4558-B940-A346B17A9FD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1872868" y="3131344"/>
            <a:ext cx="996916" cy="131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A06E77-3737-48FE-88D9-B55BFFD898E7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1872868" y="4296177"/>
            <a:ext cx="996916" cy="145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88CD46-9EBE-413D-814F-ED70322C18B7}"/>
              </a:ext>
            </a:extLst>
          </p:cNvPr>
          <p:cNvCxnSpPr>
            <a:stCxn id="11" idx="3"/>
          </p:cNvCxnSpPr>
          <p:nvPr/>
        </p:nvCxnSpPr>
        <p:spPr>
          <a:xfrm flipV="1">
            <a:off x="1872868" y="4461831"/>
            <a:ext cx="910508" cy="999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8C8943-47CC-4441-A767-5CA8FACA2B50}"/>
              </a:ext>
            </a:extLst>
          </p:cNvPr>
          <p:cNvSpPr/>
          <p:nvPr/>
        </p:nvSpPr>
        <p:spPr>
          <a:xfrm>
            <a:off x="7006508" y="3860391"/>
            <a:ext cx="1156992" cy="1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31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4C9E8C-DC6A-449D-A7CC-A1D13B5F8D00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4028500" y="2911007"/>
            <a:ext cx="910508" cy="853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AB93D-3A9A-408E-A2DA-357820FCE612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4028500" y="2911007"/>
            <a:ext cx="910508" cy="240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56B701-6C1A-490A-97AD-524DB5A8D0A1}"/>
              </a:ext>
            </a:extLst>
          </p:cNvPr>
          <p:cNvCxnSpPr>
            <a:stCxn id="5" idx="6"/>
            <a:endCxn id="23" idx="2"/>
          </p:cNvCxnSpPr>
          <p:nvPr/>
        </p:nvCxnSpPr>
        <p:spPr>
          <a:xfrm flipV="1">
            <a:off x="4026776" y="3764112"/>
            <a:ext cx="912232" cy="677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5FE9C6-0693-46DD-8FB6-BC16A8840C34}"/>
              </a:ext>
            </a:extLst>
          </p:cNvPr>
          <p:cNvCxnSpPr>
            <a:stCxn id="5" idx="6"/>
            <a:endCxn id="24" idx="2"/>
          </p:cNvCxnSpPr>
          <p:nvPr/>
        </p:nvCxnSpPr>
        <p:spPr>
          <a:xfrm>
            <a:off x="4026776" y="4441549"/>
            <a:ext cx="912232" cy="879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284AA0-A395-44CE-A10B-EFDC7AA2A4D0}"/>
              </a:ext>
            </a:extLst>
          </p:cNvPr>
          <p:cNvCxnSpPr>
            <a:stCxn id="22" idx="6"/>
            <a:endCxn id="42" idx="2"/>
          </p:cNvCxnSpPr>
          <p:nvPr/>
        </p:nvCxnSpPr>
        <p:spPr>
          <a:xfrm>
            <a:off x="6092870" y="2220575"/>
            <a:ext cx="913638" cy="2207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F8FE63-BB8A-4C14-9CC9-4248DC55966D}"/>
              </a:ext>
            </a:extLst>
          </p:cNvPr>
          <p:cNvCxnSpPr>
            <a:stCxn id="23" idx="6"/>
            <a:endCxn id="42" idx="2"/>
          </p:cNvCxnSpPr>
          <p:nvPr/>
        </p:nvCxnSpPr>
        <p:spPr>
          <a:xfrm>
            <a:off x="6096000" y="3764112"/>
            <a:ext cx="910508" cy="66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478D5-8F2E-4F48-B137-26BB26027594}"/>
              </a:ext>
            </a:extLst>
          </p:cNvPr>
          <p:cNvCxnSpPr>
            <a:stCxn id="24" idx="6"/>
            <a:endCxn id="42" idx="2"/>
          </p:cNvCxnSpPr>
          <p:nvPr/>
        </p:nvCxnSpPr>
        <p:spPr>
          <a:xfrm flipV="1">
            <a:off x="6096000" y="4427760"/>
            <a:ext cx="910508" cy="892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2D7CF4-FB19-4E44-B825-C78469586E02}"/>
              </a:ext>
            </a:extLst>
          </p:cNvPr>
          <p:cNvCxnSpPr>
            <a:stCxn id="25" idx="6"/>
            <a:endCxn id="18" idx="1"/>
          </p:cNvCxnSpPr>
          <p:nvPr/>
        </p:nvCxnSpPr>
        <p:spPr>
          <a:xfrm flipV="1">
            <a:off x="8110693" y="2055813"/>
            <a:ext cx="1088612" cy="885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FC5320-017F-4879-A2F6-50CDF31D6363}"/>
              </a:ext>
            </a:extLst>
          </p:cNvPr>
          <p:cNvCxnSpPr>
            <a:stCxn id="25" idx="6"/>
            <a:endCxn id="19" idx="1"/>
          </p:cNvCxnSpPr>
          <p:nvPr/>
        </p:nvCxnSpPr>
        <p:spPr>
          <a:xfrm>
            <a:off x="8110693" y="2941540"/>
            <a:ext cx="1088611" cy="727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4AB35C-4C90-45C1-9935-46A3FA95AF6E}"/>
              </a:ext>
            </a:extLst>
          </p:cNvPr>
          <p:cNvCxnSpPr>
            <a:stCxn id="25" idx="6"/>
            <a:endCxn id="20" idx="1"/>
          </p:cNvCxnSpPr>
          <p:nvPr/>
        </p:nvCxnSpPr>
        <p:spPr>
          <a:xfrm>
            <a:off x="8110693" y="2941540"/>
            <a:ext cx="1088611" cy="2314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54F06B-6E1D-41A5-BB8C-E83C6CFE6F81}"/>
              </a:ext>
            </a:extLst>
          </p:cNvPr>
          <p:cNvCxnSpPr>
            <a:stCxn id="42" idx="6"/>
            <a:endCxn id="18" idx="1"/>
          </p:cNvCxnSpPr>
          <p:nvPr/>
        </p:nvCxnSpPr>
        <p:spPr>
          <a:xfrm flipV="1">
            <a:off x="8163500" y="2055813"/>
            <a:ext cx="1035805" cy="237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60AC1A-CF91-4994-9CD6-2537709E17CA}"/>
              </a:ext>
            </a:extLst>
          </p:cNvPr>
          <p:cNvCxnSpPr>
            <a:stCxn id="42" idx="6"/>
          </p:cNvCxnSpPr>
          <p:nvPr/>
        </p:nvCxnSpPr>
        <p:spPr>
          <a:xfrm flipV="1">
            <a:off x="8163500" y="3669329"/>
            <a:ext cx="1035804" cy="758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1A2984-3272-4F4C-A7D1-C5B303CE48C8}"/>
              </a:ext>
            </a:extLst>
          </p:cNvPr>
          <p:cNvCxnSpPr>
            <a:stCxn id="42" idx="6"/>
            <a:endCxn id="20" idx="1"/>
          </p:cNvCxnSpPr>
          <p:nvPr/>
        </p:nvCxnSpPr>
        <p:spPr>
          <a:xfrm>
            <a:off x="8163500" y="4427760"/>
            <a:ext cx="1035804" cy="828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uble Brace 74">
            <a:extLst>
              <a:ext uri="{FF2B5EF4-FFF2-40B4-BE49-F238E27FC236}">
                <a16:creationId xmlns:a16="http://schemas.microsoft.com/office/drawing/2014/main" id="{9F63007F-402E-4486-9D73-27D459FF5FEE}"/>
              </a:ext>
            </a:extLst>
          </p:cNvPr>
          <p:cNvSpPr/>
          <p:nvPr/>
        </p:nvSpPr>
        <p:spPr>
          <a:xfrm>
            <a:off x="704567" y="5998473"/>
            <a:ext cx="1431275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76" name="Double Brace 75">
            <a:extLst>
              <a:ext uri="{FF2B5EF4-FFF2-40B4-BE49-F238E27FC236}">
                <a16:creationId xmlns:a16="http://schemas.microsoft.com/office/drawing/2014/main" id="{75FD7A08-5840-42B9-BCE9-51C519ED2DAE}"/>
              </a:ext>
            </a:extLst>
          </p:cNvPr>
          <p:cNvSpPr/>
          <p:nvPr/>
        </p:nvSpPr>
        <p:spPr>
          <a:xfrm>
            <a:off x="2869784" y="6014398"/>
            <a:ext cx="5293716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77" name="Double Brace 76">
            <a:extLst>
              <a:ext uri="{FF2B5EF4-FFF2-40B4-BE49-F238E27FC236}">
                <a16:creationId xmlns:a16="http://schemas.microsoft.com/office/drawing/2014/main" id="{8E99FFD3-CAE2-42BF-8AF3-64436728926A}"/>
              </a:ext>
            </a:extLst>
          </p:cNvPr>
          <p:cNvSpPr/>
          <p:nvPr/>
        </p:nvSpPr>
        <p:spPr>
          <a:xfrm>
            <a:off x="8897442" y="5998474"/>
            <a:ext cx="1745283" cy="286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778609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Bias Terms: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Hidden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Second Hidden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Neural Network Motivation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434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Since we may not know the true equation, we may need to try a large number of equations</a:t>
            </a:r>
          </a:p>
          <a:p>
            <a:r>
              <a:rPr lang="en-US" dirty="0"/>
              <a:t>Neural Network uses simple functions as building blocks to assemble (or estimate) the relationship</a:t>
            </a:r>
          </a:p>
          <a:p>
            <a:r>
              <a:rPr lang="en-US" dirty="0"/>
              <a:t>Often, there are layers of building blocks of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BC9D1-343A-491B-8026-49A874E80F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C9637-1C97-4062-9D89-26D3F784A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36" y="1937593"/>
            <a:ext cx="6400800" cy="39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23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Third Hidden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20:31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21:31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Output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Total Cost: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7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generic parameter,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we know the parameterization of the cost function, then we are able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Our energy is focused on 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33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Output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Partial derivatives with respect to the weights in the Output Layer: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8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Third Hidden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21:31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Partial derivatives with respect to the weights in the Third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20:31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0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Second Hidden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11:2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Partial derivatives with respect to the weights in the Second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21:31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22:31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10:2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10:2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11:2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11:2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93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First Hidden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Partial derivatives with respect to the weights in the First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21:31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22:31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11:2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0:11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0:11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11:2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:11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:11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11:2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65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939"/>
                <a:ext cx="10515600" cy="4824024"/>
              </a:xfrm>
            </p:spPr>
            <p:txBody>
              <a:bodyPr numCol="2">
                <a:normAutofit fontScale="92500"/>
              </a:bodyPr>
              <a:lstStyle/>
              <a:p>
                <a:r>
                  <a:rPr lang="en-US" dirty="0"/>
                  <a:t>First Hidden Layer: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0:11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11:2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:11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11:2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Second Hidden Layer: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10:2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11:2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Third Hidden Layer: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20:31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:31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 Layer: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939"/>
                <a:ext cx="10515600" cy="4824024"/>
              </a:xfrm>
              <a:blipFill>
                <a:blip r:embed="rId3"/>
                <a:stretch>
                  <a:fillRect l="-928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0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partial derivatives in a layer depend on the</a:t>
            </a:r>
          </a:p>
          <a:p>
            <a:pPr lvl="1"/>
            <a:r>
              <a:rPr lang="en-US" dirty="0"/>
              <a:t>Values of the hidden nodes of the current layer and the subsequent layers</a:t>
            </a:r>
          </a:p>
          <a:p>
            <a:pPr lvl="1"/>
            <a:r>
              <a:rPr lang="en-US" dirty="0"/>
              <a:t>Values of the weights of the subsequent layers.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algorithm is to update the partial derivatives from the Output Layer, and then work its way back to the First Hidden Layer.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9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Backpropagation Algorithm Illustration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current estimates of the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a feedforward scoring of the neural network to get the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partial derivatives in the Output Layer, update the weights in that layer using the gradient descent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partial derivatives in the Third Hidden Layer, update the weights in that layer using the gradient descent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partial derivatives in the Second Hidden Layer, update the weights in that layer using the gradient descent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partial derivatives in the First Hidden Layer, update the weights in that layer using the gradient descent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 1 to 6 until convergence.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61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047"/>
            <a:ext cx="10515600" cy="12050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SKLEARN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sklearn.neural_network.MLPClassifier</a:t>
            </a:r>
            <a:r>
              <a:rPr lang="en-US" dirty="0"/>
              <a:t> for categorical target variable.</a:t>
            </a:r>
          </a:p>
          <a:p>
            <a:r>
              <a:rPr lang="en-US" dirty="0" err="1"/>
              <a:t>sklearn.neural_network.MLPRegressor</a:t>
            </a:r>
            <a:r>
              <a:rPr lang="en-US" dirty="0"/>
              <a:t> for interval target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7BBE3-A353-4012-A592-C33A841A8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a Neural Network?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01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should use the proper terminology </a:t>
            </a:r>
            <a:r>
              <a:rPr lang="en-US" b="1" dirty="0"/>
              <a:t>Artificial Neural Network</a:t>
            </a:r>
            <a:r>
              <a:rPr lang="en-US" dirty="0"/>
              <a:t> (ANN) to distinguish ours from the biological neural network</a:t>
            </a:r>
          </a:p>
          <a:p>
            <a:r>
              <a:rPr lang="en-US" dirty="0"/>
              <a:t>However, ANN borrows the idea from the biological neural network – an interconnected web of neurons transmitting elaborate patterns of electrical signals.  Dendrites receive input signals and, based on those inputs, send an output signal via an axon.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5" y="1825625"/>
            <a:ext cx="5486400" cy="3731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C4BBD-2DB5-4B69-9CAB-C454170C54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0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Instructor, Dr. Lam</a:t>
            </a:r>
          </a:p>
          <a:p>
            <a:r>
              <a:rPr lang="en-US"/>
              <a:t>mlam5@iit.edu</a:t>
            </a:r>
          </a:p>
          <a:p>
            <a:r>
              <a:rPr lang="en-US"/>
              <a:t>Mondays / 4 PM to 5 PM / Room 228A, Stuart Building</a:t>
            </a:r>
          </a:p>
          <a:p>
            <a:pPr lvl="1"/>
            <a:r>
              <a:rPr lang="en-US"/>
              <a:t>Except for the Fall Break on October 8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Teaching Assistant, Mr. Jing Zhao</a:t>
            </a:r>
          </a:p>
          <a:p>
            <a:r>
              <a:rPr lang="en-US"/>
              <a:t>jzhao29@hawk.iit.edu</a:t>
            </a:r>
          </a:p>
          <a:p>
            <a:r>
              <a:rPr lang="en-US"/>
              <a:t>Thursdays / 2 PM to 3 PM / Room 019A, Stuart Building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Do We Still Say Neural Network?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tend to abbreviate and therefore drop the "A" or the "artificial".</a:t>
            </a:r>
          </a:p>
          <a:p>
            <a:r>
              <a:rPr lang="en-US" dirty="0"/>
              <a:t>Most of the new models are designed for non-biological applications and users of these new models rarely in the biological field. </a:t>
            </a:r>
          </a:p>
          <a:p>
            <a:r>
              <a:rPr lang="en-US" dirty="0"/>
              <a:t>However, if you are a data scientist in the biological field, it is better to keep the “A” to avoid any unnecessary confusion.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97376-355A-4123-B94D-206126758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6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Define Neural Network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Broadly defined, a neural network is a linkage of many simple processors ("units"), each possibly having a small amount of local transient memory in the form of weights.</a:t>
            </a:r>
          </a:p>
          <a:p>
            <a:r>
              <a:rPr lang="en-US" dirty="0"/>
              <a:t>The units are connected by directional communication channels ("connections") which transmit numeric data, encoded by any of various means.</a:t>
            </a:r>
          </a:p>
          <a:p>
            <a:r>
              <a:rPr lang="en-US" dirty="0"/>
              <a:t>The units operate only on their local data and on the inputs they receive via the connections.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2D347-22DF-4FB6-8FE4-65DD47AE7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Introduce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type of artificial neuron.</a:t>
            </a:r>
          </a:p>
          <a:p>
            <a:r>
              <a:rPr lang="en-US" dirty="0"/>
              <a:t>It is a single layer neural network.</a:t>
            </a:r>
          </a:p>
          <a:p>
            <a:r>
              <a:rPr lang="en-US" dirty="0"/>
              <a:t>Perceptron was developed by Frank Rosenblatt in the 1960s.</a:t>
            </a:r>
          </a:p>
          <a:p>
            <a:pPr lvl="1"/>
            <a:r>
              <a:rPr lang="en-US" i="1" dirty="0"/>
              <a:t>Principles of Neurodynamics: Perceptrons and the Theory of Brain Mechanisms</a:t>
            </a:r>
            <a:r>
              <a:rPr lang="en-US" dirty="0"/>
              <a:t>, Spartan Books, 1962</a:t>
            </a:r>
          </a:p>
          <a:p>
            <a:r>
              <a:rPr lang="en-US" dirty="0"/>
              <a:t>In the original definition, a perceptron takes several binary inputs and produces a single binary output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6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Representation of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the three binary inputs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each takes values either 0 or 1.</a:t>
                </a:r>
              </a:p>
              <a:p>
                <a:r>
                  <a:rPr lang="en-US" dirty="0"/>
                  <a:t>Let the binary output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which takes values either 0 or 1.</a:t>
                </a:r>
              </a:p>
              <a:p>
                <a:r>
                  <a:rPr lang="en-US" dirty="0"/>
                  <a:t>The hidden note is denoted</a:t>
                </a:r>
                <a:br>
                  <a:rPr lang="en-US" dirty="0"/>
                </a:b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</a:t>
                </a:r>
                <a:br>
                  <a:rPr lang="en-US" dirty="0"/>
                </a:br>
                <a:r>
                  <a:rPr lang="en-US" dirty="0"/>
                  <a:t>real numbers that express the</a:t>
                </a:r>
                <a:br>
                  <a:rPr lang="en-US" dirty="0"/>
                </a:br>
                <a:r>
                  <a:rPr lang="en-US" dirty="0"/>
                  <a:t>contribution or influence of</a:t>
                </a:r>
                <a:br>
                  <a:rPr lang="en-US" dirty="0"/>
                </a:br>
                <a:r>
                  <a:rPr lang="en-US" dirty="0"/>
                  <a:t>the respective inputs to the</a:t>
                </a:r>
                <a:br>
                  <a:rPr lang="en-US" dirty="0"/>
                </a:br>
                <a:r>
                  <a:rPr lang="en-US" dirty="0"/>
                  <a:t>output.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11DDB5-5678-4933-B439-24623C03BAF9}"/>
                  </a:ext>
                </a:extLst>
              </p:cNvPr>
              <p:cNvSpPr/>
              <p:nvPr/>
            </p:nvSpPr>
            <p:spPr>
              <a:xfrm>
                <a:off x="5554239" y="3413645"/>
                <a:ext cx="892367" cy="958467"/>
              </a:xfrm>
              <a:prstGeom prst="rect">
                <a:avLst/>
              </a:prstGeom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11DDB5-5678-4933-B439-24623C03B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39" y="3413645"/>
                <a:ext cx="892367" cy="958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385DC4-BFC4-4437-B8D3-4A720FB85605}"/>
                  </a:ext>
                </a:extLst>
              </p:cNvPr>
              <p:cNvSpPr/>
              <p:nvPr/>
            </p:nvSpPr>
            <p:spPr>
              <a:xfrm>
                <a:off x="5554237" y="4620494"/>
                <a:ext cx="892367" cy="958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385DC4-BFC4-4437-B8D3-4A720FB85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37" y="4620494"/>
                <a:ext cx="892367" cy="958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22BA0A-2034-410A-9053-F6CED9EC6FBE}"/>
                  </a:ext>
                </a:extLst>
              </p:cNvPr>
              <p:cNvSpPr/>
              <p:nvPr/>
            </p:nvSpPr>
            <p:spPr>
              <a:xfrm>
                <a:off x="5554237" y="5827344"/>
                <a:ext cx="892367" cy="958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22BA0A-2034-410A-9053-F6CED9EC6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37" y="5827344"/>
                <a:ext cx="892367" cy="958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C9C643-A361-41F1-957F-258D9EB26FCB}"/>
                  </a:ext>
                </a:extLst>
              </p:cNvPr>
              <p:cNvSpPr/>
              <p:nvPr/>
            </p:nvSpPr>
            <p:spPr>
              <a:xfrm>
                <a:off x="7823715" y="4553266"/>
                <a:ext cx="1167788" cy="1092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C9C643-A361-41F1-957F-258D9EB26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15" y="4553266"/>
                <a:ext cx="1167788" cy="109292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3FB8DD-DC85-4771-A26D-7324FDFD32B8}"/>
                  </a:ext>
                </a:extLst>
              </p:cNvPr>
              <p:cNvSpPr/>
              <p:nvPr/>
            </p:nvSpPr>
            <p:spPr>
              <a:xfrm>
                <a:off x="10687640" y="4620493"/>
                <a:ext cx="892367" cy="958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3FB8DD-DC85-4771-A26D-7324FDFD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40" y="4620493"/>
                <a:ext cx="892367" cy="9584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834C95-0AED-49AF-B945-0239E186C3E4}"/>
              </a:ext>
            </a:extLst>
          </p:cNvPr>
          <p:cNvCxnSpPr>
            <a:stCxn id="5" idx="3"/>
            <a:endCxn id="12" idx="2"/>
          </p:cNvCxnSpPr>
          <p:nvPr/>
        </p:nvCxnSpPr>
        <p:spPr>
          <a:xfrm>
            <a:off x="6446606" y="3892879"/>
            <a:ext cx="1377109" cy="1206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EAC3FC-5C0D-4F37-AAC1-840AFAC5356C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 flipV="1">
            <a:off x="6446604" y="5099727"/>
            <a:ext cx="137711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CFA264-9E23-4F29-8529-C11338B82820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6446604" y="5099727"/>
            <a:ext cx="1377111" cy="120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BD5AD1-ABD2-4109-B5AE-28D726BE9D6B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>
            <a:off x="8991503" y="5099727"/>
            <a:ext cx="16961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F7BBDB-A93E-4725-9133-EBCDD4957573}"/>
                  </a:ext>
                </a:extLst>
              </p:cNvPr>
              <p:cNvSpPr txBox="1"/>
              <p:nvPr/>
            </p:nvSpPr>
            <p:spPr>
              <a:xfrm>
                <a:off x="6837169" y="3892878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F7BBDB-A93E-4725-9133-EBCDD495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69" y="3892878"/>
                <a:ext cx="5018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F0F326-5B3A-41AA-A8CD-7F4E4D4016C8}"/>
                  </a:ext>
                </a:extLst>
              </p:cNvPr>
              <p:cNvSpPr txBox="1"/>
              <p:nvPr/>
            </p:nvSpPr>
            <p:spPr>
              <a:xfrm>
                <a:off x="6724745" y="469122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F0F326-5B3A-41AA-A8CD-7F4E4D40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45" y="4691224"/>
                <a:ext cx="50712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DF3D8C-5436-4CF2-8DB7-EE754E0D0A9F}"/>
                  </a:ext>
                </a:extLst>
              </p:cNvPr>
              <p:cNvSpPr txBox="1"/>
              <p:nvPr/>
            </p:nvSpPr>
            <p:spPr>
              <a:xfrm>
                <a:off x="6980970" y="582734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DF3D8C-5436-4CF2-8DB7-EE754E0D0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70" y="5827342"/>
                <a:ext cx="5071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A1B8F5-34A1-435C-A516-BDABE16B9D43}"/>
              </a:ext>
            </a:extLst>
          </p:cNvPr>
          <p:cNvCxnSpPr>
            <a:cxnSpLocks/>
          </p:cNvCxnSpPr>
          <p:nvPr/>
        </p:nvCxnSpPr>
        <p:spPr>
          <a:xfrm>
            <a:off x="9519852" y="4633827"/>
            <a:ext cx="490421" cy="295797"/>
          </a:xfrm>
          <a:prstGeom prst="bentConnector3">
            <a:avLst/>
          </a:prstGeom>
          <a:ln w="28575">
            <a:solidFill>
              <a:srgbClr val="FF0000"/>
            </a:solidFill>
          </a:ln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12535</TotalTime>
  <Words>3639</Words>
  <Application>Microsoft Office PowerPoint</Application>
  <PresentationFormat>Widescreen</PresentationFormat>
  <Paragraphs>599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Times New Roman</vt:lpstr>
      <vt:lpstr>Office Theme</vt:lpstr>
      <vt:lpstr>   CS 584 Machine Learning</vt:lpstr>
      <vt:lpstr>Week 11 Agenda</vt:lpstr>
      <vt:lpstr>Neural Network Motivation</vt:lpstr>
      <vt:lpstr>Neural Network Motivation</vt:lpstr>
      <vt:lpstr>What is a Neural Network?</vt:lpstr>
      <vt:lpstr>Why Do We Still Say Neural Network?</vt:lpstr>
      <vt:lpstr>Define Neural Network</vt:lpstr>
      <vt:lpstr>Introduce the Perceptron</vt:lpstr>
      <vt:lpstr>A Representation of a Perceptron</vt:lpstr>
      <vt:lpstr>A Representation of a Perceptron</vt:lpstr>
      <vt:lpstr>An Example of the Perceptron</vt:lpstr>
      <vt:lpstr>An Example of the Perceptron</vt:lpstr>
      <vt:lpstr>Extend and Expand the Perceptron</vt:lpstr>
      <vt:lpstr>Introduce the Multi-Layer Perceptron</vt:lpstr>
      <vt:lpstr>Structure of a Multi-Layer Perceptron (MLP)</vt:lpstr>
      <vt:lpstr>Structure of a Multi-Layer Perceptron (MLP)</vt:lpstr>
      <vt:lpstr>Structure of a Multi-Layer Perceptron (MLP)</vt:lpstr>
      <vt:lpstr>The MLP Mathematical Representation</vt:lpstr>
      <vt:lpstr>The MLP Mathematical Representation</vt:lpstr>
      <vt:lpstr>Activation Functions for Hidden Layer</vt:lpstr>
      <vt:lpstr>Activation Functions for Hidden Layer</vt:lpstr>
      <vt:lpstr>Activation Functions for Output Layer</vt:lpstr>
      <vt:lpstr>Scaling of input variables</vt:lpstr>
      <vt:lpstr>Scaling of input variables</vt:lpstr>
      <vt:lpstr>Back to Our Toy Example</vt:lpstr>
      <vt:lpstr>Back to Our Toy Example</vt:lpstr>
      <vt:lpstr>Back to Our Toy Example</vt:lpstr>
      <vt:lpstr>Back to Our Toy Example</vt:lpstr>
      <vt:lpstr>Back to Our Toy Example</vt:lpstr>
      <vt:lpstr>Estimating the Parameters</vt:lpstr>
      <vt:lpstr>The Cost Function</vt:lpstr>
      <vt:lpstr>Common Cost Function</vt:lpstr>
      <vt:lpstr>Minimize the Total Cost Function</vt:lpstr>
      <vt:lpstr>The Gradient Descent Method</vt:lpstr>
      <vt:lpstr>The Gradient Descent Method</vt:lpstr>
      <vt:lpstr>Calculating the Gradient Vector</vt:lpstr>
      <vt:lpstr>Illustration Using this Neural Network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Backpropagation Algorithm Illustration</vt:lpstr>
      <vt:lpstr>SKLEARN Functions</vt:lpstr>
      <vt:lpstr>Office Hours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2178</cp:revision>
  <cp:lastPrinted>2014-06-20T14:10:14Z</cp:lastPrinted>
  <dcterms:created xsi:type="dcterms:W3CDTF">2014-05-31T22:30:28Z</dcterms:created>
  <dcterms:modified xsi:type="dcterms:W3CDTF">2018-10-31T21:19:49Z</dcterms:modified>
</cp:coreProperties>
</file>