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61" r:id="rId3"/>
    <p:sldId id="607" r:id="rId4"/>
    <p:sldId id="609" r:id="rId5"/>
    <p:sldId id="610" r:id="rId6"/>
    <p:sldId id="611" r:id="rId7"/>
    <p:sldId id="612" r:id="rId8"/>
    <p:sldId id="613" r:id="rId9"/>
    <p:sldId id="606" r:id="rId10"/>
    <p:sldId id="615" r:id="rId11"/>
    <p:sldId id="614" r:id="rId12"/>
    <p:sldId id="616" r:id="rId13"/>
    <p:sldId id="618" r:id="rId14"/>
    <p:sldId id="619" r:id="rId15"/>
    <p:sldId id="620" r:id="rId16"/>
    <p:sldId id="623" r:id="rId17"/>
    <p:sldId id="530" r:id="rId18"/>
    <p:sldId id="624" r:id="rId19"/>
    <p:sldId id="625" r:id="rId20"/>
    <p:sldId id="622" r:id="rId21"/>
    <p:sldId id="629" r:id="rId22"/>
    <p:sldId id="630" r:id="rId23"/>
    <p:sldId id="631" r:id="rId24"/>
    <p:sldId id="632" r:id="rId25"/>
    <p:sldId id="628" r:id="rId26"/>
    <p:sldId id="634" r:id="rId27"/>
    <p:sldId id="635" r:id="rId28"/>
    <p:sldId id="636" r:id="rId29"/>
    <p:sldId id="637" r:id="rId30"/>
    <p:sldId id="638" r:id="rId31"/>
    <p:sldId id="639" r:id="rId32"/>
    <p:sldId id="641" r:id="rId33"/>
    <p:sldId id="642" r:id="rId34"/>
    <p:sldId id="621" r:id="rId35"/>
    <p:sldId id="644" r:id="rId36"/>
    <p:sldId id="645" r:id="rId37"/>
    <p:sldId id="646" r:id="rId38"/>
    <p:sldId id="647" r:id="rId39"/>
    <p:sldId id="643" r:id="rId40"/>
    <p:sldId id="545" r:id="rId41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8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40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7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6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52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60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64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2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1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8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17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1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52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95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79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7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08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0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39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146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46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38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92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681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54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921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2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66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0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8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0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6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6/07/guyon-data-mining-history-svm-support-vector-machine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link.springer.com/chapter/10.1007/978-3-642-41136-6_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tutor.com/space/normal_vector.html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tutor.com/space/normal_vector.html" TargetMode="Externa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cjlin/liblinear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12</a:t>
            </a:r>
          </a:p>
          <a:p>
            <a:r>
              <a:rPr lang="en-US" sz="4000" dirty="0"/>
              <a:t>November 7,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Pros and Cons of Predictions of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1B4A21-DE96-4851-9B0B-A4CD6EB0E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663804"/>
              </p:ext>
            </p:extLst>
          </p:nvPr>
        </p:nvGraphicFramePr>
        <p:xfrm>
          <a:off x="838200" y="1825625"/>
          <a:ext cx="10515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380">
                  <a:extLst>
                    <a:ext uri="{9D8B030D-6E8A-4147-A177-3AD203B41FA5}">
                      <a16:colId xmlns:a16="http://schemas.microsoft.com/office/drawing/2014/main" val="1685351476"/>
                    </a:ext>
                  </a:extLst>
                </a:gridCol>
                <a:gridCol w="4198775">
                  <a:extLst>
                    <a:ext uri="{9D8B030D-6E8A-4147-A177-3AD203B41FA5}">
                      <a16:colId xmlns:a16="http://schemas.microsoft.com/office/drawing/2014/main" val="3985811951"/>
                    </a:ext>
                  </a:extLst>
                </a:gridCol>
                <a:gridCol w="4570445">
                  <a:extLst>
                    <a:ext uri="{9D8B030D-6E8A-4147-A177-3AD203B41FA5}">
                      <a16:colId xmlns:a16="http://schemas.microsoft.com/office/drawing/2014/main" val="62085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8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Only need to know the centroids for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The predictions are reliable only if the number of clusters is correct.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Need to calculate the distance metric.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9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Only need to know the number of neighbors.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 instance/memory-based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The predictions are reliable only if the number of neighbors is correct for every observation.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Need to calculate the distance metric.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Need to carry the whole training data for prediction.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4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Multinomial 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Only need to know the parameter estimates (i.e., the weights).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Allows us to visualize the impacts of the attributes on the predictions.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Correlations among attributes have to be explicitly specified in the model.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May suffer from non-convergence and floating-point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8123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8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Draw-A-Line-In-The-Sand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</a:t>
            </a:r>
            <a:r>
              <a:rPr lang="en-US" dirty="0"/>
              <a:t>: Correct classification of observations</a:t>
            </a:r>
          </a:p>
          <a:p>
            <a:r>
              <a:rPr lang="en-US" b="1" dirty="0"/>
              <a:t>Don’t</a:t>
            </a:r>
          </a:p>
          <a:p>
            <a:pPr lvl="1"/>
            <a:r>
              <a:rPr lang="en-US" dirty="0"/>
              <a:t>Need to know the characteristics (e.g., means ) of the populations</a:t>
            </a:r>
          </a:p>
          <a:p>
            <a:pPr lvl="1"/>
            <a:r>
              <a:rPr lang="en-US" dirty="0"/>
              <a:t>Need to know the likelihood of belonging to a population</a:t>
            </a:r>
          </a:p>
          <a:p>
            <a:pPr lvl="1"/>
            <a:r>
              <a:rPr lang="en-US" dirty="0"/>
              <a:t>Want to carry a training data everywhere for prediction</a:t>
            </a:r>
          </a:p>
          <a:p>
            <a:pPr lvl="1"/>
            <a:r>
              <a:rPr lang="en-US" dirty="0"/>
              <a:t>Want to calculate the distance metric or the logit</a:t>
            </a:r>
          </a:p>
          <a:p>
            <a:r>
              <a:rPr lang="en-US" b="1" dirty="0"/>
              <a:t>Do</a:t>
            </a:r>
          </a:p>
          <a:p>
            <a:pPr lvl="1"/>
            <a:r>
              <a:rPr lang="en-US" dirty="0"/>
              <a:t>Work well for future observations</a:t>
            </a:r>
          </a:p>
          <a:p>
            <a:pPr lvl="1"/>
            <a:r>
              <a:rPr lang="en-US" dirty="0"/>
              <a:t>Require only simple arithmetic calculations for prediction</a:t>
            </a:r>
          </a:p>
          <a:p>
            <a:r>
              <a:rPr lang="en-US" dirty="0"/>
              <a:t>Support Vector Machines (SVM) offer a “</a:t>
            </a:r>
            <a:r>
              <a:rPr lang="en-US" i="1" dirty="0"/>
              <a:t>Draw a Line in the Sand</a:t>
            </a:r>
            <a:r>
              <a:rPr lang="en-US" dirty="0"/>
              <a:t>”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History of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original Support Vector Machines algorithm was invented in 1963 by Vladimir </a:t>
            </a:r>
            <a:r>
              <a:rPr lang="en-US" dirty="0" err="1"/>
              <a:t>Naumovich</a:t>
            </a:r>
            <a:r>
              <a:rPr lang="en-US" dirty="0"/>
              <a:t> </a:t>
            </a:r>
            <a:r>
              <a:rPr lang="en-US" dirty="0" err="1"/>
              <a:t>Vapnik</a:t>
            </a:r>
            <a:r>
              <a:rPr lang="en-US" dirty="0"/>
              <a:t> (1936-present) and Alexey </a:t>
            </a:r>
            <a:r>
              <a:rPr lang="en-US" dirty="0" err="1"/>
              <a:t>Yakovlevich</a:t>
            </a:r>
            <a:r>
              <a:rPr lang="en-US" dirty="0"/>
              <a:t> </a:t>
            </a:r>
            <a:r>
              <a:rPr lang="en-US" dirty="0" err="1"/>
              <a:t>Chervonenkis</a:t>
            </a:r>
            <a:r>
              <a:rPr lang="en-US" dirty="0"/>
              <a:t> (1938-2014) at the Institute of Control Sciences of the Russian Academy of Sciences, Moscow, Russia.</a:t>
            </a:r>
          </a:p>
          <a:p>
            <a:r>
              <a:rPr lang="en-US" dirty="0"/>
              <a:t>In 1992, Bernhard E. </a:t>
            </a:r>
            <a:r>
              <a:rPr lang="en-US" dirty="0" err="1"/>
              <a:t>Boser</a:t>
            </a:r>
            <a:r>
              <a:rPr lang="en-US" dirty="0"/>
              <a:t>, Isabelle M. Guyon and Vladimir N. </a:t>
            </a:r>
            <a:r>
              <a:rPr lang="en-US" dirty="0" err="1"/>
              <a:t>Vapnik</a:t>
            </a:r>
            <a:r>
              <a:rPr lang="en-US" dirty="0"/>
              <a:t> suggested an improvement on the original support vector machine which allows for the creation of nonlinear classifiers.</a:t>
            </a:r>
          </a:p>
          <a:p>
            <a:r>
              <a:rPr lang="en-US" dirty="0">
                <a:hlinkClick r:id="rId3"/>
              </a:rPr>
              <a:t>https://www.kdnuggets.com/2016/07/guyon-data-mining-history-svm-support-vector-machines.html</a:t>
            </a:r>
            <a:endParaRPr lang="en-US" dirty="0"/>
          </a:p>
          <a:p>
            <a:r>
              <a:rPr lang="en-US" dirty="0">
                <a:hlinkClick r:id="rId4"/>
              </a:rPr>
              <a:t>https://link.springer.com/chapter/10.1007%2F978-3-642-41136-6_3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1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Overview of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Support Vector Machine is a discriminative classifier formally defined by a separating hyperplane.</a:t>
            </a:r>
          </a:p>
          <a:p>
            <a:r>
              <a:rPr lang="en-US" dirty="0"/>
              <a:t>A Support Vector Machine is a large-margin linear classifier.</a:t>
            </a:r>
          </a:p>
          <a:p>
            <a:r>
              <a:rPr lang="en-US" dirty="0"/>
              <a:t>Support Vector Machines become popular because it can successfully solve many classification problems.</a:t>
            </a:r>
          </a:p>
          <a:p>
            <a:r>
              <a:rPr lang="en-US" dirty="0"/>
              <a:t>A machine is a device or an algorithm that performs a particular task (classification in this case) with a definite goal.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2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a Hyperplane?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 vector of scalars and at least one of them is not zero.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 vector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the </a:t>
                </a:r>
                <a:r>
                  <a:rPr lang="en-US" i="1" dirty="0"/>
                  <a:t>p</a:t>
                </a:r>
                <a:r>
                  <a:rPr lang="en-US" dirty="0"/>
                  <a:t>-dimensional space of real numbers.</a:t>
                </a:r>
              </a:p>
              <a:p>
                <a:r>
                  <a:rPr lang="en-US" dirty="0"/>
                  <a:t>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for a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hyperplane.  In other words, a hyperplane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. 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inner product of the vectors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Examples of a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:r>
                  <a:rPr lang="en-US" i="1" dirty="0"/>
                  <a:t>p</a:t>
                </a:r>
                <a:r>
                  <a:rPr lang="en-US" dirty="0"/>
                  <a:t> = 1, then this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a hyperplane.</a:t>
                </a:r>
              </a:p>
              <a:p>
                <a:r>
                  <a:rPr lang="en-US" dirty="0"/>
                  <a:t>If </a:t>
                </a:r>
                <a:r>
                  <a:rPr lang="en-US" i="1" dirty="0"/>
                  <a:t>p</a:t>
                </a:r>
                <a:r>
                  <a:rPr lang="en-US" dirty="0"/>
                  <a:t> = 2, then this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hyperplane when both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(but not both), then this hyperplane reduces to a point.</a:t>
                </a:r>
              </a:p>
              <a:p>
                <a:r>
                  <a:rPr lang="en-US" dirty="0"/>
                  <a:t>If </a:t>
                </a:r>
                <a:r>
                  <a:rPr lang="en-US" i="1" dirty="0"/>
                  <a:t>p</a:t>
                </a:r>
                <a:r>
                  <a:rPr lang="en-US" dirty="0"/>
                  <a:t> = 3, then a 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hyperplane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one of the scalars is zero, then this hyperplane reduces to a line.</a:t>
                </a:r>
              </a:p>
              <a:p>
                <a:pPr lvl="1"/>
                <a:r>
                  <a:rPr lang="en-US" dirty="0"/>
                  <a:t>If two of the scalars are zero, then this hyperplane reduces to a point.</a:t>
                </a:r>
              </a:p>
              <a:p>
                <a:r>
                  <a:rPr lang="en-US" dirty="0"/>
                  <a:t>In general, a hyperplane lies in a subspace which is at least one dimension less than that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522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7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are Support Vectors?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Support vectors are observations which are nearest to the hyperplane.</a:t>
                </a:r>
              </a:p>
              <a:p>
                <a:pPr lvl="1"/>
                <a:r>
                  <a:rPr lang="en-US" dirty="0"/>
                  <a:t>Think of the hyperplane as the ground surface, the nearest observations (i.e., a vector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space) are like the pillars that support the rest of the observations in the subset.</a:t>
                </a:r>
              </a:p>
              <a:p>
                <a:r>
                  <a:rPr lang="en-US" dirty="0"/>
                  <a:t>They are the observations which are most difficult to classify.</a:t>
                </a:r>
              </a:p>
              <a:p>
                <a:r>
                  <a:rPr lang="en-US" dirty="0"/>
                  <a:t>They have direct and often the highest influence on the weights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  of the hyperplane.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0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Perceptron Revisited: A Linear Separator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input to the hidden node is the weighted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If this weighted sum is greater than a </a:t>
                </a:r>
                <a:r>
                  <a:rPr lang="en-US" i="1" dirty="0"/>
                  <a:t>threshold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the output from the hidden node is 1.  Otherwise, the output value is 0.</a:t>
                </a:r>
              </a:p>
              <a:p>
                <a:r>
                  <a:rPr lang="en-US" dirty="0"/>
                  <a:t>The parameters of the perceptron are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the threshold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0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Which Linear Separator?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482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the graph on the right, any separators that lie between the red dashed line and the blue dashed line can separate the two obvious groups of observations.</a:t>
                </a:r>
              </a:p>
              <a:p>
                <a:r>
                  <a:rPr lang="en-US" dirty="0"/>
                  <a:t>In other words, there are infinite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48200" cy="4351338"/>
              </a:xfrm>
              <a:blipFill>
                <a:blip r:embed="rId3"/>
                <a:stretch>
                  <a:fillRect l="-2362" t="-2241" r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D5B00-1569-4E87-9ABE-DA93EF038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697" y="1644758"/>
            <a:ext cx="6096000" cy="4572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87C82-8F16-4143-96FF-306EA86EB0AA}"/>
              </a:ext>
            </a:extLst>
          </p:cNvPr>
          <p:cNvCxnSpPr/>
          <p:nvPr/>
        </p:nvCxnSpPr>
        <p:spPr>
          <a:xfrm>
            <a:off x="5859624" y="3816220"/>
            <a:ext cx="5756988" cy="83042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653280-917F-4F63-B639-D9ED55667747}"/>
              </a:ext>
            </a:extLst>
          </p:cNvPr>
          <p:cNvCxnSpPr>
            <a:endCxn id="4" idx="2"/>
          </p:cNvCxnSpPr>
          <p:nvPr/>
        </p:nvCxnSpPr>
        <p:spPr>
          <a:xfrm>
            <a:off x="8557646" y="1865420"/>
            <a:ext cx="206051" cy="4351338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57766F44-E9BC-4EA3-B124-74AC0EF5A7A6}"/>
              </a:ext>
            </a:extLst>
          </p:cNvPr>
          <p:cNvSpPr/>
          <p:nvPr/>
        </p:nvSpPr>
        <p:spPr>
          <a:xfrm rot="19064445">
            <a:off x="6584181" y="2526577"/>
            <a:ext cx="2052734" cy="1334540"/>
          </a:xfrm>
          <a:prstGeom prst="circular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5E840699-DDEE-4D2C-9AA1-7412833B8A47}"/>
              </a:ext>
            </a:extLst>
          </p:cNvPr>
          <p:cNvSpPr/>
          <p:nvPr/>
        </p:nvSpPr>
        <p:spPr>
          <a:xfrm rot="8778807">
            <a:off x="9238391" y="4641534"/>
            <a:ext cx="2052734" cy="13345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2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The Optimal Linear Separator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482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SVM finds an optimal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it maximizes the margin between the hyperplane and the support vectors.</a:t>
                </a:r>
              </a:p>
              <a:p>
                <a:r>
                  <a:rPr lang="en-US" dirty="0"/>
                  <a:t>As you can see, the hyperplane is fully specified by the support vectors and all other training observations are ignorable.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48200" cy="4351338"/>
              </a:xfrm>
              <a:blipFill>
                <a:blip r:embed="rId3"/>
                <a:stretch>
                  <a:fillRect l="-2362" t="-2241" r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D5B00-1569-4E87-9ABE-DA93EF038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697" y="1644758"/>
            <a:ext cx="6096000" cy="4572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5E3F3F-9A49-4277-B649-F28016E45AB0}"/>
              </a:ext>
            </a:extLst>
          </p:cNvPr>
          <p:cNvCxnSpPr/>
          <p:nvPr/>
        </p:nvCxnSpPr>
        <p:spPr>
          <a:xfrm>
            <a:off x="5924939" y="2705878"/>
            <a:ext cx="3638939" cy="337768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3D7A9-28F8-4530-B04D-4215C0049967}"/>
              </a:ext>
            </a:extLst>
          </p:cNvPr>
          <p:cNvCxnSpPr>
            <a:cxnSpLocks/>
          </p:cNvCxnSpPr>
          <p:nvPr/>
        </p:nvCxnSpPr>
        <p:spPr>
          <a:xfrm>
            <a:off x="6466114" y="1825625"/>
            <a:ext cx="4609323" cy="4257934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7DA03C-8EB4-4CED-A9AA-0A2AEF3840C5}"/>
              </a:ext>
            </a:extLst>
          </p:cNvPr>
          <p:cNvCxnSpPr>
            <a:cxnSpLocks/>
          </p:cNvCxnSpPr>
          <p:nvPr/>
        </p:nvCxnSpPr>
        <p:spPr>
          <a:xfrm>
            <a:off x="5924939" y="2055813"/>
            <a:ext cx="4438958" cy="402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977E59-38A5-443A-83D2-699BA5AA76D6}"/>
              </a:ext>
            </a:extLst>
          </p:cNvPr>
          <p:cNvSpPr txBox="1"/>
          <p:nvPr/>
        </p:nvSpPr>
        <p:spPr>
          <a:xfrm>
            <a:off x="10235682" y="4394718"/>
            <a:ext cx="1268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Support Vectors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1A6328-E3AB-4888-BA7D-7468E55398A4}"/>
              </a:ext>
            </a:extLst>
          </p:cNvPr>
          <p:cNvCxnSpPr/>
          <p:nvPr/>
        </p:nvCxnSpPr>
        <p:spPr>
          <a:xfrm flipH="1" flipV="1">
            <a:off x="8985380" y="4152122"/>
            <a:ext cx="1378517" cy="3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789AC8-9E7E-4AE2-9679-7A9F2863F6C0}"/>
              </a:ext>
            </a:extLst>
          </p:cNvPr>
          <p:cNvCxnSpPr>
            <a:stCxn id="19" idx="1"/>
          </p:cNvCxnSpPr>
          <p:nvPr/>
        </p:nvCxnSpPr>
        <p:spPr>
          <a:xfrm flipH="1">
            <a:off x="8154955" y="4533218"/>
            <a:ext cx="2080727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CEEB2B-1591-4500-BC93-099E0E462E78}"/>
              </a:ext>
            </a:extLst>
          </p:cNvPr>
          <p:cNvCxnSpPr/>
          <p:nvPr/>
        </p:nvCxnSpPr>
        <p:spPr>
          <a:xfrm flipV="1">
            <a:off x="6466114" y="2453951"/>
            <a:ext cx="697383" cy="699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50D9E1-3699-4E95-A3F4-EC1DC14FD833}"/>
              </a:ext>
            </a:extLst>
          </p:cNvPr>
          <p:cNvSpPr txBox="1"/>
          <p:nvPr/>
        </p:nvSpPr>
        <p:spPr>
          <a:xfrm>
            <a:off x="6466114" y="2147834"/>
            <a:ext cx="196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Maximize Margin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59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12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</a:t>
            </a:r>
          </a:p>
          <a:p>
            <a:r>
              <a:rPr lang="en-US" dirty="0"/>
              <a:t>Chapter 13 of the Machine Learning 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Distance from a Point to a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support vector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hyperplane is originally represented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By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we can re-write the representation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shortest distance from a point P to a hyperplane is along the normal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dirty="0"/>
                  <a:t> which is perpendicular to the plane.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803EC9-97E4-4EFA-BA49-A013514B2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295" y="4206875"/>
            <a:ext cx="3726179" cy="228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3D6D37-F009-49C8-9F91-82FB12F37462}"/>
              </a:ext>
            </a:extLst>
          </p:cNvPr>
          <p:cNvSpPr txBox="1"/>
          <p:nvPr/>
        </p:nvSpPr>
        <p:spPr>
          <a:xfrm>
            <a:off x="1194295" y="6485914"/>
            <a:ext cx="4589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6"/>
              </a:rPr>
              <a:t>https://www.ditutor.com/space/normal_vector.html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5500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Normal Vector of a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us consider this particular hyperplane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Obviously, the origin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0,…,0</m:t>
                        </m:r>
                      </m:e>
                    </m:d>
                  </m:oMath>
                </a14:m>
                <a:r>
                  <a:rPr lang="en-US" dirty="0"/>
                  <a:t> is on this hyperplane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dirty="0"/>
                  <a:t> is on the hyperplane.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dirty="0"/>
                  <a:t> is the normal vector to the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the inner product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𝐏𝐗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to be zero.</a:t>
                </a:r>
              </a:p>
              <a:p>
                <a:r>
                  <a:rPr lang="en-US" dirty="0"/>
                  <a:t>Mathematically speaking,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 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𝐏𝐗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</m:oMath>
                </a14:m>
                <a:r>
                  <a:rPr lang="en-US" dirty="0"/>
                  <a:t>.  In other words,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C4F0D8-8536-4705-8AEB-F3D8B649A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817" y="180975"/>
            <a:ext cx="298094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92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Normal Vector of a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dirty="0"/>
                  <a:t> is the normal vector to the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dirty="0"/>
                  <a:t> is the also the normal vector to all hyperplanes which are parallel to this hyperplane.</a:t>
                </a:r>
              </a:p>
              <a:p>
                <a:r>
                  <a:rPr lang="en-US" dirty="0"/>
                  <a:t>Since a hyperplane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parallel to the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can conclude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</m:oMath>
                </a14:m>
                <a:r>
                  <a:rPr lang="en-US" dirty="0"/>
                  <a:t> is also the normal vector to the hyperplane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5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Distance from the Support Vector to a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support vector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vector from the support vector to a point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on the hyperplane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Projecting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dirty="0"/>
                  <a:t> onto the normal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dirty="0"/>
                  <a:t> can give the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the support vector to the hyperplane.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where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angle between this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dirty="0"/>
                  <a:t> and</a:t>
                </a:r>
                <a:br>
                  <a:rPr lang="en-US" dirty="0"/>
                </a:br>
                <a:r>
                  <a:rPr lang="en-US" dirty="0"/>
                  <a:t>the normal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the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25A542-A911-48B8-9A94-F62B644F3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293" y="3890963"/>
            <a:ext cx="3726179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F1B53F-814D-4485-9CCE-0A808E331D79}"/>
                  </a:ext>
                </a:extLst>
              </p:cNvPr>
              <p:cNvSpPr txBox="1"/>
              <p:nvPr/>
            </p:nvSpPr>
            <p:spPr>
              <a:xfrm>
                <a:off x="10730428" y="3890963"/>
                <a:ext cx="418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F1B53F-814D-4485-9CCE-0A808E33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428" y="3890963"/>
                <a:ext cx="4186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0EDE42-0B89-4E63-9A06-1F2BB8CD57C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939749" y="4260295"/>
            <a:ext cx="319490" cy="1005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87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Distance from the Support Vector to a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Thus, the distance from the support vector to the hyperplane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3D6D37-F009-49C8-9F91-82FB12F37462}"/>
              </a:ext>
            </a:extLst>
          </p:cNvPr>
          <p:cNvSpPr txBox="1"/>
          <p:nvPr/>
        </p:nvSpPr>
        <p:spPr>
          <a:xfrm>
            <a:off x="1194295" y="6485914"/>
            <a:ext cx="4589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5"/>
              </a:rPr>
              <a:t>https://www.ditutor.com/space/normal_vector.html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6915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From Perceptron to Support Vector Machines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binary classification (i.e., the label or the target variable has only two distinct values) can be considered as the task of separating </a:t>
                </a:r>
                <a:r>
                  <a:rPr lang="en-US" i="1" dirty="0"/>
                  <a:t>p</a:t>
                </a:r>
                <a:r>
                  <a:rPr lang="en-US" dirty="0"/>
                  <a:t>-dimensional observations in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space.</a:t>
                </a:r>
              </a:p>
              <a:p>
                <a:r>
                  <a:rPr lang="en-US" dirty="0"/>
                  <a:t>Use this hyperplane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dirty="0"/>
                  <a:t> as the “knife” that divides the observations in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space into two subsets.</a:t>
                </a:r>
              </a:p>
              <a:p>
                <a:r>
                  <a:rPr lang="en-US" dirty="0"/>
                  <a:t>Instead of values 0 or 1, the output from the classifier is -1 or 1.</a:t>
                </a:r>
              </a:p>
              <a:p>
                <a:pPr lvl="1"/>
                <a:r>
                  <a:rPr lang="en-US" dirty="0"/>
                  <a:t>Subset 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nary>
                  </m:oMath>
                </a14:m>
                <a:r>
                  <a:rPr lang="en-US" dirty="0"/>
                  <a:t>,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Subset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nary>
                  </m:oMath>
                </a14:m>
                <a:r>
                  <a:rPr lang="en-US" dirty="0"/>
                  <a:t>,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Collectively,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≥+1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99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Maximizing the Margin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Since the support vectors must satisfy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≥+1</m:t>
                    </m:r>
                  </m:oMath>
                </a14:m>
                <a:r>
                  <a:rPr lang="en-US" dirty="0"/>
                  <a:t>, we can rewrite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 It is because</a:t>
                </a:r>
              </a:p>
              <a:p>
                <a:pPr lvl="1"/>
                <a:r>
                  <a:rPr lang="en-US" dirty="0"/>
                  <a:t>Subset 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Subset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Our goal is to find the largest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for all observations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in the training data.  In other words, we would like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08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Minimizing the Norm of the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However, we can rescale the weights either up or down, and we still can get the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ra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𝟓𝐰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𝟓𝐰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Therefore, we are only interested in the weights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This transforms our original optimization task of maximizing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to a new optimization task of minimizing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practice, we will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indeed for ease of manipulation arithmetically.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77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Unconstrained Minimization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new optimization task is to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≥+1</m:t>
                    </m:r>
                  </m:oMath>
                </a14:m>
                <a:r>
                  <a:rPr lang="en-US" dirty="0"/>
                  <a:t> for all observation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denotes the pairs of the features and the target variable.</a:t>
                </a:r>
              </a:p>
              <a:p>
                <a:r>
                  <a:rPr lang="en-US" dirty="0"/>
                  <a:t>This constrained optimization task can be transformed into an unconstrained optimization task by using the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as follows:</a:t>
                </a:r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0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Unconstrained Minimization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Expand the objective function as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Set the partial derivatives to zero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7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Classification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9882" cy="4351338"/>
          </a:xfrm>
        </p:spPr>
        <p:txBody>
          <a:bodyPr>
            <a:normAutofit/>
          </a:bodyPr>
          <a:lstStyle/>
          <a:p>
            <a:r>
              <a:rPr lang="en-US" dirty="0"/>
              <a:t>1,000 observations</a:t>
            </a:r>
          </a:p>
          <a:p>
            <a:r>
              <a:rPr lang="en-US" dirty="0"/>
              <a:t>Interval features: X and Y</a:t>
            </a:r>
          </a:p>
          <a:p>
            <a:r>
              <a:rPr lang="en-US" dirty="0"/>
              <a:t>If I tell you that these points come from two multivariate normal populations, then how will you divide these points into two groups?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3F2CBD-25A4-44EB-AA54-7ABC315FE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063" y="1604963"/>
            <a:ext cx="47187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7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Unconstrained Minimization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into the objective function,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Expressing the objective function in term of the Lagrange multipliers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93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Unconstrained Minimization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final minimization problem is:</a:t>
                </a:r>
              </a:p>
              <a:p>
                <a:pPr lvl="1"/>
                <a:r>
                  <a:rPr lang="en-US" dirty="0"/>
                  <a:t>The objective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can be solved using quadratic programming method. </a:t>
                </a:r>
              </a:p>
              <a:p>
                <a:pPr lvl="1"/>
                <a:r>
                  <a:rPr lang="en-US" dirty="0"/>
                  <a:t>This method minimizes or maximizes a quadratic function of variables subject to linear constraints on these variables.</a:t>
                </a:r>
              </a:p>
              <a:p>
                <a:pPr lvl="1"/>
                <a:r>
                  <a:rPr lang="en-US" dirty="0"/>
                  <a:t>The LIBLINEAR library (</a:t>
                </a:r>
                <a:r>
                  <a:rPr lang="en-US" dirty="0">
                    <a:hlinkClick r:id="rId3"/>
                  </a:rPr>
                  <a:t>https://www.csie.ntu.edu.tw/~cjlin/liblinear/</a:t>
                </a:r>
                <a:r>
                  <a:rPr lang="en-US" dirty="0"/>
                  <a:t>) which is used by </a:t>
                </a:r>
                <a:r>
                  <a:rPr lang="en-US" dirty="0" err="1"/>
                  <a:t>sklearn.svm.LinearSVR</a:t>
                </a:r>
                <a:r>
                  <a:rPr lang="en-US" dirty="0"/>
                  <a:t> and </a:t>
                </a:r>
                <a:r>
                  <a:rPr lang="en-US" dirty="0" err="1"/>
                  <a:t>sklearn.svm.LinearSVC</a:t>
                </a:r>
                <a:r>
                  <a:rPr lang="en-US" dirty="0"/>
                  <a:t> implemented the conjugate gradient algorithm.  This algorithm is for solving the quadratic programming problem.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0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36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Supervised Classification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9882" cy="4351338"/>
          </a:xfrm>
        </p:spPr>
        <p:txBody>
          <a:bodyPr>
            <a:normAutofit/>
          </a:bodyPr>
          <a:lstStyle/>
          <a:p>
            <a:r>
              <a:rPr lang="en-US" dirty="0"/>
              <a:t>Let us try the </a:t>
            </a:r>
            <a:r>
              <a:rPr lang="en-US" dirty="0" err="1"/>
              <a:t>sklearn.svm.LinearSVC</a:t>
            </a:r>
            <a:r>
              <a:rPr lang="en-US" dirty="0"/>
              <a:t> for classifying the toy data.</a:t>
            </a:r>
          </a:p>
          <a:p>
            <a:r>
              <a:rPr lang="en-US" dirty="0"/>
              <a:t>Mean accuracy = 0.977</a:t>
            </a:r>
          </a:p>
          <a:p>
            <a:r>
              <a:rPr lang="en-US" dirty="0"/>
              <a:t>Intercept = -0.53415939</a:t>
            </a:r>
          </a:p>
          <a:p>
            <a:r>
              <a:rPr lang="en-US" dirty="0"/>
              <a:t>Weights coefficients</a:t>
            </a:r>
            <a:br>
              <a:rPr lang="en-US" dirty="0"/>
            </a:br>
            <a:r>
              <a:rPr lang="en-US" dirty="0"/>
              <a:t>= [[-0.92853733 -0.68382709]]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508F80-295E-493F-B609-7061C670A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897" y="1604963"/>
            <a:ext cx="462498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30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Supervised Classification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9882" cy="4351338"/>
          </a:xfrm>
        </p:spPr>
        <p:txBody>
          <a:bodyPr>
            <a:normAutofit/>
          </a:bodyPr>
          <a:lstStyle/>
          <a:p>
            <a:r>
              <a:rPr lang="en-US" dirty="0"/>
              <a:t>The hyperplane (which is the dotted line in the graph on the right) is</a:t>
            </a:r>
            <a:br>
              <a:rPr lang="en-US" dirty="0"/>
            </a:br>
            <a:r>
              <a:rPr lang="en-US" dirty="0"/>
              <a:t>-0.92853733 * x -0.68382709 * y</a:t>
            </a:r>
            <a:br>
              <a:rPr lang="en-US" dirty="0"/>
            </a:br>
            <a:r>
              <a:rPr lang="en-US" dirty="0"/>
              <a:t>= -0.53415939</a:t>
            </a:r>
          </a:p>
          <a:p>
            <a:r>
              <a:rPr lang="en-US" dirty="0"/>
              <a:t>The means of the predicted class, marked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 the chart, are:</a:t>
            </a:r>
            <a:br>
              <a:rPr lang="en-US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[[ 1.374464  1.338855]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[-1.272702 -1.280386]]</a:t>
            </a:r>
          </a:p>
          <a:p>
            <a:r>
              <a:rPr lang="en-US" dirty="0"/>
              <a:t>How successful do you think the hyperplane in dividing the two populations?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BA9B03-DDC6-482D-9A3F-C70073CF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516" y="1604963"/>
            <a:ext cx="53213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5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Non-separable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 we saw in the last example, the data is not linearly separable.</a:t>
                </a:r>
              </a:p>
              <a:p>
                <a:pPr lvl="1"/>
                <a:r>
                  <a:rPr lang="en-US" dirty="0"/>
                  <a:t>There is no hyperplane to separate the two population.</a:t>
                </a:r>
              </a:p>
              <a:p>
                <a:pPr lvl="1"/>
                <a:r>
                  <a:rPr lang="en-US" dirty="0"/>
                  <a:t>If we follow the previous method, some observations will be misclassified.</a:t>
                </a:r>
              </a:p>
              <a:p>
                <a:r>
                  <a:rPr lang="en-US" dirty="0"/>
                  <a:t>We define the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which represent the deviation from the margin.  There are two types of deviations: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Lie on the wrong side of the hyperplane and is misclassified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Lie on the correct side but inside the margin area, i.e., not sufficiently away from the hyperplane.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56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Non-separable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Instead of strictly requiring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≥+1</m:t>
                    </m:r>
                  </m:oMath>
                </a14:m>
                <a:r>
                  <a:rPr lang="en-US" dirty="0"/>
                  <a:t>, we relax it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Three scenarios: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 The observation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on the correct side and lie within the margin.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. The observation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on the correct side and lie outside the margin.  This observation is non-separable.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. The observation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on the wrong side.  This observation is misclassified.</a:t>
                </a:r>
              </a:p>
              <a:p>
                <a:r>
                  <a:rPr lang="en-US" dirty="0"/>
                  <a:t>Define the Soft Error as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 We add this Soft Error as a penalty term to the objective function </a:t>
                </a:r>
                <a:r>
                  <a:rPr lang="en-US" i="1" dirty="0"/>
                  <a:t>L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7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Non-separable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Define the Hinge Loss as the estimated Soft Error.</a:t>
                </a:r>
              </a:p>
              <a:p>
                <a:pPr lvl="1"/>
                <a:r>
                  <a:rPr lang="en-US" b="0" dirty="0"/>
                  <a:t>It is zero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≥+1</m:t>
                    </m:r>
                  </m:oMath>
                </a14:m>
                <a:r>
                  <a:rPr lang="en-US" b="0" dirty="0"/>
                  <a:t> (i.e.,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)</a:t>
                </a:r>
              </a:p>
              <a:p>
                <a:pPr lvl="1"/>
                <a:r>
                  <a:rPr lang="en-US" b="0" dirty="0"/>
                  <a:t>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otherwise (i.e.,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Specifying the Hinge Loss will make the margin narrower than the optimal, and to re-position the hyperplane in the margin away from the support vectors.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0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Multi-Class Target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label or the target variable has more than two categories, the classification can be done in: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One class versus another class.  One SVM classifier for each pair of classes.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One class versus all the other classes.  One SVM classifier for each pair of a class versus the otherwise.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Crammer-Singer method. Koby Crammer and Yoram Singer (2001). "On the Algorithmic Implementation of Multiclass Kernel-based Vector Machines". </a:t>
            </a:r>
            <a:r>
              <a:rPr lang="en-US" i="1" dirty="0"/>
              <a:t>Journal of Machine Learning Research</a:t>
            </a:r>
            <a:r>
              <a:rPr lang="en-US" dirty="0"/>
              <a:t>, 2, 265-292.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5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Machines are primarily for classification of a binary target variable.</a:t>
            </a:r>
          </a:p>
          <a:p>
            <a:r>
              <a:rPr lang="en-US" dirty="0"/>
              <a:t>In addition to classification, Support Vector Machines provide the line in the sand.  The line ensures that the margin between the line and the support vectors are widest.  This </a:t>
            </a:r>
            <a:r>
              <a:rPr lang="en-US"/>
              <a:t>helps the prediction </a:t>
            </a:r>
            <a:r>
              <a:rPr lang="en-US" dirty="0"/>
              <a:t>of new data.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52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be posted before the end of Friday November 9, 2018</a:t>
            </a:r>
          </a:p>
          <a:p>
            <a:r>
              <a:rPr lang="en-US" dirty="0"/>
              <a:t>Due date is 11:59 pm on Sunday November 18,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K-Means Algorithm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58543" cy="4351338"/>
          </a:xfrm>
        </p:spPr>
        <p:txBody>
          <a:bodyPr>
            <a:normAutofit/>
          </a:bodyPr>
          <a:lstStyle/>
          <a:p>
            <a:r>
              <a:rPr lang="en-US" dirty="0"/>
              <a:t>You may apply the K-means clustering algorithm to find two clusters.</a:t>
            </a:r>
          </a:p>
          <a:p>
            <a:r>
              <a:rPr lang="fr-FR" dirty="0"/>
              <a:t>The </a:t>
            </a:r>
            <a:r>
              <a:rPr lang="fr-FR" dirty="0" err="1"/>
              <a:t>Centroids</a:t>
            </a:r>
            <a:r>
              <a:rPr lang="fr-FR" dirty="0"/>
              <a:t>, </a:t>
            </a:r>
            <a:r>
              <a:rPr lang="fr-FR" dirty="0" err="1"/>
              <a:t>marked</a:t>
            </a:r>
            <a:r>
              <a:rPr lang="fr-FR" dirty="0"/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dirty="0"/>
              <a:t> in the chart, are:</a:t>
            </a:r>
            <a:br>
              <a:rPr lang="fr-FR" dirty="0"/>
            </a:b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[[ 1.46733873  1.46039557]</a:t>
            </a:r>
            <a:b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[-1.08297405 -1.14699599]]</a:t>
            </a:r>
          </a:p>
          <a:p>
            <a:r>
              <a:rPr lang="en-US" dirty="0"/>
              <a:t>Do you think the clustering algorithm has done a good job in classifying the observations?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F7554-C665-4445-868B-D00CFA49D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813" y="1604963"/>
            <a:ext cx="462498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26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Instructor, Dr. Lam</a:t>
            </a:r>
          </a:p>
          <a:p>
            <a:r>
              <a:rPr lang="en-US"/>
              <a:t>mlam5@iit.edu</a:t>
            </a:r>
          </a:p>
          <a:p>
            <a:r>
              <a:rPr lang="en-US"/>
              <a:t>Mondays / 4 PM to 5 PM / Room 228A, Stuart Building</a:t>
            </a:r>
          </a:p>
          <a:p>
            <a:pPr lvl="1"/>
            <a:r>
              <a:rPr lang="en-US"/>
              <a:t>Except for the Fall Break on October 8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Teaching Assistant, Mr. Jing Zhao</a:t>
            </a:r>
          </a:p>
          <a:p>
            <a:r>
              <a:rPr lang="en-US"/>
              <a:t>jzhao29@hawk.iit.edu</a:t>
            </a:r>
          </a:p>
          <a:p>
            <a:r>
              <a:rPr lang="en-US"/>
              <a:t>Thursdays / 2 PM to 3 PM / Room 019A, Stuart Building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Supervised Classification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9882" cy="4351338"/>
          </a:xfrm>
        </p:spPr>
        <p:txBody>
          <a:bodyPr>
            <a:normAutofit/>
          </a:bodyPr>
          <a:lstStyle/>
          <a:p>
            <a:r>
              <a:rPr lang="en-US" dirty="0"/>
              <a:t>I supposedly know the prior grouping information.</a:t>
            </a:r>
          </a:p>
          <a:p>
            <a:r>
              <a:rPr lang="en-US" dirty="0"/>
              <a:t>Some red points mingled with the green points. </a:t>
            </a:r>
          </a:p>
          <a:p>
            <a:r>
              <a:rPr lang="en-US" dirty="0"/>
              <a:t>Can you develop a classifier that classifies each observation into one of the two classes?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508F80-295E-493F-B609-7061C670A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897" y="1604963"/>
            <a:ext cx="462498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7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Nearest Neighbor Algorithm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5854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may try the nearest neighbors classifier.</a:t>
            </a:r>
          </a:p>
          <a:p>
            <a:r>
              <a:rPr lang="en-US" dirty="0"/>
              <a:t>Suppose I consider the 5-neighbors solution</a:t>
            </a:r>
          </a:p>
          <a:p>
            <a:r>
              <a:rPr lang="en-US" dirty="0"/>
              <a:t>The means of the predicted class, marked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 the chart, are:</a:t>
            </a:r>
            <a:br>
              <a:rPr lang="en-US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[[ 1.389441  1.338608]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[-1.271928 -1.245927]]</a:t>
            </a:r>
          </a:p>
          <a:p>
            <a:r>
              <a:rPr lang="en-US" dirty="0"/>
              <a:t>The mean accuracy is 0.977 </a:t>
            </a:r>
          </a:p>
          <a:p>
            <a:r>
              <a:rPr lang="en-US" dirty="0"/>
              <a:t>Do you think the nearest neighbor  algorithm has done a good job in classifying the observations?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CF6578-A035-4CF9-9738-FED3AF7C6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388" y="1604963"/>
            <a:ext cx="53213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4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Logistic Algorithm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95652" cy="4351338"/>
          </a:xfrm>
        </p:spPr>
        <p:txBody>
          <a:bodyPr>
            <a:normAutofit/>
          </a:bodyPr>
          <a:lstStyle/>
          <a:p>
            <a:r>
              <a:rPr lang="en-US" dirty="0"/>
              <a:t>You may try the multinomial logistic model classifier.</a:t>
            </a:r>
          </a:p>
          <a:p>
            <a:r>
              <a:rPr lang="en-US" dirty="0"/>
              <a:t>The means of the predicted class, marked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 the chart, are:</a:t>
            </a:r>
            <a:br>
              <a:rPr lang="en-US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[[ 1.371424  1.337239]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[-1.274450 -1.285303]]</a:t>
            </a:r>
          </a:p>
          <a:p>
            <a:r>
              <a:rPr lang="en-US" dirty="0"/>
              <a:t>The mean accuracy is 0.976</a:t>
            </a:r>
          </a:p>
          <a:p>
            <a:r>
              <a:rPr lang="en-US" dirty="0"/>
              <a:t>Do you think the multinomial logistic algorithm has done a good job in classifying the observations?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88C27-D78E-4898-A0A5-1E0CB1F17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43" y="1604963"/>
            <a:ext cx="53213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2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True Populations Revealed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6226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Comments</a:t>
            </a:r>
            <a:r>
              <a:rPr lang="en-US" dirty="0"/>
              <a:t>:</a:t>
            </a:r>
          </a:p>
          <a:p>
            <a:r>
              <a:rPr lang="en-US" dirty="0"/>
              <a:t>Without any prior information about The multinomial logistic model and the 5-Nearest Neighbor model have practically the same accuracy (0.976 vs. 0.977), but the former model better predicts the population means.</a:t>
            </a:r>
          </a:p>
          <a:p>
            <a:r>
              <a:rPr lang="en-US" dirty="0"/>
              <a:t>the target variable, it is not unexpected to see poorer estimates of the population means from the K-means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72BAC7-4DF6-48B6-8F15-7D0AC194A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19311"/>
              </p:ext>
            </p:extLst>
          </p:nvPr>
        </p:nvGraphicFramePr>
        <p:xfrm>
          <a:off x="838200" y="1825625"/>
          <a:ext cx="10515600" cy="226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895780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494408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39107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11725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1965977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 of Population 1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of Population 2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780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534796"/>
                  </a:ext>
                </a:extLst>
              </a:tr>
              <a:tr h="406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-1.1470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457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5-Nearest Neighbor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88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Multinomial Logistic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-1.2745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-1.2853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717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212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65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Predictions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is a “</a:t>
            </a:r>
            <a:r>
              <a:rPr lang="en-US" i="1" dirty="0"/>
              <a:t>Follow the Leaders</a:t>
            </a:r>
            <a:r>
              <a:rPr lang="en-US" dirty="0"/>
              <a:t>” prediction.  The leaders are the clusters’ centroids.  An observation is assigned to the cluster if the observation is closest to the cluster’s centroid.</a:t>
            </a:r>
          </a:p>
          <a:p>
            <a:r>
              <a:rPr lang="en-US" dirty="0"/>
              <a:t>Nearest Neighbor is a “</a:t>
            </a:r>
            <a:r>
              <a:rPr lang="en-US" i="1" dirty="0"/>
              <a:t>Go Along with the Crowd</a:t>
            </a:r>
            <a:r>
              <a:rPr lang="en-US" dirty="0"/>
              <a:t>” prediction.  The crowd consists of the neighbors.  An observation takes the majority opinion of the crowd.</a:t>
            </a:r>
          </a:p>
          <a:p>
            <a:r>
              <a:rPr lang="en-US" dirty="0"/>
              <a:t>Multinomial Logistic is a “</a:t>
            </a:r>
            <a:r>
              <a:rPr lang="en-US" i="1" dirty="0"/>
              <a:t>Personality Test</a:t>
            </a:r>
            <a:r>
              <a:rPr lang="en-US" dirty="0"/>
              <a:t>” prediction.  Each attribute of an observation individually contributes a weight to the logit (i.e., log-odds) of belonging to a particular population.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13798</TotalTime>
  <Words>2926</Words>
  <Application>Microsoft Office PowerPoint</Application>
  <PresentationFormat>Widescreen</PresentationFormat>
  <Paragraphs>341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Office Theme</vt:lpstr>
      <vt:lpstr>   CS 584 Machine Learning</vt:lpstr>
      <vt:lpstr>Week 12 Agenda</vt:lpstr>
      <vt:lpstr>A Classification Problem</vt:lpstr>
      <vt:lpstr>K-Means Algorithm Revisited</vt:lpstr>
      <vt:lpstr>A Supervised Classification Problem</vt:lpstr>
      <vt:lpstr>Nearest Neighbor Algorithm Revisited</vt:lpstr>
      <vt:lpstr>Multinomial Logistic Algorithm Revisited</vt:lpstr>
      <vt:lpstr>True Populations Revealed</vt:lpstr>
      <vt:lpstr>Predictions of Algorithms</vt:lpstr>
      <vt:lpstr>Pros and Cons of Predictions of Algorithms</vt:lpstr>
      <vt:lpstr>Draw-A-Line-In-The-Sand Prediction</vt:lpstr>
      <vt:lpstr>History of Support Vector Machines</vt:lpstr>
      <vt:lpstr>Overview of Support Vector Machines</vt:lpstr>
      <vt:lpstr>What is a Hyperplane?</vt:lpstr>
      <vt:lpstr>Examples of a Hyperplane</vt:lpstr>
      <vt:lpstr>What are Support Vectors?</vt:lpstr>
      <vt:lpstr>Perceptron Revisited: A Linear Separator</vt:lpstr>
      <vt:lpstr>Which Linear Separator?</vt:lpstr>
      <vt:lpstr>The Optimal Linear Separator</vt:lpstr>
      <vt:lpstr>Distance from a Point to a Hyperplane</vt:lpstr>
      <vt:lpstr>Normal Vector of a Hyperplane</vt:lpstr>
      <vt:lpstr>Normal Vector of a Hyperplane</vt:lpstr>
      <vt:lpstr>Distance from the Support Vector to a Hyperplane</vt:lpstr>
      <vt:lpstr>Distance from the Support Vector to a Hyperplane</vt:lpstr>
      <vt:lpstr>From Perceptron to Support Vector Machines</vt:lpstr>
      <vt:lpstr>Maximizing the Margin</vt:lpstr>
      <vt:lpstr>Minimizing the Norm of the Weights</vt:lpstr>
      <vt:lpstr>The Unconstrained Minimization Problem</vt:lpstr>
      <vt:lpstr>The Unconstrained Minimization Problem</vt:lpstr>
      <vt:lpstr>The Unconstrained Minimization Problem</vt:lpstr>
      <vt:lpstr>The Unconstrained Minimization Problem</vt:lpstr>
      <vt:lpstr>A Supervised Classification Problem</vt:lpstr>
      <vt:lpstr>A Supervised Classification Problem</vt:lpstr>
      <vt:lpstr>The Non-separable Case</vt:lpstr>
      <vt:lpstr>The Non-separable Case</vt:lpstr>
      <vt:lpstr>The Non-separable Case</vt:lpstr>
      <vt:lpstr>Multi-Class Target Variable</vt:lpstr>
      <vt:lpstr>Final Remarks</vt:lpstr>
      <vt:lpstr>Assignment 5</vt:lpstr>
      <vt:lpstr>Office Hours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2315</cp:revision>
  <cp:lastPrinted>2014-06-20T14:10:14Z</cp:lastPrinted>
  <dcterms:created xsi:type="dcterms:W3CDTF">2014-05-31T22:30:28Z</dcterms:created>
  <dcterms:modified xsi:type="dcterms:W3CDTF">2018-11-07T22:53:44Z</dcterms:modified>
</cp:coreProperties>
</file>