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621" r:id="rId2"/>
    <p:sldId id="258" r:id="rId3"/>
    <p:sldId id="497" r:id="rId4"/>
    <p:sldId id="577" r:id="rId5"/>
    <p:sldId id="570" r:id="rId6"/>
    <p:sldId id="571" r:id="rId7"/>
    <p:sldId id="573" r:id="rId8"/>
    <p:sldId id="574" r:id="rId9"/>
    <p:sldId id="575" r:id="rId10"/>
    <p:sldId id="576" r:id="rId11"/>
    <p:sldId id="572" r:id="rId12"/>
    <p:sldId id="622" r:id="rId13"/>
    <p:sldId id="578" r:id="rId14"/>
    <p:sldId id="618" r:id="rId15"/>
    <p:sldId id="619" r:id="rId16"/>
    <p:sldId id="580" r:id="rId17"/>
    <p:sldId id="581" r:id="rId18"/>
    <p:sldId id="582" r:id="rId19"/>
    <p:sldId id="583" r:id="rId20"/>
    <p:sldId id="584" r:id="rId21"/>
    <p:sldId id="623" r:id="rId22"/>
    <p:sldId id="624" r:id="rId23"/>
    <p:sldId id="586" r:id="rId24"/>
    <p:sldId id="625" r:id="rId25"/>
    <p:sldId id="626" r:id="rId26"/>
    <p:sldId id="569" r:id="rId27"/>
    <p:sldId id="589" r:id="rId28"/>
    <p:sldId id="591" r:id="rId29"/>
    <p:sldId id="592" r:id="rId30"/>
    <p:sldId id="605" r:id="rId31"/>
    <p:sldId id="628" r:id="rId32"/>
    <p:sldId id="606" r:id="rId33"/>
    <p:sldId id="629" r:id="rId34"/>
    <p:sldId id="627" r:id="rId35"/>
    <p:sldId id="630" r:id="rId36"/>
    <p:sldId id="631" r:id="rId37"/>
    <p:sldId id="593" r:id="rId38"/>
    <p:sldId id="615" r:id="rId39"/>
    <p:sldId id="632" r:id="rId40"/>
    <p:sldId id="637" r:id="rId41"/>
    <p:sldId id="611" r:id="rId42"/>
    <p:sldId id="594" r:id="rId43"/>
    <p:sldId id="595" r:id="rId44"/>
    <p:sldId id="635" r:id="rId45"/>
    <p:sldId id="636" r:id="rId46"/>
    <p:sldId id="596" r:id="rId47"/>
    <p:sldId id="597" r:id="rId48"/>
    <p:sldId id="598" r:id="rId49"/>
    <p:sldId id="633" r:id="rId50"/>
    <p:sldId id="634" r:id="rId51"/>
    <p:sldId id="603" r:id="rId52"/>
    <p:sldId id="604" r:id="rId53"/>
    <p:sldId id="638" r:id="rId54"/>
    <p:sldId id="608" r:id="rId55"/>
    <p:sldId id="639" r:id="rId56"/>
    <p:sldId id="620" r:id="rId57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02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3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04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37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31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2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10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8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6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42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75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34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02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69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66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1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9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7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72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2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9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80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701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1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92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12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147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149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592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483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928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66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45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7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5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61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72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89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53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169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208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95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4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tweb.stanford.edu/~ckirby/br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nfluentialpoints.com/Training/standard_error_of_coefficient_of_variation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13</a:t>
            </a:r>
          </a:p>
          <a:p>
            <a:r>
              <a:rPr lang="en-US" sz="4000" dirty="0"/>
              <a:t>November 14,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378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Brief History</a:t>
            </a:r>
          </a:p>
          <a:p>
            <a:r>
              <a:rPr lang="en-US" dirty="0"/>
              <a:t>The bootstrap method was first published by Bradley </a:t>
            </a:r>
            <a:r>
              <a:rPr lang="en-US" dirty="0" err="1"/>
              <a:t>Efron</a:t>
            </a:r>
            <a:r>
              <a:rPr lang="en-US" dirty="0"/>
              <a:t> in 1979</a:t>
            </a:r>
          </a:p>
          <a:p>
            <a:pPr lvl="1"/>
            <a:r>
              <a:rPr lang="en-US" dirty="0"/>
              <a:t>Professor of Statistics at Stanford, </a:t>
            </a:r>
            <a:r>
              <a:rPr lang="en-US" dirty="0">
                <a:hlinkClick r:id="rId3"/>
              </a:rPr>
              <a:t>http://statweb.stanford.edu/~ckirby/brad/</a:t>
            </a:r>
            <a:endParaRPr lang="en-US" dirty="0"/>
          </a:p>
          <a:p>
            <a:r>
              <a:rPr lang="en-US" i="1" dirty="0"/>
              <a:t>Bootstrap Methods: Another Look At The Jackknife</a:t>
            </a:r>
            <a:r>
              <a:rPr lang="en-US" dirty="0"/>
              <a:t>, The Annals of Statistics, 1979, Volume 7, Number 1, Pages 1-26</a:t>
            </a:r>
          </a:p>
          <a:p>
            <a:r>
              <a:rPr lang="en-US" i="1" dirty="0"/>
              <a:t>The Jackknife, the Bootstrap and Other Resampling Plans</a:t>
            </a:r>
            <a:r>
              <a:rPr lang="en-US" dirty="0"/>
              <a:t>, 1982, Society for Industrial and Applied Mathematics (SIAM), U.S.</a:t>
            </a:r>
          </a:p>
          <a:p>
            <a:r>
              <a:rPr lang="en-US" i="1" dirty="0"/>
              <a:t>An Introduction to the Bootstrap</a:t>
            </a:r>
            <a:r>
              <a:rPr lang="en-US" dirty="0"/>
              <a:t>, 1993, Chapman &amp; Hall, co-authored with R.J. </a:t>
            </a:r>
            <a:r>
              <a:rPr lang="en-US" dirty="0" err="1"/>
              <a:t>Tibshirani</a:t>
            </a:r>
            <a:r>
              <a:rPr lang="en-US" dirty="0"/>
              <a:t> (also at Stanford)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54C9C-7758-4C24-B237-9E8CFB599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Simple Algorithm: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the empirical probability distribution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, assigning probability mass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to each observation.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the following two tasks as many times as you desire: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Draw a bootstrap sample which is a random sample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replacement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Compute the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based on the bootstrap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Approximate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by the empirical distribution of the statistics based on the bootstrap samples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F7DF6-7F09-4E07-BE56-FC6BF10EFF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 the Original Theory: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only use the bootstrap results to estimate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or the variation of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DO NOT use any location estimates (e.g., mean, median and mode) of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to “re-estimate”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.  It is because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has already been estimated by the original sample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F7DF6-7F09-4E07-BE56-FC6BF10EFF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2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Sampling With Replacement Using Python: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SAS Monospace" panose="020B0609020202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def </a:t>
            </a:r>
            <a:r>
              <a:rPr lang="en-US" sz="1800" dirty="0" err="1">
                <a:latin typeface="SAS Monospace" panose="020B0609020202020204" pitchFamily="49" charset="0"/>
              </a:rPr>
              <a:t>sample_wr</a:t>
            </a:r>
            <a:r>
              <a:rPr lang="en-US" sz="1800" dirty="0">
                <a:latin typeface="SAS Monospace" panose="020B0609020202020204" pitchFamily="49" charset="0"/>
              </a:rPr>
              <a:t> (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n = </a:t>
            </a:r>
            <a:r>
              <a:rPr lang="en-US" sz="1800" dirty="0" err="1">
                <a:latin typeface="SAS Monospace" panose="020B0609020202020204" pitchFamily="49" charset="0"/>
              </a:rPr>
              <a:t>len</a:t>
            </a:r>
            <a:r>
              <a:rPr lang="en-US" sz="1800" dirty="0">
                <a:latin typeface="SAS Monospace" panose="020B0609020202020204" pitchFamily="49" charset="0"/>
              </a:rPr>
              <a:t>(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r>
              <a:rPr lang="en-US" sz="1800" dirty="0">
                <a:latin typeface="SAS Monospace" panose="020B0609020202020204" pitchFamily="49" charset="0"/>
              </a:rPr>
              <a:t> = </a:t>
            </a:r>
            <a:r>
              <a:rPr lang="en-US" sz="1800" dirty="0" err="1">
                <a:latin typeface="SAS Monospace" panose="020B0609020202020204" pitchFamily="49" charset="0"/>
              </a:rPr>
              <a:t>numpy.empty</a:t>
            </a:r>
            <a:r>
              <a:rPr lang="en-US" sz="1800" dirty="0">
                <a:latin typeface="SAS Monospace" panose="020B0609020202020204" pitchFamily="49" charset="0"/>
              </a:rPr>
              <a:t>((n,1))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for </a:t>
            </a:r>
            <a:r>
              <a:rPr lang="en-US" sz="1800" dirty="0" err="1">
                <a:latin typeface="SAS Monospace" panose="020B0609020202020204" pitchFamily="49" charset="0"/>
              </a:rPr>
              <a:t>i</a:t>
            </a:r>
            <a:r>
              <a:rPr lang="en-US" sz="1800" dirty="0">
                <a:latin typeface="SAS Monospace" panose="020B0609020202020204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    j = </a:t>
            </a:r>
            <a:r>
              <a:rPr lang="en-US" sz="1800" dirty="0" err="1">
                <a:latin typeface="SAS Monospace" panose="020B0609020202020204" pitchFamily="49" charset="0"/>
              </a:rPr>
              <a:t>int</a:t>
            </a:r>
            <a:r>
              <a:rPr lang="en-US" sz="1800" dirty="0">
                <a:latin typeface="SAS Monospace" panose="020B0609020202020204" pitchFamily="49" charset="0"/>
              </a:rPr>
              <a:t>(</a:t>
            </a:r>
            <a:r>
              <a:rPr lang="en-US" sz="1800" dirty="0" err="1">
                <a:latin typeface="SAS Monospace" panose="020B0609020202020204" pitchFamily="49" charset="0"/>
              </a:rPr>
              <a:t>random.random</a:t>
            </a:r>
            <a:r>
              <a:rPr lang="en-US" sz="1800" dirty="0">
                <a:latin typeface="SAS Monospace" panose="020B0609020202020204" pitchFamily="49" charset="0"/>
              </a:rPr>
              <a:t>() * n)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   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r>
              <a:rPr lang="en-US" sz="1800" dirty="0">
                <a:latin typeface="SAS Monospace" panose="020B0609020202020204" pitchFamily="49" charset="0"/>
              </a:rPr>
              <a:t>[</a:t>
            </a:r>
            <a:r>
              <a:rPr lang="en-US" sz="1800" dirty="0" err="1">
                <a:latin typeface="SAS Monospace" panose="020B0609020202020204" pitchFamily="49" charset="0"/>
              </a:rPr>
              <a:t>i</a:t>
            </a:r>
            <a:r>
              <a:rPr lang="en-US" sz="1800" dirty="0">
                <a:latin typeface="SAS Monospace" panose="020B0609020202020204" pitchFamily="49" charset="0"/>
              </a:rPr>
              <a:t>] = 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[j]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return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endParaRPr lang="en-US" sz="1800" dirty="0">
              <a:latin typeface="SAS Monospace" panose="020B0609020202020204" pitchFamily="49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106436" y="3814974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6028163" y="4168561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5221326" y="4576974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8148EC-5710-41CB-8C16-0372D81A7E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9CE3366-E466-4325-8753-E8C3CB0D3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2602" y="2433210"/>
                <a:ext cx="4892363" cy="38052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bootstrap sample should have the same number of observations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 the original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Draw a random integer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between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observation from the original sample into the bootstrap sample.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9CE3366-E466-4325-8753-E8C3CB0D3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02" y="2433210"/>
                <a:ext cx="4892363" cy="3805238"/>
              </a:xfrm>
              <a:prstGeom prst="rect">
                <a:avLst/>
              </a:prstGeom>
              <a:blipFill>
                <a:blip r:embed="rId4"/>
                <a:stretch>
                  <a:fillRect l="-2615" t="-2885" r="-2989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4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6800" y="1457325"/>
            <a:ext cx="9858375" cy="4350308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bootstrap sample from the population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((n,1))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*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([1,2,3,4,5,6,7,8,10])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print('Original Sample:\n',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(20181114)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sample1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(sample1,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1:\n',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sample2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(sample2,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2:\n',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sample3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(sample3,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3:\n',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sample4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(sample4,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4:\n',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3BB7C-A28E-4A53-AB6D-C755FFC8338A}"/>
              </a:ext>
            </a:extLst>
          </p:cNvPr>
          <p:cNvSpPr/>
          <p:nvPr/>
        </p:nvSpPr>
        <p:spPr>
          <a:xfrm>
            <a:off x="8460401" y="5919550"/>
            <a:ext cx="37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14 Create Bootstrap Sample.py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067C00-66A3-47D7-A818-DBD60EA53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7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32A158-2055-48FA-B19C-E0D67B6F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5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Original Sample:</a:t>
            </a:r>
          </a:p>
          <a:p>
            <a:pPr marL="0" indent="0">
              <a:buNone/>
            </a:pPr>
            <a:r>
              <a:rPr lang="en-US" sz="2000" dirty="0"/>
              <a:t> [[ 1  1]</a:t>
            </a:r>
          </a:p>
          <a:p>
            <a:pPr marL="0" indent="0">
              <a:buNone/>
            </a:pPr>
            <a:r>
              <a:rPr lang="en-US" sz="2000" dirty="0"/>
              <a:t>  [ 2  1]</a:t>
            </a:r>
          </a:p>
          <a:p>
            <a:pPr marL="0" indent="0">
              <a:buNone/>
            </a:pPr>
            <a:r>
              <a:rPr lang="en-US" sz="2000" dirty="0"/>
              <a:t>  [ 3  1]</a:t>
            </a:r>
          </a:p>
          <a:p>
            <a:pPr marL="0" indent="0">
              <a:buNone/>
            </a:pPr>
            <a:r>
              <a:rPr lang="en-US" sz="2000" dirty="0"/>
              <a:t>  [ 4  1]</a:t>
            </a:r>
          </a:p>
          <a:p>
            <a:pPr marL="0" indent="0">
              <a:buNone/>
            </a:pPr>
            <a:r>
              <a:rPr lang="en-US" sz="2000" dirty="0"/>
              <a:t>  [ 5  1]</a:t>
            </a:r>
          </a:p>
          <a:p>
            <a:pPr marL="0" indent="0">
              <a:buNone/>
            </a:pPr>
            <a:r>
              <a:rPr lang="en-US" sz="2000" dirty="0"/>
              <a:t>  [ 6  1]</a:t>
            </a:r>
          </a:p>
          <a:p>
            <a:pPr marL="0" indent="0">
              <a:buNone/>
            </a:pPr>
            <a:r>
              <a:rPr lang="en-US" sz="2000" dirty="0"/>
              <a:t>  [ 7  1]</a:t>
            </a:r>
          </a:p>
          <a:p>
            <a:pPr marL="0" indent="0">
              <a:buNone/>
            </a:pPr>
            <a:r>
              <a:rPr lang="en-US" sz="2000" dirty="0"/>
              <a:t>  [ 8  1]</a:t>
            </a:r>
          </a:p>
          <a:p>
            <a:pPr marL="0" indent="0">
              <a:buNone/>
            </a:pPr>
            <a:r>
              <a:rPr lang="en-US" sz="2000" dirty="0"/>
              <a:t>  [10  1]]</a:t>
            </a:r>
          </a:p>
          <a:p>
            <a:pPr marL="0" indent="0">
              <a:buNone/>
            </a:pPr>
            <a:r>
              <a:rPr lang="en-US" sz="2000" b="1" dirty="0"/>
              <a:t>Sample 1:</a:t>
            </a:r>
          </a:p>
          <a:p>
            <a:pPr marL="0" indent="0">
              <a:buNone/>
            </a:pPr>
            <a:r>
              <a:rPr lang="en-US" sz="2000" dirty="0"/>
              <a:t> [[1. 2.]</a:t>
            </a:r>
          </a:p>
          <a:p>
            <a:pPr marL="0" indent="0">
              <a:buNone/>
            </a:pPr>
            <a:r>
              <a:rPr lang="en-US" sz="2000" dirty="0"/>
              <a:t>  [2. 2.]</a:t>
            </a:r>
          </a:p>
          <a:p>
            <a:pPr marL="0" indent="0">
              <a:buNone/>
            </a:pPr>
            <a:r>
              <a:rPr lang="en-US" sz="2000" dirty="0"/>
              <a:t>  [3. 1.]</a:t>
            </a:r>
          </a:p>
          <a:p>
            <a:pPr marL="0" indent="0">
              <a:buNone/>
            </a:pPr>
            <a:r>
              <a:rPr lang="en-US" sz="2000" dirty="0"/>
              <a:t>  [4. 1.]</a:t>
            </a:r>
          </a:p>
          <a:p>
            <a:pPr marL="0" indent="0">
              <a:buNone/>
            </a:pPr>
            <a:r>
              <a:rPr lang="en-US" sz="2000" dirty="0"/>
              <a:t>  [6. 1.]</a:t>
            </a:r>
          </a:p>
          <a:p>
            <a:pPr marL="0" indent="0">
              <a:buNone/>
            </a:pPr>
            <a:r>
              <a:rPr lang="en-US" sz="2000" dirty="0"/>
              <a:t>  [7. 1.]</a:t>
            </a:r>
          </a:p>
          <a:p>
            <a:pPr marL="0" indent="0">
              <a:buNone/>
            </a:pPr>
            <a:r>
              <a:rPr lang="en-US" sz="2000" dirty="0"/>
              <a:t>  [8. 1.]]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Sample 2:</a:t>
            </a:r>
          </a:p>
          <a:p>
            <a:pPr marL="0" indent="0">
              <a:buNone/>
            </a:pPr>
            <a:r>
              <a:rPr lang="en-US" sz="2000" dirty="0"/>
              <a:t> [[ 1.  1.]</a:t>
            </a:r>
          </a:p>
          <a:p>
            <a:pPr marL="0" indent="0">
              <a:buNone/>
            </a:pPr>
            <a:r>
              <a:rPr lang="en-US" sz="2000" dirty="0"/>
              <a:t>  [ 3.  2.]</a:t>
            </a:r>
          </a:p>
          <a:p>
            <a:pPr marL="0" indent="0">
              <a:buNone/>
            </a:pPr>
            <a:r>
              <a:rPr lang="en-US" sz="2000" dirty="0"/>
              <a:t>  [ 4.  1.]</a:t>
            </a:r>
          </a:p>
          <a:p>
            <a:pPr marL="0" indent="0">
              <a:buNone/>
            </a:pPr>
            <a:r>
              <a:rPr lang="en-US" sz="2000" dirty="0"/>
              <a:t>  [ 7.  1.]</a:t>
            </a:r>
          </a:p>
          <a:p>
            <a:pPr marL="0" indent="0">
              <a:buNone/>
            </a:pPr>
            <a:r>
              <a:rPr lang="en-US" sz="2000" dirty="0"/>
              <a:t>  [ 8.  1.]</a:t>
            </a:r>
          </a:p>
          <a:p>
            <a:pPr marL="0" indent="0">
              <a:buNone/>
            </a:pPr>
            <a:r>
              <a:rPr lang="en-US" sz="2000" dirty="0"/>
              <a:t>  [10.  3.]]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Sample 3:</a:t>
            </a:r>
          </a:p>
          <a:p>
            <a:pPr marL="0" indent="0">
              <a:buNone/>
            </a:pPr>
            <a:r>
              <a:rPr lang="en-US" sz="2000" dirty="0"/>
              <a:t> [[ 1.  1.]</a:t>
            </a:r>
          </a:p>
          <a:p>
            <a:pPr marL="0" indent="0">
              <a:buNone/>
            </a:pPr>
            <a:r>
              <a:rPr lang="en-US" sz="2000" dirty="0"/>
              <a:t>  [ 2.  1.]</a:t>
            </a:r>
          </a:p>
          <a:p>
            <a:pPr marL="0" indent="0">
              <a:buNone/>
            </a:pPr>
            <a:r>
              <a:rPr lang="en-US" sz="2000" dirty="0"/>
              <a:t>  [ 3.  1.]</a:t>
            </a:r>
          </a:p>
          <a:p>
            <a:pPr marL="0" indent="0">
              <a:buNone/>
            </a:pPr>
            <a:r>
              <a:rPr lang="en-US" sz="2000" dirty="0"/>
              <a:t>  [ 4.  2.]</a:t>
            </a:r>
          </a:p>
          <a:p>
            <a:pPr marL="0" indent="0">
              <a:buNone/>
            </a:pPr>
            <a:r>
              <a:rPr lang="en-US" sz="2000" dirty="0"/>
              <a:t>  [ 5.  1.]</a:t>
            </a:r>
          </a:p>
          <a:p>
            <a:pPr marL="0" indent="0">
              <a:buNone/>
            </a:pPr>
            <a:r>
              <a:rPr lang="en-US" sz="2000" dirty="0"/>
              <a:t>  [ 6.  1.]</a:t>
            </a:r>
          </a:p>
          <a:p>
            <a:pPr marL="0" indent="0">
              <a:buNone/>
            </a:pPr>
            <a:r>
              <a:rPr lang="en-US" sz="2000" dirty="0"/>
              <a:t>  [ 8.  1.]</a:t>
            </a:r>
          </a:p>
          <a:p>
            <a:pPr marL="0" indent="0">
              <a:buNone/>
            </a:pPr>
            <a:r>
              <a:rPr lang="en-US" sz="2000" dirty="0"/>
              <a:t>  [10.  1.]]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Sample 4:</a:t>
            </a:r>
          </a:p>
          <a:p>
            <a:pPr marL="0" indent="0">
              <a:buNone/>
            </a:pPr>
            <a:r>
              <a:rPr lang="en-US" sz="2000" dirty="0"/>
              <a:t> [[1. 1.]</a:t>
            </a:r>
          </a:p>
          <a:p>
            <a:pPr marL="0" indent="0">
              <a:buNone/>
            </a:pPr>
            <a:r>
              <a:rPr lang="en-US" sz="2000" dirty="0"/>
              <a:t>  [2. 2.]</a:t>
            </a:r>
          </a:p>
          <a:p>
            <a:pPr marL="0" indent="0">
              <a:buNone/>
            </a:pPr>
            <a:r>
              <a:rPr lang="en-US" sz="2000" dirty="0"/>
              <a:t>  [3. 1.]</a:t>
            </a:r>
          </a:p>
          <a:p>
            <a:pPr marL="0" indent="0">
              <a:buNone/>
            </a:pPr>
            <a:r>
              <a:rPr lang="en-US" sz="2000" dirty="0"/>
              <a:t>  [4. 1.]</a:t>
            </a:r>
          </a:p>
          <a:p>
            <a:pPr marL="0" indent="0">
              <a:buNone/>
            </a:pPr>
            <a:r>
              <a:rPr lang="en-US" sz="2000" dirty="0"/>
              <a:t>  [5. 2.]</a:t>
            </a:r>
          </a:p>
          <a:p>
            <a:pPr marL="0" indent="0">
              <a:buNone/>
            </a:pPr>
            <a:r>
              <a:rPr lang="en-US" sz="2000" dirty="0"/>
              <a:t>  [7. 1.]</a:t>
            </a:r>
          </a:p>
          <a:p>
            <a:pPr marL="0" indent="0">
              <a:buNone/>
            </a:pPr>
            <a:r>
              <a:rPr lang="en-US" sz="2000" dirty="0"/>
              <a:t>  [8. 1.]]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5AD829-A27A-4E00-BB30-2667C9584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C6EF3F-F515-451F-B3EA-4E2271ED1662}"/>
              </a:ext>
            </a:extLst>
          </p:cNvPr>
          <p:cNvSpPr/>
          <p:nvPr/>
        </p:nvSpPr>
        <p:spPr>
          <a:xfrm>
            <a:off x="838200" y="1388825"/>
            <a:ext cx="2997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[data value, frequency count]</a:t>
            </a:r>
          </a:p>
        </p:txBody>
      </p:sp>
    </p:spTree>
    <p:extLst>
      <p:ext uri="{BB962C8B-B14F-4D97-AF65-F5344CB8AC3E}">
        <p14:creationId xmlns:p14="http://schemas.microsoft.com/office/powerpoint/2010/main" val="170131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Bootstrapping Using Python: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each bootstrap iteration: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Create a bootstrap sample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Calculate the statistic of interest accordingly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Append the statistic of interest to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 summary on the statistic of interest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Generate the empirical distribution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Find a pair of values that enclose 95% of values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Calculate the standard deviation of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62933-820A-49FF-B9B9-FA39793B9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Specifications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Number of observations is 100</a:t>
            </a:r>
          </a:p>
          <a:p>
            <a:pPr lvl="1"/>
            <a:r>
              <a:rPr lang="en-US" dirty="0"/>
              <a:t>Data are simulated from a particular distribution</a:t>
            </a:r>
          </a:p>
          <a:p>
            <a:pPr lvl="1"/>
            <a:r>
              <a:rPr lang="en-US" dirty="0"/>
              <a:t>Random seed is 20181114</a:t>
            </a:r>
          </a:p>
          <a:p>
            <a:pPr lvl="1"/>
            <a:r>
              <a:rPr lang="en-US" dirty="0"/>
              <a:t>The summary statistic is the Mean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Get the standard error and 95% confidence interval of the summary statistic</a:t>
            </a:r>
          </a:p>
          <a:p>
            <a:pPr lvl="1"/>
            <a:r>
              <a:rPr lang="en-US" dirty="0"/>
              <a:t>500 and 1000 times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21224" y="5919550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Mean Example.py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573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Normal, mean = 10, standard deviation = 7</a:t>
            </a:r>
          </a:p>
          <a:p>
            <a:pPr lvl="1"/>
            <a:r>
              <a:rPr lang="en-US" dirty="0"/>
              <a:t>Observed Mean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10.0234938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</a:rPr>
              <a:t>0.7068604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8.6380730, 11.4089147</a:t>
            </a:r>
            <a:r>
              <a:rPr lang="en-US" dirty="0"/>
              <a:t>)</a:t>
            </a:r>
          </a:p>
          <a:p>
            <a:r>
              <a:rPr lang="en-US" dirty="0"/>
              <a:t>Bootstrapping 500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10.0323311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0.7210942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8.5599676, 11.3385990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10.0489165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0.7088346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8.6125124, 11.3611534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2C6CB-F558-4504-B6E0-934268BD2F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3A561D56-405F-418D-9256-1FF5C58EC42B}"/>
              </a:ext>
            </a:extLst>
          </p:cNvPr>
          <p:cNvSpPr/>
          <p:nvPr/>
        </p:nvSpPr>
        <p:spPr>
          <a:xfrm>
            <a:off x="8971401" y="3429000"/>
            <a:ext cx="2514600" cy="251184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Confidence Intervals are Similar</a:t>
            </a:r>
          </a:p>
        </p:txBody>
      </p:sp>
    </p:spTree>
    <p:extLst>
      <p:ext uri="{BB962C8B-B14F-4D97-AF65-F5344CB8AC3E}">
        <p14:creationId xmlns:p14="http://schemas.microsoft.com/office/powerpoint/2010/main" val="361181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Data</a:t>
                </a:r>
              </a:p>
              <a:p>
                <a:pPr lvl="1"/>
                <a:r>
                  <a:rPr lang="en-US" dirty="0"/>
                  <a:t>Simulated Distribution: Gamma, mean = 10.5, 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10.5</m:t>
                        </m:r>
                      </m:e>
                    </m:rad>
                  </m:oMath>
                </a14:m>
                <a:r>
                  <a:rPr lang="en-US" dirty="0"/>
                  <a:t> = 3.2403703</a:t>
                </a:r>
              </a:p>
              <a:p>
                <a:pPr lvl="1"/>
                <a:r>
                  <a:rPr lang="en-US" dirty="0"/>
                  <a:t>Observed Mean (</a:t>
                </a:r>
                <a:r>
                  <a:rPr lang="en-US" dirty="0">
                    <a:sym typeface="Symbol MT" panose="05050102010706020507" pitchFamily="18" charset="2"/>
                  </a:rPr>
                  <a:t> z-</a:t>
                </a:r>
                <a:r>
                  <a:rPr lang="en-US" dirty="0"/>
                  <a:t>Standard Error) is </a:t>
                </a:r>
                <a:r>
                  <a:rPr lang="en-US" dirty="0">
                    <a:solidFill>
                      <a:srgbClr val="FF0000"/>
                    </a:solidFill>
                  </a:rPr>
                  <a:t>10.5644438</a:t>
                </a:r>
                <a:r>
                  <a:rPr lang="en-US" dirty="0"/>
                  <a:t> (</a:t>
                </a:r>
                <a:r>
                  <a:rPr lang="en-US" dirty="0">
                    <a:sym typeface="Symbol MT" panose="05050102010706020507" pitchFamily="18" charset="2"/>
                  </a:rPr>
                  <a:t> </a:t>
                </a:r>
                <a:r>
                  <a:rPr lang="en-US" dirty="0">
                    <a:solidFill>
                      <a:srgbClr val="7030A0"/>
                    </a:solidFill>
                  </a:rPr>
                  <a:t>0.3556896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95% z-Confidence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9.8673050, 11.2615827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500 Times of the Mean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10.5492880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0.3539263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9.8575400, 11.2382318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1000 Times of the Mean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10.5529880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0.3660347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9.8413522, 11.2577023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3418DC-7F3E-4DF1-A6AB-35E744D216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18870877-0AA3-4D2B-ADAA-4125EBB8BB97}"/>
              </a:ext>
            </a:extLst>
          </p:cNvPr>
          <p:cNvSpPr/>
          <p:nvPr/>
        </p:nvSpPr>
        <p:spPr>
          <a:xfrm>
            <a:off x="8971401" y="3429000"/>
            <a:ext cx="2514600" cy="251184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Confidence Intervals are Similar</a:t>
            </a:r>
          </a:p>
        </p:txBody>
      </p:sp>
    </p:spTree>
    <p:extLst>
      <p:ext uri="{BB962C8B-B14F-4D97-AF65-F5344CB8AC3E}">
        <p14:creationId xmlns:p14="http://schemas.microsoft.com/office/powerpoint/2010/main" val="26692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13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Combining Multiple Learners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Bootstrap Method for Estimation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Ensemble Model for Improving Goodness-of-Fit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Adaptive Boosting (i.e., AdaBoost)</a:t>
            </a:r>
          </a:p>
          <a:p>
            <a:pPr lvl="1"/>
            <a:r>
              <a:rPr lang="en-US" dirty="0"/>
              <a:t>Gradient Boosting (i.e., GBM) – next lecture</a:t>
            </a:r>
          </a:p>
          <a:p>
            <a:pPr lvl="1"/>
            <a:r>
              <a:rPr lang="en-US" dirty="0"/>
              <a:t>Stacking – next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B71F0-87AC-42FB-A236-60CB505C1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</a:t>
            </a:r>
            <a:r>
              <a:rPr lang="en-US" dirty="0" err="1"/>
              <a:t>Pr</a:t>
            </a:r>
            <a:r>
              <a:rPr lang="en-US" dirty="0"/>
              <a:t>(X=1)=0.3, </a:t>
            </a:r>
            <a:r>
              <a:rPr lang="en-US" dirty="0" err="1"/>
              <a:t>Pr</a:t>
            </a:r>
            <a:r>
              <a:rPr lang="en-US" dirty="0"/>
              <a:t>(X=2)=0.1, </a:t>
            </a:r>
            <a:r>
              <a:rPr lang="en-US" dirty="0" err="1"/>
              <a:t>Pr</a:t>
            </a:r>
            <a:r>
              <a:rPr lang="en-US" dirty="0"/>
              <a:t>(X=3)=0.4, </a:t>
            </a:r>
            <a:r>
              <a:rPr lang="en-US" dirty="0" err="1"/>
              <a:t>Pr</a:t>
            </a:r>
            <a:r>
              <a:rPr lang="en-US" dirty="0"/>
              <a:t>(X=4)=0.2</a:t>
            </a:r>
          </a:p>
          <a:p>
            <a:pPr lvl="1"/>
            <a:r>
              <a:rPr lang="en-US" dirty="0"/>
              <a:t>Expected Value = 2.5</a:t>
            </a:r>
          </a:p>
          <a:p>
            <a:pPr lvl="1"/>
            <a:r>
              <a:rPr lang="en-US" dirty="0"/>
              <a:t>Observed Mean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2.5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</a:rPr>
              <a:t>0.1118034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2.2808694, 2.7191306</a:t>
            </a:r>
            <a:r>
              <a:rPr lang="en-US" dirty="0"/>
              <a:t>)</a:t>
            </a:r>
          </a:p>
          <a:p>
            <a:r>
              <a:rPr lang="en-US" dirty="0"/>
              <a:t>Bootstrapping 500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2.4988600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0.1124229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2.2800000, 2.7100000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2.4958300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0.1140180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2.2697500, 2.7200000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8882E-8C6C-41AA-A75E-933D1B067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AD8F3402-BD75-46C4-8333-F85B4D72C365}"/>
              </a:ext>
            </a:extLst>
          </p:cNvPr>
          <p:cNvSpPr/>
          <p:nvPr/>
        </p:nvSpPr>
        <p:spPr>
          <a:xfrm>
            <a:off x="8971401" y="3429000"/>
            <a:ext cx="2514600" cy="251184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Confidence Intervals are Similar</a:t>
            </a:r>
          </a:p>
        </p:txBody>
      </p:sp>
    </p:spTree>
    <p:extLst>
      <p:ext uri="{BB962C8B-B14F-4D97-AF65-F5344CB8AC3E}">
        <p14:creationId xmlns:p14="http://schemas.microsoft.com/office/powerpoint/2010/main" val="275021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Specifications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Number of observations is 100</a:t>
            </a:r>
          </a:p>
          <a:p>
            <a:pPr lvl="1"/>
            <a:r>
              <a:rPr lang="en-US" dirty="0"/>
              <a:t>Data are simulated from a particular distribution</a:t>
            </a:r>
          </a:p>
          <a:p>
            <a:pPr lvl="1"/>
            <a:r>
              <a:rPr lang="en-US" dirty="0"/>
              <a:t>Random seed is 20181114</a:t>
            </a:r>
          </a:p>
          <a:p>
            <a:pPr lvl="1"/>
            <a:r>
              <a:rPr lang="en-US" dirty="0"/>
              <a:t>The summary statistic is the Coefficient of Variation = SD / Mean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Get the standard error and 95% confidence interval of the summary statistic</a:t>
            </a:r>
          </a:p>
          <a:p>
            <a:pPr lvl="1"/>
            <a:r>
              <a:rPr lang="en-US" dirty="0"/>
              <a:t>500 and </a:t>
            </a:r>
            <a:r>
              <a:rPr lang="en-US"/>
              <a:t>1000 times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60401" y="5919550"/>
            <a:ext cx="347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CV Example.py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372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Error of the Coefficient of Variation</a:t>
                </a:r>
              </a:p>
              <a:p>
                <a:pPr lvl="1"/>
                <a:r>
                  <a:rPr lang="en-US" dirty="0"/>
                  <a:t>This website </a:t>
                </a:r>
                <a:r>
                  <a:rPr lang="en-US" dirty="0">
                    <a:hlinkClick r:id="rId3"/>
                  </a:rPr>
                  <a:t>http://influentialpoints.com/Training/standard_error_of_coefficient_of_variation.htm</a:t>
                </a:r>
                <a:r>
                  <a:rPr lang="en-US" dirty="0"/>
                  <a:t> gives a formula for the asymptotic standard error for normal distribution data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𝐶𝑉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CV is expressed in percentages</a:t>
                </a:r>
              </a:p>
              <a:p>
                <a:pPr lvl="1"/>
                <a:r>
                  <a:rPr lang="en-US" dirty="0"/>
                  <a:t>We can check this asymptotic standard error against the bootstrap results.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60401" y="5919550"/>
            <a:ext cx="347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CV Example.py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5994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Normal, mean = 10, standard deviation = 7, CV = 70%</a:t>
            </a:r>
          </a:p>
          <a:p>
            <a:pPr lvl="1"/>
            <a:r>
              <a:rPr lang="en-US" dirty="0"/>
              <a:t>Observed CV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70.5203561%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  <a:sym typeface="Symbol MT" panose="05050102010706020507" pitchFamily="18" charset="2"/>
              </a:rPr>
              <a:t>7.0425515%</a:t>
            </a:r>
            <a:r>
              <a:rPr lang="en-US" dirty="0">
                <a:sym typeface="Symbol MT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56.7172088%, 84.3235035%</a:t>
            </a:r>
            <a:r>
              <a:rPr lang="en-US" dirty="0"/>
              <a:t>) </a:t>
            </a:r>
          </a:p>
          <a:p>
            <a:r>
              <a:rPr lang="en-US" dirty="0"/>
              <a:t>Bootstrapping 500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70.7978186%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8.5455606%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55.9505443%, 87.5958193%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70.6292415%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8.1681448%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55.9713807%, 88.1633092%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2265-523D-4F60-B4D4-DA1733D34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1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Data</a:t>
                </a:r>
              </a:p>
              <a:p>
                <a:pPr lvl="1"/>
                <a:r>
                  <a:rPr lang="en-US" dirty="0"/>
                  <a:t>Simulated Distribution: Gamma, mean = 10.5, CV 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10.5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= 30.86%</a:t>
                </a:r>
              </a:p>
              <a:p>
                <a:pPr lvl="1"/>
                <a:r>
                  <a:rPr lang="en-US" dirty="0"/>
                  <a:t>Observed CV (</a:t>
                </a:r>
                <a:r>
                  <a:rPr lang="en-US" dirty="0">
                    <a:sym typeface="Symbol MT" panose="05050102010706020507" pitchFamily="18" charset="2"/>
                  </a:rPr>
                  <a:t> z-</a:t>
                </a:r>
                <a:r>
                  <a:rPr lang="en-US" dirty="0"/>
                  <a:t>Standard Error) is </a:t>
                </a:r>
                <a:r>
                  <a:rPr lang="en-US" dirty="0">
                    <a:solidFill>
                      <a:srgbClr val="FF0000"/>
                    </a:solidFill>
                  </a:rPr>
                  <a:t>33.6685605%</a:t>
                </a:r>
                <a:r>
                  <a:rPr lang="en-US" dirty="0"/>
                  <a:t> (</a:t>
                </a:r>
                <a:r>
                  <a:rPr lang="en-US" dirty="0">
                    <a:sym typeface="Symbol MT" panose="05050102010706020507" pitchFamily="18" charset="2"/>
                  </a:rPr>
                  <a:t> </a:t>
                </a:r>
                <a:r>
                  <a:rPr lang="en-US" dirty="0">
                    <a:solidFill>
                      <a:srgbClr val="7030A0"/>
                    </a:solidFill>
                    <a:sym typeface="Symbol MT" panose="05050102010706020507" pitchFamily="18" charset="2"/>
                  </a:rPr>
                  <a:t>2.6368248%</a:t>
                </a:r>
                <a:r>
                  <a:rPr lang="en-US" dirty="0">
                    <a:sym typeface="Symbol MT" panose="05050102010706020507" pitchFamily="18" charset="2"/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95% z-Confidence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28.5004788%, 38.8366422%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Bootstrapping 500 Times of the CV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33.4478076%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3.0072396%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27.6792870%, 39.2975158%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1000 Times of the CV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33.5156478%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2.8314985%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28.0730023%, 39.2076270%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D972265-523D-4F60-B4D4-DA1733D34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0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</a:t>
            </a:r>
            <a:r>
              <a:rPr lang="en-US" dirty="0" err="1"/>
              <a:t>Pr</a:t>
            </a:r>
            <a:r>
              <a:rPr lang="en-US" dirty="0"/>
              <a:t>(X=1)=0.3, </a:t>
            </a:r>
            <a:r>
              <a:rPr lang="en-US" dirty="0" err="1"/>
              <a:t>Pr</a:t>
            </a:r>
            <a:r>
              <a:rPr lang="en-US" dirty="0"/>
              <a:t>(X=2)=0.1, </a:t>
            </a:r>
            <a:r>
              <a:rPr lang="en-US" dirty="0" err="1"/>
              <a:t>Pr</a:t>
            </a:r>
            <a:r>
              <a:rPr lang="en-US" dirty="0"/>
              <a:t>(X=3)=0.4, </a:t>
            </a:r>
            <a:r>
              <a:rPr lang="en-US" dirty="0" err="1"/>
              <a:t>Pr</a:t>
            </a:r>
            <a:r>
              <a:rPr lang="en-US" dirty="0"/>
              <a:t>(X=4)=0.2</a:t>
            </a:r>
          </a:p>
          <a:p>
            <a:pPr lvl="1"/>
            <a:r>
              <a:rPr lang="en-US" dirty="0"/>
              <a:t>Expected Value is 2.5, theoretical CV is 25.82%</a:t>
            </a:r>
          </a:p>
          <a:p>
            <a:pPr lvl="1"/>
            <a:r>
              <a:rPr lang="en-US" dirty="0"/>
              <a:t>Observed CV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44.7213595%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  <a:sym typeface="Symbol MT" panose="05050102010706020507" pitchFamily="18" charset="2"/>
              </a:rPr>
              <a:t>3.7416574%</a:t>
            </a:r>
            <a:r>
              <a:rPr lang="en-US" dirty="0">
                <a:sym typeface="Symbol MT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37.3878458%, 52.0548733%</a:t>
            </a:r>
            <a:r>
              <a:rPr lang="en-US" dirty="0"/>
              <a:t>) </a:t>
            </a:r>
          </a:p>
          <a:p>
            <a:r>
              <a:rPr lang="en-US" dirty="0"/>
              <a:t>Bootstrapping 500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44.7824224%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3.1054927%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39.0717368%, 50.5679459%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44.9045570%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3.0296857%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39.0265303%, 51.0584553%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2265-523D-4F60-B4D4-DA1733D34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7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Closing Remarks</a:t>
            </a:r>
            <a:r>
              <a:rPr lang="en-US" dirty="0"/>
              <a:t>:</a:t>
            </a:r>
          </a:p>
          <a:p>
            <a:r>
              <a:rPr lang="en-US" dirty="0"/>
              <a:t>The Confidence Interval is simple to use, but actual probability coverage may be less than the nominal value, say 95%.</a:t>
            </a:r>
          </a:p>
          <a:p>
            <a:r>
              <a:rPr lang="en-US" dirty="0"/>
              <a:t>The bootstrap method depends on the sample being representative.  Otherwise, the re-sampling results will be inappropriate.</a:t>
            </a:r>
          </a:p>
          <a:p>
            <a:r>
              <a:rPr lang="en-US" dirty="0"/>
              <a:t>If the statistic of interest is already biased, then the bootstrap method will not correct the problem (e.g., the CV Example 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99040-FAE7-4E3A-B230-E268A145D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Ensemble Method is a Machine Learning concept in which the idea is to train multiple models using the same learning algorithm.</a:t>
            </a:r>
          </a:p>
          <a:p>
            <a:r>
              <a:rPr lang="en-US" dirty="0"/>
              <a:t>The objective is to combine a set of models and create a stronger model that delivers better performance.</a:t>
            </a:r>
          </a:p>
          <a:p>
            <a:r>
              <a:rPr lang="en-US" dirty="0"/>
              <a:t>There are many ways to ensemble models. Among the most widely used techniques are Bagging and Boosting.</a:t>
            </a:r>
          </a:p>
          <a:p>
            <a:r>
              <a:rPr lang="en-US" dirty="0"/>
              <a:t>Bagging allows multiple similar models with high variance are averaged to decrease variance.</a:t>
            </a:r>
          </a:p>
          <a:p>
            <a:r>
              <a:rPr lang="en-US" dirty="0"/>
              <a:t>Boosting builds multiple incremental models to decrease the bias, while keeping variance small.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4AEA4-E508-4BED-9BB3-41C84BA0E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3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or Boosting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 Procedure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on a model of interest, i.e., select a supervised learner algorithm with desired 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the model of interest multiple times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u="sng" dirty="0"/>
              <a:t>Bagging:</a:t>
            </a:r>
            <a:r>
              <a:rPr lang="en-US" dirty="0"/>
              <a:t> In parallel on different training samples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u="sng" dirty="0"/>
              <a:t>Boosting:</a:t>
            </a:r>
            <a:r>
              <a:rPr lang="en-US" dirty="0"/>
              <a:t> Sequentially with different weights on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the predictions from the models, with or without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ensemble prediction is the outcome of the Ensemble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15879-402F-4225-B40D-C706E85BAF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3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Bagging is </a:t>
            </a:r>
            <a:r>
              <a:rPr lang="en-US" b="1" u="sng" dirty="0"/>
              <a:t>B</a:t>
            </a:r>
            <a:r>
              <a:rPr lang="en-US" b="1" dirty="0"/>
              <a:t>ootstrap </a:t>
            </a:r>
            <a:r>
              <a:rPr lang="en-US" b="1" u="sng" dirty="0"/>
              <a:t>Agg</a:t>
            </a:r>
            <a:r>
              <a:rPr lang="en-US" b="1" dirty="0"/>
              <a:t>regat</a:t>
            </a:r>
            <a:r>
              <a:rPr lang="en-US" b="1" u="sng" dirty="0"/>
              <a:t>ing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bootstrap sample from the training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model is trained individually on each bootstrap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Observations in a bootstrap sample are not weighted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Models’ predicted target values are summarized (without weights) to produce the ensemble prediction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of the predicted values for an interval target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of the predicted probabilities for a category of a categorical target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Mode of the predicted outcome of a categorical target (majority vote)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35794-2E75-40ED-B504-55F820C17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1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4619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Bootstrap, the Dictionary Meaning</a:t>
            </a:r>
          </a:p>
          <a:p>
            <a:r>
              <a:rPr lang="en-US" dirty="0"/>
              <a:t>(</a:t>
            </a:r>
            <a:r>
              <a:rPr lang="en-US" i="1" dirty="0"/>
              <a:t>noun</a:t>
            </a:r>
            <a:r>
              <a:rPr lang="en-US" dirty="0"/>
              <a:t>) A looped strap sewed at the side or the rear top of a boot to help in pulling it on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Idiom</a:t>
            </a:r>
            <a:r>
              <a:rPr lang="en-US" dirty="0"/>
              <a:t>) </a:t>
            </a:r>
            <a:r>
              <a:rPr lang="en-US" i="1" dirty="0"/>
              <a:t>To pull oneself up by one's bootstraps</a:t>
            </a:r>
            <a:r>
              <a:rPr lang="en-US" dirty="0"/>
              <a:t> – To </a:t>
            </a:r>
            <a:r>
              <a:rPr lang="en-US" dirty="0">
                <a:solidFill>
                  <a:srgbClr val="FF0000"/>
                </a:solidFill>
              </a:rPr>
              <a:t>succeed only on one’s own effort or abilities</a:t>
            </a:r>
            <a:r>
              <a:rPr lang="en-US" dirty="0"/>
              <a:t>, despite limited resources, or to function independently without outside assistance 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44895" y="1690688"/>
            <a:ext cx="2286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44895" y="4057650"/>
            <a:ext cx="2286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D3B9B4-597D-4401-8869-9C8FA03CC0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6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predictors: DELINQ and DEBTINC</a:t>
            </a:r>
          </a:p>
          <a:p>
            <a:r>
              <a:rPr lang="en-US" dirty="0"/>
              <a:t>Binary target: BAD (1 = Event, 0 = Non-Event)</a:t>
            </a:r>
          </a:p>
          <a:p>
            <a:r>
              <a:rPr lang="en-US" dirty="0"/>
              <a:t>5960 observations read</a:t>
            </a:r>
          </a:p>
          <a:p>
            <a:pPr lvl="1"/>
            <a:r>
              <a:rPr lang="en-US" dirty="0"/>
              <a:t>4,217 observations used after removing missing values in the predictors and the target variable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Assign the observations into the Training and the Testing partitions, stratified by the target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70% for Training, actually has 2,951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30% for Testing, actually has 1,266 observations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E62FF-3B6C-43C5-92BD-ACAC83234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B9C27B-5BFE-4D6D-97B2-B55EC8032F0D}"/>
              </a:ext>
            </a:extLst>
          </p:cNvPr>
          <p:cNvSpPr/>
          <p:nvPr/>
        </p:nvSpPr>
        <p:spPr>
          <a:xfrm>
            <a:off x="7920193" y="5992297"/>
            <a:ext cx="391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14 Bagging </a:t>
            </a:r>
            <a:r>
              <a:rPr lang="en-US" b="1" dirty="0" err="1"/>
              <a:t>ClassTree</a:t>
            </a:r>
            <a:r>
              <a:rPr lang="en-US" b="1" dirty="0"/>
              <a:t> Example.py</a:t>
            </a:r>
          </a:p>
        </p:txBody>
      </p:sp>
    </p:spTree>
    <p:extLst>
      <p:ext uri="{BB962C8B-B14F-4D97-AF65-F5344CB8AC3E}">
        <p14:creationId xmlns:p14="http://schemas.microsoft.com/office/powerpoint/2010/main" val="131572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of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Classify an observation as an Event if the predicted probability is greater than or equal to a threshold value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threshold is the fraction of BAD = 1 observations in the Training partition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threshold value is 0.09115554049474754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Tree Specifications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Criterion is Entropy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Maximum depth is two (i.e., the tree has three layers including the root node)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seed is 60616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E62FF-3B6C-43C5-92BD-ACAC83234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30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Classification Tree Without Bagging</a:t>
            </a:r>
            <a:r>
              <a:rPr lang="en-US" dirty="0"/>
              <a:t>:</a:t>
            </a:r>
          </a:p>
          <a:p>
            <a:r>
              <a:rPr lang="en-US" dirty="0"/>
              <a:t>Metrics are calculated on the Testing partition</a:t>
            </a:r>
          </a:p>
          <a:p>
            <a:r>
              <a:rPr lang="en-US" dirty="0"/>
              <a:t>Area Under Curve = 0.6562460</a:t>
            </a:r>
          </a:p>
          <a:p>
            <a:r>
              <a:rPr lang="en-US" dirty="0"/>
              <a:t>Misclassification Rate = 0.1074250</a:t>
            </a:r>
          </a:p>
          <a:p>
            <a:r>
              <a:rPr lang="en-US" dirty="0"/>
              <a:t>Root Average Squared Error = 0.2584909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Comments</a:t>
            </a:r>
          </a:p>
          <a:p>
            <a:r>
              <a:rPr lang="en-US" dirty="0"/>
              <a:t>The classification tree result is fairly good</a:t>
            </a:r>
          </a:p>
          <a:p>
            <a:r>
              <a:rPr lang="en-US" dirty="0"/>
              <a:t>Can we improve further?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31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Classification Tree With Bagging</a:t>
            </a:r>
            <a:r>
              <a:rPr lang="en-US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bootstrap_classTree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x_train.index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((nT,2))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(20181114)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x_train_boot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[:,0]]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y_train_boot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y_train.loc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[:,0]]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x_train_boot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y_train_boot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['BAD'])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99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D040-A537-438D-9D00-D8BF5631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79492"/>
              </p:ext>
            </p:extLst>
          </p:nvPr>
        </p:nvGraphicFramePr>
        <p:xfrm>
          <a:off x="990600" y="1574165"/>
          <a:ext cx="102774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6">
                  <a:extLst>
                    <a:ext uri="{9D8B030D-6E8A-4147-A177-3AD203B41FA5}">
                      <a16:colId xmlns:a16="http://schemas.microsoft.com/office/drawing/2014/main" val="996766252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5180168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40280775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3225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Bootstraps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 Under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Misclassification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Average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4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(No Bagging)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0.6562460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0.1074250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0.2584909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7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0.7003135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0.7007442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9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0.7004911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0.2554015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0.1097946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8664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D164AF-7A49-478C-AE8A-A850D54CA1AC}"/>
              </a:ext>
            </a:extLst>
          </p:cNvPr>
          <p:cNvSpPr txBox="1">
            <a:spLocks/>
          </p:cNvSpPr>
          <p:nvPr/>
        </p:nvSpPr>
        <p:spPr>
          <a:xfrm>
            <a:off x="990600" y="4332605"/>
            <a:ext cx="10515600" cy="1996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Comments</a:t>
            </a:r>
          </a:p>
          <a:p>
            <a:r>
              <a:rPr lang="en-US" dirty="0"/>
              <a:t>The more number of bootstraps, the higher the AUC metric and the lower the RASE </a:t>
            </a:r>
          </a:p>
          <a:p>
            <a:r>
              <a:rPr lang="en-US" dirty="0"/>
              <a:t>However, the Misclassification Rate goes up on the contrary. Any explanation?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0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D040-A537-438D-9D00-D8BF5631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37792"/>
              </p:ext>
            </p:extLst>
          </p:nvPr>
        </p:nvGraphicFramePr>
        <p:xfrm>
          <a:off x="990600" y="1574165"/>
          <a:ext cx="9972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75">
                  <a:extLst>
                    <a:ext uri="{9D8B030D-6E8A-4147-A177-3AD203B41FA5}">
                      <a16:colId xmlns:a16="http://schemas.microsoft.com/office/drawing/2014/main" val="99676625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640280775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332253311"/>
                    </a:ext>
                  </a:extLst>
                </a:gridCol>
                <a:gridCol w="2562226">
                  <a:extLst>
                    <a:ext uri="{9D8B030D-6E8A-4147-A177-3AD203B41FA5}">
                      <a16:colId xmlns:a16="http://schemas.microsoft.com/office/drawing/2014/main" val="2664045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Bootstraps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Misclassification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S.D.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4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(No Bagging)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0.1074250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0.0911555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7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0.0905117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0.0065891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0.0915215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0.0060572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9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0.0915588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0.0059124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0.0913975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0.0056231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0.1097946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0.0056149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8664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D164AF-7A49-478C-AE8A-A850D54CA1AC}"/>
              </a:ext>
            </a:extLst>
          </p:cNvPr>
          <p:cNvSpPr txBox="1">
            <a:spLocks/>
          </p:cNvSpPr>
          <p:nvPr/>
        </p:nvSpPr>
        <p:spPr>
          <a:xfrm>
            <a:off x="990600" y="4332605"/>
            <a:ext cx="10515600" cy="19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Comments</a:t>
            </a:r>
          </a:p>
          <a:p>
            <a:r>
              <a:rPr lang="en-US" dirty="0"/>
              <a:t>Since the threshold actually vary within the bootstrap samples, using a threshold that depends on the original training partition may put the bootstrap samples on a losing path at the start.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6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D040-A537-438D-9D00-D8BF5631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9328"/>
              </p:ext>
            </p:extLst>
          </p:nvPr>
        </p:nvGraphicFramePr>
        <p:xfrm>
          <a:off x="990600" y="1574165"/>
          <a:ext cx="102774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6">
                  <a:extLst>
                    <a:ext uri="{9D8B030D-6E8A-4147-A177-3AD203B41FA5}">
                      <a16:colId xmlns:a16="http://schemas.microsoft.com/office/drawing/2014/main" val="996766252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5180168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40280775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3225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Bootstraps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 Under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Misclassification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Average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4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(No Bagging)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0.6562460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0.0742496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0.2584909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7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0.7003135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0.0734597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0.7007442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0.0726698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9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0.7004911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0.0734597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0.0734597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0.2554015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0.0734597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8664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D164AF-7A49-478C-AE8A-A850D54CA1AC}"/>
              </a:ext>
            </a:extLst>
          </p:cNvPr>
          <p:cNvSpPr txBox="1">
            <a:spLocks/>
          </p:cNvSpPr>
          <p:nvPr/>
        </p:nvSpPr>
        <p:spPr>
          <a:xfrm>
            <a:off x="990600" y="4332605"/>
            <a:ext cx="10515600" cy="19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What if we use the uninformative threshold of 0.5?</a:t>
            </a:r>
          </a:p>
          <a:p>
            <a:r>
              <a:rPr lang="en-US" dirty="0"/>
              <a:t>New finding! The Misclassification Rates go down with bagging.  However, the Misclassification Rates do not seem to be materially affected by the number of bootstrap samples.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Bagging: Number of Bootstrap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more bootstrap samples give me a better model?</a:t>
            </a:r>
          </a:p>
          <a:p>
            <a:endParaRPr lang="en-US" dirty="0"/>
          </a:p>
          <a:p>
            <a:r>
              <a:rPr lang="en-US" b="1" dirty="0"/>
              <a:t>Answer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Necessary, it depends on the metrics that you used</a:t>
            </a:r>
          </a:p>
          <a:p>
            <a:pPr lvl="1"/>
            <a:r>
              <a:rPr lang="en-US" dirty="0"/>
              <a:t>But you can increase your chance of getting a better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63854-8D58-4F93-BA06-10CAA7300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9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Bagging: Should I Do It?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Bagging is straightforward</a:t>
            </a:r>
          </a:p>
          <a:p>
            <a:r>
              <a:rPr lang="en-US" dirty="0"/>
              <a:t>Bagging can be applied to any supervised predictive models</a:t>
            </a:r>
          </a:p>
          <a:p>
            <a:r>
              <a:rPr lang="en-US" dirty="0"/>
              <a:t>Bagging will, in general, improve model goodness-of-fit, but for a price of model interpretation</a:t>
            </a:r>
          </a:p>
          <a:p>
            <a:pPr lvl="1"/>
            <a:r>
              <a:rPr lang="en-US" dirty="0"/>
              <a:t>Because bagging actually build the same model on multiple training data</a:t>
            </a:r>
          </a:p>
          <a:p>
            <a:r>
              <a:rPr lang="en-US" dirty="0"/>
              <a:t>Bagging will consume more machine computing cycles and resources</a:t>
            </a:r>
          </a:p>
          <a:p>
            <a:pPr lvl="1"/>
            <a:r>
              <a:rPr lang="en-US" dirty="0"/>
              <a:t>Specify your number of bootstrap samples based on how long you can wait for the results.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51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can, of course, implement your own Bagging function</a:t>
            </a:r>
          </a:p>
          <a:p>
            <a:r>
              <a:rPr lang="en-US" dirty="0"/>
              <a:t>Python offers efficient ways to perform Bagging</a:t>
            </a:r>
          </a:p>
          <a:p>
            <a:pPr lvl="1"/>
            <a:r>
              <a:rPr lang="en-US" dirty="0" err="1"/>
              <a:t>sklearn.ensemble.BaggingClassifier</a:t>
            </a:r>
            <a:endParaRPr lang="en-US" dirty="0"/>
          </a:p>
          <a:p>
            <a:pPr lvl="1"/>
            <a:r>
              <a:rPr lang="en-US" dirty="0" err="1"/>
              <a:t>sklearn.ensemble.BaggingRegressor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 General Statistical Problem: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Given an independently and identically distributed (i.i.d.) random sample: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a probability distribution </a:t>
                </a:r>
                <a:r>
                  <a:rPr lang="en-US" i="1" dirty="0"/>
                  <a:t>F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a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based on the observed sample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the sampling distribution, the 95% confidence interval, or the standard error of the statistic: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EEEA3-2A83-478D-965F-C59AD98388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0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Application of Bagging – Random Forest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decision tree on bootstrap samples</a:t>
            </a:r>
          </a:p>
          <a:p>
            <a:r>
              <a:rPr lang="en-US" dirty="0"/>
              <a:t>Make available a random subset of predictors for building the decision tree (in other words, give all the predictors their chances to enter into the tree model)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34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Adaptive Boosting (AdaBoost)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Boosting adaptively weighs observations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model is trained on the training partition (without weights)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Poorly predicted observations are assigned larger weights, such that subsequent model will try to improve their prediction accuracies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Step 2 until the overall model performance is desirable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Models’ predicted target values are summarized with weights to produce the ensemble prediction</a:t>
            </a:r>
          </a:p>
          <a:p>
            <a:pPr lvl="1"/>
            <a:r>
              <a:rPr lang="en-US" dirty="0"/>
              <a:t>A model with poor model performance is given less weight</a:t>
            </a:r>
          </a:p>
          <a:p>
            <a:pPr lvl="1"/>
            <a:r>
              <a:rPr lang="en-US" dirty="0"/>
              <a:t>A model with good model performance is given more weight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71456-5097-428F-A7E9-25F7DBF6D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76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Ten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interval predictors: X1 and X2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binary target: Y (1 = Event, 0 = Non-Event)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</a:t>
            </a:r>
            <a:r>
              <a:rPr lang="en-US" dirty="0"/>
              <a:t>: </a:t>
            </a:r>
            <a:r>
              <a:rPr lang="en-US" dirty="0" err="1"/>
              <a:t>ToyBoosting.sas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26942"/>
              </p:ext>
            </p:extLst>
          </p:nvPr>
        </p:nvGraphicFramePr>
        <p:xfrm>
          <a:off x="8505825" y="1690688"/>
          <a:ext cx="3333752" cy="3119437"/>
        </p:xfrm>
        <a:graphic>
          <a:graphicData uri="http://schemas.openxmlformats.org/drawingml/2006/table">
            <a:tbl>
              <a:tblPr/>
              <a:tblGrid>
                <a:gridCol w="833438">
                  <a:extLst>
                    <a:ext uri="{9D8B030D-6E8A-4147-A177-3AD203B41FA5}">
                      <a16:colId xmlns:a16="http://schemas.microsoft.com/office/drawing/2014/main" val="2741248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404597796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740928799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4229136095"/>
                    </a:ext>
                  </a:extLst>
                </a:gridCol>
              </a:tblGrid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284634"/>
                  </a:ext>
                </a:extLst>
              </a:tr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13245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12736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409830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16419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9995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122513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225384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99503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29527"/>
                  </a:ext>
                </a:extLst>
              </a:tr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0788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23BEAE1-6C8F-4577-A1B8-86365C387E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1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3828"/>
              </p:ext>
            </p:extLst>
          </p:nvPr>
        </p:nvGraphicFramePr>
        <p:xfrm>
          <a:off x="7553324" y="1488283"/>
          <a:ext cx="3333752" cy="3119437"/>
        </p:xfrm>
        <a:graphic>
          <a:graphicData uri="http://schemas.openxmlformats.org/drawingml/2006/table">
            <a:tbl>
              <a:tblPr/>
              <a:tblGrid>
                <a:gridCol w="833438">
                  <a:extLst>
                    <a:ext uri="{9D8B030D-6E8A-4147-A177-3AD203B41FA5}">
                      <a16:colId xmlns:a16="http://schemas.microsoft.com/office/drawing/2014/main" val="2741248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404597796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740928799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4229136095"/>
                    </a:ext>
                  </a:extLst>
                </a:gridCol>
              </a:tblGrid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284634"/>
                  </a:ext>
                </a:extLst>
              </a:tr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13245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12736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409830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16419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9995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122513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225384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99503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29527"/>
                  </a:ext>
                </a:extLst>
              </a:tr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0788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85900"/>
            <a:ext cx="60960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50D6D0-902F-4098-B5A3-134FD70B68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83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Strong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Accuracy is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71456-5097-428F-A7E9-25F7DBF6D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Strong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98B466-485E-41D9-ACD9-CCCE8A832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" y="1825625"/>
            <a:ext cx="5801784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971456-5097-428F-A7E9-25F7DBF6D7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41667D-C147-40E6-9B34-18D9D915F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143" y="1825625"/>
            <a:ext cx="3319307" cy="43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7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([[0.1, 0.3],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[0.2, 0.2],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[0.3, 0.1],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[0.4, 0.4],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[0.5, 0.7],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[0.6, 0.5],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[0.7, 0.9],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[0.8, 0.8],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[0.8, 0.2],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[0.9, 0.8]],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0, 0, 1, 0, 1, 1, 0, 0],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1, 1, 1, 1, 1, 1, 1, 1],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metrics.roc_auc_score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[:,1])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print('Area Under Curve = ', AUC)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65E56-1471-41BE-82A6-CC0462274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129844A-0754-4F6C-A396-0F5B2B1242E3}"/>
              </a:ext>
            </a:extLst>
          </p:cNvPr>
          <p:cNvSpPr/>
          <p:nvPr/>
        </p:nvSpPr>
        <p:spPr>
          <a:xfrm>
            <a:off x="7958293" y="3429000"/>
            <a:ext cx="2419350" cy="866775"/>
          </a:xfrm>
          <a:prstGeom prst="wedgeRoundRectCallout">
            <a:avLst>
              <a:gd name="adj1" fmla="val -51647"/>
              <a:gd name="adj2" fmla="val 1084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the maximum number of depths is restricted to  1</a:t>
            </a:r>
          </a:p>
        </p:txBody>
      </p:sp>
    </p:spTree>
    <p:extLst>
      <p:ext uri="{BB962C8B-B14F-4D97-AF65-F5344CB8AC3E}">
        <p14:creationId xmlns:p14="http://schemas.microsoft.com/office/powerpoint/2010/main" val="2280244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Iteration 1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numpy.empty</a:t>
            </a:r>
            <a:r>
              <a:rPr lang="en-US" sz="1600" dirty="0">
                <a:latin typeface="SAS Monospace" panose="020B0609020202020204" pitchFamily="49" charset="0"/>
              </a:rPr>
              <a:t>((10,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numpy.empty</a:t>
            </a:r>
            <a:r>
              <a:rPr lang="en-US" sz="1600" dirty="0">
                <a:latin typeface="SAS Monospace" panose="020B0609020202020204" pitchFamily="49" charset="0"/>
              </a:rPr>
              <a:t>((10,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for 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 in range(10):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if (</a:t>
            </a:r>
            <a:r>
              <a:rPr lang="en-US" sz="1600" dirty="0" err="1">
                <a:latin typeface="SAS Monospace" panose="020B0609020202020204" pitchFamily="49" charset="0"/>
              </a:rPr>
              <a:t>y_train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== 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0 - 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1 - 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if (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[i,1] &gt;= 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if (</a:t>
            </a: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!= </a:t>
            </a:r>
            <a:r>
              <a:rPr lang="en-US" sz="1600" dirty="0" err="1">
                <a:latin typeface="SAS Monospace" panose="020B0609020202020204" pitchFamily="49" charset="0"/>
              </a:rPr>
              <a:t>y_train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w_train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1 + </a:t>
            </a:r>
            <a:r>
              <a:rPr lang="en-US" sz="1600" dirty="0" err="1">
                <a:latin typeface="SAS Monospace" panose="020B0609020202020204" pitchFamily="49" charset="0"/>
              </a:rPr>
              <a:t>numpy.abs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w_train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</a:t>
            </a:r>
            <a:r>
              <a:rPr lang="en-US" sz="1600" dirty="0" err="1">
                <a:latin typeface="SAS Monospace" panose="020B0609020202020204" pitchFamily="49" charset="0"/>
              </a:rPr>
              <a:t>numpy.abs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SAS Monospace" panose="020B0609020202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86474" y="1825625"/>
            <a:ext cx="5267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Grow one level deep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Weighted by </a:t>
            </a:r>
            <a:r>
              <a:rPr lang="en-US" dirty="0" err="1"/>
              <a:t>Oweight</a:t>
            </a:r>
            <a:r>
              <a:rPr lang="en-US" dirty="0"/>
              <a:t> (equals 1 at Iteration 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Score the training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Misclassified observations are weighted by 1 + ABS(Error), otherwise weight by ABS(Error)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C4227-BCC5-44F1-9176-FC49165B5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89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0.7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43617"/>
              </p:ext>
            </p:extLst>
          </p:nvPr>
        </p:nvGraphicFramePr>
        <p:xfrm>
          <a:off x="838200" y="2539206"/>
          <a:ext cx="10115552" cy="3637758"/>
        </p:xfrm>
        <a:graphic>
          <a:graphicData uri="http://schemas.openxmlformats.org/drawingml/2006/table">
            <a:tbl>
              <a:tblPr/>
              <a:tblGrid>
                <a:gridCol w="1264444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4115850072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635645676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4665A84-5E17-495D-9E5A-106408CA0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9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(0.375/6.75) = 0.9444444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08183"/>
              </p:ext>
            </p:extLst>
          </p:nvPr>
        </p:nvGraphicFramePr>
        <p:xfrm>
          <a:off x="838199" y="2539206"/>
          <a:ext cx="10201272" cy="3637758"/>
        </p:xfrm>
        <a:graphic>
          <a:graphicData uri="http://schemas.openxmlformats.org/drawingml/2006/table">
            <a:tbl>
              <a:tblPr/>
              <a:tblGrid>
                <a:gridCol w="1275159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406219378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374871583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4665A84-5E17-495D-9E5A-106408CA0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Typical Textbook Problem:</a:t>
                </a:r>
              </a:p>
              <a:p>
                <a:r>
                  <a:rPr lang="en-US" dirty="0"/>
                  <a:t>The probability distribution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i.e., </a:t>
                </a:r>
                <a:r>
                  <a:rPr lang="en-US" i="1" dirty="0"/>
                  <a:t>F</a:t>
                </a:r>
                <a:r>
                  <a:rPr lang="en-US" dirty="0"/>
                  <a:t> is the Normal distribution of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0" dirty="0"/>
                  <a:t>The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sample mean</a:t>
                </a:r>
              </a:p>
              <a:p>
                <a:r>
                  <a:rPr lang="en-US" dirty="0"/>
                  <a:t>The sampling distribution of mean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 95% confidence interval is: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1.96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is the sample standard deviation</a:t>
                </a:r>
              </a:p>
              <a:p>
                <a:r>
                  <a:rPr lang="en-US" dirty="0"/>
                  <a:t>The standard error of the mean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F4A85-9AA8-4762-A7B0-23BAD7D625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(0 / 6.1428568) =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17215"/>
              </p:ext>
            </p:extLst>
          </p:nvPr>
        </p:nvGraphicFramePr>
        <p:xfrm>
          <a:off x="838199" y="2539206"/>
          <a:ext cx="10125072" cy="3637758"/>
        </p:xfrm>
        <a:graphic>
          <a:graphicData uri="http://schemas.openxmlformats.org/drawingml/2006/table">
            <a:tbl>
              <a:tblPr/>
              <a:tblGrid>
                <a:gridCol w="1265634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971194720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3492319222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OWeight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4665A84-5E17-495D-9E5A-106408CA0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32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453019"/>
              </p:ext>
            </p:extLst>
          </p:nvPr>
        </p:nvGraphicFramePr>
        <p:xfrm>
          <a:off x="962024" y="1446232"/>
          <a:ext cx="48101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62">
                  <a:extLst>
                    <a:ext uri="{9D8B030D-6E8A-4147-A177-3AD203B41FA5}">
                      <a16:colId xmlns:a16="http://schemas.microsoft.com/office/drawing/2014/main" val="2653476326"/>
                    </a:ext>
                  </a:extLst>
                </a:gridCol>
                <a:gridCol w="3146764">
                  <a:extLst>
                    <a:ext uri="{9D8B030D-6E8A-4147-A177-3AD203B41FA5}">
                      <a16:colId xmlns:a16="http://schemas.microsoft.com/office/drawing/2014/main" val="923215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Ensemble</a:t>
                      </a:r>
                      <a:r>
                        <a:rPr lang="en-US" baseline="0" dirty="0"/>
                        <a:t> Weight (Accuracy)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0.944444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4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584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010699"/>
            <a:ext cx="1018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Ensemble Prediction: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Boost_P_Y1 =</a:t>
            </a:r>
            <a:br>
              <a:rPr lang="en-US" dirty="0"/>
            </a:br>
            <a:r>
              <a:rPr lang="en-US" dirty="0"/>
              <a:t>(0.7 * P_Y1_Iteration1 + 0.9444444 * P_Y1_Iteration2 + 1 * P_Y1_Iteration3) / (0.7 + 0.944444 + 1)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Boost_P_Y0 = 1 – Boost_P_Y1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CEE17-0CCA-46A7-AE8D-668DCFAC1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D774BCC-3CBA-43C8-AA87-18C8130D0F95}"/>
              </a:ext>
            </a:extLst>
          </p:cNvPr>
          <p:cNvSpPr/>
          <p:nvPr/>
        </p:nvSpPr>
        <p:spPr>
          <a:xfrm>
            <a:off x="7958292" y="1702921"/>
            <a:ext cx="2576357" cy="1226671"/>
          </a:xfrm>
          <a:prstGeom prst="wedgeRoundRectCallout">
            <a:avLst>
              <a:gd name="adj1" fmla="val -130731"/>
              <a:gd name="adj2" fmla="val 34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 stops since the Weighted Accuracy has reached 1 </a:t>
            </a:r>
          </a:p>
        </p:txBody>
      </p:sp>
    </p:spTree>
    <p:extLst>
      <p:ext uri="{BB962C8B-B14F-4D97-AF65-F5344CB8AC3E}">
        <p14:creationId xmlns:p14="http://schemas.microsoft.com/office/powerpoint/2010/main" val="3373322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657057"/>
              </p:ext>
            </p:extLst>
          </p:nvPr>
        </p:nvGraphicFramePr>
        <p:xfrm>
          <a:off x="1019173" y="1483553"/>
          <a:ext cx="9486900" cy="4212398"/>
        </p:xfrm>
        <a:graphic>
          <a:graphicData uri="http://schemas.openxmlformats.org/drawingml/2006/table">
            <a:tbl>
              <a:tblPr/>
              <a:tblGrid>
                <a:gridCol w="862446">
                  <a:extLst>
                    <a:ext uri="{9D8B030D-6E8A-4147-A177-3AD203B41FA5}">
                      <a16:colId xmlns:a16="http://schemas.microsoft.com/office/drawing/2014/main" val="2027356583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3607517647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1798008544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64320076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28018721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303753428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2131159788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1448767703"/>
                    </a:ext>
                  </a:extLst>
                </a:gridCol>
              </a:tblGrid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Boost_P_Y0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Boost_P_Y1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Boost_Pred_Y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MisClassify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925530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871467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132313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04508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801985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833530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36456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03365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61892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520189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0.56911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0.43089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5992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A4FE3AC-208D-44B7-A95A-538FD1D01A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88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Adaptive Boosting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can, of course, implement your own Adaptive Boosting function</a:t>
            </a:r>
          </a:p>
          <a:p>
            <a:r>
              <a:rPr lang="en-US" dirty="0"/>
              <a:t>Python offers efficient ways to perform Adaptive Boosting</a:t>
            </a:r>
          </a:p>
          <a:p>
            <a:pPr lvl="1"/>
            <a:r>
              <a:rPr lang="en-US" dirty="0" err="1"/>
              <a:t>sklearn.ensemble.AdaBoostClassifier</a:t>
            </a:r>
            <a:endParaRPr lang="en-US" dirty="0"/>
          </a:p>
          <a:p>
            <a:pPr lvl="1"/>
            <a:r>
              <a:rPr lang="en-US" dirty="0" err="1"/>
              <a:t>sklearn.ensemble.AdaBoostRegressor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Ensemble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Closing Remarks</a:t>
            </a:r>
            <a:r>
              <a:rPr lang="en-US" dirty="0"/>
              <a:t>:</a:t>
            </a:r>
          </a:p>
          <a:p>
            <a:r>
              <a:rPr lang="en-US" dirty="0"/>
              <a:t>Bagging or Boosting often improves model performance</a:t>
            </a:r>
          </a:p>
          <a:p>
            <a:r>
              <a:rPr lang="en-US" dirty="0"/>
              <a:t>The algorithm is not difficult to implement</a:t>
            </a:r>
          </a:p>
          <a:p>
            <a:r>
              <a:rPr lang="en-US" dirty="0"/>
              <a:t>However, we do not have one single model and thus cannot represent all the models altogether (e.g., in a single tree diagram or equation)</a:t>
            </a:r>
          </a:p>
          <a:p>
            <a:r>
              <a:rPr lang="en-US" dirty="0"/>
              <a:t>The execution time is longer, and special attention in avoiding a run-away iterative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E035B-3E20-4F0D-BE68-B17033258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21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Other 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Gradient Boosting Machine (GBM)</a:t>
            </a:r>
          </a:p>
          <a:p>
            <a:pPr lvl="1"/>
            <a:r>
              <a:rPr lang="en-US" dirty="0"/>
              <a:t>The principle idea behind the GBM algorithm is to construct the new base-learners to be maximally correlated with the negative gradient of the loss function associated with the whole ensemble.</a:t>
            </a:r>
          </a:p>
          <a:p>
            <a:pPr lvl="1"/>
            <a:r>
              <a:rPr lang="en-US" dirty="0"/>
              <a:t>Hastie, T. J., </a:t>
            </a:r>
            <a:r>
              <a:rPr lang="en-US" dirty="0" err="1"/>
              <a:t>Tibshirani</a:t>
            </a:r>
            <a:r>
              <a:rPr lang="en-US" dirty="0"/>
              <a:t>, R. J., and Friedman, J. H. (2001). </a:t>
            </a:r>
            <a:r>
              <a:rPr lang="en-US" i="1" dirty="0"/>
              <a:t>The Elements of Statistical Learning: Data Mining, Inference, and Prediction</a:t>
            </a:r>
            <a:r>
              <a:rPr lang="en-US" dirty="0"/>
              <a:t>. New York: Springer-Verlag.</a:t>
            </a:r>
          </a:p>
          <a:p>
            <a:r>
              <a:rPr lang="en-US" dirty="0"/>
              <a:t>Stacking (Meta </a:t>
            </a:r>
            <a:r>
              <a:rPr lang="en-US" dirty="0" err="1"/>
              <a:t>Ensembling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predictions that are generated by using outputs of different learning algorithms as inputs in a second-level learning algorithm.</a:t>
            </a:r>
          </a:p>
          <a:p>
            <a:pPr lvl="1"/>
            <a:r>
              <a:rPr lang="en-US" dirty="0"/>
              <a:t>This second-level algorithm finds the optimal coefficients for combing the different learners.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E035B-3E20-4F0D-BE68-B17033258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2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Happy Thanksgiving!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Office Hour next Monday, November 19, 2018</a:t>
            </a:r>
          </a:p>
          <a:p>
            <a:r>
              <a:rPr lang="en-US" dirty="0"/>
              <a:t>No class next Wednesday, November 21, 2018</a:t>
            </a:r>
          </a:p>
          <a:p>
            <a:r>
              <a:rPr lang="en-US" dirty="0"/>
              <a:t>See you back on November 28, 2018.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CA593-D717-47A0-9B2E-F413D3220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Deviation from this Typical Textbook Problem:</a:t>
            </a:r>
          </a:p>
          <a:p>
            <a:r>
              <a:rPr lang="en-US" dirty="0"/>
              <a:t>The Central Limit Theorem asserts that the sample mean will distribute asymptotically as a Normal distribution although the probability distribution </a:t>
            </a:r>
            <a:r>
              <a:rPr lang="en-US" i="1" dirty="0"/>
              <a:t>F</a:t>
            </a:r>
            <a:r>
              <a:rPr lang="en-US" dirty="0"/>
              <a:t> is not Normal.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if the sample size is not that big, say, </a:t>
            </a:r>
            <a:r>
              <a:rPr lang="en-US" i="1" dirty="0"/>
              <a:t>n</a:t>
            </a:r>
            <a:r>
              <a:rPr lang="en-US" dirty="0"/>
              <a:t> = 10?</a:t>
            </a:r>
          </a:p>
          <a:p>
            <a:pPr lvl="1"/>
            <a:r>
              <a:rPr lang="en-US" dirty="0"/>
              <a:t>What if the statistic is not the sample mean, say the median, the standard deviation, or the range?</a:t>
            </a:r>
          </a:p>
          <a:p>
            <a:pPr lvl="1"/>
            <a:r>
              <a:rPr lang="en-US" dirty="0"/>
              <a:t>What if the distribution </a:t>
            </a:r>
            <a:r>
              <a:rPr lang="en-US" i="1" dirty="0"/>
              <a:t>F</a:t>
            </a:r>
            <a:r>
              <a:rPr lang="en-US" dirty="0"/>
              <a:t> is multivariate and the statistic is the Pearson correlation coefficient?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05C8-91F1-45BF-8E3C-28053EBD7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7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 Hypothetical Approach:</a:t>
                </a:r>
              </a:p>
              <a:p>
                <a:r>
                  <a:rPr lang="en-US" dirty="0"/>
                  <a:t>Suppose if we can: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Have full access to the original population,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Repeatedly draw a random sample of size </a:t>
                </a:r>
                <a:r>
                  <a:rPr lang="en-US" i="1" dirty="0"/>
                  <a:t>n</a:t>
                </a:r>
                <a:r>
                  <a:rPr lang="en-US" dirty="0"/>
                  <a:t>, and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Compute the 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</m:t>
                    </m:r>
                  </m:oMath>
                </a14:m>
                <a:r>
                  <a:rPr lang="en-US" dirty="0"/>
                  <a:t> are indices to the draws</a:t>
                </a:r>
              </a:p>
              <a:p>
                <a:r>
                  <a:rPr lang="en-US" dirty="0"/>
                  <a:t>Then we can: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Produce a histogram of the array of these statistics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out an interval which covers 95% of these statistics (this is the original definition of a 95% confidence interval)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Obtain the standard deviation of these statistics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6AF27-2171-4819-9928-B8829FD197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reality is that the original population may be not available for various reasons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original population cannot be directly observed</a:t>
            </a:r>
          </a:p>
          <a:p>
            <a:pPr lvl="1"/>
            <a:r>
              <a:rPr lang="en-US" dirty="0"/>
              <a:t>We may not locate all patients, who were </a:t>
            </a:r>
            <a:r>
              <a:rPr lang="en-US" u="sng" dirty="0"/>
              <a:t>not</a:t>
            </a:r>
            <a:r>
              <a:rPr lang="en-US" dirty="0"/>
              <a:t> diagnosed with a deadly disease (e.g., Severe Sepsis) but have passed away due to the disease, to calculate the mortality rate of the disease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logistically infeasible to observe the original population</a:t>
            </a:r>
          </a:p>
          <a:p>
            <a:pPr lvl="1"/>
            <a:r>
              <a:rPr lang="en-US" dirty="0"/>
              <a:t>Even the U.S. Census cannot contact and observe all the residents in the US who have an earned income to calculate the U.S. Median Income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56CD8-1BCD-4D84-A62B-DD9EB638F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alternative solution is to look at the sample multiple times</a:t>
            </a:r>
          </a:p>
          <a:p>
            <a:r>
              <a:rPr lang="en-US" dirty="0"/>
              <a:t>Since the sample comes from the population, the sample carries the genes of the population.</a:t>
            </a:r>
          </a:p>
          <a:p>
            <a:r>
              <a:rPr lang="en-US" dirty="0"/>
              <a:t>If we can </a:t>
            </a:r>
            <a:r>
              <a:rPr lang="en-US" b="1" dirty="0">
                <a:solidFill>
                  <a:srgbClr val="FF0000"/>
                </a:solidFill>
              </a:rPr>
              <a:t>introduce</a:t>
            </a:r>
            <a:r>
              <a:rPr lang="en-US" dirty="0"/>
              <a:t> variations into the sample, then we may create another sample that represents the population.</a:t>
            </a:r>
          </a:p>
          <a:p>
            <a:pPr lvl="1"/>
            <a:r>
              <a:rPr lang="en-US" dirty="0"/>
              <a:t>Variations are in the form of the relative frequencies of the individual values.</a:t>
            </a:r>
          </a:p>
          <a:p>
            <a:pPr lvl="1"/>
            <a:r>
              <a:rPr lang="en-US" dirty="0"/>
              <a:t>Signs and magnitudes of the individual values remain unchanged.  </a:t>
            </a:r>
          </a:p>
          <a:p>
            <a:r>
              <a:rPr lang="en-US" dirty="0"/>
              <a:t>We will draw or re-sample observations from the sample with replacement, and thus simulate as many “samples” as we can handle from the population.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21B1F-4B1E-4897-ABD9-33D0720C4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9140</TotalTime>
  <Words>5087</Words>
  <Application>Microsoft Office PowerPoint</Application>
  <PresentationFormat>Widescreen</PresentationFormat>
  <Paragraphs>1141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SAS Monospace</vt:lpstr>
      <vt:lpstr>Symbol</vt:lpstr>
      <vt:lpstr>Symbol MT</vt:lpstr>
      <vt:lpstr>Office Theme</vt:lpstr>
      <vt:lpstr>   CS 584 Machine Learning</vt:lpstr>
      <vt:lpstr>Week 13 Agenda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Method: Mean Examples</vt:lpstr>
      <vt:lpstr>Bootstrap Method: Mean Example 1</vt:lpstr>
      <vt:lpstr>Bootstrap Method: Mean Example 2</vt:lpstr>
      <vt:lpstr>Bootstrap Method: Mean Example 3</vt:lpstr>
      <vt:lpstr>Bootstrap Method: CV Examples</vt:lpstr>
      <vt:lpstr>Bootstrap Method: CV Examples</vt:lpstr>
      <vt:lpstr>Bootstrap Method: CV Example 1</vt:lpstr>
      <vt:lpstr>Bootstrap Method: CV Example 2</vt:lpstr>
      <vt:lpstr>Bootstrap Method: CV Example 3</vt:lpstr>
      <vt:lpstr>Bootstrap Method</vt:lpstr>
      <vt:lpstr>Ensemble Methods</vt:lpstr>
      <vt:lpstr>Bagging or Boosting</vt:lpstr>
      <vt:lpstr>Bagging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Bagging: Number of Bootstrap Samples</vt:lpstr>
      <vt:lpstr>Bagging: Should I Do It?</vt:lpstr>
      <vt:lpstr>Bagging in Python</vt:lpstr>
      <vt:lpstr>Application of Bagging – Random Forest</vt:lpstr>
      <vt:lpstr>Adaptive Boosting (AdaBoost)</vt:lpstr>
      <vt:lpstr>Boosting: Toy Example</vt:lpstr>
      <vt:lpstr>Boosting: Toy Example</vt:lpstr>
      <vt:lpstr>Boosting: A Strong Learner Toy Example</vt:lpstr>
      <vt:lpstr>Boosting: A Strong Learner Toy Example</vt:lpstr>
      <vt:lpstr>Boosting: A Weak Learner Toy Example</vt:lpstr>
      <vt:lpstr>Boosting: Iteration 1</vt:lpstr>
      <vt:lpstr>Boosting: Iteration 1</vt:lpstr>
      <vt:lpstr>Boosting: Iteration 2</vt:lpstr>
      <vt:lpstr>Boosting: Iteration 3</vt:lpstr>
      <vt:lpstr>Boosting: Toy Example</vt:lpstr>
      <vt:lpstr>Boosting: Toy Example</vt:lpstr>
      <vt:lpstr>Adaptive Boosting in Python</vt:lpstr>
      <vt:lpstr>Ensemble Method</vt:lpstr>
      <vt:lpstr>Other Ensemble Methods</vt:lpstr>
      <vt:lpstr>Happy Thanksgiving!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1687</cp:revision>
  <cp:lastPrinted>2014-06-20T14:10:14Z</cp:lastPrinted>
  <dcterms:created xsi:type="dcterms:W3CDTF">2014-05-31T22:30:28Z</dcterms:created>
  <dcterms:modified xsi:type="dcterms:W3CDTF">2018-11-14T22:00:26Z</dcterms:modified>
</cp:coreProperties>
</file>