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621" r:id="rId2"/>
    <p:sldId id="258" r:id="rId3"/>
    <p:sldId id="577" r:id="rId4"/>
    <p:sldId id="622" r:id="rId5"/>
    <p:sldId id="624" r:id="rId6"/>
    <p:sldId id="623" r:id="rId7"/>
    <p:sldId id="625" r:id="rId8"/>
    <p:sldId id="626" r:id="rId9"/>
    <p:sldId id="627" r:id="rId10"/>
    <p:sldId id="628" r:id="rId11"/>
    <p:sldId id="629" r:id="rId12"/>
    <p:sldId id="630" r:id="rId13"/>
    <p:sldId id="631" r:id="rId14"/>
    <p:sldId id="632" r:id="rId15"/>
    <p:sldId id="633" r:id="rId16"/>
    <p:sldId id="635" r:id="rId17"/>
    <p:sldId id="634" r:id="rId18"/>
    <p:sldId id="636" r:id="rId19"/>
    <p:sldId id="637" r:id="rId20"/>
    <p:sldId id="638" r:id="rId21"/>
    <p:sldId id="639" r:id="rId22"/>
    <p:sldId id="640" r:id="rId23"/>
    <p:sldId id="642" r:id="rId24"/>
    <p:sldId id="641" r:id="rId25"/>
    <p:sldId id="644" r:id="rId26"/>
    <p:sldId id="643" r:id="rId27"/>
    <p:sldId id="645" r:id="rId28"/>
    <p:sldId id="646" r:id="rId29"/>
    <p:sldId id="647" r:id="rId30"/>
    <p:sldId id="648" r:id="rId31"/>
    <p:sldId id="649" r:id="rId32"/>
    <p:sldId id="650" r:id="rId33"/>
    <p:sldId id="651" r:id="rId34"/>
    <p:sldId id="652" r:id="rId35"/>
    <p:sldId id="653" r:id="rId36"/>
    <p:sldId id="654" r:id="rId37"/>
    <p:sldId id="656" r:id="rId38"/>
    <p:sldId id="655" r:id="rId39"/>
    <p:sldId id="657" r:id="rId40"/>
    <p:sldId id="658" r:id="rId41"/>
    <p:sldId id="620" r:id="rId42"/>
    <p:sldId id="660" r:id="rId43"/>
    <p:sldId id="661" r:id="rId44"/>
    <p:sldId id="662" r:id="rId45"/>
    <p:sldId id="663" r:id="rId46"/>
    <p:sldId id="659" r:id="rId47"/>
  </p:sldIdLst>
  <p:sldSz cx="12192000" cy="6858000"/>
  <p:notesSz cx="69977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80" autoAdjust="0"/>
    <p:restoredTop sz="94660"/>
  </p:normalViewPr>
  <p:slideViewPr>
    <p:cSldViewPr snapToGrid="0">
      <p:cViewPr varScale="1">
        <p:scale>
          <a:sx n="87" d="100"/>
          <a:sy n="87" d="100"/>
        </p:scale>
        <p:origin x="6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337" cy="465797"/>
          </a:xfrm>
          <a:prstGeom prst="rect">
            <a:avLst/>
          </a:prstGeom>
        </p:spPr>
        <p:txBody>
          <a:bodyPr vert="horz" lIns="93031" tIns="46516" rIns="93031" bIns="46516" rtlCol="0"/>
          <a:lstStyle>
            <a:lvl1pPr algn="l">
              <a:defRPr sz="1200"/>
            </a:lvl1pPr>
          </a:lstStyle>
          <a:p>
            <a:endParaRPr lang="en-US" dirty="0"/>
          </a:p>
        </p:txBody>
      </p:sp>
      <p:sp>
        <p:nvSpPr>
          <p:cNvPr id="3" name="Date Placeholder 2"/>
          <p:cNvSpPr>
            <a:spLocks noGrp="1"/>
          </p:cNvSpPr>
          <p:nvPr>
            <p:ph type="dt" idx="1"/>
          </p:nvPr>
        </p:nvSpPr>
        <p:spPr>
          <a:xfrm>
            <a:off x="3963744" y="0"/>
            <a:ext cx="3032337" cy="465797"/>
          </a:xfrm>
          <a:prstGeom prst="rect">
            <a:avLst/>
          </a:prstGeom>
        </p:spPr>
        <p:txBody>
          <a:bodyPr vert="horz" lIns="93031" tIns="46516" rIns="93031" bIns="46516" rtlCol="0"/>
          <a:lstStyle>
            <a:lvl1pPr algn="r">
              <a:defRPr sz="1200"/>
            </a:lvl1pPr>
          </a:lstStyle>
          <a:p>
            <a:fld id="{89237F10-8943-4457-A61F-7A2A0E202088}" type="datetimeFigureOut">
              <a:rPr lang="en-US" smtClean="0"/>
              <a:t>11/28/2018</a:t>
            </a:fld>
            <a:endParaRPr lang="en-US" dirty="0"/>
          </a:p>
        </p:txBody>
      </p:sp>
      <p:sp>
        <p:nvSpPr>
          <p:cNvPr id="4" name="Slide Image Placeholder 3"/>
          <p:cNvSpPr>
            <a:spLocks noGrp="1" noRot="1" noChangeAspect="1"/>
          </p:cNvSpPr>
          <p:nvPr>
            <p:ph type="sldImg" idx="2"/>
          </p:nvPr>
        </p:nvSpPr>
        <p:spPr>
          <a:xfrm>
            <a:off x="712788" y="1160463"/>
            <a:ext cx="5572125" cy="3133725"/>
          </a:xfrm>
          <a:prstGeom prst="rect">
            <a:avLst/>
          </a:prstGeom>
          <a:noFill/>
          <a:ln w="12700">
            <a:solidFill>
              <a:prstClr val="black"/>
            </a:solidFill>
          </a:ln>
        </p:spPr>
        <p:txBody>
          <a:bodyPr vert="horz" lIns="93031" tIns="46516" rIns="93031" bIns="46516" rtlCol="0" anchor="ctr"/>
          <a:lstStyle/>
          <a:p>
            <a:endParaRPr lang="en-US" dirty="0"/>
          </a:p>
        </p:txBody>
      </p:sp>
      <p:sp>
        <p:nvSpPr>
          <p:cNvPr id="5" name="Notes Placeholder 4"/>
          <p:cNvSpPr>
            <a:spLocks noGrp="1"/>
          </p:cNvSpPr>
          <p:nvPr>
            <p:ph type="body" sz="quarter" idx="3"/>
          </p:nvPr>
        </p:nvSpPr>
        <p:spPr>
          <a:xfrm>
            <a:off x="699770" y="4467781"/>
            <a:ext cx="5598160" cy="3655457"/>
          </a:xfrm>
          <a:prstGeom prst="rect">
            <a:avLst/>
          </a:prstGeom>
        </p:spPr>
        <p:txBody>
          <a:bodyPr vert="horz" lIns="93031" tIns="46516" rIns="93031" bIns="4651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7904"/>
            <a:ext cx="3032337" cy="465796"/>
          </a:xfrm>
          <a:prstGeom prst="rect">
            <a:avLst/>
          </a:prstGeom>
        </p:spPr>
        <p:txBody>
          <a:bodyPr vert="horz" lIns="93031" tIns="46516" rIns="93031" bIns="4651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63744" y="8817904"/>
            <a:ext cx="3032337" cy="465796"/>
          </a:xfrm>
          <a:prstGeom prst="rect">
            <a:avLst/>
          </a:prstGeom>
        </p:spPr>
        <p:txBody>
          <a:bodyPr vert="horz" lIns="93031" tIns="46516" rIns="93031" bIns="46516" rtlCol="0" anchor="b"/>
          <a:lstStyle>
            <a:lvl1pPr algn="r">
              <a:defRPr sz="1200"/>
            </a:lvl1pPr>
          </a:lstStyle>
          <a:p>
            <a:fld id="{83394041-AB16-4FF7-A9C5-62D99BEC926B}" type="slidenum">
              <a:rPr lang="en-US" smtClean="0"/>
              <a:t>‹#›</a:t>
            </a:fld>
            <a:endParaRPr lang="en-US" dirty="0"/>
          </a:p>
        </p:txBody>
      </p:sp>
    </p:spTree>
    <p:extLst>
      <p:ext uri="{BB962C8B-B14F-4D97-AF65-F5344CB8AC3E}">
        <p14:creationId xmlns:p14="http://schemas.microsoft.com/office/powerpoint/2010/main" val="2824267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94041-AB16-4FF7-A9C5-62D99BEC926B}" type="slidenum">
              <a:rPr lang="en-US" smtClean="0"/>
              <a:t>1</a:t>
            </a:fld>
            <a:endParaRPr lang="en-US"/>
          </a:p>
        </p:txBody>
      </p:sp>
    </p:spTree>
    <p:extLst>
      <p:ext uri="{BB962C8B-B14F-4D97-AF65-F5344CB8AC3E}">
        <p14:creationId xmlns:p14="http://schemas.microsoft.com/office/powerpoint/2010/main" val="2990365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10</a:t>
            </a:fld>
            <a:endParaRPr lang="en-US" dirty="0"/>
          </a:p>
        </p:txBody>
      </p:sp>
    </p:spTree>
    <p:extLst>
      <p:ext uri="{BB962C8B-B14F-4D97-AF65-F5344CB8AC3E}">
        <p14:creationId xmlns:p14="http://schemas.microsoft.com/office/powerpoint/2010/main" val="2371383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11</a:t>
            </a:fld>
            <a:endParaRPr lang="en-US" dirty="0"/>
          </a:p>
        </p:txBody>
      </p:sp>
    </p:spTree>
    <p:extLst>
      <p:ext uri="{BB962C8B-B14F-4D97-AF65-F5344CB8AC3E}">
        <p14:creationId xmlns:p14="http://schemas.microsoft.com/office/powerpoint/2010/main" val="2616653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12</a:t>
            </a:fld>
            <a:endParaRPr lang="en-US" dirty="0"/>
          </a:p>
        </p:txBody>
      </p:sp>
    </p:spTree>
    <p:extLst>
      <p:ext uri="{BB962C8B-B14F-4D97-AF65-F5344CB8AC3E}">
        <p14:creationId xmlns:p14="http://schemas.microsoft.com/office/powerpoint/2010/main" val="1015840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13</a:t>
            </a:fld>
            <a:endParaRPr lang="en-US" dirty="0"/>
          </a:p>
        </p:txBody>
      </p:sp>
    </p:spTree>
    <p:extLst>
      <p:ext uri="{BB962C8B-B14F-4D97-AF65-F5344CB8AC3E}">
        <p14:creationId xmlns:p14="http://schemas.microsoft.com/office/powerpoint/2010/main" val="29808081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14</a:t>
            </a:fld>
            <a:endParaRPr lang="en-US" dirty="0"/>
          </a:p>
        </p:txBody>
      </p:sp>
    </p:spTree>
    <p:extLst>
      <p:ext uri="{BB962C8B-B14F-4D97-AF65-F5344CB8AC3E}">
        <p14:creationId xmlns:p14="http://schemas.microsoft.com/office/powerpoint/2010/main" val="20149193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15</a:t>
            </a:fld>
            <a:endParaRPr lang="en-US" dirty="0"/>
          </a:p>
        </p:txBody>
      </p:sp>
    </p:spTree>
    <p:extLst>
      <p:ext uri="{BB962C8B-B14F-4D97-AF65-F5344CB8AC3E}">
        <p14:creationId xmlns:p14="http://schemas.microsoft.com/office/powerpoint/2010/main" val="3937121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16</a:t>
            </a:fld>
            <a:endParaRPr lang="en-US" dirty="0"/>
          </a:p>
        </p:txBody>
      </p:sp>
    </p:spTree>
    <p:extLst>
      <p:ext uri="{BB962C8B-B14F-4D97-AF65-F5344CB8AC3E}">
        <p14:creationId xmlns:p14="http://schemas.microsoft.com/office/powerpoint/2010/main" val="13980637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17</a:t>
            </a:fld>
            <a:endParaRPr lang="en-US" dirty="0"/>
          </a:p>
        </p:txBody>
      </p:sp>
    </p:spTree>
    <p:extLst>
      <p:ext uri="{BB962C8B-B14F-4D97-AF65-F5344CB8AC3E}">
        <p14:creationId xmlns:p14="http://schemas.microsoft.com/office/powerpoint/2010/main" val="30116912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18</a:t>
            </a:fld>
            <a:endParaRPr lang="en-US" dirty="0"/>
          </a:p>
        </p:txBody>
      </p:sp>
    </p:spTree>
    <p:extLst>
      <p:ext uri="{BB962C8B-B14F-4D97-AF65-F5344CB8AC3E}">
        <p14:creationId xmlns:p14="http://schemas.microsoft.com/office/powerpoint/2010/main" val="1736683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19</a:t>
            </a:fld>
            <a:endParaRPr lang="en-US" dirty="0"/>
          </a:p>
        </p:txBody>
      </p:sp>
    </p:spTree>
    <p:extLst>
      <p:ext uri="{BB962C8B-B14F-4D97-AF65-F5344CB8AC3E}">
        <p14:creationId xmlns:p14="http://schemas.microsoft.com/office/powerpoint/2010/main" val="2852917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a:t>
            </a:fld>
            <a:endParaRPr lang="en-US" dirty="0"/>
          </a:p>
        </p:txBody>
      </p:sp>
    </p:spTree>
    <p:extLst>
      <p:ext uri="{BB962C8B-B14F-4D97-AF65-F5344CB8AC3E}">
        <p14:creationId xmlns:p14="http://schemas.microsoft.com/office/powerpoint/2010/main" val="30259128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20</a:t>
            </a:fld>
            <a:endParaRPr lang="en-US" dirty="0"/>
          </a:p>
        </p:txBody>
      </p:sp>
    </p:spTree>
    <p:extLst>
      <p:ext uri="{BB962C8B-B14F-4D97-AF65-F5344CB8AC3E}">
        <p14:creationId xmlns:p14="http://schemas.microsoft.com/office/powerpoint/2010/main" val="26139122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21</a:t>
            </a:fld>
            <a:endParaRPr lang="en-US" dirty="0"/>
          </a:p>
        </p:txBody>
      </p:sp>
    </p:spTree>
    <p:extLst>
      <p:ext uri="{BB962C8B-B14F-4D97-AF65-F5344CB8AC3E}">
        <p14:creationId xmlns:p14="http://schemas.microsoft.com/office/powerpoint/2010/main" val="39623511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22</a:t>
            </a:fld>
            <a:endParaRPr lang="en-US" dirty="0"/>
          </a:p>
        </p:txBody>
      </p:sp>
    </p:spTree>
    <p:extLst>
      <p:ext uri="{BB962C8B-B14F-4D97-AF65-F5344CB8AC3E}">
        <p14:creationId xmlns:p14="http://schemas.microsoft.com/office/powerpoint/2010/main" val="34160176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23</a:t>
            </a:fld>
            <a:endParaRPr lang="en-US" dirty="0"/>
          </a:p>
        </p:txBody>
      </p:sp>
    </p:spTree>
    <p:extLst>
      <p:ext uri="{BB962C8B-B14F-4D97-AF65-F5344CB8AC3E}">
        <p14:creationId xmlns:p14="http://schemas.microsoft.com/office/powerpoint/2010/main" val="3969380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24</a:t>
            </a:fld>
            <a:endParaRPr lang="en-US" dirty="0"/>
          </a:p>
        </p:txBody>
      </p:sp>
    </p:spTree>
    <p:extLst>
      <p:ext uri="{BB962C8B-B14F-4D97-AF65-F5344CB8AC3E}">
        <p14:creationId xmlns:p14="http://schemas.microsoft.com/office/powerpoint/2010/main" val="37345027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25</a:t>
            </a:fld>
            <a:endParaRPr lang="en-US" dirty="0"/>
          </a:p>
        </p:txBody>
      </p:sp>
    </p:spTree>
    <p:extLst>
      <p:ext uri="{BB962C8B-B14F-4D97-AF65-F5344CB8AC3E}">
        <p14:creationId xmlns:p14="http://schemas.microsoft.com/office/powerpoint/2010/main" val="42857261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26</a:t>
            </a:fld>
            <a:endParaRPr lang="en-US" dirty="0"/>
          </a:p>
        </p:txBody>
      </p:sp>
    </p:spTree>
    <p:extLst>
      <p:ext uri="{BB962C8B-B14F-4D97-AF65-F5344CB8AC3E}">
        <p14:creationId xmlns:p14="http://schemas.microsoft.com/office/powerpoint/2010/main" val="26627437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27</a:t>
            </a:fld>
            <a:endParaRPr lang="en-US" dirty="0"/>
          </a:p>
        </p:txBody>
      </p:sp>
    </p:spTree>
    <p:extLst>
      <p:ext uri="{BB962C8B-B14F-4D97-AF65-F5344CB8AC3E}">
        <p14:creationId xmlns:p14="http://schemas.microsoft.com/office/powerpoint/2010/main" val="35641391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28</a:t>
            </a:fld>
            <a:endParaRPr lang="en-US" dirty="0"/>
          </a:p>
        </p:txBody>
      </p:sp>
    </p:spTree>
    <p:extLst>
      <p:ext uri="{BB962C8B-B14F-4D97-AF65-F5344CB8AC3E}">
        <p14:creationId xmlns:p14="http://schemas.microsoft.com/office/powerpoint/2010/main" val="40778655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29</a:t>
            </a:fld>
            <a:endParaRPr lang="en-US" dirty="0"/>
          </a:p>
        </p:txBody>
      </p:sp>
    </p:spTree>
    <p:extLst>
      <p:ext uri="{BB962C8B-B14F-4D97-AF65-F5344CB8AC3E}">
        <p14:creationId xmlns:p14="http://schemas.microsoft.com/office/powerpoint/2010/main" val="3193368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a:t>
            </a:fld>
            <a:endParaRPr lang="en-US" dirty="0"/>
          </a:p>
        </p:txBody>
      </p:sp>
    </p:spTree>
    <p:extLst>
      <p:ext uri="{BB962C8B-B14F-4D97-AF65-F5344CB8AC3E}">
        <p14:creationId xmlns:p14="http://schemas.microsoft.com/office/powerpoint/2010/main" val="17675129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30</a:t>
            </a:fld>
            <a:endParaRPr lang="en-US" dirty="0"/>
          </a:p>
        </p:txBody>
      </p:sp>
    </p:spTree>
    <p:extLst>
      <p:ext uri="{BB962C8B-B14F-4D97-AF65-F5344CB8AC3E}">
        <p14:creationId xmlns:p14="http://schemas.microsoft.com/office/powerpoint/2010/main" val="29345200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31</a:t>
            </a:fld>
            <a:endParaRPr lang="en-US" dirty="0"/>
          </a:p>
        </p:txBody>
      </p:sp>
    </p:spTree>
    <p:extLst>
      <p:ext uri="{BB962C8B-B14F-4D97-AF65-F5344CB8AC3E}">
        <p14:creationId xmlns:p14="http://schemas.microsoft.com/office/powerpoint/2010/main" val="14466643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32</a:t>
            </a:fld>
            <a:endParaRPr lang="en-US" dirty="0"/>
          </a:p>
        </p:txBody>
      </p:sp>
    </p:spTree>
    <p:extLst>
      <p:ext uri="{BB962C8B-B14F-4D97-AF65-F5344CB8AC3E}">
        <p14:creationId xmlns:p14="http://schemas.microsoft.com/office/powerpoint/2010/main" val="17713245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33</a:t>
            </a:fld>
            <a:endParaRPr lang="en-US" dirty="0"/>
          </a:p>
        </p:txBody>
      </p:sp>
    </p:spTree>
    <p:extLst>
      <p:ext uri="{BB962C8B-B14F-4D97-AF65-F5344CB8AC3E}">
        <p14:creationId xmlns:p14="http://schemas.microsoft.com/office/powerpoint/2010/main" val="34926410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34</a:t>
            </a:fld>
            <a:endParaRPr lang="en-US" dirty="0"/>
          </a:p>
        </p:txBody>
      </p:sp>
    </p:spTree>
    <p:extLst>
      <p:ext uri="{BB962C8B-B14F-4D97-AF65-F5344CB8AC3E}">
        <p14:creationId xmlns:p14="http://schemas.microsoft.com/office/powerpoint/2010/main" val="16246756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35</a:t>
            </a:fld>
            <a:endParaRPr lang="en-US" dirty="0"/>
          </a:p>
        </p:txBody>
      </p:sp>
    </p:spTree>
    <p:extLst>
      <p:ext uri="{BB962C8B-B14F-4D97-AF65-F5344CB8AC3E}">
        <p14:creationId xmlns:p14="http://schemas.microsoft.com/office/powerpoint/2010/main" val="40391222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36</a:t>
            </a:fld>
            <a:endParaRPr lang="en-US" dirty="0"/>
          </a:p>
        </p:txBody>
      </p:sp>
    </p:spTree>
    <p:extLst>
      <p:ext uri="{BB962C8B-B14F-4D97-AF65-F5344CB8AC3E}">
        <p14:creationId xmlns:p14="http://schemas.microsoft.com/office/powerpoint/2010/main" val="33127040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37</a:t>
            </a:fld>
            <a:endParaRPr lang="en-US" dirty="0"/>
          </a:p>
        </p:txBody>
      </p:sp>
    </p:spTree>
    <p:extLst>
      <p:ext uri="{BB962C8B-B14F-4D97-AF65-F5344CB8AC3E}">
        <p14:creationId xmlns:p14="http://schemas.microsoft.com/office/powerpoint/2010/main" val="28561853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38</a:t>
            </a:fld>
            <a:endParaRPr lang="en-US" dirty="0"/>
          </a:p>
        </p:txBody>
      </p:sp>
    </p:spTree>
    <p:extLst>
      <p:ext uri="{BB962C8B-B14F-4D97-AF65-F5344CB8AC3E}">
        <p14:creationId xmlns:p14="http://schemas.microsoft.com/office/powerpoint/2010/main" val="30844089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39</a:t>
            </a:fld>
            <a:endParaRPr lang="en-US" dirty="0"/>
          </a:p>
        </p:txBody>
      </p:sp>
    </p:spTree>
    <p:extLst>
      <p:ext uri="{BB962C8B-B14F-4D97-AF65-F5344CB8AC3E}">
        <p14:creationId xmlns:p14="http://schemas.microsoft.com/office/powerpoint/2010/main" val="1586362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a:t>
            </a:fld>
            <a:endParaRPr lang="en-US" dirty="0"/>
          </a:p>
        </p:txBody>
      </p:sp>
    </p:spTree>
    <p:extLst>
      <p:ext uri="{BB962C8B-B14F-4D97-AF65-F5344CB8AC3E}">
        <p14:creationId xmlns:p14="http://schemas.microsoft.com/office/powerpoint/2010/main" val="12888694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40</a:t>
            </a:fld>
            <a:endParaRPr lang="en-US" dirty="0"/>
          </a:p>
        </p:txBody>
      </p:sp>
    </p:spTree>
    <p:extLst>
      <p:ext uri="{BB962C8B-B14F-4D97-AF65-F5344CB8AC3E}">
        <p14:creationId xmlns:p14="http://schemas.microsoft.com/office/powerpoint/2010/main" val="3775375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41</a:t>
            </a:fld>
            <a:endParaRPr lang="en-US" dirty="0"/>
          </a:p>
        </p:txBody>
      </p:sp>
    </p:spTree>
    <p:extLst>
      <p:ext uri="{BB962C8B-B14F-4D97-AF65-F5344CB8AC3E}">
        <p14:creationId xmlns:p14="http://schemas.microsoft.com/office/powerpoint/2010/main" val="25531690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42</a:t>
            </a:fld>
            <a:endParaRPr lang="en-US" dirty="0"/>
          </a:p>
        </p:txBody>
      </p:sp>
    </p:spTree>
    <p:extLst>
      <p:ext uri="{BB962C8B-B14F-4D97-AF65-F5344CB8AC3E}">
        <p14:creationId xmlns:p14="http://schemas.microsoft.com/office/powerpoint/2010/main" val="24840445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43</a:t>
            </a:fld>
            <a:endParaRPr lang="en-US" dirty="0"/>
          </a:p>
        </p:txBody>
      </p:sp>
    </p:spTree>
    <p:extLst>
      <p:ext uri="{BB962C8B-B14F-4D97-AF65-F5344CB8AC3E}">
        <p14:creationId xmlns:p14="http://schemas.microsoft.com/office/powerpoint/2010/main" val="33097481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44</a:t>
            </a:fld>
            <a:endParaRPr lang="en-US" dirty="0"/>
          </a:p>
        </p:txBody>
      </p:sp>
    </p:spTree>
    <p:extLst>
      <p:ext uri="{BB962C8B-B14F-4D97-AF65-F5344CB8AC3E}">
        <p14:creationId xmlns:p14="http://schemas.microsoft.com/office/powerpoint/2010/main" val="6990024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45</a:t>
            </a:fld>
            <a:endParaRPr lang="en-US" dirty="0"/>
          </a:p>
        </p:txBody>
      </p:sp>
    </p:spTree>
    <p:extLst>
      <p:ext uri="{BB962C8B-B14F-4D97-AF65-F5344CB8AC3E}">
        <p14:creationId xmlns:p14="http://schemas.microsoft.com/office/powerpoint/2010/main" val="31732140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46</a:t>
            </a:fld>
            <a:endParaRPr lang="en-US" dirty="0"/>
          </a:p>
        </p:txBody>
      </p:sp>
    </p:spTree>
    <p:extLst>
      <p:ext uri="{BB962C8B-B14F-4D97-AF65-F5344CB8AC3E}">
        <p14:creationId xmlns:p14="http://schemas.microsoft.com/office/powerpoint/2010/main" val="3957904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a:t>
            </a:fld>
            <a:endParaRPr lang="en-US" dirty="0"/>
          </a:p>
        </p:txBody>
      </p:sp>
    </p:spTree>
    <p:extLst>
      <p:ext uri="{BB962C8B-B14F-4D97-AF65-F5344CB8AC3E}">
        <p14:creationId xmlns:p14="http://schemas.microsoft.com/office/powerpoint/2010/main" val="3657765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a:t>
            </a:fld>
            <a:endParaRPr lang="en-US" dirty="0"/>
          </a:p>
        </p:txBody>
      </p:sp>
    </p:spTree>
    <p:extLst>
      <p:ext uri="{BB962C8B-B14F-4D97-AF65-F5344CB8AC3E}">
        <p14:creationId xmlns:p14="http://schemas.microsoft.com/office/powerpoint/2010/main" val="2465793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a:t>
            </a:fld>
            <a:endParaRPr lang="en-US" dirty="0"/>
          </a:p>
        </p:txBody>
      </p:sp>
    </p:spTree>
    <p:extLst>
      <p:ext uri="{BB962C8B-B14F-4D97-AF65-F5344CB8AC3E}">
        <p14:creationId xmlns:p14="http://schemas.microsoft.com/office/powerpoint/2010/main" val="4111859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8</a:t>
            </a:fld>
            <a:endParaRPr lang="en-US" dirty="0"/>
          </a:p>
        </p:txBody>
      </p:sp>
    </p:spTree>
    <p:extLst>
      <p:ext uri="{BB962C8B-B14F-4D97-AF65-F5344CB8AC3E}">
        <p14:creationId xmlns:p14="http://schemas.microsoft.com/office/powerpoint/2010/main" val="3338479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9</a:t>
            </a:fld>
            <a:endParaRPr lang="en-US" dirty="0"/>
          </a:p>
        </p:txBody>
      </p:sp>
    </p:spTree>
    <p:extLst>
      <p:ext uri="{BB962C8B-B14F-4D97-AF65-F5344CB8AC3E}">
        <p14:creationId xmlns:p14="http://schemas.microsoft.com/office/powerpoint/2010/main" val="923887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FF0C25F-65ED-4B73-85C5-202F4C738597}" type="datetime1">
              <a:rPr lang="en-US" smtClean="0"/>
              <a:t>11/28/2018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2475664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831023-42B8-48D6-8759-38078A4B79CC}" type="datetime1">
              <a:rPr lang="en-US" smtClean="0"/>
              <a:t>11/28/2018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550118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5EC69A-F500-4A9D-B61C-F5091DD2C727}" type="datetime1">
              <a:rPr lang="en-US" smtClean="0"/>
              <a:t>11/28/2018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7386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3AF077-5ADA-4D53-9C31-27E136949202}" type="datetime1">
              <a:rPr lang="en-US" smtClean="0"/>
              <a:t>11/28/2018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448800" y="0"/>
            <a:ext cx="2743200" cy="365125"/>
          </a:xfrm>
        </p:spPr>
        <p:txBody>
          <a:bodyPr/>
          <a:lstStyle>
            <a:lvl1pPr>
              <a:defRPr>
                <a:solidFill>
                  <a:srgbClr val="FFFF00"/>
                </a:solidFill>
              </a:defRPr>
            </a:lvl1pPr>
          </a:lstStyle>
          <a:p>
            <a:fld id="{1C20BA80-1909-427C-B3BD-3DD8AEAFD5BE}" type="slidenum">
              <a:rPr lang="en-US" smtClean="0"/>
              <a:pPr/>
              <a:t>‹#›</a:t>
            </a:fld>
            <a:endParaRPr lang="en-US" dirty="0"/>
          </a:p>
        </p:txBody>
      </p:sp>
    </p:spTree>
    <p:extLst>
      <p:ext uri="{BB962C8B-B14F-4D97-AF65-F5344CB8AC3E}">
        <p14:creationId xmlns:p14="http://schemas.microsoft.com/office/powerpoint/2010/main" val="747129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87D5EF-D3AA-4DDB-99C8-497F8A27F6F0}" type="datetime1">
              <a:rPr lang="en-US" smtClean="0"/>
              <a:t>11/28/2018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3655046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3569DA-F0BE-48C2-9E54-DD6F731B072E}" type="datetime1">
              <a:rPr lang="en-US" smtClean="0"/>
              <a:t>11/28/2018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3151693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0FD457-FAAA-480B-BC00-0D6A59C1AA3D}" type="datetime1">
              <a:rPr lang="en-US" smtClean="0"/>
              <a:t>11/28/2018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4234414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CC234F5-3FB1-4F32-836D-B57BA95CBC29}" type="datetime1">
              <a:rPr lang="en-US" smtClean="0"/>
              <a:t>11/28/2018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3149237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F5F2E3-AE90-488D-8146-868293815B65}" type="datetime1">
              <a:rPr lang="en-US" smtClean="0"/>
              <a:t>11/28/2018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1320316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9740AA-A86E-4197-8C83-723554E81E00}" type="datetime1">
              <a:rPr lang="en-US" smtClean="0"/>
              <a:t>11/28/2018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1826654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1B2A70-A184-4158-8A37-ADCD1DFAD00B}" type="datetime1">
              <a:rPr lang="en-US" smtClean="0"/>
              <a:t>11/28/2018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1306172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5000">
              <a:schemeClr val="accent1">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AEF0BB-8B56-4A48-9893-D90F7549EB85}" type="datetime1">
              <a:rPr lang="en-US" smtClean="0"/>
              <a:t>11/28/2018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20BA80-1909-427C-B3BD-3DD8AEAFD5BE}" type="slidenum">
              <a:rPr lang="en-US" smtClean="0"/>
              <a:t>‹#›</a:t>
            </a:fld>
            <a:endParaRPr lang="en-US" dirty="0"/>
          </a:p>
        </p:txBody>
      </p:sp>
    </p:spTree>
    <p:extLst>
      <p:ext uri="{BB962C8B-B14F-4D97-AF65-F5344CB8AC3E}">
        <p14:creationId xmlns:p14="http://schemas.microsoft.com/office/powerpoint/2010/main" val="1554384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jpeg"/></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jpeg"/><Relationship Id="rId7"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researchgate.net/publication/45882061_Feature-Weighted_Linear_Stacking"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hyperlink" Target="http://rasbt.github.io/mlxtend/user_guide/classifier/StackingClassifier/" TargetMode="External"/><Relationship Id="rId4" Type="http://schemas.openxmlformats.org/officeDocument/2006/relationships/hyperlink" Target="https://support.sas.com/resources/papers/proceedings17/SAS0437-2017.pdf"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46514" y="2117627"/>
            <a:ext cx="8098971" cy="1885206"/>
          </a:xfrm>
          <a:noFill/>
        </p:spPr>
        <p:txBody>
          <a:bodyPr>
            <a:noAutofit/>
          </a:bodyPr>
          <a:lstStyle/>
          <a:p>
            <a:br>
              <a:rPr lang="en-US" sz="7000" b="1">
                <a:solidFill>
                  <a:schemeClr val="bg1"/>
                </a:solidFill>
              </a:rPr>
            </a:br>
            <a:br>
              <a:rPr lang="en-US" sz="7000" b="1">
                <a:solidFill>
                  <a:schemeClr val="bg1"/>
                </a:solidFill>
              </a:rPr>
            </a:br>
            <a:br>
              <a:rPr lang="en-US" sz="7000" b="1">
                <a:solidFill>
                  <a:schemeClr val="bg1"/>
                </a:solidFill>
              </a:rPr>
            </a:br>
            <a:r>
              <a:rPr lang="en-US" sz="7000" b="1">
                <a:solidFill>
                  <a:schemeClr val="accent5">
                    <a:lumMod val="50000"/>
                  </a:schemeClr>
                </a:solidFill>
              </a:rPr>
              <a:t>CS 584</a:t>
            </a:r>
            <a:br>
              <a:rPr lang="en-US" sz="7000" b="1">
                <a:solidFill>
                  <a:schemeClr val="accent5">
                    <a:lumMod val="50000"/>
                  </a:schemeClr>
                </a:solidFill>
              </a:rPr>
            </a:br>
            <a:r>
              <a:rPr lang="en-US" sz="7000" b="1">
                <a:solidFill>
                  <a:schemeClr val="accent5">
                    <a:lumMod val="50000"/>
                  </a:schemeClr>
                </a:solidFill>
              </a:rPr>
              <a:t>Machine Learning</a:t>
            </a:r>
          </a:p>
        </p:txBody>
      </p:sp>
      <p:sp>
        <p:nvSpPr>
          <p:cNvPr id="3" name="Subtitle 2"/>
          <p:cNvSpPr>
            <a:spLocks noGrp="1"/>
          </p:cNvSpPr>
          <p:nvPr>
            <p:ph type="subTitle" idx="1"/>
          </p:nvPr>
        </p:nvSpPr>
        <p:spPr>
          <a:xfrm>
            <a:off x="1524000" y="4740373"/>
            <a:ext cx="9144000" cy="1655762"/>
          </a:xfrm>
        </p:spPr>
        <p:txBody>
          <a:bodyPr anchor="ctr">
            <a:normAutofit/>
          </a:bodyPr>
          <a:lstStyle/>
          <a:p>
            <a:r>
              <a:rPr lang="en-US" sz="4000" dirty="0"/>
              <a:t>Week 15</a:t>
            </a:r>
          </a:p>
          <a:p>
            <a:r>
              <a:rPr lang="en-US" sz="4000" dirty="0"/>
              <a:t>November28, 2018</a:t>
            </a:r>
          </a:p>
        </p:txBody>
      </p:sp>
      <p:sp>
        <p:nvSpPr>
          <p:cNvPr id="9" name="Slide Number Placeholder 8"/>
          <p:cNvSpPr>
            <a:spLocks noGrp="1"/>
          </p:cNvSpPr>
          <p:nvPr>
            <p:ph type="sldNum" sz="quarter" idx="12"/>
          </p:nvPr>
        </p:nvSpPr>
        <p:spPr>
          <a:xfrm>
            <a:off x="9448800" y="0"/>
            <a:ext cx="2743200" cy="365125"/>
          </a:xfrm>
        </p:spPr>
        <p:txBody>
          <a:bodyPr/>
          <a:lstStyle/>
          <a:p>
            <a:fld id="{1C20BA80-1909-427C-B3BD-3DD8AEAFD5BE}" type="slidenum">
              <a:rPr lang="en-US" smtClean="0">
                <a:solidFill>
                  <a:srgbClr val="FFFF00"/>
                </a:solidFill>
              </a:rPr>
              <a:t>1</a:t>
            </a:fld>
            <a:endParaRPr lang="en-US">
              <a:solidFill>
                <a:srgbClr val="FFFF00"/>
              </a:solidFill>
            </a:endParaRPr>
          </a:p>
        </p:txBody>
      </p:sp>
      <p:pic>
        <p:nvPicPr>
          <p:cNvPr id="13" name="Picture 12">
            <a:extLst>
              <a:ext uri="{FF2B5EF4-FFF2-40B4-BE49-F238E27FC236}">
                <a16:creationId xmlns:a16="http://schemas.microsoft.com/office/drawing/2014/main" id="{A41E5C9E-5B35-47BB-8A82-326EB98205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2562"/>
            <a:ext cx="12192000" cy="131662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633785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The Motivation of Gradient Boosting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Suppose we have built this model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0</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r>
                      <a:rPr lang="en-US" i="1">
                        <a:latin typeface="Cambria Math" panose="02040503050406030204" pitchFamily="18" charset="0"/>
                      </a:rPr>
                      <m:t>𝑎</m:t>
                    </m:r>
                  </m:oMath>
                </a14:m>
                <a:r>
                  <a:rPr lang="en-US" dirty="0"/>
                  <a:t> to approximate the actual linear regression model </a:t>
                </a:r>
                <a14:m>
                  <m:oMath xmlns:m="http://schemas.openxmlformats.org/officeDocument/2006/math">
                    <m:r>
                      <a:rPr lang="en-US" b="0" i="1" smtClean="0">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𝐹</m:t>
                    </m:r>
                    <m:d>
                      <m:dPr>
                        <m:ctrlPr>
                          <a:rPr lang="en-US" i="1">
                            <a:latin typeface="Cambria Math" panose="02040503050406030204" pitchFamily="18" charset="0"/>
                          </a:rPr>
                        </m:ctrlPr>
                      </m:dPr>
                      <m:e>
                        <m:r>
                          <a:rPr lang="en-US" i="1">
                            <a:latin typeface="Cambria Math" panose="02040503050406030204" pitchFamily="18" charset="0"/>
                          </a:rPr>
                          <m:t>𝑥</m:t>
                        </m:r>
                      </m:e>
                    </m:d>
                    <m:r>
                      <a:rPr lang="en-US" b="0" i="0" smtClean="0">
                        <a:latin typeface="Cambria Math" panose="02040503050406030204" pitchFamily="18" charset="0"/>
                      </a:rPr>
                      <m:t>.</m:t>
                    </m:r>
                  </m:oMath>
                </a14:m>
                <a:endParaRPr lang="en-US" dirty="0"/>
              </a:p>
              <a:p>
                <a:r>
                  <a:rPr lang="en-US" dirty="0"/>
                  <a:t>Rewrite </a:t>
                </a:r>
                <a14:m>
                  <m:oMath xmlns:m="http://schemas.openxmlformats.org/officeDocument/2006/math">
                    <m:r>
                      <a:rPr lang="en-US" b="0" i="1" smtClean="0">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𝐹</m:t>
                    </m:r>
                    <m:d>
                      <m:dPr>
                        <m:ctrlPr>
                          <a:rPr lang="en-US" i="1">
                            <a:latin typeface="Cambria Math" panose="02040503050406030204" pitchFamily="18" charset="0"/>
                          </a:rPr>
                        </m:ctrlPr>
                      </m:dPr>
                      <m:e>
                        <m:r>
                          <a:rPr lang="en-US" i="1">
                            <a:latin typeface="Cambria Math" panose="02040503050406030204" pitchFamily="18" charset="0"/>
                          </a:rPr>
                          <m:t>𝑥</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0</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0</m:t>
                            </m:r>
                          </m:sub>
                        </m:sSub>
                        <m:d>
                          <m:dPr>
                            <m:ctrlPr>
                              <a:rPr lang="en-US" i="1">
                                <a:latin typeface="Cambria Math" panose="02040503050406030204" pitchFamily="18" charset="0"/>
                              </a:rPr>
                            </m:ctrlPr>
                          </m:dPr>
                          <m:e>
                            <m:r>
                              <a:rPr lang="en-US" i="1">
                                <a:latin typeface="Cambria Math" panose="02040503050406030204" pitchFamily="18" charset="0"/>
                              </a:rPr>
                              <m:t>𝑥</m:t>
                            </m:r>
                          </m:e>
                        </m:d>
                      </m:e>
                    </m:d>
                  </m:oMath>
                </a14:m>
                <a:r>
                  <a:rPr lang="en-US" dirty="0"/>
                  <a:t>.  This means that we extracted information from the residual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0</m:t>
                            </m:r>
                          </m:sub>
                        </m:sSub>
                        <m:d>
                          <m:dPr>
                            <m:ctrlPr>
                              <a:rPr lang="en-US" i="1">
                                <a:latin typeface="Cambria Math" panose="02040503050406030204" pitchFamily="18" charset="0"/>
                              </a:rPr>
                            </m:ctrlPr>
                          </m:dPr>
                          <m:e>
                            <m:r>
                              <a:rPr lang="en-US" i="1">
                                <a:latin typeface="Cambria Math" panose="02040503050406030204" pitchFamily="18" charset="0"/>
                              </a:rPr>
                              <m:t>𝑥</m:t>
                            </m:r>
                          </m:e>
                        </m:d>
                      </m:e>
                    </m:d>
                  </m:oMath>
                </a14:m>
                <a:r>
                  <a:rPr lang="en-US" dirty="0"/>
                  <a:t> and used the additional information to boost the weaker model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0</m:t>
                        </m:r>
                      </m:sub>
                    </m:sSub>
                  </m:oMath>
                </a14:m>
                <a:r>
                  <a:rPr lang="en-US" dirty="0"/>
                  <a:t>.</a:t>
                </a:r>
              </a:p>
              <a:p>
                <a:r>
                  <a:rPr lang="en-US" dirty="0"/>
                  <a:t>Using the relation between the residual and the gradient, we have </a:t>
                </a:r>
                <a14:m>
                  <m:oMath xmlns:m="http://schemas.openxmlformats.org/officeDocument/2006/math">
                    <m:r>
                      <a:rPr lang="en-US" i="1">
                        <a:latin typeface="Cambria Math" panose="02040503050406030204" pitchFamily="18" charset="0"/>
                      </a:rPr>
                      <m:t>𝐹</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0</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𝑑𝐿</m:t>
                        </m:r>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0</m:t>
                            </m:r>
                          </m:sub>
                        </m:sSub>
                      </m:den>
                    </m:f>
                  </m:oMath>
                </a14:m>
                <a:r>
                  <a:rPr lang="en-US" dirty="0"/>
                  <a:t>.</a:t>
                </a:r>
              </a:p>
              <a:p>
                <a:r>
                  <a:rPr lang="en-US" dirty="0"/>
                  <a:t>This equation above looks like the gradient descent formula.  Here we have Gradient Boosting.</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r="-580" b="-154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10</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187612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History of Boosting Algorithms</a:t>
            </a:r>
          </a:p>
        </p:txBody>
      </p:sp>
      <p:sp>
        <p:nvSpPr>
          <p:cNvPr id="3" name="Content Placeholder 2"/>
          <p:cNvSpPr>
            <a:spLocks noGrp="1"/>
          </p:cNvSpPr>
          <p:nvPr>
            <p:ph idx="1"/>
          </p:nvPr>
        </p:nvSpPr>
        <p:spPr/>
        <p:txBody>
          <a:bodyPr>
            <a:normAutofit fontScale="92500" lnSpcReduction="10000"/>
          </a:bodyPr>
          <a:lstStyle/>
          <a:p>
            <a:r>
              <a:rPr lang="en-US" b="1" dirty="0"/>
              <a:t>AdaBoost</a:t>
            </a:r>
            <a:r>
              <a:rPr lang="en-US" dirty="0"/>
              <a:t>. Yoav Freund and Robert E. </a:t>
            </a:r>
            <a:r>
              <a:rPr lang="en-US" dirty="0" err="1"/>
              <a:t>Schapire</a:t>
            </a:r>
            <a:r>
              <a:rPr lang="en-US" dirty="0"/>
              <a:t> (1997). A decision-theoretic generalization of on-line learning and an application to boosting. </a:t>
            </a:r>
            <a:r>
              <a:rPr lang="en-US" i="1" dirty="0"/>
              <a:t>Journal of Computer and System Sciences</a:t>
            </a:r>
            <a:r>
              <a:rPr lang="en-US" dirty="0"/>
              <a:t>, </a:t>
            </a:r>
            <a:r>
              <a:rPr lang="en-US" b="1" dirty="0"/>
              <a:t>55</a:t>
            </a:r>
            <a:r>
              <a:rPr lang="en-US" dirty="0"/>
              <a:t>(1): 119-139.</a:t>
            </a:r>
          </a:p>
          <a:p>
            <a:pPr lvl="1"/>
            <a:r>
              <a:rPr lang="en-US" dirty="0"/>
              <a:t>A preliminary version appeared in the </a:t>
            </a:r>
            <a:r>
              <a:rPr lang="en-US" i="1" dirty="0"/>
              <a:t>Proceedings of the Second European Conference on Computational Learning Theory</a:t>
            </a:r>
            <a:r>
              <a:rPr lang="en-US" dirty="0"/>
              <a:t>, 1995. pages 23-37</a:t>
            </a:r>
          </a:p>
          <a:p>
            <a:pPr lvl="1"/>
            <a:r>
              <a:rPr lang="en-US" dirty="0"/>
              <a:t>Yoav Freund (1961 -), Professor of Computer Science and Engineering, University of California San Diego.</a:t>
            </a:r>
          </a:p>
          <a:p>
            <a:pPr lvl="1"/>
            <a:r>
              <a:rPr lang="en-US" dirty="0"/>
              <a:t>Robert E. </a:t>
            </a:r>
            <a:r>
              <a:rPr lang="en-US" dirty="0" err="1"/>
              <a:t>Schapire</a:t>
            </a:r>
            <a:r>
              <a:rPr lang="en-US" dirty="0"/>
              <a:t> (1963 - ), Principal Researcher, Microsoft Research in New York City.</a:t>
            </a:r>
          </a:p>
          <a:p>
            <a:r>
              <a:rPr lang="en-US" b="1" dirty="0"/>
              <a:t>Formulate AdaBoost as gradient descent with a special loss function</a:t>
            </a:r>
            <a:r>
              <a:rPr lang="en-US" dirty="0"/>
              <a:t>. Leo </a:t>
            </a:r>
            <a:r>
              <a:rPr lang="en-US" dirty="0" err="1"/>
              <a:t>Breiman</a:t>
            </a:r>
            <a:r>
              <a:rPr lang="en-US" dirty="0"/>
              <a:t> (1998). Arcing Classifiers. </a:t>
            </a:r>
            <a:r>
              <a:rPr lang="en-US" i="1" dirty="0"/>
              <a:t>The Annals of Statistics</a:t>
            </a:r>
            <a:r>
              <a:rPr lang="en-US" dirty="0"/>
              <a:t>, </a:t>
            </a:r>
            <a:r>
              <a:rPr lang="en-US" b="1" dirty="0"/>
              <a:t>26</a:t>
            </a:r>
            <a:r>
              <a:rPr lang="en-US" dirty="0"/>
              <a:t>(3): 801-849.</a:t>
            </a:r>
          </a:p>
          <a:p>
            <a:pPr lvl="1"/>
            <a:r>
              <a:rPr lang="en-US" dirty="0"/>
              <a:t>Leo </a:t>
            </a:r>
            <a:r>
              <a:rPr lang="en-US" dirty="0" err="1"/>
              <a:t>Breiman</a:t>
            </a:r>
            <a:r>
              <a:rPr lang="en-US" dirty="0"/>
              <a:t> (1928 – 2005), Professor Emeritus of Statistics at the University of California, Berkeley.</a:t>
            </a:r>
          </a:p>
          <a:p>
            <a:endParaRPr lang="en-US" dirty="0"/>
          </a:p>
          <a:p>
            <a:endParaRPr lang="en-US" dirty="0"/>
          </a:p>
          <a:p>
            <a:pPr marL="0"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11</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318755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History of Boosting Algorithms</a:t>
            </a:r>
          </a:p>
        </p:txBody>
      </p:sp>
      <p:sp>
        <p:nvSpPr>
          <p:cNvPr id="3" name="Content Placeholder 2"/>
          <p:cNvSpPr>
            <a:spLocks noGrp="1"/>
          </p:cNvSpPr>
          <p:nvPr>
            <p:ph idx="1"/>
          </p:nvPr>
        </p:nvSpPr>
        <p:spPr/>
        <p:txBody>
          <a:bodyPr>
            <a:normAutofit/>
          </a:bodyPr>
          <a:lstStyle/>
          <a:p>
            <a:r>
              <a:rPr lang="en-US" b="1" dirty="0"/>
              <a:t>Generalize AdaBoost to Gradient Boosting with a general loss function</a:t>
            </a:r>
            <a:r>
              <a:rPr lang="en-US" dirty="0"/>
              <a:t>. Jerome H. Friedman (2001). Greedy Function Approximation: A Gradient Boosting Machine. </a:t>
            </a:r>
            <a:r>
              <a:rPr lang="en-US" i="1" dirty="0"/>
              <a:t>The Annals of Statistics</a:t>
            </a:r>
            <a:r>
              <a:rPr lang="en-US" dirty="0"/>
              <a:t>, </a:t>
            </a:r>
            <a:r>
              <a:rPr lang="en-US" b="1" dirty="0"/>
              <a:t>29</a:t>
            </a:r>
            <a:r>
              <a:rPr lang="en-US" dirty="0"/>
              <a:t>(5): 1189-1232.</a:t>
            </a:r>
          </a:p>
          <a:p>
            <a:pPr lvl="1"/>
            <a:r>
              <a:rPr lang="en-US" dirty="0"/>
              <a:t>Jerome H. Friedman (1939 - ), Professor Emeritus of Statistics, Stanford University.</a:t>
            </a:r>
          </a:p>
          <a:p>
            <a:pPr marL="0"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12</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682380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Gradient Boosting (Friedman, 2001)</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Using a training sample </a:t>
                </a:r>
                <a14:m>
                  <m:oMath xmlns:m="http://schemas.openxmlformats.org/officeDocument/2006/math">
                    <m:d>
                      <m:dPr>
                        <m:begChr m:val="{"/>
                        <m:endChr m:val="}"/>
                        <m:ctrlPr>
                          <a:rPr lang="en-US" i="1" smtClean="0">
                            <a:latin typeface="Cambria Math" panose="02040503050406030204" pitchFamily="18" charset="0"/>
                          </a:rPr>
                        </m:ctrlPr>
                      </m:d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𝑛</m:t>
                        </m:r>
                      </m:e>
                    </m:d>
                  </m:oMath>
                </a14:m>
                <a:r>
                  <a:rPr lang="en-US" dirty="0"/>
                  <a:t> where </a:t>
                </a:r>
                <a14:m>
                  <m:oMath xmlns:m="http://schemas.openxmlformats.org/officeDocument/2006/math">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 </m:t>
                    </m:r>
                  </m:oMath>
                </a14:m>
                <a:r>
                  <a:rPr lang="en-US" dirty="0"/>
                  <a:t>are arrays of values of the predictors and target variable respectively.</a:t>
                </a:r>
              </a:p>
              <a:p>
                <a:r>
                  <a:rPr lang="en-US" dirty="0"/>
                  <a:t>The model assumes that there is a function </a:t>
                </a:r>
                <a14:m>
                  <m:oMath xmlns:m="http://schemas.openxmlformats.org/officeDocument/2006/math">
                    <m:r>
                      <a:rPr lang="en-US" i="1">
                        <a:latin typeface="Cambria Math" panose="02040503050406030204" pitchFamily="18" charset="0"/>
                      </a:rPr>
                      <m:t>𝐹</m:t>
                    </m:r>
                  </m:oMath>
                </a14:m>
                <a:r>
                  <a:rPr lang="en-US" dirty="0"/>
                  <a:t> that maps the predictors to the target variable as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𝑖</m:t>
                            </m:r>
                          </m:sub>
                        </m:sSub>
                      </m:e>
                    </m:d>
                  </m:oMath>
                </a14:m>
                <a:r>
                  <a:rPr lang="en-US" dirty="0"/>
                  <a:t>.</a:t>
                </a:r>
              </a:p>
              <a:p>
                <a:r>
                  <a:rPr lang="en-US" dirty="0"/>
                  <a:t>Our goal is to estimate the function </a:t>
                </a:r>
                <a14:m>
                  <m:oMath xmlns:m="http://schemas.openxmlformats.org/officeDocument/2006/math">
                    <m:r>
                      <a:rPr lang="en-US" i="1">
                        <a:latin typeface="Cambria Math" panose="02040503050406030204" pitchFamily="18" charset="0"/>
                      </a:rPr>
                      <m:t>𝐹</m:t>
                    </m:r>
                  </m:oMath>
                </a14:m>
                <a:r>
                  <a:rPr lang="en-US" dirty="0"/>
                  <a:t> that minimize some loss function </a:t>
                </a:r>
                <a14:m>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e>
                        </m:d>
                      </m:e>
                    </m:d>
                  </m:oMath>
                </a14:m>
                <a:r>
                  <a:rPr lang="en-US" dirty="0"/>
                  <a:t> over the training sample </a:t>
                </a:r>
                <a14:m>
                  <m:oMath xmlns:m="http://schemas.openxmlformats.org/officeDocument/2006/math">
                    <m:d>
                      <m:dPr>
                        <m:begChr m:val="{"/>
                        <m:endChr m:val="}"/>
                        <m:ctrlPr>
                          <a:rPr lang="en-US" i="1">
                            <a:latin typeface="Cambria Math" panose="02040503050406030204" pitchFamily="18" charset="0"/>
                          </a:rPr>
                        </m:ctrlPr>
                      </m:d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d>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𝑛</m:t>
                        </m:r>
                      </m:e>
                    </m:d>
                  </m:oMath>
                </a14:m>
                <a:r>
                  <a:rPr lang="en-US" dirty="0"/>
                  <a:t>.</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13</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11028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Gradient Boosting (Friedman, 2001)</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Instead of finding one single solution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𝐹</m:t>
                        </m:r>
                      </m:e>
                    </m:acc>
                  </m:oMath>
                </a14:m>
                <a:r>
                  <a:rPr lang="en-US" dirty="0"/>
                  <a:t> to estimate </a:t>
                </a:r>
                <a14:m>
                  <m:oMath xmlns:m="http://schemas.openxmlformats.org/officeDocument/2006/math">
                    <m:r>
                      <a:rPr lang="en-US" i="1">
                        <a:latin typeface="Cambria Math" panose="02040503050406030204" pitchFamily="18" charset="0"/>
                      </a:rPr>
                      <m:t>𝐹</m:t>
                    </m:r>
                  </m:oMath>
                </a14:m>
                <a:r>
                  <a:rPr lang="en-US" dirty="0"/>
                  <a:t>, we iteratively update the solution as a sum of estimates</a:t>
                </a:r>
              </a:p>
              <a:p>
                <a:pPr marL="0" indent="0" algn="ctr">
                  <a:buNone/>
                </a:pPr>
                <a14:m>
                  <m:oMath xmlns:m="http://schemas.openxmlformats.org/officeDocument/2006/math">
                    <m:sSub>
                      <m:sSubPr>
                        <m:ctrlPr>
                          <a:rPr lang="en-US"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𝐹</m:t>
                            </m:r>
                          </m:e>
                        </m:acc>
                      </m:e>
                      <m:sub>
                        <m:r>
                          <a:rPr lang="en-US" b="0" i="1" smtClean="0">
                            <a:latin typeface="Cambria Math" panose="02040503050406030204" pitchFamily="18" charset="0"/>
                          </a:rPr>
                          <m:t>𝑀</m:t>
                        </m:r>
                      </m:sub>
                    </m:sSub>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𝑚</m:t>
                        </m:r>
                        <m:r>
                          <a:rPr lang="en-US" b="0" i="1" smtClean="0">
                            <a:latin typeface="Cambria Math" panose="02040503050406030204" pitchFamily="18" charset="0"/>
                          </a:rPr>
                          <m:t>=0</m:t>
                        </m:r>
                      </m:sub>
                      <m:sup>
                        <m:r>
                          <a:rPr lang="en-US" b="0" i="1" smtClean="0">
                            <a:latin typeface="Cambria Math" panose="02040503050406030204" pitchFamily="18" charset="0"/>
                          </a:rPr>
                          <m:t>𝑀</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𝑚</m:t>
                            </m:r>
                          </m:sub>
                        </m:sSub>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r>
                              <a:rPr lang="en-US" b="0" i="0" smtClean="0">
                                <a:latin typeface="Cambria Math" panose="02040503050406030204" pitchFamily="18" charset="0"/>
                              </a:rPr>
                              <m:t>; </m:t>
                            </m:r>
                            <m:sSub>
                              <m:sSubPr>
                                <m:ctrlPr>
                                  <a:rPr lang="en-US" i="1" smtClean="0">
                                    <a:latin typeface="Cambria Math" panose="02040503050406030204" pitchFamily="18" charset="0"/>
                                  </a:rPr>
                                </m:ctrlPr>
                              </m:sSubPr>
                              <m:e>
                                <m:r>
                                  <a:rPr lang="en-US" b="1" i="0" smtClean="0">
                                    <a:latin typeface="Cambria Math" panose="02040503050406030204" pitchFamily="18" charset="0"/>
                                  </a:rPr>
                                  <m:t>𝐚</m:t>
                                </m:r>
                              </m:e>
                              <m:sub>
                                <m:r>
                                  <a:rPr lang="en-US" b="0" i="1" smtClean="0">
                                    <a:latin typeface="Cambria Math" panose="02040503050406030204" pitchFamily="18" charset="0"/>
                                  </a:rPr>
                                  <m:t>𝑚</m:t>
                                </m:r>
                              </m:sub>
                            </m:sSub>
                          </m:e>
                        </m:d>
                      </m:e>
                    </m:nary>
                  </m:oMath>
                </a14:m>
                <a:r>
                  <a:rPr lang="en-US" sz="3200" dirty="0"/>
                  <a:t> </a:t>
                </a:r>
              </a:p>
              <a:p>
                <a:r>
                  <a:rPr lang="en-US" dirty="0"/>
                  <a:t>The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0</m:t>
                        </m:r>
                      </m:sub>
                    </m:sSub>
                    <m:d>
                      <m:dPr>
                        <m:ctrlPr>
                          <a:rPr lang="en-US" i="1">
                            <a:latin typeface="Cambria Math" panose="02040503050406030204" pitchFamily="18" charset="0"/>
                          </a:rPr>
                        </m:ctrlPr>
                      </m:dPr>
                      <m:e>
                        <m:r>
                          <a:rPr lang="en-US" b="1">
                            <a:latin typeface="Cambria Math" panose="02040503050406030204" pitchFamily="18" charset="0"/>
                          </a:rPr>
                          <m:t>𝐱</m:t>
                        </m:r>
                        <m:r>
                          <a:rPr lang="en-US">
                            <a:latin typeface="Cambria Math" panose="02040503050406030204" pitchFamily="18" charset="0"/>
                          </a:rPr>
                          <m:t>;</m:t>
                        </m:r>
                        <m:sSub>
                          <m:sSubPr>
                            <m:ctrlPr>
                              <a:rPr lang="en-US" i="1">
                                <a:latin typeface="Cambria Math" panose="02040503050406030204" pitchFamily="18" charset="0"/>
                              </a:rPr>
                            </m:ctrlPr>
                          </m:sSubPr>
                          <m:e>
                            <m:r>
                              <a:rPr lang="en-US" b="1">
                                <a:latin typeface="Cambria Math" panose="02040503050406030204" pitchFamily="18" charset="0"/>
                              </a:rPr>
                              <m:t>𝐚</m:t>
                            </m:r>
                          </m:e>
                          <m:sub>
                            <m:r>
                              <a:rPr lang="en-US" b="0" i="1" smtClean="0">
                                <a:latin typeface="Cambria Math" panose="02040503050406030204" pitchFamily="18" charset="0"/>
                              </a:rPr>
                              <m:t>0</m:t>
                            </m:r>
                          </m:sub>
                        </m:sSub>
                      </m:e>
                    </m:d>
                  </m:oMath>
                </a14:m>
                <a:r>
                  <a:rPr lang="en-US" dirty="0"/>
                  <a:t> is the initial estimate</a:t>
                </a:r>
              </a:p>
              <a:p>
                <a:r>
                  <a:rPr lang="en-US" dirty="0"/>
                  <a:t>The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h</m:t>
                        </m:r>
                      </m:e>
                      <m:sub>
                        <m:r>
                          <a:rPr lang="en-US" i="1">
                            <a:latin typeface="Cambria Math" panose="02040503050406030204" pitchFamily="18" charset="0"/>
                          </a:rPr>
                          <m:t>𝑚</m:t>
                        </m:r>
                      </m:sub>
                    </m:sSub>
                    <m:d>
                      <m:dPr>
                        <m:ctrlPr>
                          <a:rPr lang="en-US" i="1">
                            <a:latin typeface="Cambria Math" panose="02040503050406030204" pitchFamily="18" charset="0"/>
                          </a:rPr>
                        </m:ctrlPr>
                      </m:dPr>
                      <m:e>
                        <m:r>
                          <a:rPr lang="en-US" b="1">
                            <a:latin typeface="Cambria Math" panose="02040503050406030204" pitchFamily="18" charset="0"/>
                          </a:rPr>
                          <m:t>𝐱</m:t>
                        </m:r>
                        <m:r>
                          <a:rPr lang="en-US">
                            <a:latin typeface="Cambria Math" panose="02040503050406030204" pitchFamily="18" charset="0"/>
                          </a:rPr>
                          <m:t>;</m:t>
                        </m:r>
                        <m:sSub>
                          <m:sSubPr>
                            <m:ctrlPr>
                              <a:rPr lang="en-US" i="1">
                                <a:latin typeface="Cambria Math" panose="02040503050406030204" pitchFamily="18" charset="0"/>
                              </a:rPr>
                            </m:ctrlPr>
                          </m:sSubPr>
                          <m:e>
                            <m:r>
                              <a:rPr lang="en-US" b="1">
                                <a:latin typeface="Cambria Math" panose="02040503050406030204" pitchFamily="18" charset="0"/>
                              </a:rPr>
                              <m:t>𝐚</m:t>
                            </m:r>
                          </m:e>
                          <m:sub>
                            <m:r>
                              <a:rPr lang="en-US" i="1">
                                <a:latin typeface="Cambria Math" panose="02040503050406030204" pitchFamily="18" charset="0"/>
                              </a:rPr>
                              <m:t>𝑚</m:t>
                            </m:r>
                          </m:sub>
                        </m:sSub>
                      </m:e>
                    </m:d>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=1,…,</m:t>
                    </m:r>
                    <m:r>
                      <a:rPr lang="en-US" b="0" i="1" smtClean="0">
                        <a:latin typeface="Cambria Math" panose="02040503050406030204" pitchFamily="18" charset="0"/>
                      </a:rPr>
                      <m:t>𝑀</m:t>
                    </m:r>
                  </m:oMath>
                </a14:m>
                <a:r>
                  <a:rPr lang="en-US" dirty="0"/>
                  <a:t> are incremental estimates (“boosts”)</a:t>
                </a:r>
              </a:p>
              <a:p>
                <a:r>
                  <a:rPr lang="en-US" dirty="0"/>
                  <a:t>The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h</m:t>
                        </m:r>
                      </m:e>
                      <m:sub>
                        <m:r>
                          <a:rPr lang="en-US" i="1">
                            <a:latin typeface="Cambria Math" panose="02040503050406030204" pitchFamily="18" charset="0"/>
                          </a:rPr>
                          <m:t>𝑚</m:t>
                        </m:r>
                      </m:sub>
                    </m:sSub>
                    <m:d>
                      <m:dPr>
                        <m:ctrlPr>
                          <a:rPr lang="en-US" i="1">
                            <a:latin typeface="Cambria Math" panose="02040503050406030204" pitchFamily="18" charset="0"/>
                          </a:rPr>
                        </m:ctrlPr>
                      </m:dPr>
                      <m:e>
                        <m:r>
                          <a:rPr lang="en-US" b="1">
                            <a:latin typeface="Cambria Math" panose="02040503050406030204" pitchFamily="18" charset="0"/>
                          </a:rPr>
                          <m:t>𝐱</m:t>
                        </m:r>
                        <m:r>
                          <a:rPr lang="en-US">
                            <a:latin typeface="Cambria Math" panose="02040503050406030204" pitchFamily="18" charset="0"/>
                          </a:rPr>
                          <m:t>;</m:t>
                        </m:r>
                        <m:sSub>
                          <m:sSubPr>
                            <m:ctrlPr>
                              <a:rPr lang="en-US" i="1">
                                <a:latin typeface="Cambria Math" panose="02040503050406030204" pitchFamily="18" charset="0"/>
                              </a:rPr>
                            </m:ctrlPr>
                          </m:sSubPr>
                          <m:e>
                            <m:r>
                              <a:rPr lang="en-US" b="1">
                                <a:latin typeface="Cambria Math" panose="02040503050406030204" pitchFamily="18" charset="0"/>
                              </a:rPr>
                              <m:t>𝐚</m:t>
                            </m:r>
                          </m:e>
                          <m:sub>
                            <m:r>
                              <a:rPr lang="en-US" i="1">
                                <a:latin typeface="Cambria Math" panose="02040503050406030204" pitchFamily="18" charset="0"/>
                              </a:rPr>
                              <m:t>𝑚</m:t>
                            </m:r>
                          </m:sub>
                        </m:sSub>
                      </m:e>
                    </m:d>
                  </m:oMath>
                </a14:m>
                <a:r>
                  <a:rPr lang="en-US" dirty="0"/>
                  <a:t> are called the “weak learners” or the “base learners” with parameters </a:t>
                </a:r>
                <a14:m>
                  <m:oMath xmlns:m="http://schemas.openxmlformats.org/officeDocument/2006/math">
                    <m:sSub>
                      <m:sSubPr>
                        <m:ctrlPr>
                          <a:rPr lang="en-US" i="1">
                            <a:latin typeface="Cambria Math" panose="02040503050406030204" pitchFamily="18" charset="0"/>
                          </a:rPr>
                        </m:ctrlPr>
                      </m:sSubPr>
                      <m:e>
                        <m:r>
                          <a:rPr lang="en-US" b="1">
                            <a:latin typeface="Cambria Math" panose="02040503050406030204" pitchFamily="18" charset="0"/>
                          </a:rPr>
                          <m:t>𝐚</m:t>
                        </m:r>
                      </m:e>
                      <m:sub>
                        <m:r>
                          <a:rPr lang="en-US" i="1">
                            <a:latin typeface="Cambria Math" panose="02040503050406030204" pitchFamily="18" charset="0"/>
                          </a:rPr>
                          <m:t>𝑚</m:t>
                        </m:r>
                      </m:sub>
                    </m:sSub>
                  </m:oMath>
                </a14:m>
                <a:r>
                  <a:rPr lang="en-US" dirty="0"/>
                  <a:t>.  They are usually simple models such as linear regression models with one predictor or a shallow classification trees.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1961" r="-522"/>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14</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402474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Gradient Boosting (Friedman, 2001)</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For gradient descent, we ideally want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𝑚</m:t>
                        </m:r>
                      </m:sub>
                    </m:sSub>
                    <m:d>
                      <m:dPr>
                        <m:ctrlPr>
                          <a:rPr lang="en-US" i="1">
                            <a:latin typeface="Cambria Math" panose="02040503050406030204" pitchFamily="18" charset="0"/>
                          </a:rPr>
                        </m:ctrlPr>
                      </m:dPr>
                      <m:e>
                        <m:r>
                          <a:rPr lang="en-US" b="1" smtClean="0">
                            <a:latin typeface="Cambria Math" panose="02040503050406030204" pitchFamily="18" charset="0"/>
                          </a:rPr>
                          <m:t>𝐱</m:t>
                        </m:r>
                        <m:r>
                          <a:rPr lang="en-US">
                            <a:latin typeface="Cambria Math" panose="02040503050406030204" pitchFamily="18" charset="0"/>
                          </a:rPr>
                          <m:t>; </m:t>
                        </m:r>
                        <m:sSub>
                          <m:sSubPr>
                            <m:ctrlPr>
                              <a:rPr lang="en-US" i="1">
                                <a:latin typeface="Cambria Math" panose="02040503050406030204" pitchFamily="18" charset="0"/>
                              </a:rPr>
                            </m:ctrlPr>
                          </m:sSubPr>
                          <m:e>
                            <m:r>
                              <a:rPr lang="en-US" b="1">
                                <a:latin typeface="Cambria Math" panose="02040503050406030204" pitchFamily="18" charset="0"/>
                              </a:rPr>
                              <m:t>𝐚</m:t>
                            </m:r>
                          </m:e>
                          <m:sub>
                            <m:r>
                              <a:rPr lang="en-US" i="1">
                                <a:latin typeface="Cambria Math" panose="02040503050406030204" pitchFamily="18" charset="0"/>
                              </a:rPr>
                              <m:t>𝑚</m:t>
                            </m:r>
                          </m:sub>
                        </m:sSub>
                      </m:e>
                    </m:d>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𝑚</m:t>
                        </m:r>
                      </m:sub>
                    </m:sSub>
                    <m:d>
                      <m:dPr>
                        <m:ctrlPr>
                          <a:rPr lang="en-US" i="1" smtClean="0">
                            <a:latin typeface="Cambria Math" panose="02040503050406030204" pitchFamily="18" charset="0"/>
                          </a:rPr>
                        </m:ctrlPr>
                      </m:dPr>
                      <m:e>
                        <m:r>
                          <a:rPr lang="en-US" b="1" i="0" smtClean="0">
                            <a:latin typeface="Cambria Math" panose="02040503050406030204" pitchFamily="18" charset="0"/>
                          </a:rPr>
                          <m:t>𝐱</m:t>
                        </m:r>
                      </m:e>
                    </m:d>
                  </m:oMath>
                </a14:m>
                <a:r>
                  <a:rPr lang="en-US" dirty="0"/>
                  <a:t> where</a:t>
                </a:r>
                <a:br>
                  <a:rPr lang="en-US" dirty="0"/>
                </a:b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𝑚</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𝐿</m:t>
                                  </m:r>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𝐹</m:t>
                                      </m:r>
                                      <m:d>
                                        <m:dPr>
                                          <m:ctrlPr>
                                            <a:rPr lang="en-US" i="1">
                                              <a:latin typeface="Cambria Math" panose="02040503050406030204" pitchFamily="18" charset="0"/>
                                            </a:rPr>
                                          </m:ctrlPr>
                                        </m:dPr>
                                        <m:e>
                                          <m:r>
                                            <a:rPr lang="en-US" b="1" smtClean="0">
                                              <a:latin typeface="Cambria Math" panose="02040503050406030204" pitchFamily="18" charset="0"/>
                                            </a:rPr>
                                            <m:t>𝐱</m:t>
                                          </m:r>
                                        </m:e>
                                      </m:d>
                                    </m:e>
                                  </m:d>
                                </m:num>
                                <m:den>
                                  <m:r>
                                    <a:rPr lang="en-US" i="1">
                                      <a:latin typeface="Cambria Math" panose="02040503050406030204" pitchFamily="18" charset="0"/>
                                    </a:rPr>
                                    <m:t>𝜕</m:t>
                                  </m:r>
                                  <m:r>
                                    <a:rPr lang="en-US" i="1">
                                      <a:latin typeface="Cambria Math" panose="02040503050406030204" pitchFamily="18" charset="0"/>
                                    </a:rPr>
                                    <m:t>𝐹</m:t>
                                  </m:r>
                                  <m:d>
                                    <m:dPr>
                                      <m:ctrlPr>
                                        <a:rPr lang="en-US" i="1">
                                          <a:latin typeface="Cambria Math" panose="02040503050406030204" pitchFamily="18" charset="0"/>
                                        </a:rPr>
                                      </m:ctrlPr>
                                    </m:dPr>
                                    <m:e>
                                      <m:r>
                                        <a:rPr lang="en-US" b="1">
                                          <a:latin typeface="Cambria Math" panose="02040503050406030204" pitchFamily="18" charset="0"/>
                                        </a:rPr>
                                        <m:t>𝐱</m:t>
                                      </m:r>
                                    </m:e>
                                  </m:d>
                                </m:den>
                              </m:f>
                            </m:e>
                          </m:d>
                        </m:e>
                        <m:sub>
                          <m:r>
                            <a:rPr lang="en-US" i="1">
                              <a:latin typeface="Cambria Math" panose="02040503050406030204" pitchFamily="18" charset="0"/>
                            </a:rPr>
                            <m:t>𝐹</m:t>
                          </m:r>
                          <m:d>
                            <m:dPr>
                              <m:ctrlPr>
                                <a:rPr lang="en-US" i="1">
                                  <a:latin typeface="Cambria Math" panose="02040503050406030204" pitchFamily="18" charset="0"/>
                                </a:rPr>
                              </m:ctrlPr>
                            </m:dPr>
                            <m:e>
                              <m:r>
                                <a:rPr lang="en-US" b="1">
                                  <a:latin typeface="Cambria Math" panose="02040503050406030204" pitchFamily="18" charset="0"/>
                                </a:rPr>
                                <m:t>𝐱</m:t>
                              </m:r>
                            </m:e>
                          </m:d>
                          <m:r>
                            <a:rPr lang="en-US" b="1"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𝐹</m:t>
                                  </m:r>
                                </m:e>
                              </m:acc>
                            </m:e>
                            <m:sub>
                              <m:r>
                                <a:rPr lang="en-US" b="0" i="1" smtClean="0">
                                  <a:latin typeface="Cambria Math" panose="02040503050406030204" pitchFamily="18" charset="0"/>
                                </a:rPr>
                                <m:t>𝑚</m:t>
                              </m:r>
                              <m:r>
                                <a:rPr lang="en-US" b="0" i="1" smtClean="0">
                                  <a:latin typeface="Cambria Math" panose="02040503050406030204" pitchFamily="18" charset="0"/>
                                </a:rPr>
                                <m:t>−1</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e>
                          </m:d>
                        </m:sub>
                      </m:sSub>
                    </m:oMath>
                  </m:oMathPara>
                </a14:m>
                <a:endParaRPr lang="en-US" b="0" dirty="0"/>
              </a:p>
              <a:p>
                <a:r>
                  <a:rPr lang="en-US" dirty="0"/>
                  <a:t>The “weak learners” are built by estimating </a:t>
                </a:r>
                <a14:m>
                  <m:oMath xmlns:m="http://schemas.openxmlformats.org/officeDocument/2006/math">
                    <m:sSub>
                      <m:sSubPr>
                        <m:ctrlPr>
                          <a:rPr lang="en-US" i="1">
                            <a:latin typeface="Cambria Math" panose="02040503050406030204" pitchFamily="18" charset="0"/>
                          </a:rPr>
                        </m:ctrlPr>
                      </m:sSubPr>
                      <m:e>
                        <m:r>
                          <a:rPr lang="en-US" b="1">
                            <a:latin typeface="Cambria Math" panose="02040503050406030204" pitchFamily="18" charset="0"/>
                          </a:rPr>
                          <m:t>𝐚</m:t>
                        </m:r>
                      </m:e>
                      <m:sub>
                        <m:r>
                          <a:rPr lang="en-US" i="1">
                            <a:latin typeface="Cambria Math" panose="02040503050406030204" pitchFamily="18" charset="0"/>
                          </a:rPr>
                          <m:t>𝑚</m:t>
                        </m:r>
                      </m:sub>
                    </m:sSub>
                  </m:oMath>
                </a14:m>
                <a:r>
                  <a:rPr lang="en-US" dirty="0"/>
                  <a:t> using the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rPr>
                          <m:t>𝑔</m:t>
                        </m:r>
                      </m:e>
                      <m:sub>
                        <m:r>
                          <a:rPr lang="en-US" i="1">
                            <a:latin typeface="Cambria Math" panose="02040503050406030204" pitchFamily="18" charset="0"/>
                          </a:rPr>
                          <m:t>𝑚</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e>
                    </m:d>
                  </m:oMath>
                </a14:m>
                <a:r>
                  <a:rPr lang="en-US" dirty="0"/>
                  <a:t> as the target values.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r="-870"/>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15</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029519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Gradient Boosting Algorithm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a:t>Calculate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i="1">
                            <a:latin typeface="Cambria Math" panose="02040503050406030204" pitchFamily="18" charset="0"/>
                          </a:rPr>
                          <m:t>0</m:t>
                        </m:r>
                      </m:sub>
                    </m:sSub>
                    <m:d>
                      <m:dPr>
                        <m:ctrlPr>
                          <a:rPr lang="en-US" i="1">
                            <a:latin typeface="Cambria Math" panose="02040503050406030204" pitchFamily="18" charset="0"/>
                          </a:rPr>
                        </m:ctrlPr>
                      </m:dPr>
                      <m:e>
                        <m:r>
                          <a:rPr lang="en-US" b="1">
                            <a:latin typeface="Cambria Math" panose="02040503050406030204" pitchFamily="18" charset="0"/>
                          </a:rPr>
                          <m:t>𝐱</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𝜌</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argmin</m:t>
                        </m:r>
                      </m:e>
                      <m:sub>
                        <m:r>
                          <a:rPr lang="en-US" b="0" i="1" smtClean="0">
                            <a:latin typeface="Cambria Math" panose="02040503050406030204" pitchFamily="18" charset="0"/>
                            <a:ea typeface="Cambria Math" panose="02040503050406030204" pitchFamily="18" charset="0"/>
                          </a:rPr>
                          <m:t>𝜌</m:t>
                        </m:r>
                      </m:sub>
                    </m:sSub>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𝐿</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𝜌</m:t>
                            </m:r>
                          </m:e>
                        </m:d>
                      </m:e>
                    </m:nary>
                  </m:oMath>
                </a14:m>
                <a:endParaRPr lang="en-US" dirty="0"/>
              </a:p>
              <a:p>
                <a:pPr marL="514350" indent="-514350">
                  <a:buFont typeface="+mj-lt"/>
                  <a:buAutoNum type="arabicPeriod"/>
                </a:pPr>
                <a:r>
                  <a:rPr lang="en-US" dirty="0"/>
                  <a:t>For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=1,…,</m:t>
                    </m:r>
                    <m:r>
                      <a:rPr lang="en-US" b="0" i="1" smtClean="0">
                        <a:latin typeface="Cambria Math" panose="02040503050406030204" pitchFamily="18" charset="0"/>
                      </a:rPr>
                      <m:t>𝑀</m:t>
                    </m:r>
                  </m:oMath>
                </a14:m>
                <a:endParaRPr lang="en-US" dirty="0"/>
              </a:p>
              <a:p>
                <a:pPr marL="971550" lvl="1" indent="-514350">
                  <a:spcBef>
                    <a:spcPts val="1000"/>
                  </a:spcBef>
                  <a:spcAft>
                    <a:spcPts val="1000"/>
                  </a:spcAft>
                  <a:buFont typeface="+mj-lt"/>
                  <a:buAutoNum type="romanLcPeriod"/>
                </a:pPr>
                <a:r>
                  <a:rPr lang="en-US" dirty="0"/>
                  <a:t>Calculate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𝑚</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e>
                    </m:d>
                    <m:r>
                      <a:rPr lang="en-US" b="1" i="1" smtClean="0">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𝐿</m:t>
                                </m:r>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𝐹</m:t>
                                    </m:r>
                                    <m:d>
                                      <m:dPr>
                                        <m:ctrlPr>
                                          <a:rPr lang="en-US" i="1">
                                            <a:latin typeface="Cambria Math" panose="02040503050406030204" pitchFamily="18" charset="0"/>
                                          </a:rPr>
                                        </m:ctrlPr>
                                      </m:dPr>
                                      <m:e>
                                        <m:r>
                                          <a:rPr lang="en-US" b="1">
                                            <a:latin typeface="Cambria Math" panose="02040503050406030204" pitchFamily="18" charset="0"/>
                                          </a:rPr>
                                          <m:t>𝐱</m:t>
                                        </m:r>
                                      </m:e>
                                    </m:d>
                                  </m:e>
                                </m:d>
                              </m:num>
                              <m:den>
                                <m:r>
                                  <a:rPr lang="en-US" i="1">
                                    <a:latin typeface="Cambria Math" panose="02040503050406030204" pitchFamily="18" charset="0"/>
                                  </a:rPr>
                                  <m:t>𝜕</m:t>
                                </m:r>
                                <m:r>
                                  <a:rPr lang="en-US" i="1">
                                    <a:latin typeface="Cambria Math" panose="02040503050406030204" pitchFamily="18" charset="0"/>
                                  </a:rPr>
                                  <m:t>𝐹</m:t>
                                </m:r>
                                <m:d>
                                  <m:dPr>
                                    <m:ctrlPr>
                                      <a:rPr lang="en-US" i="1">
                                        <a:latin typeface="Cambria Math" panose="02040503050406030204" pitchFamily="18" charset="0"/>
                                      </a:rPr>
                                    </m:ctrlPr>
                                  </m:dPr>
                                  <m:e>
                                    <m:r>
                                      <a:rPr lang="en-US" b="1">
                                        <a:latin typeface="Cambria Math" panose="02040503050406030204" pitchFamily="18" charset="0"/>
                                      </a:rPr>
                                      <m:t>𝐱</m:t>
                                    </m:r>
                                  </m:e>
                                </m:d>
                              </m:den>
                            </m:f>
                          </m:e>
                        </m:d>
                      </m:e>
                      <m:sub>
                        <m:r>
                          <a:rPr lang="en-US" i="1">
                            <a:latin typeface="Cambria Math" panose="02040503050406030204" pitchFamily="18" charset="0"/>
                          </a:rPr>
                          <m:t>𝐹</m:t>
                        </m:r>
                        <m:d>
                          <m:dPr>
                            <m:ctrlPr>
                              <a:rPr lang="en-US" i="1">
                                <a:latin typeface="Cambria Math" panose="02040503050406030204" pitchFamily="18" charset="0"/>
                              </a:rPr>
                            </m:ctrlPr>
                          </m:dPr>
                          <m:e>
                            <m:r>
                              <a:rPr lang="en-US" b="1">
                                <a:latin typeface="Cambria Math" panose="02040503050406030204" pitchFamily="18" charset="0"/>
                              </a:rPr>
                              <m:t>𝐱</m:t>
                            </m:r>
                          </m:e>
                        </m:d>
                        <m:r>
                          <a:rPr lang="en-US" b="1"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𝐹</m:t>
                                </m:r>
                              </m:e>
                            </m:acc>
                          </m:e>
                          <m:sub>
                            <m:r>
                              <a:rPr lang="en-US" i="1">
                                <a:latin typeface="Cambria Math" panose="02040503050406030204" pitchFamily="18" charset="0"/>
                              </a:rPr>
                              <m:t>𝑚</m:t>
                            </m:r>
                            <m:r>
                              <a:rPr lang="en-US" i="1">
                                <a:latin typeface="Cambria Math" panose="02040503050406030204" pitchFamily="18" charset="0"/>
                              </a:rPr>
                              <m:t>−1</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e>
                        </m:d>
                      </m:sub>
                    </m:sSub>
                  </m:oMath>
                </a14:m>
                <a:r>
                  <a:rPr lang="en-US" dirty="0"/>
                  <a:t>,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𝑛</m:t>
                    </m:r>
                  </m:oMath>
                </a14:m>
                <a:endParaRPr lang="en-US" dirty="0"/>
              </a:p>
              <a:p>
                <a:pPr marL="971550" lvl="1" indent="-514350">
                  <a:spcBef>
                    <a:spcPts val="1000"/>
                  </a:spcBef>
                  <a:spcAft>
                    <a:spcPts val="1000"/>
                  </a:spcAft>
                  <a:buFont typeface="+mj-lt"/>
                  <a:buAutoNum type="romanLcPeriod"/>
                </a:pPr>
                <a:r>
                  <a:rPr lang="en-US" dirty="0"/>
                  <a:t>Calculate </a:t>
                </a:r>
                <a14:m>
                  <m:oMath xmlns:m="http://schemas.openxmlformats.org/officeDocument/2006/math">
                    <m:sSub>
                      <m:sSubPr>
                        <m:ctrlPr>
                          <a:rPr lang="en-US" b="1" i="1">
                            <a:latin typeface="Cambria Math" panose="02040503050406030204" pitchFamily="18" charset="0"/>
                          </a:rPr>
                        </m:ctrlPr>
                      </m:sSubPr>
                      <m:e>
                        <m:acc>
                          <m:accPr>
                            <m:chr m:val="̃"/>
                            <m:ctrlPr>
                              <a:rPr lang="en-US" b="1"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r>
                      <a:rPr lang="en-US" b="1" i="1">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𝑔</m:t>
                        </m:r>
                      </m:e>
                      <m:sub>
                        <m:r>
                          <a:rPr lang="en-US" i="1">
                            <a:latin typeface="Cambria Math" panose="02040503050406030204" pitchFamily="18" charset="0"/>
                          </a:rPr>
                          <m:t>𝑚</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e>
                    </m:d>
                  </m:oMath>
                </a14:m>
                <a:endParaRPr lang="en-US" dirty="0"/>
              </a:p>
              <a:p>
                <a:pPr marL="971550" lvl="1" indent="-514350">
                  <a:spcBef>
                    <a:spcPts val="1000"/>
                  </a:spcBef>
                  <a:spcAft>
                    <a:spcPts val="1000"/>
                  </a:spcAft>
                  <a:buFont typeface="+mj-lt"/>
                  <a:buAutoNum type="romanLcPeriod"/>
                </a:pPr>
                <a:r>
                  <a:rPr lang="en-US" dirty="0"/>
                  <a:t>Build a weak learner model </a:t>
                </a:r>
                <a14:m>
                  <m:oMath xmlns:m="http://schemas.openxmlformats.org/officeDocument/2006/math">
                    <m:sSub>
                      <m:sSubPr>
                        <m:ctrlPr>
                          <a:rPr lang="en-US" i="1">
                            <a:latin typeface="Cambria Math" panose="02040503050406030204" pitchFamily="18" charset="0"/>
                          </a:rPr>
                        </m:ctrlPr>
                      </m:sSubPr>
                      <m:e>
                        <m:r>
                          <a:rPr lang="en-US" b="1">
                            <a:latin typeface="Cambria Math" panose="02040503050406030204" pitchFamily="18" charset="0"/>
                          </a:rPr>
                          <m:t>𝐚</m:t>
                        </m:r>
                      </m:e>
                      <m:sub>
                        <m:r>
                          <a:rPr lang="en-US" i="1">
                            <a:latin typeface="Cambria Math" panose="02040503050406030204" pitchFamily="18" charset="0"/>
                          </a:rPr>
                          <m:t>𝑚</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argmin</m:t>
                        </m:r>
                      </m:e>
                      <m:sub>
                        <m:r>
                          <a:rPr lang="en-US" b="1" i="0" smtClean="0">
                            <a:latin typeface="Cambria Math" panose="02040503050406030204" pitchFamily="18" charset="0"/>
                            <a:ea typeface="Cambria Math" panose="02040503050406030204" pitchFamily="18" charset="0"/>
                          </a:rPr>
                          <m:t>𝐚</m:t>
                        </m:r>
                      </m:sub>
                    </m:sSub>
                    <m:nary>
                      <m:naryPr>
                        <m:chr m:val="∑"/>
                        <m:ctrlPr>
                          <a:rPr lang="en-US" i="1" smtClean="0">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b>
                                  <m:sSubPr>
                                    <m:ctrlPr>
                                      <a:rPr lang="en-US" b="1" i="1">
                                        <a:latin typeface="Cambria Math" panose="02040503050406030204" pitchFamily="18" charset="0"/>
                                      </a:rPr>
                                    </m:ctrlPr>
                                  </m:sSubPr>
                                  <m:e>
                                    <m:acc>
                                      <m:accPr>
                                        <m:chr m:val="̃"/>
                                        <m:ctrlPr>
                                          <a:rPr lang="en-US" b="1" i="1">
                                            <a:latin typeface="Cambria Math" panose="02040503050406030204" pitchFamily="18" charset="0"/>
                                          </a:rPr>
                                        </m:ctrlPr>
                                      </m:accPr>
                                      <m:e>
                                        <m:r>
                                          <a:rPr lang="en-US" i="1">
                                            <a:latin typeface="Cambria Math" panose="02040503050406030204" pitchFamily="18" charset="0"/>
                                          </a:rPr>
                                          <m:t>𝑦</m:t>
                                        </m:r>
                                      </m:e>
                                    </m:acc>
                                  </m:e>
                                  <m:sub>
                                    <m:r>
                                      <a:rPr lang="en-US" b="1" i="1">
                                        <a:latin typeface="Cambria Math" panose="02040503050406030204" pitchFamily="18" charset="0"/>
                                      </a:rPr>
                                      <m:t>𝒊</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𝑚</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r>
                                      <a:rPr lang="en-US">
                                        <a:latin typeface="Cambria Math" panose="02040503050406030204" pitchFamily="18" charset="0"/>
                                      </a:rPr>
                                      <m:t>;</m:t>
                                    </m:r>
                                    <m:r>
                                      <a:rPr lang="en-US" b="1" i="0" smtClean="0">
                                        <a:latin typeface="Cambria Math" panose="02040503050406030204" pitchFamily="18" charset="0"/>
                                      </a:rPr>
                                      <m:t>𝐚</m:t>
                                    </m:r>
                                  </m:e>
                                </m:d>
                              </m:e>
                            </m:d>
                          </m:e>
                          <m:sup>
                            <m:r>
                              <a:rPr lang="en-US" b="0" i="1" smtClean="0">
                                <a:latin typeface="Cambria Math" panose="02040503050406030204" pitchFamily="18" charset="0"/>
                              </a:rPr>
                              <m:t>2</m:t>
                            </m:r>
                          </m:sup>
                        </m:sSup>
                      </m:e>
                    </m:nary>
                  </m:oMath>
                </a14:m>
                <a:endParaRPr lang="en-US" dirty="0"/>
              </a:p>
              <a:p>
                <a:pPr marL="971550" lvl="1" indent="-514350">
                  <a:spcBef>
                    <a:spcPts val="1000"/>
                  </a:spcBef>
                  <a:spcAft>
                    <a:spcPts val="1000"/>
                  </a:spcAft>
                  <a:buFont typeface="+mj-lt"/>
                  <a:buAutoNum type="romanLcPeriod"/>
                </a:pPr>
                <a:r>
                  <a:rPr lang="en-US" dirty="0"/>
                  <a:t>Use the line search method to determine the step-size</a:t>
                </a:r>
                <a:br>
                  <a:rPr lang="en-US" dirty="0"/>
                </a:br>
                <a:br>
                  <a:rPr lang="en-US" dirty="0"/>
                </a:b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𝜌</m:t>
                        </m:r>
                      </m:e>
                      <m:sub>
                        <m:r>
                          <a:rPr lang="en-US" i="1">
                            <a:latin typeface="Cambria Math" panose="02040503050406030204" pitchFamily="18" charset="0"/>
                          </a:rPr>
                          <m:t>𝑚</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argmin</m:t>
                        </m:r>
                      </m:e>
                      <m:sub>
                        <m:r>
                          <a:rPr lang="en-US" i="1">
                            <a:latin typeface="Cambria Math" panose="02040503050406030204" pitchFamily="18" charset="0"/>
                            <a:ea typeface="Cambria Math" panose="02040503050406030204" pitchFamily="18" charset="0"/>
                          </a:rPr>
                          <m:t>𝜌</m:t>
                        </m:r>
                      </m:sub>
                    </m:sSub>
                    <m:nary>
                      <m:naryPr>
                        <m:chr m:val="∑"/>
                        <m:ctrlPr>
                          <a:rPr lang="en-US"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𝑛</m:t>
                        </m:r>
                      </m:sup>
                      <m:e>
                        <m:r>
                          <a:rPr lang="en-US" i="1">
                            <a:latin typeface="Cambria Math" panose="02040503050406030204" pitchFamily="18" charset="0"/>
                          </a:rPr>
                          <m:t>𝐿</m:t>
                        </m:r>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𝑚</m:t>
                                </m:r>
                                <m:r>
                                  <a:rPr lang="en-US" i="1">
                                    <a:latin typeface="Cambria Math" panose="02040503050406030204" pitchFamily="18" charset="0"/>
                                  </a:rPr>
                                  <m:t>−1</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e>
                            </m:d>
                            <m:r>
                              <a:rPr lang="en-US" i="1">
                                <a:latin typeface="Cambria Math" panose="02040503050406030204" pitchFamily="18" charset="0"/>
                              </a:rPr>
                              <m:t>+</m:t>
                            </m:r>
                            <m:r>
                              <a:rPr lang="en-US" i="1" smtClean="0">
                                <a:latin typeface="Cambria Math" panose="02040503050406030204" pitchFamily="18" charset="0"/>
                                <a:ea typeface="Cambria Math" panose="02040503050406030204" pitchFamily="18" charset="0"/>
                              </a:rPr>
                              <m:t>𝜌</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𝑚</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r>
                                  <a:rPr lang="en-US">
                                    <a:latin typeface="Cambria Math" panose="02040503050406030204" pitchFamily="18" charset="0"/>
                                  </a:rPr>
                                  <m:t>;</m:t>
                                </m:r>
                                <m:sSub>
                                  <m:sSubPr>
                                    <m:ctrlPr>
                                      <a:rPr lang="en-US" i="1" smtClean="0">
                                        <a:latin typeface="Cambria Math" panose="02040503050406030204" pitchFamily="18" charset="0"/>
                                      </a:rPr>
                                    </m:ctrlPr>
                                  </m:sSubPr>
                                  <m:e>
                                    <m:r>
                                      <a:rPr lang="en-US" b="1" i="0" smtClean="0">
                                        <a:latin typeface="Cambria Math" panose="02040503050406030204" pitchFamily="18" charset="0"/>
                                      </a:rPr>
                                      <m:t>𝐚</m:t>
                                    </m:r>
                                  </m:e>
                                  <m:sub>
                                    <m:r>
                                      <a:rPr lang="en-US" b="0" i="1" smtClean="0">
                                        <a:latin typeface="Cambria Math" panose="02040503050406030204" pitchFamily="18" charset="0"/>
                                      </a:rPr>
                                      <m:t>𝑚</m:t>
                                    </m:r>
                                  </m:sub>
                                </m:sSub>
                              </m:e>
                            </m:d>
                          </m:e>
                        </m:d>
                      </m:e>
                    </m:nary>
                  </m:oMath>
                </a14:m>
                <a:endParaRPr lang="en-US" dirty="0"/>
              </a:p>
              <a:p>
                <a:pPr marL="971550" lvl="1" indent="-514350">
                  <a:spcBef>
                    <a:spcPts val="1000"/>
                  </a:spcBef>
                  <a:spcAft>
                    <a:spcPts val="1000"/>
                  </a:spcAft>
                  <a:buFont typeface="+mj-lt"/>
                  <a:buAutoNum type="romanLcPeriod"/>
                </a:pPr>
                <a:r>
                  <a:rPr lang="en-US" dirty="0"/>
                  <a:t>Set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𝑚</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𝑚</m:t>
                        </m:r>
                        <m:r>
                          <a:rPr lang="en-US" i="1">
                            <a:latin typeface="Cambria Math" panose="02040503050406030204" pitchFamily="18" charset="0"/>
                          </a:rPr>
                          <m:t>−1</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𝜌</m:t>
                        </m:r>
                      </m:e>
                      <m:sub>
                        <m:r>
                          <a:rPr lang="en-US" i="1">
                            <a:latin typeface="Cambria Math" panose="02040503050406030204" pitchFamily="18" charset="0"/>
                          </a:rPr>
                          <m:t>𝑚</m:t>
                        </m:r>
                      </m:sub>
                    </m:sSub>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𝑚</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b="1">
                                <a:latin typeface="Cambria Math" panose="02040503050406030204" pitchFamily="18" charset="0"/>
                              </a:rPr>
                              <m:t>𝐚</m:t>
                            </m:r>
                          </m:e>
                          <m:sub>
                            <m:r>
                              <a:rPr lang="en-US" i="1">
                                <a:latin typeface="Cambria Math" panose="02040503050406030204" pitchFamily="18" charset="0"/>
                              </a:rPr>
                              <m:t>𝑚</m:t>
                            </m:r>
                          </m:sub>
                        </m:sSub>
                      </m:e>
                    </m:d>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01" t="-3361" b="-238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16</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887180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Least Squares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The objective function is </a:t>
                </a:r>
                <a14:m>
                  <m:oMath xmlns:m="http://schemas.openxmlformats.org/officeDocument/2006/math">
                    <m:r>
                      <a:rPr lang="en-US" i="1">
                        <a:latin typeface="Cambria Math" panose="02040503050406030204" pitchFamily="18" charset="0"/>
                      </a:rPr>
                      <m:t>𝐿</m:t>
                    </m:r>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𝐹</m:t>
                        </m:r>
                        <m:d>
                          <m:dPr>
                            <m:ctrlPr>
                              <a:rPr lang="en-US" i="1">
                                <a:latin typeface="Cambria Math" panose="02040503050406030204" pitchFamily="18" charset="0"/>
                              </a:rPr>
                            </m:ctrlPr>
                          </m:dPr>
                          <m:e>
                            <m:r>
                              <a:rPr lang="en-US" b="1">
                                <a:latin typeface="Cambria Math" panose="02040503050406030204" pitchFamily="18" charset="0"/>
                              </a:rPr>
                              <m:t>𝐱</m:t>
                            </m:r>
                          </m:e>
                        </m:d>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i="1">
                                <a:latin typeface="Cambria Math" panose="02040503050406030204" pitchFamily="18" charset="0"/>
                              </a:rPr>
                              <m:t>𝑦</m:t>
                            </m:r>
                            <m:r>
                              <a:rPr lang="en-US" b="0" i="1" smtClean="0">
                                <a:latin typeface="Cambria Math" panose="02040503050406030204" pitchFamily="18" charset="0"/>
                              </a:rPr>
                              <m:t>−</m:t>
                            </m:r>
                            <m:r>
                              <a:rPr lang="en-US" i="1">
                                <a:latin typeface="Cambria Math" panose="02040503050406030204" pitchFamily="18" charset="0"/>
                              </a:rPr>
                              <m:t>𝐹</m:t>
                            </m:r>
                            <m:d>
                              <m:dPr>
                                <m:ctrlPr>
                                  <a:rPr lang="en-US" i="1">
                                    <a:latin typeface="Cambria Math" panose="02040503050406030204" pitchFamily="18" charset="0"/>
                                  </a:rPr>
                                </m:ctrlPr>
                              </m:dPr>
                              <m:e>
                                <m:r>
                                  <a:rPr lang="en-US" b="1">
                                    <a:latin typeface="Cambria Math" panose="02040503050406030204" pitchFamily="18" charset="0"/>
                                  </a:rPr>
                                  <m:t>𝐱</m:t>
                                </m:r>
                              </m:e>
                            </m:d>
                          </m:e>
                        </m:d>
                      </m:e>
                      <m:sup>
                        <m:r>
                          <a:rPr lang="en-US" b="0" i="1" smtClean="0">
                            <a:latin typeface="Cambria Math" panose="02040503050406030204" pitchFamily="18" charset="0"/>
                          </a:rPr>
                          <m:t>2</m:t>
                        </m:r>
                      </m:sup>
                    </m:sSup>
                  </m:oMath>
                </a14:m>
                <a:endParaRPr lang="en-US" dirty="0"/>
              </a:p>
              <a:p>
                <a:r>
                  <a:rPr lang="en-US" dirty="0"/>
                  <a:t>The gradient is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𝑔</m:t>
                        </m:r>
                      </m:e>
                      <m:sub>
                        <m:r>
                          <a:rPr lang="en-US" i="1">
                            <a:latin typeface="Cambria Math" panose="02040503050406030204" pitchFamily="18" charset="0"/>
                          </a:rPr>
                          <m:t>𝑚</m:t>
                        </m:r>
                      </m:sub>
                    </m:sSub>
                    <m:d>
                      <m:dPr>
                        <m:ctrlPr>
                          <a:rPr lang="en-US" i="1">
                            <a:latin typeface="Cambria Math" panose="02040503050406030204" pitchFamily="18" charset="0"/>
                          </a:rPr>
                        </m:ctrlPr>
                      </m:dPr>
                      <m:e>
                        <m:r>
                          <a:rPr lang="en-US" b="1">
                            <a:latin typeface="Cambria Math" panose="02040503050406030204" pitchFamily="18" charset="0"/>
                          </a:rPr>
                          <m:t>𝐱</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𝐹</m:t>
                        </m:r>
                        <m:d>
                          <m:dPr>
                            <m:ctrlPr>
                              <a:rPr lang="en-US" i="1">
                                <a:latin typeface="Cambria Math" panose="02040503050406030204" pitchFamily="18" charset="0"/>
                              </a:rPr>
                            </m:ctrlPr>
                          </m:dPr>
                          <m:e>
                            <m:r>
                              <a:rPr lang="en-US" b="1">
                                <a:latin typeface="Cambria Math" panose="02040503050406030204" pitchFamily="18" charset="0"/>
                              </a:rPr>
                              <m:t>𝐱</m:t>
                            </m:r>
                          </m:e>
                        </m:d>
                      </m:e>
                    </m:d>
                  </m:oMath>
                </a14:m>
                <a:endParaRPr lang="en-US" dirty="0"/>
              </a:p>
              <a:p>
                <a:r>
                  <a:rPr lang="en-US" dirty="0"/>
                  <a:t>The common initial model is the Intercept-only model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0</m:t>
                        </m:r>
                      </m:sub>
                    </m:sSub>
                    <m:d>
                      <m:dPr>
                        <m:ctrlPr>
                          <a:rPr lang="en-US" i="1">
                            <a:latin typeface="Cambria Math" panose="02040503050406030204" pitchFamily="18" charset="0"/>
                          </a:rPr>
                        </m:ctrlPr>
                      </m:dPr>
                      <m:e>
                        <m:r>
                          <a:rPr lang="en-US" b="1">
                            <a:latin typeface="Cambria Math" panose="02040503050406030204" pitchFamily="18" charset="0"/>
                          </a:rPr>
                          <m:t>𝐱</m:t>
                        </m:r>
                      </m:e>
                    </m:d>
                    <m:r>
                      <a:rPr lang="en-US" i="1">
                        <a:latin typeface="Cambria Math" panose="02040503050406030204" pitchFamily="18" charset="0"/>
                      </a:rPr>
                      <m:t>=</m:t>
                    </m:r>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oMath>
                </a14:m>
                <a:endParaRPr lang="en-US" dirty="0"/>
              </a:p>
              <a:p>
                <a:pPr lvl="1"/>
                <a:r>
                  <a:rPr lang="en-US" dirty="0"/>
                  <a:t>If the initial model does not include the Intercept term, then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0</m:t>
                        </m:r>
                      </m:sub>
                    </m:sSub>
                    <m:d>
                      <m:dPr>
                        <m:ctrlPr>
                          <a:rPr lang="en-US" i="1">
                            <a:latin typeface="Cambria Math" panose="02040503050406030204" pitchFamily="18" charset="0"/>
                          </a:rPr>
                        </m:ctrlPr>
                      </m:dPr>
                      <m:e>
                        <m:r>
                          <a:rPr lang="en-US" b="1">
                            <a:latin typeface="Cambria Math" panose="02040503050406030204" pitchFamily="18" charset="0"/>
                          </a:rPr>
                          <m:t>𝐱</m:t>
                        </m:r>
                      </m:e>
                    </m:d>
                    <m:r>
                      <a:rPr lang="en-US" i="1">
                        <a:latin typeface="Cambria Math" panose="02040503050406030204" pitchFamily="18" charset="0"/>
                      </a:rPr>
                      <m:t>=</m:t>
                    </m:r>
                    <m:r>
                      <a:rPr lang="en-US" b="0" i="1" smtClean="0">
                        <a:latin typeface="Cambria Math" panose="02040503050406030204" pitchFamily="18" charset="0"/>
                      </a:rPr>
                      <m:t>0</m:t>
                    </m:r>
                  </m:oMath>
                </a14:m>
                <a:endParaRPr lang="en-US" dirty="0"/>
              </a:p>
              <a:p>
                <a:r>
                  <a:rPr lang="en-US" dirty="0"/>
                  <a:t>Each subsequent models may enter only one additional predictor</a:t>
                </a:r>
              </a:p>
              <a:p>
                <a:pPr lvl="1"/>
                <a:r>
                  <a:rPr lang="en-US" dirty="0"/>
                  <a:t>The regression model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1</m:t>
                        </m:r>
                      </m:sub>
                    </m:sSub>
                    <m:d>
                      <m:dPr>
                        <m:ctrlPr>
                          <a:rPr lang="en-US" i="1">
                            <a:latin typeface="Cambria Math" panose="02040503050406030204" pitchFamily="18" charset="0"/>
                          </a:rPr>
                        </m:ctrlPr>
                      </m:dPr>
                      <m:e>
                        <m:r>
                          <a:rPr lang="en-US" b="1">
                            <a:latin typeface="Cambria Math" panose="02040503050406030204" pitchFamily="18" charset="0"/>
                          </a:rPr>
                          <m:t>𝐱</m:t>
                        </m:r>
                      </m:e>
                    </m:d>
                    <m:r>
                      <a:rPr lang="en-US" b="1" i="1">
                        <a:latin typeface="Cambria Math" panose="02040503050406030204" pitchFamily="18" charset="0"/>
                      </a:rPr>
                      <m:t> </m:t>
                    </m:r>
                  </m:oMath>
                </a14:m>
                <a:r>
                  <a:rPr lang="en-US" dirty="0"/>
                  <a:t>of residual from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0</m:t>
                        </m:r>
                      </m:sub>
                    </m:sSub>
                    <m:d>
                      <m:dPr>
                        <m:ctrlPr>
                          <a:rPr lang="en-US" i="1">
                            <a:latin typeface="Cambria Math" panose="02040503050406030204" pitchFamily="18" charset="0"/>
                          </a:rPr>
                        </m:ctrlPr>
                      </m:dPr>
                      <m:e>
                        <m:r>
                          <a:rPr lang="en-US" b="1">
                            <a:latin typeface="Cambria Math" panose="02040503050406030204" pitchFamily="18" charset="0"/>
                          </a:rPr>
                          <m:t>𝐱</m:t>
                        </m:r>
                      </m:e>
                    </m:d>
                  </m:oMath>
                </a14:m>
                <a:r>
                  <a:rPr lang="en-US" dirty="0"/>
                  <a:t> on the first predictor</a:t>
                </a:r>
              </a:p>
              <a:p>
                <a:pPr lvl="1"/>
                <a:r>
                  <a:rPr lang="en-US" dirty="0"/>
                  <a:t>The regression model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𝑚</m:t>
                        </m:r>
                      </m:sub>
                    </m:sSub>
                    <m:d>
                      <m:dPr>
                        <m:ctrlPr>
                          <a:rPr lang="en-US" i="1">
                            <a:latin typeface="Cambria Math" panose="02040503050406030204" pitchFamily="18" charset="0"/>
                          </a:rPr>
                        </m:ctrlPr>
                      </m:dPr>
                      <m:e>
                        <m:r>
                          <a:rPr lang="en-US" b="1">
                            <a:latin typeface="Cambria Math" panose="02040503050406030204" pitchFamily="18" charset="0"/>
                          </a:rPr>
                          <m:t>𝐱</m:t>
                        </m:r>
                      </m:e>
                    </m:d>
                    <m:r>
                      <a:rPr lang="en-US" b="1" i="1">
                        <a:latin typeface="Cambria Math" panose="02040503050406030204" pitchFamily="18" charset="0"/>
                      </a:rPr>
                      <m:t> </m:t>
                    </m:r>
                  </m:oMath>
                </a14:m>
                <a:r>
                  <a:rPr lang="en-US" dirty="0"/>
                  <a:t>of residual from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b="0" i="1" smtClean="0">
                            <a:latin typeface="Cambria Math" panose="02040503050406030204" pitchFamily="18" charset="0"/>
                          </a:rPr>
                          <m:t>𝑚</m:t>
                        </m:r>
                        <m:r>
                          <a:rPr lang="en-US" b="0" i="1" smtClean="0">
                            <a:latin typeface="Cambria Math" panose="02040503050406030204" pitchFamily="18" charset="0"/>
                          </a:rPr>
                          <m:t>−1</m:t>
                        </m:r>
                      </m:sub>
                    </m:sSub>
                    <m:d>
                      <m:dPr>
                        <m:ctrlPr>
                          <a:rPr lang="en-US" i="1">
                            <a:latin typeface="Cambria Math" panose="02040503050406030204" pitchFamily="18" charset="0"/>
                          </a:rPr>
                        </m:ctrlPr>
                      </m:dPr>
                      <m:e>
                        <m:r>
                          <a:rPr lang="en-US" b="1">
                            <a:latin typeface="Cambria Math" panose="02040503050406030204" pitchFamily="18" charset="0"/>
                          </a:rPr>
                          <m:t>𝐱</m:t>
                        </m:r>
                      </m:e>
                    </m:d>
                  </m:oMath>
                </a14:m>
                <a:r>
                  <a:rPr lang="en-US" dirty="0"/>
                  <a:t> on the </a:t>
                </a:r>
                <a14:m>
                  <m:oMath xmlns:m="http://schemas.openxmlformats.org/officeDocument/2006/math">
                    <m:r>
                      <a:rPr lang="en-US" i="1">
                        <a:latin typeface="Cambria Math" panose="02040503050406030204" pitchFamily="18" charset="0"/>
                      </a:rPr>
                      <m:t>𝑚</m:t>
                    </m:r>
                  </m:oMath>
                </a14:m>
                <a:r>
                  <a:rPr lang="en-US" baseline="30000" dirty="0"/>
                  <a:t>th</a:t>
                </a:r>
                <a:r>
                  <a:rPr lang="en-US" dirty="0"/>
                  <a:t> predictor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17</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316934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Least Absolute Deviation (LAD)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The objective function is </a:t>
                </a:r>
                <a14:m>
                  <m:oMath xmlns:m="http://schemas.openxmlformats.org/officeDocument/2006/math">
                    <m:r>
                      <a:rPr lang="en-US" i="1">
                        <a:latin typeface="Cambria Math" panose="02040503050406030204" pitchFamily="18" charset="0"/>
                      </a:rPr>
                      <m:t>𝐿</m:t>
                    </m:r>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𝐹</m:t>
                        </m:r>
                        <m:d>
                          <m:dPr>
                            <m:ctrlPr>
                              <a:rPr lang="en-US" i="1">
                                <a:latin typeface="Cambria Math" panose="02040503050406030204" pitchFamily="18" charset="0"/>
                              </a:rPr>
                            </m:ctrlPr>
                          </m:dPr>
                          <m:e>
                            <m:r>
                              <a:rPr lang="en-US" b="1">
                                <a:latin typeface="Cambria Math" panose="02040503050406030204" pitchFamily="18" charset="0"/>
                              </a:rPr>
                              <m:t>𝐱</m:t>
                            </m:r>
                          </m:e>
                        </m:d>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𝐹</m:t>
                        </m:r>
                        <m:d>
                          <m:dPr>
                            <m:ctrlPr>
                              <a:rPr lang="en-US" i="1">
                                <a:latin typeface="Cambria Math" panose="02040503050406030204" pitchFamily="18" charset="0"/>
                              </a:rPr>
                            </m:ctrlPr>
                          </m:dPr>
                          <m:e>
                            <m:r>
                              <a:rPr lang="en-US" b="1">
                                <a:latin typeface="Cambria Math" panose="02040503050406030204" pitchFamily="18" charset="0"/>
                              </a:rPr>
                              <m:t>𝐱</m:t>
                            </m:r>
                          </m:e>
                        </m:d>
                      </m:e>
                    </m:d>
                  </m:oMath>
                </a14:m>
                <a:endParaRPr lang="en-US" dirty="0"/>
              </a:p>
              <a:p>
                <a:r>
                  <a:rPr lang="en-US" dirty="0"/>
                  <a:t>The gradient is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𝑔</m:t>
                        </m:r>
                      </m:e>
                      <m:sub>
                        <m:r>
                          <a:rPr lang="en-US" i="1">
                            <a:latin typeface="Cambria Math" panose="02040503050406030204" pitchFamily="18" charset="0"/>
                          </a:rPr>
                          <m:t>𝑚</m:t>
                        </m:r>
                      </m:sub>
                    </m:sSub>
                    <m:d>
                      <m:dPr>
                        <m:ctrlPr>
                          <a:rPr lang="en-US" i="1">
                            <a:latin typeface="Cambria Math" panose="02040503050406030204" pitchFamily="18" charset="0"/>
                          </a:rPr>
                        </m:ctrlPr>
                      </m:dPr>
                      <m:e>
                        <m:r>
                          <a:rPr lang="en-US" b="1">
                            <a:latin typeface="Cambria Math" panose="02040503050406030204" pitchFamily="18" charset="0"/>
                          </a:rPr>
                          <m:t>𝐱</m:t>
                        </m:r>
                      </m:e>
                    </m:d>
                    <m:r>
                      <a:rPr lang="en-US" b="0" i="1" smtClean="0">
                        <a:latin typeface="Cambria Math" panose="02040503050406030204" pitchFamily="18" charset="0"/>
                      </a:rPr>
                      <m:t>=−</m:t>
                    </m:r>
                    <m:r>
                      <a:rPr lang="en-US" b="0" i="0" smtClean="0">
                        <a:latin typeface="Cambria Math" panose="02040503050406030204" pitchFamily="18" charset="0"/>
                      </a:rPr>
                      <m:t> </m:t>
                    </m:r>
                    <m:r>
                      <m:rPr>
                        <m:sty m:val="p"/>
                      </m:rPr>
                      <a:rPr lang="en-US" b="0" i="0" smtClean="0">
                        <a:latin typeface="Cambria Math" panose="02040503050406030204" pitchFamily="18" charset="0"/>
                      </a:rPr>
                      <m:t>sign</m:t>
                    </m:r>
                    <m:d>
                      <m:dPr>
                        <m:ctrlPr>
                          <a:rPr lang="en-US" b="0" i="1" smtClean="0">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𝐹</m:t>
                        </m:r>
                        <m:d>
                          <m:dPr>
                            <m:ctrlPr>
                              <a:rPr lang="en-US" i="1">
                                <a:latin typeface="Cambria Math" panose="02040503050406030204" pitchFamily="18" charset="0"/>
                              </a:rPr>
                            </m:ctrlPr>
                          </m:dPr>
                          <m:e>
                            <m:r>
                              <a:rPr lang="en-US" b="1">
                                <a:latin typeface="Cambria Math" panose="02040503050406030204" pitchFamily="18" charset="0"/>
                              </a:rPr>
                              <m:t>𝐱</m:t>
                            </m:r>
                          </m:e>
                        </m:d>
                      </m:e>
                    </m:d>
                  </m:oMath>
                </a14:m>
                <a:r>
                  <a:rPr lang="en-US" dirty="0"/>
                  <a:t> where</a:t>
                </a:r>
                <a:br>
                  <a:rPr lang="en-US" dirty="0"/>
                </a:br>
                <a:endParaRPr lang="en-US" dirty="0"/>
              </a:p>
              <a:p>
                <a:pPr marL="0"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sign</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−&amp;1,  </m:t>
                              </m:r>
                              <m:r>
                                <a:rPr lang="en-US" b="0" i="1" smtClean="0">
                                  <a:latin typeface="Cambria Math" panose="02040503050406030204" pitchFamily="18" charset="0"/>
                                </a:rPr>
                                <m:t>𝑢</m:t>
                              </m:r>
                              <m:r>
                                <a:rPr lang="en-US" b="0" i="1" smtClean="0">
                                  <a:latin typeface="Cambria Math" panose="02040503050406030204" pitchFamily="18" charset="0"/>
                                </a:rPr>
                                <m:t>&lt;0</m:t>
                              </m:r>
                            </m:e>
                            <m:e>
                              <m:r>
                                <a:rPr lang="en-US" b="0" i="1" smtClean="0">
                                  <a:latin typeface="Cambria Math" panose="02040503050406030204" pitchFamily="18" charset="0"/>
                                </a:rPr>
                                <m:t>   0</m:t>
                              </m:r>
                              <m:r>
                                <a:rPr lang="en-US" i="1">
                                  <a:latin typeface="Cambria Math" panose="02040503050406030204" pitchFamily="18" charset="0"/>
                                </a:rPr>
                                <m:t>,  </m:t>
                              </m:r>
                              <m:r>
                                <a:rPr lang="en-US" i="1">
                                  <a:latin typeface="Cambria Math" panose="02040503050406030204" pitchFamily="18" charset="0"/>
                                </a:rPr>
                                <m:t>𝑢</m:t>
                              </m:r>
                              <m:r>
                                <a:rPr lang="en-US" b="0" i="1" smtClean="0">
                                  <a:latin typeface="Cambria Math" panose="02040503050406030204" pitchFamily="18" charset="0"/>
                                </a:rPr>
                                <m:t>=</m:t>
                              </m:r>
                              <m:r>
                                <a:rPr lang="en-US" i="1">
                                  <a:latin typeface="Cambria Math" panose="02040503050406030204" pitchFamily="18" charset="0"/>
                                </a:rPr>
                                <m:t>0</m:t>
                              </m:r>
                            </m:e>
                            <m:e>
                              <m:r>
                                <a:rPr lang="en-US" b="0" i="1" smtClean="0">
                                  <a:latin typeface="Cambria Math" panose="02040503050406030204" pitchFamily="18" charset="0"/>
                                </a:rPr>
                                <m:t>+1,  </m:t>
                              </m:r>
                              <m:r>
                                <a:rPr lang="en-US" b="0" i="1" smtClean="0">
                                  <a:latin typeface="Cambria Math" panose="02040503050406030204" pitchFamily="18" charset="0"/>
                                </a:rPr>
                                <m:t>𝑢</m:t>
                              </m:r>
                              <m:r>
                                <a:rPr lang="en-US" b="0" i="1" smtClean="0">
                                  <a:latin typeface="Cambria Math" panose="02040503050406030204" pitchFamily="18" charset="0"/>
                                </a:rPr>
                                <m:t>&gt;0</m:t>
                              </m:r>
                            </m:e>
                          </m:eqArr>
                        </m:e>
                      </m:d>
                    </m:oMath>
                  </m:oMathPara>
                </a14:m>
                <a:endParaRPr lang="en-US" dirty="0"/>
              </a:p>
              <a:p>
                <a:r>
                  <a:rPr lang="en-US" dirty="0"/>
                  <a:t>The common initial model 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0</m:t>
                        </m:r>
                      </m:sub>
                    </m:sSub>
                    <m:d>
                      <m:dPr>
                        <m:ctrlPr>
                          <a:rPr lang="en-US" i="1">
                            <a:latin typeface="Cambria Math" panose="02040503050406030204" pitchFamily="18" charset="0"/>
                          </a:rPr>
                        </m:ctrlPr>
                      </m:dPr>
                      <m:e>
                        <m:r>
                          <a:rPr lang="en-US" b="1">
                            <a:latin typeface="Cambria Math" panose="02040503050406030204" pitchFamily="18" charset="0"/>
                          </a:rPr>
                          <m:t>𝐱</m:t>
                        </m:r>
                      </m:e>
                    </m:d>
                    <m:r>
                      <a:rPr lang="en-US" i="1">
                        <a:latin typeface="Cambria Math" panose="02040503050406030204" pitchFamily="18" charset="0"/>
                      </a:rPr>
                      <m:t>=</m:t>
                    </m:r>
                    <m:r>
                      <m:rPr>
                        <m:sty m:val="p"/>
                      </m:rPr>
                      <a:rPr lang="en-US" b="0" i="0" smtClean="0">
                        <a:latin typeface="Cambria Math" panose="02040503050406030204" pitchFamily="18" charset="0"/>
                      </a:rPr>
                      <m:t>median</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oMath>
                </a14:m>
                <a:endParaRPr lang="en-US" b="0" dirty="0"/>
              </a:p>
              <a:p>
                <a:r>
                  <a:rPr lang="en-US" dirty="0"/>
                  <a:t>Each subsequent models may enter only one additional predictor</a:t>
                </a:r>
              </a:p>
              <a:p>
                <a:pPr lvl="1"/>
                <a:r>
                  <a:rPr lang="en-US" dirty="0"/>
                  <a:t>The regression model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1</m:t>
                        </m:r>
                      </m:sub>
                    </m:sSub>
                    <m:d>
                      <m:dPr>
                        <m:ctrlPr>
                          <a:rPr lang="en-US" i="1">
                            <a:latin typeface="Cambria Math" panose="02040503050406030204" pitchFamily="18" charset="0"/>
                          </a:rPr>
                        </m:ctrlPr>
                      </m:dPr>
                      <m:e>
                        <m:r>
                          <a:rPr lang="en-US" b="1">
                            <a:latin typeface="Cambria Math" panose="02040503050406030204" pitchFamily="18" charset="0"/>
                          </a:rPr>
                          <m:t>𝐱</m:t>
                        </m:r>
                      </m:e>
                    </m:d>
                    <m:r>
                      <a:rPr lang="en-US" b="1" i="1">
                        <a:latin typeface="Cambria Math" panose="02040503050406030204" pitchFamily="18" charset="0"/>
                      </a:rPr>
                      <m:t> </m:t>
                    </m:r>
                  </m:oMath>
                </a14:m>
                <a:r>
                  <a:rPr lang="en-US" dirty="0"/>
                  <a:t>of the signs from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0</m:t>
                        </m:r>
                      </m:sub>
                    </m:sSub>
                    <m:d>
                      <m:dPr>
                        <m:ctrlPr>
                          <a:rPr lang="en-US" i="1">
                            <a:latin typeface="Cambria Math" panose="02040503050406030204" pitchFamily="18" charset="0"/>
                          </a:rPr>
                        </m:ctrlPr>
                      </m:dPr>
                      <m:e>
                        <m:r>
                          <a:rPr lang="en-US" b="1">
                            <a:latin typeface="Cambria Math" panose="02040503050406030204" pitchFamily="18" charset="0"/>
                          </a:rPr>
                          <m:t>𝐱</m:t>
                        </m:r>
                      </m:e>
                    </m:d>
                  </m:oMath>
                </a14:m>
                <a:r>
                  <a:rPr lang="en-US" dirty="0"/>
                  <a:t> on the first predictor</a:t>
                </a:r>
              </a:p>
              <a:p>
                <a:pPr lvl="1"/>
                <a:r>
                  <a:rPr lang="en-US" dirty="0"/>
                  <a:t>The regression model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𝑚</m:t>
                        </m:r>
                      </m:sub>
                    </m:sSub>
                    <m:d>
                      <m:dPr>
                        <m:ctrlPr>
                          <a:rPr lang="en-US" i="1">
                            <a:latin typeface="Cambria Math" panose="02040503050406030204" pitchFamily="18" charset="0"/>
                          </a:rPr>
                        </m:ctrlPr>
                      </m:dPr>
                      <m:e>
                        <m:r>
                          <a:rPr lang="en-US" b="1">
                            <a:latin typeface="Cambria Math" panose="02040503050406030204" pitchFamily="18" charset="0"/>
                          </a:rPr>
                          <m:t>𝐱</m:t>
                        </m:r>
                      </m:e>
                    </m:d>
                    <m:r>
                      <a:rPr lang="en-US" b="1" i="1">
                        <a:latin typeface="Cambria Math" panose="02040503050406030204" pitchFamily="18" charset="0"/>
                      </a:rPr>
                      <m:t> </m:t>
                    </m:r>
                  </m:oMath>
                </a14:m>
                <a:r>
                  <a:rPr lang="en-US" dirty="0"/>
                  <a:t>of the signs from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b="0" i="1" smtClean="0">
                            <a:latin typeface="Cambria Math" panose="02040503050406030204" pitchFamily="18" charset="0"/>
                          </a:rPr>
                          <m:t>𝑚</m:t>
                        </m:r>
                        <m:r>
                          <a:rPr lang="en-US" b="0" i="1" smtClean="0">
                            <a:latin typeface="Cambria Math" panose="02040503050406030204" pitchFamily="18" charset="0"/>
                          </a:rPr>
                          <m:t>−1</m:t>
                        </m:r>
                      </m:sub>
                    </m:sSub>
                    <m:d>
                      <m:dPr>
                        <m:ctrlPr>
                          <a:rPr lang="en-US" i="1">
                            <a:latin typeface="Cambria Math" panose="02040503050406030204" pitchFamily="18" charset="0"/>
                          </a:rPr>
                        </m:ctrlPr>
                      </m:dPr>
                      <m:e>
                        <m:r>
                          <a:rPr lang="en-US" b="1">
                            <a:latin typeface="Cambria Math" panose="02040503050406030204" pitchFamily="18" charset="0"/>
                          </a:rPr>
                          <m:t>𝐱</m:t>
                        </m:r>
                      </m:e>
                    </m:d>
                  </m:oMath>
                </a14:m>
                <a:r>
                  <a:rPr lang="en-US" dirty="0"/>
                  <a:t> on the </a:t>
                </a:r>
                <a:r>
                  <a:rPr lang="en-US" i="1" dirty="0" err="1"/>
                  <a:t>m</a:t>
                </a:r>
                <a:r>
                  <a:rPr lang="en-US" baseline="30000" dirty="0" err="1"/>
                  <a:t>th</a:t>
                </a:r>
                <a:r>
                  <a:rPr lang="en-US" dirty="0"/>
                  <a:t> predictor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38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18</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201414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Regression Tree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The number of terminal nodes are fixed at </a:t>
                </a:r>
                <a14:m>
                  <m:oMath xmlns:m="http://schemas.openxmlformats.org/officeDocument/2006/math">
                    <m:r>
                      <a:rPr lang="en-US" i="1">
                        <a:latin typeface="Cambria Math" panose="02040503050406030204" pitchFamily="18" charset="0"/>
                      </a:rPr>
                      <m:t>𝐽</m:t>
                    </m:r>
                  </m:oMath>
                </a14:m>
                <a:r>
                  <a:rPr lang="en-US" dirty="0"/>
                  <a:t>.</a:t>
                </a:r>
              </a:p>
              <a:p>
                <a:r>
                  <a:rPr lang="en-US" dirty="0"/>
                  <a:t>The objective function is </a:t>
                </a:r>
                <a14:m>
                  <m:oMath xmlns:m="http://schemas.openxmlformats.org/officeDocument/2006/math">
                    <m:r>
                      <a:rPr lang="en-US" i="1">
                        <a:latin typeface="Cambria Math" panose="02040503050406030204" pitchFamily="18" charset="0"/>
                      </a:rPr>
                      <m:t>𝐿</m:t>
                    </m:r>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𝐹</m:t>
                        </m:r>
                        <m:d>
                          <m:dPr>
                            <m:ctrlPr>
                              <a:rPr lang="en-US" i="1">
                                <a:latin typeface="Cambria Math" panose="02040503050406030204" pitchFamily="18" charset="0"/>
                              </a:rPr>
                            </m:ctrlPr>
                          </m:dPr>
                          <m:e>
                            <m:r>
                              <a:rPr lang="en-US" b="1">
                                <a:latin typeface="Cambria Math" panose="02040503050406030204" pitchFamily="18" charset="0"/>
                              </a:rPr>
                              <m:t>𝐱</m:t>
                            </m:r>
                          </m:e>
                        </m:d>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𝐹</m:t>
                            </m:r>
                            <m:d>
                              <m:dPr>
                                <m:ctrlPr>
                                  <a:rPr lang="en-US" i="1">
                                    <a:latin typeface="Cambria Math" panose="02040503050406030204" pitchFamily="18" charset="0"/>
                                  </a:rPr>
                                </m:ctrlPr>
                              </m:dPr>
                              <m:e>
                                <m:r>
                                  <a:rPr lang="en-US" b="1">
                                    <a:latin typeface="Cambria Math" panose="02040503050406030204" pitchFamily="18" charset="0"/>
                                  </a:rPr>
                                  <m:t>𝐱</m:t>
                                </m:r>
                              </m:e>
                            </m:d>
                          </m:e>
                        </m:d>
                      </m:e>
                      <m:sup>
                        <m:r>
                          <a:rPr lang="en-US" i="1">
                            <a:latin typeface="Cambria Math" panose="02040503050406030204" pitchFamily="18" charset="0"/>
                          </a:rPr>
                          <m:t>2</m:t>
                        </m:r>
                      </m:sup>
                    </m:sSup>
                  </m:oMath>
                </a14:m>
                <a:r>
                  <a:rPr lang="en-US" dirty="0"/>
                  <a:t> or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𝐹</m:t>
                        </m:r>
                        <m:d>
                          <m:dPr>
                            <m:ctrlPr>
                              <a:rPr lang="en-US" i="1">
                                <a:latin typeface="Cambria Math" panose="02040503050406030204" pitchFamily="18" charset="0"/>
                              </a:rPr>
                            </m:ctrlPr>
                          </m:dPr>
                          <m:e>
                            <m:r>
                              <a:rPr lang="en-US" b="1">
                                <a:latin typeface="Cambria Math" panose="02040503050406030204" pitchFamily="18" charset="0"/>
                              </a:rPr>
                              <m:t>𝐱</m:t>
                            </m:r>
                          </m:e>
                        </m:d>
                      </m:e>
                    </m:d>
                  </m:oMath>
                </a14:m>
                <a:endParaRPr lang="en-US" dirty="0"/>
              </a:p>
              <a:p>
                <a:r>
                  <a:rPr lang="en-US" dirty="0"/>
                  <a:t>The gradient 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𝑚</m:t>
                        </m:r>
                      </m:sub>
                    </m:sSub>
                    <m:d>
                      <m:dPr>
                        <m:ctrlPr>
                          <a:rPr lang="en-US" i="1">
                            <a:latin typeface="Cambria Math" panose="02040503050406030204" pitchFamily="18" charset="0"/>
                          </a:rPr>
                        </m:ctrlPr>
                      </m:dPr>
                      <m:e>
                        <m:r>
                          <a:rPr lang="en-US" b="1">
                            <a:latin typeface="Cambria Math" panose="02040503050406030204" pitchFamily="18" charset="0"/>
                          </a:rPr>
                          <m:t>𝐱</m:t>
                        </m:r>
                      </m:e>
                    </m:d>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𝐹</m:t>
                        </m:r>
                        <m:d>
                          <m:dPr>
                            <m:ctrlPr>
                              <a:rPr lang="en-US" i="1">
                                <a:latin typeface="Cambria Math" panose="02040503050406030204" pitchFamily="18" charset="0"/>
                              </a:rPr>
                            </m:ctrlPr>
                          </m:dPr>
                          <m:e>
                            <m:r>
                              <a:rPr lang="en-US" b="1">
                                <a:latin typeface="Cambria Math" panose="02040503050406030204" pitchFamily="18" charset="0"/>
                              </a:rPr>
                              <m:t>𝐱</m:t>
                            </m:r>
                          </m:e>
                        </m:d>
                      </m:e>
                    </m:d>
                    <m:r>
                      <a:rPr lang="en-US" i="1">
                        <a:latin typeface="Cambria Math" panose="02040503050406030204" pitchFamily="18" charset="0"/>
                      </a:rPr>
                      <m:t> </m:t>
                    </m:r>
                  </m:oMath>
                </a14:m>
                <a:r>
                  <a:rPr lang="en-US" dirty="0"/>
                  <a:t>or </a:t>
                </a:r>
                <a14:m>
                  <m:oMath xmlns:m="http://schemas.openxmlformats.org/officeDocument/2006/math">
                    <m:r>
                      <a:rPr lang="en-US" i="1">
                        <a:latin typeface="Cambria Math" panose="02040503050406030204" pitchFamily="18" charset="0"/>
                      </a:rPr>
                      <m:t>−</m:t>
                    </m:r>
                    <m:r>
                      <a:rPr lang="en-US">
                        <a:latin typeface="Cambria Math" panose="02040503050406030204" pitchFamily="18" charset="0"/>
                      </a:rPr>
                      <m:t> </m:t>
                    </m:r>
                    <m:r>
                      <m:rPr>
                        <m:sty m:val="p"/>
                      </m:rPr>
                      <a:rPr lang="en-US">
                        <a:latin typeface="Cambria Math" panose="02040503050406030204" pitchFamily="18" charset="0"/>
                      </a:rPr>
                      <m:t>sign</m:t>
                    </m:r>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𝐹</m:t>
                        </m:r>
                        <m:d>
                          <m:dPr>
                            <m:ctrlPr>
                              <a:rPr lang="en-US" i="1">
                                <a:latin typeface="Cambria Math" panose="02040503050406030204" pitchFamily="18" charset="0"/>
                              </a:rPr>
                            </m:ctrlPr>
                          </m:dPr>
                          <m:e>
                            <m:r>
                              <a:rPr lang="en-US" b="1">
                                <a:latin typeface="Cambria Math" panose="02040503050406030204" pitchFamily="18" charset="0"/>
                              </a:rPr>
                              <m:t>𝐱</m:t>
                            </m:r>
                          </m:e>
                        </m:d>
                      </m:e>
                    </m:d>
                  </m:oMath>
                </a14:m>
                <a:endParaRPr lang="en-US" dirty="0"/>
              </a:p>
              <a:p>
                <a:r>
                  <a:rPr lang="en-US" dirty="0"/>
                  <a:t>The base learners are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𝑚</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b="1">
                                <a:latin typeface="Cambria Math" panose="02040503050406030204" pitchFamily="18" charset="0"/>
                              </a:rPr>
                              <m:t>𝐚</m:t>
                            </m:r>
                          </m:e>
                          <m:sub>
                            <m:r>
                              <a:rPr lang="en-US" i="1">
                                <a:latin typeface="Cambria Math" panose="02040503050406030204" pitchFamily="18" charset="0"/>
                              </a:rPr>
                              <m:t>𝑚</m:t>
                            </m:r>
                          </m:sub>
                        </m:sSub>
                      </m:e>
                    </m:d>
                    <m:r>
                      <a:rPr lang="en-US" b="0" i="1" smtClean="0">
                        <a:latin typeface="Cambria Math" panose="02040503050406030204" pitchFamily="18" charset="0"/>
                      </a:rPr>
                      <m:t>=</m:t>
                    </m:r>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𝐽</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𝑗𝑚</m:t>
                            </m:r>
                          </m:sub>
                        </m:sSub>
                        <m:r>
                          <a:rPr lang="en-US" b="0" i="1" smtClean="0">
                            <a:latin typeface="Cambria Math" panose="02040503050406030204" pitchFamily="18" charset="0"/>
                          </a:rPr>
                          <m:t>𝐼</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𝑗𝑚</m:t>
                                </m:r>
                              </m:sub>
                            </m:sSub>
                          </m:e>
                        </m:d>
                      </m:e>
                    </m:nary>
                  </m:oMath>
                </a14:m>
                <a:r>
                  <a:rPr lang="en-US" dirty="0"/>
                  <a:t> where the indicator function </a:t>
                </a:r>
                <a14:m>
                  <m:oMath xmlns:m="http://schemas.openxmlformats.org/officeDocument/2006/math">
                    <m:r>
                      <a:rPr lang="en-US" i="1">
                        <a:latin typeface="Cambria Math" panose="02040503050406030204" pitchFamily="18" charset="0"/>
                      </a:rPr>
                      <m:t>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𝑚</m:t>
                            </m:r>
                          </m:sub>
                        </m:sSub>
                      </m:e>
                    </m:d>
                    <m:r>
                      <a:rPr lang="en-US" b="0" i="1" smtClean="0">
                        <a:latin typeface="Cambria Math" panose="02040503050406030204" pitchFamily="18" charset="0"/>
                        <a:ea typeface="Cambria Math" panose="02040503050406030204" pitchFamily="18" charset="0"/>
                      </a:rPr>
                      <m:t>=1</m:t>
                    </m:r>
                  </m:oMath>
                </a14:m>
                <a:r>
                  <a:rPr lang="en-US" dirty="0"/>
                  <a:t> if </a:t>
                </a:r>
                <a14:m>
                  <m:oMath xmlns:m="http://schemas.openxmlformats.org/officeDocument/2006/math">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oMath>
                </a14:m>
                <a:r>
                  <a:rPr lang="en-US" dirty="0"/>
                  <a:t> lies within the region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𝑚</m:t>
                        </m:r>
                      </m:sub>
                    </m:sSub>
                  </m:oMath>
                </a14:m>
                <a:r>
                  <a:rPr lang="en-US" dirty="0"/>
                  <a:t>, and 0 otherwise.  Here, both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𝑗</m:t>
                        </m:r>
                        <m:r>
                          <a:rPr lang="en-US" b="0" i="1" smtClean="0">
                            <a:latin typeface="Cambria Math" panose="02040503050406030204" pitchFamily="18" charset="0"/>
                          </a:rPr>
                          <m:t>𝑚</m:t>
                        </m:r>
                      </m:sub>
                    </m:sSub>
                  </m:oMath>
                </a14:m>
                <a:r>
                  <a:rPr lang="en-US" dirty="0"/>
                  <a:t> and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𝑚</m:t>
                        </m:r>
                      </m:sub>
                    </m:sSub>
                  </m:oMath>
                </a14:m>
                <a:r>
                  <a:rPr lang="en-US" dirty="0"/>
                  <a:t> constitute the vector </a:t>
                </a:r>
                <a14:m>
                  <m:oMath xmlns:m="http://schemas.openxmlformats.org/officeDocument/2006/math">
                    <m:sSub>
                      <m:sSubPr>
                        <m:ctrlPr>
                          <a:rPr lang="en-US" i="1">
                            <a:latin typeface="Cambria Math" panose="02040503050406030204" pitchFamily="18" charset="0"/>
                          </a:rPr>
                        </m:ctrlPr>
                      </m:sSubPr>
                      <m:e>
                        <m:r>
                          <a:rPr lang="en-US" b="1">
                            <a:latin typeface="Cambria Math" panose="02040503050406030204" pitchFamily="18" charset="0"/>
                          </a:rPr>
                          <m:t>𝐚</m:t>
                        </m:r>
                      </m:e>
                      <m:sub>
                        <m:r>
                          <a:rPr lang="en-US" i="1">
                            <a:latin typeface="Cambria Math" panose="02040503050406030204" pitchFamily="18" charset="0"/>
                          </a:rPr>
                          <m:t>𝑚</m:t>
                        </m:r>
                      </m:sub>
                    </m:sSub>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r="-522"/>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19</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617542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Week 15 Agenda</a:t>
            </a:r>
          </a:p>
        </p:txBody>
      </p:sp>
      <p:sp>
        <p:nvSpPr>
          <p:cNvPr id="3" name="Content Placeholder 2"/>
          <p:cNvSpPr>
            <a:spLocks noGrp="1"/>
          </p:cNvSpPr>
          <p:nvPr>
            <p:ph idx="1"/>
          </p:nvPr>
        </p:nvSpPr>
        <p:spPr/>
        <p:txBody>
          <a:bodyPr>
            <a:normAutofit/>
          </a:bodyPr>
          <a:lstStyle/>
          <a:p>
            <a:pPr marL="0" indent="0">
              <a:buNone/>
            </a:pPr>
            <a:r>
              <a:rPr lang="en-US" sz="3200" b="1" dirty="0"/>
              <a:t>Ensemble Model for Improving Goodness-of-Fit</a:t>
            </a:r>
            <a:endParaRPr lang="en-US" b="1" dirty="0"/>
          </a:p>
          <a:p>
            <a:r>
              <a:rPr lang="en-US" dirty="0"/>
              <a:t>Gradient Boosting Machine (GBM)</a:t>
            </a:r>
          </a:p>
          <a:p>
            <a:r>
              <a:rPr lang="en-US" dirty="0"/>
              <a:t>Stacking</a:t>
            </a:r>
          </a:p>
        </p:txBody>
      </p:sp>
      <p:sp>
        <p:nvSpPr>
          <p:cNvPr id="7" name="Slide Number Placeholder 6"/>
          <p:cNvSpPr>
            <a:spLocks noGrp="1"/>
          </p:cNvSpPr>
          <p:nvPr>
            <p:ph type="sldNum" sz="quarter" idx="12"/>
          </p:nvPr>
        </p:nvSpPr>
        <p:spPr/>
        <p:txBody>
          <a:bodyPr/>
          <a:lstStyle/>
          <a:p>
            <a:fld id="{1C20BA80-1909-427C-B3BD-3DD8AEAFD5BE}" type="slidenum">
              <a:rPr lang="en-US" smtClean="0"/>
              <a:t>2</a:t>
            </a:fld>
            <a:endParaRPr lang="en-US" dirty="0"/>
          </a:p>
        </p:txBody>
      </p:sp>
      <p:pic>
        <p:nvPicPr>
          <p:cNvPr id="6" name="Picture 5">
            <a:extLst>
              <a:ext uri="{FF2B5EF4-FFF2-40B4-BE49-F238E27FC236}">
                <a16:creationId xmlns:a16="http://schemas.microsoft.com/office/drawing/2014/main" id="{754B71F0-87AC-42FB-A236-60CB505C16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49567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Regression Tree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The update formula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𝑚</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𝑚</m:t>
                        </m:r>
                        <m:r>
                          <a:rPr lang="en-US" i="1">
                            <a:latin typeface="Cambria Math" panose="02040503050406030204" pitchFamily="18" charset="0"/>
                          </a:rPr>
                          <m:t>−1</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𝜌</m:t>
                        </m:r>
                      </m:e>
                      <m:sub>
                        <m:r>
                          <a:rPr lang="en-US" i="1">
                            <a:latin typeface="Cambria Math" panose="02040503050406030204" pitchFamily="18" charset="0"/>
                          </a:rPr>
                          <m:t>𝑚</m:t>
                        </m:r>
                      </m:sub>
                    </m:sSub>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𝑚</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b="1">
                                <a:latin typeface="Cambria Math" panose="02040503050406030204" pitchFamily="18" charset="0"/>
                              </a:rPr>
                              <m:t>𝐚</m:t>
                            </m:r>
                          </m:e>
                          <m:sub>
                            <m:r>
                              <a:rPr lang="en-US" i="1">
                                <a:latin typeface="Cambria Math" panose="02040503050406030204" pitchFamily="18" charset="0"/>
                              </a:rPr>
                              <m:t>𝑚</m:t>
                            </m:r>
                          </m:sub>
                        </m:sSub>
                      </m:e>
                    </m:d>
                  </m:oMath>
                </a14:m>
                <a:br>
                  <a:rPr lang="en-US" i="1" dirty="0">
                    <a:latin typeface="Cambria Math" panose="02040503050406030204" pitchFamily="18" charset="0"/>
                  </a:rPr>
                </a:br>
                <a14:m>
                  <m:oMath xmlns:m="http://schemas.openxmlformats.org/officeDocument/2006/math">
                    <m:r>
                      <a:rPr lang="en-US" sz="2400" i="1">
                        <a:latin typeface="Cambria Math" panose="02040503050406030204" pitchFamily="18" charset="0"/>
                      </a:rPr>
                      <m:t>=</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𝑚</m:t>
                        </m:r>
                        <m:r>
                          <a:rPr lang="en-US" sz="2400" i="1">
                            <a:latin typeface="Cambria Math" panose="02040503050406030204" pitchFamily="18" charset="0"/>
                          </a:rPr>
                          <m:t>−1</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b="1">
                                <a:latin typeface="Cambria Math" panose="02040503050406030204" pitchFamily="18" charset="0"/>
                              </a:rPr>
                              <m:t>𝐱</m:t>
                            </m:r>
                          </m:e>
                          <m:sub>
                            <m:r>
                              <a:rPr lang="en-US" sz="2400" i="1">
                                <a:latin typeface="Cambria Math" panose="02040503050406030204" pitchFamily="18" charset="0"/>
                              </a:rPr>
                              <m:t>𝑖</m:t>
                            </m:r>
                          </m:sub>
                        </m:sSub>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𝜌</m:t>
                        </m:r>
                      </m:e>
                      <m:sub>
                        <m:r>
                          <a:rPr lang="en-US" sz="2400" i="1">
                            <a:latin typeface="Cambria Math" panose="02040503050406030204" pitchFamily="18" charset="0"/>
                          </a:rPr>
                          <m:t>𝑚</m:t>
                        </m:r>
                      </m:sub>
                    </m:sSub>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𝑗</m:t>
                        </m:r>
                        <m:r>
                          <a:rPr lang="en-US" sz="2400" i="1">
                            <a:latin typeface="Cambria Math" panose="02040503050406030204" pitchFamily="18" charset="0"/>
                          </a:rPr>
                          <m:t>=1</m:t>
                        </m:r>
                      </m:sub>
                      <m:sup>
                        <m:r>
                          <a:rPr lang="en-US" sz="2400" i="1">
                            <a:latin typeface="Cambria Math" panose="02040503050406030204" pitchFamily="18" charset="0"/>
                          </a:rPr>
                          <m:t>𝐽</m:t>
                        </m:r>
                      </m:sup>
                      <m:e>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𝑗𝑚</m:t>
                            </m:r>
                          </m:sub>
                        </m:sSub>
                        <m:r>
                          <a:rPr lang="en-US" sz="2400" i="1">
                            <a:latin typeface="Cambria Math" panose="02040503050406030204" pitchFamily="18" charset="0"/>
                          </a:rPr>
                          <m:t>𝐼</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b="1">
                                    <a:latin typeface="Cambria Math" panose="02040503050406030204" pitchFamily="18" charset="0"/>
                                  </a:rPr>
                                  <m:t>𝐱</m:t>
                                </m:r>
                              </m:e>
                              <m:sub>
                                <m:r>
                                  <a:rPr lang="en-US" sz="2400" i="1">
                                    <a:latin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𝑅</m:t>
                                </m:r>
                              </m:e>
                              <m:sub>
                                <m:r>
                                  <a:rPr lang="en-US" sz="2400" i="1">
                                    <a:latin typeface="Cambria Math" panose="02040503050406030204" pitchFamily="18" charset="0"/>
                                    <a:ea typeface="Cambria Math" panose="02040503050406030204" pitchFamily="18" charset="0"/>
                                  </a:rPr>
                                  <m:t>𝑗𝑚</m:t>
                                </m:r>
                              </m:sub>
                            </m:sSub>
                          </m:e>
                        </m:d>
                      </m:e>
                    </m:nary>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𝑚</m:t>
                        </m:r>
                        <m:r>
                          <a:rPr lang="en-US" sz="2400" i="1">
                            <a:latin typeface="Cambria Math" panose="02040503050406030204" pitchFamily="18" charset="0"/>
                          </a:rPr>
                          <m:t>−1</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b="1">
                                <a:latin typeface="Cambria Math" panose="02040503050406030204" pitchFamily="18" charset="0"/>
                              </a:rPr>
                              <m:t>𝐱</m:t>
                            </m:r>
                          </m:e>
                          <m:sub>
                            <m:r>
                              <a:rPr lang="en-US" sz="2400" i="1">
                                <a:latin typeface="Cambria Math" panose="02040503050406030204" pitchFamily="18" charset="0"/>
                              </a:rPr>
                              <m:t>𝑖</m:t>
                            </m:r>
                          </m:sub>
                        </m:sSub>
                      </m:e>
                    </m:d>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𝑗</m:t>
                        </m:r>
                        <m:r>
                          <a:rPr lang="en-US" sz="2400" i="1">
                            <a:latin typeface="Cambria Math" panose="02040503050406030204" pitchFamily="18" charset="0"/>
                          </a:rPr>
                          <m:t>=1</m:t>
                        </m:r>
                      </m:sub>
                      <m:sup>
                        <m:r>
                          <a:rPr lang="en-US" sz="2400" i="1">
                            <a:latin typeface="Cambria Math" panose="02040503050406030204" pitchFamily="18" charset="0"/>
                          </a:rPr>
                          <m:t>𝐽</m:t>
                        </m:r>
                      </m:sup>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𝜌</m:t>
                            </m:r>
                          </m:e>
                          <m:sub>
                            <m:r>
                              <a:rPr lang="en-US" sz="2400" i="1">
                                <a:latin typeface="Cambria Math" panose="02040503050406030204" pitchFamily="18" charset="0"/>
                              </a:rPr>
                              <m:t>𝑚</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𝑗𝑚</m:t>
                            </m:r>
                          </m:sub>
                        </m:sSub>
                        <m:r>
                          <a:rPr lang="en-US" sz="2400" i="1">
                            <a:latin typeface="Cambria Math" panose="02040503050406030204" pitchFamily="18" charset="0"/>
                          </a:rPr>
                          <m:t>𝐼</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b="1">
                                    <a:latin typeface="Cambria Math" panose="02040503050406030204" pitchFamily="18" charset="0"/>
                                  </a:rPr>
                                  <m:t>𝐱</m:t>
                                </m:r>
                              </m:e>
                              <m:sub>
                                <m:r>
                                  <a:rPr lang="en-US" sz="2400" i="1">
                                    <a:latin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𝑅</m:t>
                                </m:r>
                              </m:e>
                              <m:sub>
                                <m:r>
                                  <a:rPr lang="en-US" sz="2400" i="1">
                                    <a:latin typeface="Cambria Math" panose="02040503050406030204" pitchFamily="18" charset="0"/>
                                    <a:ea typeface="Cambria Math" panose="02040503050406030204" pitchFamily="18" charset="0"/>
                                  </a:rPr>
                                  <m:t>𝑗𝑚</m:t>
                                </m:r>
                              </m:sub>
                            </m:sSub>
                          </m:e>
                        </m:d>
                      </m:e>
                    </m:nary>
                  </m:oMath>
                </a14:m>
                <a:endParaRPr lang="en-US" sz="2400" dirty="0"/>
              </a:p>
              <a:p>
                <a:endParaRPr lang="en-US" dirty="0"/>
              </a:p>
              <a:p>
                <a:r>
                  <a:rPr lang="en-US" dirty="0"/>
                  <a:t>Let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rPr>
                          <m:t>𝑗𝑚</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𝜌</m:t>
                        </m:r>
                      </m:e>
                      <m:sub>
                        <m:r>
                          <a:rPr lang="en-US" i="1">
                            <a:latin typeface="Cambria Math" panose="02040503050406030204" pitchFamily="18" charset="0"/>
                          </a:rPr>
                          <m:t>𝑚</m:t>
                        </m:r>
                      </m:sub>
                    </m:sSub>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𝑗𝑚</m:t>
                        </m:r>
                      </m:sub>
                    </m:sSub>
                  </m:oMath>
                </a14:m>
                <a:r>
                  <a:rPr lang="en-US" dirty="0"/>
                  <a:t>, then</a:t>
                </a:r>
                <a14:m>
                  <m:oMath xmlns:m="http://schemas.openxmlformats.org/officeDocument/2006/math">
                    <m:r>
                      <a:rPr lang="en-US" b="0" i="0"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𝑚</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𝑚</m:t>
                        </m:r>
                        <m:r>
                          <a:rPr lang="en-US" i="1">
                            <a:latin typeface="Cambria Math" panose="02040503050406030204" pitchFamily="18" charset="0"/>
                          </a:rPr>
                          <m:t>−1</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e>
                    </m:d>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𝐽</m:t>
                        </m:r>
                      </m:sup>
                      <m:e>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𝛾</m:t>
                            </m:r>
                          </m:e>
                          <m:sub>
                            <m:r>
                              <a:rPr lang="en-US" i="1">
                                <a:latin typeface="Cambria Math" panose="02040503050406030204" pitchFamily="18" charset="0"/>
                              </a:rPr>
                              <m:t>𝑗𝑚</m:t>
                            </m:r>
                          </m:sub>
                        </m:sSub>
                        <m:r>
                          <a:rPr lang="en-US" i="1">
                            <a:latin typeface="Cambria Math" panose="02040503050406030204" pitchFamily="18" charset="0"/>
                          </a:rPr>
                          <m:t>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ea typeface="Cambria Math" panose="02040503050406030204" pitchFamily="18" charset="0"/>
                                  </a:rPr>
                                  <m:t>𝑗𝑚</m:t>
                                </m:r>
                              </m:sub>
                            </m:sSub>
                          </m:e>
                        </m:d>
                      </m:e>
                    </m:nary>
                  </m:oMath>
                </a14:m>
                <a:br>
                  <a:rPr lang="en-US" i="1" dirty="0">
                    <a:latin typeface="Cambria Math" panose="02040503050406030204" pitchFamily="18" charset="0"/>
                    <a:ea typeface="Cambria Math" panose="02040503050406030204" pitchFamily="18" charset="0"/>
                  </a:rPr>
                </a:b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𝑚</m:t>
                        </m:r>
                        <m:r>
                          <a:rPr lang="en-US" i="1">
                            <a:latin typeface="Cambria Math" panose="02040503050406030204" pitchFamily="18" charset="0"/>
                          </a:rPr>
                          <m:t>−1</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e>
                    </m:d>
                    <m:r>
                      <a:rPr lang="en-US" i="1">
                        <a:latin typeface="Cambria Math" panose="02040503050406030204" pitchFamily="18" charset="0"/>
                      </a:rPr>
                      <m:t>+</m:t>
                    </m:r>
                    <m:nary>
                      <m:naryPr>
                        <m:chr m:val="∑"/>
                        <m:supHide m:val="on"/>
                        <m:ctrlPr>
                          <a:rPr lang="en-US" i="1" smtClean="0">
                            <a:latin typeface="Cambria Math" panose="02040503050406030204" pitchFamily="18" charset="0"/>
                          </a:rPr>
                        </m:ctrlPr>
                      </m:naryPr>
                      <m:sub>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ea typeface="Cambria Math" panose="02040503050406030204" pitchFamily="18" charset="0"/>
                              </a:rPr>
                              <m:t>𝑗𝑚</m:t>
                            </m:r>
                          </m:sub>
                        </m:sSub>
                      </m:sub>
                      <m:sup/>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𝛾</m:t>
                            </m:r>
                          </m:e>
                          <m:sub>
                            <m:r>
                              <a:rPr lang="en-US" i="1">
                                <a:latin typeface="Cambria Math" panose="02040503050406030204" pitchFamily="18" charset="0"/>
                              </a:rPr>
                              <m:t>𝑗𝑚</m:t>
                            </m:r>
                          </m:sub>
                        </m:sSub>
                      </m:e>
                    </m:nary>
                    <m:r>
                      <a:rPr lang="en-US" b="0" i="1" smtClean="0">
                        <a:latin typeface="Cambria Math" panose="02040503050406030204" pitchFamily="18" charset="0"/>
                      </a:rPr>
                      <m:t>=</m:t>
                    </m:r>
                    <m:r>
                      <a:rPr lang="en-US" b="0" i="0" smtClean="0">
                        <a:latin typeface="Cambria Math" panose="02040503050406030204" pitchFamily="18" charset="0"/>
                      </a:rPr>
                      <m:t> </m:t>
                    </m:r>
                    <m:nary>
                      <m:naryPr>
                        <m:chr m:val="∑"/>
                        <m:supHide m:val="on"/>
                        <m:ctrlPr>
                          <a:rPr lang="en-US" i="1">
                            <a:latin typeface="Cambria Math" panose="02040503050406030204" pitchFamily="18" charset="0"/>
                          </a:rPr>
                        </m:ctrlPr>
                      </m:naryPr>
                      <m:sub>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ea typeface="Cambria Math" panose="02040503050406030204" pitchFamily="18" charset="0"/>
                              </a:rPr>
                              <m:t>𝑗𝑚</m:t>
                            </m:r>
                          </m:sub>
                        </m:sSub>
                      </m:sub>
                      <m:sup/>
                      <m:e>
                        <m:d>
                          <m:dPr>
                            <m:ctrlPr>
                              <a:rPr lang="en-US"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𝑚</m:t>
                                </m:r>
                                <m:r>
                                  <a:rPr lang="en-US" i="1">
                                    <a:latin typeface="Cambria Math" panose="02040503050406030204" pitchFamily="18" charset="0"/>
                                  </a:rPr>
                                  <m:t>−1</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rPr>
                                  <m:t>𝑗𝑚</m:t>
                                </m:r>
                              </m:sub>
                            </m:sSub>
                          </m:e>
                        </m:d>
                      </m:e>
                    </m:nary>
                  </m:oMath>
                </a14:m>
                <a:endParaRPr lang="en-US" dirty="0"/>
              </a:p>
              <a:p>
                <a:endParaRPr lang="en-US" dirty="0"/>
              </a:p>
              <a:p>
                <a:r>
                  <a:rPr lang="en-US" dirty="0"/>
                  <a:t>Therefore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𝛾</m:t>
                        </m:r>
                      </m:e>
                      <m:sub>
                        <m:r>
                          <a:rPr lang="en-US" i="1">
                            <a:latin typeface="Cambria Math" panose="02040503050406030204" pitchFamily="18" charset="0"/>
                          </a:rPr>
                          <m:t>𝑗𝑚</m:t>
                        </m:r>
                      </m:sub>
                    </m:sSub>
                    <m:r>
                      <a:rPr lang="en-US" i="1">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argmin</m:t>
                        </m:r>
                      </m:e>
                      <m:sub>
                        <m:r>
                          <a:rPr lang="en-US" i="1">
                            <a:latin typeface="Cambria Math" panose="02040503050406030204" pitchFamily="18" charset="0"/>
                            <a:ea typeface="Cambria Math" panose="02040503050406030204" pitchFamily="18" charset="0"/>
                          </a:rPr>
                          <m:t>𝛾</m:t>
                        </m:r>
                      </m:sub>
                    </m:sSub>
                    <m:nary>
                      <m:naryPr>
                        <m:chr m:val="∑"/>
                        <m:supHide m:val="on"/>
                        <m:ctrlPr>
                          <a:rPr lang="en-US" i="1">
                            <a:latin typeface="Cambria Math" panose="02040503050406030204" pitchFamily="18" charset="0"/>
                          </a:rPr>
                        </m:ctrlPr>
                      </m:naryPr>
                      <m:sub>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ea typeface="Cambria Math" panose="02040503050406030204" pitchFamily="18" charset="0"/>
                              </a:rPr>
                              <m:t>𝑗𝑚</m:t>
                            </m:r>
                          </m:sub>
                        </m:sSub>
                      </m:sub>
                      <m:sup/>
                      <m:e>
                        <m:r>
                          <a:rPr lang="en-US" i="1">
                            <a:latin typeface="Cambria Math" panose="02040503050406030204" pitchFamily="18" charset="0"/>
                            <a:ea typeface="Cambria Math" panose="02040503050406030204" pitchFamily="18" charset="0"/>
                          </a:rPr>
                          <m:t>𝐿</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  </m:t>
                                </m:r>
                                <m:r>
                                  <a:rPr lang="en-US" i="1">
                                    <a:latin typeface="Cambria Math" panose="02040503050406030204" pitchFamily="18" charset="0"/>
                                  </a:rPr>
                                  <m:t>𝐹</m:t>
                                </m:r>
                              </m:e>
                              <m:sub>
                                <m:r>
                                  <a:rPr lang="en-US" i="1">
                                    <a:latin typeface="Cambria Math" panose="02040503050406030204" pitchFamily="18" charset="0"/>
                                  </a:rPr>
                                  <m:t>𝑚</m:t>
                                </m:r>
                                <m:r>
                                  <a:rPr lang="en-US" i="1">
                                    <a:latin typeface="Cambria Math" panose="02040503050406030204" pitchFamily="18" charset="0"/>
                                  </a:rPr>
                                  <m:t>−1</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𝛾</m:t>
                                </m:r>
                              </m:e>
                              <m:sub>
                                <m:r>
                                  <a:rPr lang="en-US" i="1">
                                    <a:latin typeface="Cambria Math" panose="02040503050406030204" pitchFamily="18" charset="0"/>
                                  </a:rPr>
                                  <m:t>𝑗𝑚</m:t>
                                </m:r>
                              </m:sub>
                            </m:sSub>
                          </m:e>
                        </m:d>
                      </m:e>
                    </m:nary>
                  </m:oMath>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20</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296297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Regression Tree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If </a:t>
                </a:r>
                <a14:m>
                  <m:oMath xmlns:m="http://schemas.openxmlformats.org/officeDocument/2006/math">
                    <m:r>
                      <a:rPr lang="en-US" i="1">
                        <a:latin typeface="Cambria Math" panose="02040503050406030204" pitchFamily="18" charset="0"/>
                        <a:ea typeface="Cambria Math" panose="02040503050406030204" pitchFamily="18" charset="0"/>
                      </a:rPr>
                      <m:t>𝐿</m:t>
                    </m:r>
                  </m:oMath>
                </a14:m>
                <a:r>
                  <a:rPr lang="en-US" dirty="0"/>
                  <a:t> is the least squares function, then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𝛾</m:t>
                        </m:r>
                      </m:e>
                      <m:sub>
                        <m:r>
                          <a:rPr lang="en-US" i="1">
                            <a:latin typeface="Cambria Math" panose="02040503050406030204" pitchFamily="18" charset="0"/>
                          </a:rPr>
                          <m:t>𝑗𝑚</m:t>
                        </m:r>
                      </m:sub>
                    </m:sSub>
                  </m:oMath>
                </a14:m>
                <a:r>
                  <a:rPr lang="en-US" dirty="0"/>
                  <a:t> is the mean of the </a:t>
                </a:r>
                <a14:m>
                  <m:oMath xmlns:m="http://schemas.openxmlformats.org/officeDocument/2006/math">
                    <m:sSub>
                      <m:sSubPr>
                        <m:ctrlPr>
                          <a:rPr lang="en-US" b="1" i="1">
                            <a:latin typeface="Cambria Math" panose="02040503050406030204" pitchFamily="18" charset="0"/>
                          </a:rPr>
                        </m:ctrlPr>
                      </m:sSubPr>
                      <m:e>
                        <m:acc>
                          <m:accPr>
                            <m:chr m:val="̃"/>
                            <m:ctrlPr>
                              <a:rPr lang="en-US" b="1" i="1">
                                <a:latin typeface="Cambria Math" panose="02040503050406030204" pitchFamily="18" charset="0"/>
                              </a:rPr>
                            </m:ctrlPr>
                          </m:accPr>
                          <m:e>
                            <m:r>
                              <a:rPr lang="en-US" i="1">
                                <a:latin typeface="Cambria Math" panose="02040503050406030204" pitchFamily="18" charset="0"/>
                              </a:rPr>
                              <m:t>𝑦</m:t>
                            </m:r>
                          </m:e>
                        </m:acc>
                      </m:e>
                      <m:sub>
                        <m:r>
                          <a:rPr lang="en-US" b="1" i="1">
                            <a:latin typeface="Cambria Math" panose="02040503050406030204" pitchFamily="18" charset="0"/>
                          </a:rPr>
                          <m:t>𝒊</m:t>
                        </m:r>
                      </m:sub>
                    </m:sSub>
                  </m:oMath>
                </a14:m>
                <a:r>
                  <a:rPr lang="en-US" dirty="0"/>
                  <a:t> in the region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ea typeface="Cambria Math" panose="02040503050406030204" pitchFamily="18" charset="0"/>
                          </a:rPr>
                          <m:t>𝑗𝑚</m:t>
                        </m:r>
                      </m:sub>
                    </m:sSub>
                  </m:oMath>
                </a14:m>
                <a:r>
                  <a:rPr lang="en-US" dirty="0"/>
                  <a:t> or the </a:t>
                </a:r>
                <a14:m>
                  <m:oMath xmlns:m="http://schemas.openxmlformats.org/officeDocument/2006/math">
                    <m:r>
                      <a:rPr lang="en-US" i="1">
                        <a:latin typeface="Cambria Math" panose="02040503050406030204" pitchFamily="18" charset="0"/>
                        <a:ea typeface="Cambria Math" panose="02040503050406030204" pitchFamily="18" charset="0"/>
                      </a:rPr>
                      <m:t>𝑗</m:t>
                    </m:r>
                  </m:oMath>
                </a14:m>
                <a:r>
                  <a:rPr lang="en-US" baseline="30000" dirty="0" err="1"/>
                  <a:t>th</a:t>
                </a:r>
                <a:r>
                  <a:rPr lang="en-US" dirty="0"/>
                  <a:t> terminal node in the </a:t>
                </a:r>
                <a14:m>
                  <m:oMath xmlns:m="http://schemas.openxmlformats.org/officeDocument/2006/math">
                    <m:r>
                      <a:rPr lang="en-US" i="1">
                        <a:latin typeface="Cambria Math" panose="02040503050406030204" pitchFamily="18" charset="0"/>
                      </a:rPr>
                      <m:t>𝑚</m:t>
                    </m:r>
                  </m:oMath>
                </a14:m>
                <a:r>
                  <a:rPr lang="en-US" baseline="30000" dirty="0" err="1"/>
                  <a:t>th</a:t>
                </a:r>
                <a:r>
                  <a:rPr lang="en-US" dirty="0"/>
                  <a:t> iteration.</a:t>
                </a:r>
              </a:p>
              <a:p>
                <a:r>
                  <a:rPr lang="en-US" dirty="0"/>
                  <a:t>If </a:t>
                </a:r>
                <a14:m>
                  <m:oMath xmlns:m="http://schemas.openxmlformats.org/officeDocument/2006/math">
                    <m:r>
                      <a:rPr lang="en-US" i="1">
                        <a:latin typeface="Cambria Math" panose="02040503050406030204" pitchFamily="18" charset="0"/>
                        <a:ea typeface="Cambria Math" panose="02040503050406030204" pitchFamily="18" charset="0"/>
                      </a:rPr>
                      <m:t>𝐿</m:t>
                    </m:r>
                  </m:oMath>
                </a14:m>
                <a:r>
                  <a:rPr lang="en-US" dirty="0"/>
                  <a:t> is the least absolute deviation function, then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𝛾</m:t>
                        </m:r>
                      </m:e>
                      <m:sub>
                        <m:r>
                          <a:rPr lang="en-US" i="1">
                            <a:latin typeface="Cambria Math" panose="02040503050406030204" pitchFamily="18" charset="0"/>
                          </a:rPr>
                          <m:t>𝑗𝑚</m:t>
                        </m:r>
                      </m:sub>
                    </m:sSub>
                  </m:oMath>
                </a14:m>
                <a:r>
                  <a:rPr lang="en-US" dirty="0"/>
                  <a:t> is the median of the </a:t>
                </a:r>
                <a14:m>
                  <m:oMath xmlns:m="http://schemas.openxmlformats.org/officeDocument/2006/math">
                    <m:sSub>
                      <m:sSubPr>
                        <m:ctrlPr>
                          <a:rPr lang="en-US" b="1" i="1">
                            <a:latin typeface="Cambria Math" panose="02040503050406030204" pitchFamily="18" charset="0"/>
                          </a:rPr>
                        </m:ctrlPr>
                      </m:sSubPr>
                      <m:e>
                        <m:acc>
                          <m:accPr>
                            <m:chr m:val="̃"/>
                            <m:ctrlPr>
                              <a:rPr lang="en-US" b="1" i="1">
                                <a:latin typeface="Cambria Math" panose="02040503050406030204" pitchFamily="18" charset="0"/>
                              </a:rPr>
                            </m:ctrlPr>
                          </m:accPr>
                          <m:e>
                            <m:r>
                              <a:rPr lang="en-US" i="1">
                                <a:latin typeface="Cambria Math" panose="02040503050406030204" pitchFamily="18" charset="0"/>
                              </a:rPr>
                              <m:t>𝑦</m:t>
                            </m:r>
                          </m:e>
                        </m:acc>
                      </m:e>
                      <m:sub>
                        <m:r>
                          <a:rPr lang="en-US" b="1" i="1">
                            <a:latin typeface="Cambria Math" panose="02040503050406030204" pitchFamily="18" charset="0"/>
                          </a:rPr>
                          <m:t>𝒊</m:t>
                        </m:r>
                      </m:sub>
                    </m:sSub>
                  </m:oMath>
                </a14:m>
                <a:r>
                  <a:rPr lang="en-US" dirty="0"/>
                  <a:t> in the region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ea typeface="Cambria Math" panose="02040503050406030204" pitchFamily="18" charset="0"/>
                          </a:rPr>
                          <m:t>𝑗𝑚</m:t>
                        </m:r>
                      </m:sub>
                    </m:sSub>
                  </m:oMath>
                </a14:m>
                <a:r>
                  <a:rPr lang="en-US" dirty="0"/>
                  <a:t> or the </a:t>
                </a:r>
                <a14:m>
                  <m:oMath xmlns:m="http://schemas.openxmlformats.org/officeDocument/2006/math">
                    <m:r>
                      <a:rPr lang="en-US" i="1">
                        <a:latin typeface="Cambria Math" panose="02040503050406030204" pitchFamily="18" charset="0"/>
                        <a:ea typeface="Cambria Math" panose="02040503050406030204" pitchFamily="18" charset="0"/>
                      </a:rPr>
                      <m:t>𝑗</m:t>
                    </m:r>
                  </m:oMath>
                </a14:m>
                <a:r>
                  <a:rPr lang="en-US" baseline="30000" dirty="0" err="1"/>
                  <a:t>th</a:t>
                </a:r>
                <a:r>
                  <a:rPr lang="en-US" dirty="0"/>
                  <a:t> terminal node in the </a:t>
                </a:r>
                <a14:m>
                  <m:oMath xmlns:m="http://schemas.openxmlformats.org/officeDocument/2006/math">
                    <m:r>
                      <a:rPr lang="en-US" i="1">
                        <a:latin typeface="Cambria Math" panose="02040503050406030204" pitchFamily="18" charset="0"/>
                      </a:rPr>
                      <m:t>𝑚</m:t>
                    </m:r>
                  </m:oMath>
                </a14:m>
                <a:r>
                  <a:rPr lang="en-US" baseline="30000" dirty="0" err="1"/>
                  <a:t>th</a:t>
                </a:r>
                <a:r>
                  <a:rPr lang="en-US" dirty="0"/>
                  <a:t> iteration.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1961" r="-139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21</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352389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Binary Logistic Classification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Following Friedman (2001), we let the two target values as -1 and 1.</a:t>
                </a:r>
              </a:p>
              <a:p>
                <a:r>
                  <a:rPr lang="en-US" dirty="0"/>
                  <a:t>Furthermore, let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Pr</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=−1|</m:t>
                        </m:r>
                        <m:r>
                          <a:rPr lang="en-US" b="1" i="0" smtClean="0">
                            <a:latin typeface="Cambria Math" panose="02040503050406030204" pitchFamily="18" charset="0"/>
                          </a:rPr>
                          <m:t>𝐱</m:t>
                        </m:r>
                      </m:e>
                    </m:d>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r>
                      <a:rPr lang="en-US" i="1">
                        <a:latin typeface="Cambria Math" panose="02040503050406030204" pitchFamily="18" charset="0"/>
                      </a:rPr>
                      <m:t>=</m:t>
                    </m:r>
                    <m:r>
                      <m:rPr>
                        <m:sty m:val="p"/>
                      </m:rPr>
                      <a:rPr lang="en-US">
                        <a:latin typeface="Cambria Math" panose="02040503050406030204" pitchFamily="18" charset="0"/>
                      </a:rPr>
                      <m:t>Pr</m:t>
                    </m:r>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=1|</m:t>
                        </m:r>
                        <m:r>
                          <a:rPr lang="en-US" b="1">
                            <a:latin typeface="Cambria Math" panose="02040503050406030204" pitchFamily="18" charset="0"/>
                          </a:rPr>
                          <m:t>𝐱</m:t>
                        </m:r>
                      </m:e>
                    </m:d>
                  </m:oMath>
                </a14:m>
                <a:r>
                  <a:rPr lang="en-US" dirty="0"/>
                  <a:t>.</a:t>
                </a:r>
              </a:p>
              <a:p>
                <a:r>
                  <a:rPr lang="en-US" dirty="0"/>
                  <a:t>It follows from the definition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r>
                      <a:rPr lang="en-US" b="0" i="1" smtClean="0">
                        <a:latin typeface="Cambria Math" panose="02040503050406030204" pitchFamily="18" charset="0"/>
                      </a:rPr>
                      <m:t>=1</m:t>
                    </m:r>
                  </m:oMath>
                </a14:m>
                <a:r>
                  <a:rPr lang="en-US" dirty="0"/>
                  <a:t>.</a:t>
                </a:r>
              </a:p>
              <a:p>
                <a:r>
                  <a:rPr lang="en-US" dirty="0"/>
                  <a:t>For a binary logistic classification, we build models to study the log-odds </a:t>
                </a:r>
                <a14:m>
                  <m:oMath xmlns:m="http://schemas.openxmlformats.org/officeDocument/2006/math">
                    <m:r>
                      <m:rPr>
                        <m:sty m:val="p"/>
                      </m:rPr>
                      <a:rPr lang="en-US" b="0" i="0" smtClean="0">
                        <a:latin typeface="Cambria Math" panose="02040503050406030204" pitchFamily="18" charset="0"/>
                      </a:rPr>
                      <m:t>log</m:t>
                    </m:r>
                    <m:d>
                      <m:dPr>
                        <m:ctrlPr>
                          <a:rPr lang="en-US" b="0" i="1" smtClean="0">
                            <a:latin typeface="Cambria Math" panose="02040503050406030204" pitchFamily="18" charset="0"/>
                          </a:rPr>
                        </m:ctrlPr>
                      </m:dPr>
                      <m:e>
                        <m:f>
                          <m:fPr>
                            <m:type m:val="lin"/>
                            <m:ctrlPr>
                              <a:rPr lang="en-US" b="0" i="1" smtClean="0">
                                <a:latin typeface="Cambria Math" panose="02040503050406030204" pitchFamily="18" charset="0"/>
                              </a:rPr>
                            </m:ctrlPr>
                          </m:fPr>
                          <m:num>
                            <m:r>
                              <m:rPr>
                                <m:sty m:val="p"/>
                              </m:rPr>
                              <a:rPr lang="en-US">
                                <a:latin typeface="Cambria Math" panose="02040503050406030204" pitchFamily="18" charset="0"/>
                              </a:rPr>
                              <m:t>Pr</m:t>
                            </m:r>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=1|</m:t>
                                </m:r>
                                <m:r>
                                  <a:rPr lang="en-US" b="1">
                                    <a:latin typeface="Cambria Math" panose="02040503050406030204" pitchFamily="18" charset="0"/>
                                  </a:rPr>
                                  <m:t>𝐱</m:t>
                                </m:r>
                              </m:e>
                            </m:d>
                          </m:num>
                          <m:den>
                            <m:r>
                              <m:rPr>
                                <m:sty m:val="p"/>
                              </m:rPr>
                              <a:rPr lang="en-US">
                                <a:latin typeface="Cambria Math" panose="02040503050406030204" pitchFamily="18" charset="0"/>
                              </a:rPr>
                              <m:t>Pr</m:t>
                            </m:r>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=−1|</m:t>
                                </m:r>
                                <m:r>
                                  <a:rPr lang="en-US" b="1">
                                    <a:latin typeface="Cambria Math" panose="02040503050406030204" pitchFamily="18" charset="0"/>
                                  </a:rPr>
                                  <m:t>𝐱</m:t>
                                </m:r>
                              </m:e>
                            </m:d>
                          </m:den>
                        </m:f>
                      </m:e>
                    </m:d>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22</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298259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Binary Logistic Classification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The likelihood function 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oMath>
                </a14:m>
                <a:r>
                  <a:rPr lang="en-US" dirty="0"/>
                  <a:t> when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=−1</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oMath>
                </a14:m>
                <a:r>
                  <a:rPr lang="en-US" dirty="0"/>
                  <a:t> when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=1</m:t>
                    </m:r>
                  </m:oMath>
                </a14:m>
                <a:r>
                  <a:rPr lang="en-US" dirty="0"/>
                  <a:t>.</a:t>
                </a:r>
              </a:p>
              <a:p>
                <a:r>
                  <a:rPr lang="en-US" dirty="0"/>
                  <a:t>Alternatively, the likelihood function can be written in a compact way as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num>
                                  <m:den>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m:t>
                                        </m:r>
                                        <m:r>
                                          <a:rPr lang="en-US" i="1">
                                            <a:latin typeface="Cambria Math" panose="02040503050406030204" pitchFamily="18" charset="0"/>
                                          </a:rPr>
                                          <m:t>1</m:t>
                                        </m:r>
                                      </m:sub>
                                    </m:sSub>
                                  </m:den>
                                </m:f>
                              </m:e>
                            </m:d>
                          </m:e>
                          <m:sup>
                            <m:r>
                              <a:rPr lang="en-US" b="0" i="1" smtClean="0">
                                <a:latin typeface="Cambria Math" panose="02040503050406030204" pitchFamily="18" charset="0"/>
                              </a:rPr>
                              <m:t>−</m:t>
                            </m:r>
                            <m:r>
                              <a:rPr lang="en-US" b="0" i="1" smtClean="0">
                                <a:latin typeface="Cambria Math" panose="02040503050406030204" pitchFamily="18" charset="0"/>
                              </a:rPr>
                              <m:t>𝑦</m:t>
                            </m:r>
                          </m:sup>
                        </m:sSup>
                      </m:den>
                    </m:f>
                  </m:oMath>
                </a14:m>
                <a:endParaRPr lang="en-US" dirty="0"/>
              </a:p>
              <a:p>
                <a:pPr lvl="1"/>
                <a:r>
                  <a:rPr lang="en-US" dirty="0"/>
                  <a:t>When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=−1</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num>
                                  <m:den>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den>
                                </m:f>
                              </m:e>
                            </m:d>
                          </m:e>
                          <m:sup>
                            <m:r>
                              <a:rPr lang="en-US" i="1">
                                <a:latin typeface="Cambria Math" panose="02040503050406030204" pitchFamily="18" charset="0"/>
                              </a:rPr>
                              <m:t>−</m:t>
                            </m:r>
                            <m:d>
                              <m:dPr>
                                <m:ctrlPr>
                                  <a:rPr lang="en-US" i="1" smtClean="0">
                                    <a:latin typeface="Cambria Math" panose="02040503050406030204" pitchFamily="18" charset="0"/>
                                  </a:rPr>
                                </m:ctrlPr>
                              </m:dPr>
                              <m:e>
                                <m:r>
                                  <a:rPr lang="en-US" b="0" i="1" smtClean="0">
                                    <a:latin typeface="Cambria Math" panose="02040503050406030204" pitchFamily="18" charset="0"/>
                                  </a:rPr>
                                  <m:t>−1</m:t>
                                </m:r>
                              </m:e>
                            </m:d>
                          </m:sup>
                        </m:sSup>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num>
                                  <m:den>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den>
                                </m:f>
                              </m:e>
                            </m:d>
                          </m:e>
                          <m:sup>
                            <m:r>
                              <a:rPr lang="en-US" b="0" i="1" smtClean="0">
                                <a:latin typeface="Cambria Math" panose="02040503050406030204" pitchFamily="18" charset="0"/>
                              </a:rPr>
                              <m:t>1</m:t>
                            </m:r>
                          </m:sup>
                        </m:s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1</m:t>
                                    </m:r>
                                  </m:sub>
                                </m:sSub>
                              </m:e>
                            </m:d>
                          </m:num>
                          <m:den>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den>
                        </m:f>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num>
                      <m:den>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e>
                        </m:d>
                      </m:den>
                    </m:f>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oMath>
                </a14:m>
                <a:endParaRPr lang="en-US" dirty="0"/>
              </a:p>
              <a:p>
                <a:pPr lvl="1"/>
                <a:endParaRPr lang="en-US" dirty="0"/>
              </a:p>
              <a:p>
                <a:pPr lvl="1"/>
                <a:r>
                  <a:rPr lang="en-US" dirty="0"/>
                  <a:t>When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=1</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num>
                                  <m:den>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den>
                                </m:f>
                              </m:e>
                            </m:d>
                          </m:e>
                          <m:sup>
                            <m:r>
                              <a:rPr lang="en-US" i="1">
                                <a:latin typeface="Cambria Math" panose="02040503050406030204" pitchFamily="18" charset="0"/>
                              </a:rPr>
                              <m:t>−</m:t>
                            </m:r>
                            <m:r>
                              <a:rPr lang="en-US" b="0" i="1" smtClean="0">
                                <a:latin typeface="Cambria Math" panose="02040503050406030204" pitchFamily="18" charset="0"/>
                              </a:rPr>
                              <m:t>1</m:t>
                            </m:r>
                          </m:sup>
                        </m:sSup>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m:t>
                                        </m:r>
                                        <m:r>
                                          <a:rPr lang="en-US" i="1">
                                            <a:latin typeface="Cambria Math" panose="02040503050406030204" pitchFamily="18" charset="0"/>
                                          </a:rPr>
                                          <m:t>1</m:t>
                                        </m:r>
                                      </m:sub>
                                    </m:sSub>
                                  </m:num>
                                  <m:den>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1</m:t>
                                        </m:r>
                                      </m:sub>
                                    </m:sSub>
                                  </m:den>
                                </m:f>
                              </m:e>
                            </m:d>
                          </m:e>
                          <m:sup>
                            <m:r>
                              <a:rPr lang="en-US" i="1">
                                <a:latin typeface="Cambria Math" panose="02040503050406030204" pitchFamily="18" charset="0"/>
                              </a:rPr>
                              <m:t>1</m:t>
                            </m:r>
                          </m:sup>
                        </m:sSup>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f>
                          <m:fPr>
                            <m:ctrlPr>
                              <a:rPr lang="en-US" i="1">
                                <a:latin typeface="Cambria Math" panose="02040503050406030204" pitchFamily="18" charset="0"/>
                              </a:rPr>
                            </m:ctrlPr>
                          </m:fPr>
                          <m:num>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e>
                            </m:d>
                          </m:num>
                          <m:den>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den>
                        </m:f>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num>
                      <m:den>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e>
                        </m:d>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r="-696"/>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23</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585233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Binary Logistic Classification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The log-likelihood function is </a:t>
                </a:r>
                <a14:m>
                  <m:oMath xmlns:m="http://schemas.openxmlformats.org/officeDocument/2006/math">
                    <m:r>
                      <a:rPr lang="en-US" b="0" i="0" smtClean="0">
                        <a:latin typeface="Cambria Math" panose="02040503050406030204" pitchFamily="18" charset="0"/>
                      </a:rPr>
                      <m:t>− </m:t>
                    </m:r>
                    <m:r>
                      <m:rPr>
                        <m:sty m:val="p"/>
                      </m:rPr>
                      <a:rPr lang="en-US">
                        <a:latin typeface="Cambria Math" panose="02040503050406030204" pitchFamily="18" charset="0"/>
                      </a:rPr>
                      <m:t>log</m:t>
                    </m:r>
                    <m:d>
                      <m:dPr>
                        <m:ctrlPr>
                          <a:rPr lang="en-US" i="1">
                            <a:latin typeface="Cambria Math" panose="02040503050406030204" pitchFamily="18" charset="0"/>
                          </a:rPr>
                        </m:ctrlPr>
                      </m:dPr>
                      <m:e>
                        <m:r>
                          <a:rPr lang="en-US" i="1">
                            <a:latin typeface="Cambria Math" panose="02040503050406030204" pitchFamily="18" charset="0"/>
                          </a:rPr>
                          <m:t>1+</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num>
                                  <m:den>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den>
                                </m:f>
                              </m:e>
                            </m:d>
                          </m:e>
                          <m:sup>
                            <m:r>
                              <a:rPr lang="en-US" i="1">
                                <a:latin typeface="Cambria Math" panose="02040503050406030204" pitchFamily="18" charset="0"/>
                              </a:rPr>
                              <m:t>−</m:t>
                            </m:r>
                            <m:r>
                              <a:rPr lang="en-US" i="1">
                                <a:latin typeface="Cambria Math" panose="02040503050406030204" pitchFamily="18" charset="0"/>
                              </a:rPr>
                              <m:t>𝑦</m:t>
                            </m:r>
                          </m:sup>
                        </m:sSup>
                      </m:e>
                    </m:d>
                  </m:oMath>
                </a14:m>
                <a:endParaRPr lang="en-US" dirty="0"/>
              </a:p>
              <a:p>
                <a:r>
                  <a:rPr lang="en-US" dirty="0"/>
                  <a:t>The objective function </a:t>
                </a:r>
                <a14:m>
                  <m:oMath xmlns:m="http://schemas.openxmlformats.org/officeDocument/2006/math">
                    <m:r>
                      <a:rPr lang="en-US" i="1">
                        <a:latin typeface="Cambria Math" panose="02040503050406030204" pitchFamily="18" charset="0"/>
                      </a:rPr>
                      <m:t>𝐿</m:t>
                    </m:r>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𝐹</m:t>
                        </m:r>
                        <m:d>
                          <m:dPr>
                            <m:ctrlPr>
                              <a:rPr lang="en-US" i="1">
                                <a:latin typeface="Cambria Math" panose="02040503050406030204" pitchFamily="18" charset="0"/>
                              </a:rPr>
                            </m:ctrlPr>
                          </m:dPr>
                          <m:e>
                            <m:r>
                              <a:rPr lang="en-US" b="1">
                                <a:latin typeface="Cambria Math" panose="02040503050406030204" pitchFamily="18" charset="0"/>
                              </a:rPr>
                              <m:t>𝐱</m:t>
                            </m:r>
                          </m:e>
                        </m:d>
                      </m:e>
                    </m:d>
                  </m:oMath>
                </a14:m>
                <a:r>
                  <a:rPr lang="en-US" dirty="0"/>
                  <a:t> is the negative log-likelihood function. Then </a:t>
                </a:r>
                <a14:m>
                  <m:oMath xmlns:m="http://schemas.openxmlformats.org/officeDocument/2006/math">
                    <m:r>
                      <a:rPr lang="en-US" i="1">
                        <a:latin typeface="Cambria Math" panose="02040503050406030204" pitchFamily="18" charset="0"/>
                      </a:rPr>
                      <m:t>𝐿</m:t>
                    </m:r>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𝐹</m:t>
                        </m:r>
                        <m:d>
                          <m:dPr>
                            <m:ctrlPr>
                              <a:rPr lang="en-US" i="1">
                                <a:latin typeface="Cambria Math" panose="02040503050406030204" pitchFamily="18" charset="0"/>
                              </a:rPr>
                            </m:ctrlPr>
                          </m:dPr>
                          <m:e>
                            <m:r>
                              <a:rPr lang="en-US" b="1">
                                <a:latin typeface="Cambria Math" panose="02040503050406030204" pitchFamily="18" charset="0"/>
                              </a:rPr>
                              <m:t>𝐱</m:t>
                            </m:r>
                          </m:e>
                        </m:d>
                      </m:e>
                    </m:d>
                    <m:r>
                      <a:rPr lang="en-US" b="0" i="1" smtClean="0">
                        <a:latin typeface="Cambria Math" panose="02040503050406030204" pitchFamily="18" charset="0"/>
                      </a:rPr>
                      <m:t>=</m:t>
                    </m:r>
                    <m:r>
                      <m:rPr>
                        <m:sty m:val="p"/>
                      </m:rPr>
                      <a:rPr lang="en-US" b="0" i="0" smtClean="0">
                        <a:latin typeface="Cambria Math" panose="02040503050406030204" pitchFamily="18" charset="0"/>
                      </a:rPr>
                      <m:t>log</m:t>
                    </m:r>
                    <m:d>
                      <m:dPr>
                        <m:ctrlPr>
                          <a:rPr lang="en-US" b="0" i="1" smtClean="0">
                            <a:latin typeface="Cambria Math" panose="02040503050406030204" pitchFamily="18" charset="0"/>
                          </a:rPr>
                        </m:ctrlPr>
                      </m:dPr>
                      <m:e>
                        <m:r>
                          <a:rPr lang="en-US" i="1">
                            <a:latin typeface="Cambria Math" panose="02040503050406030204" pitchFamily="18" charset="0"/>
                          </a:rPr>
                          <m:t>1+</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num>
                                  <m:den>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den>
                                </m:f>
                              </m:e>
                            </m:d>
                          </m:e>
                          <m:sup>
                            <m:r>
                              <a:rPr lang="en-US" i="1">
                                <a:latin typeface="Cambria Math" panose="02040503050406030204" pitchFamily="18" charset="0"/>
                              </a:rPr>
                              <m:t>−</m:t>
                            </m:r>
                            <m:r>
                              <a:rPr lang="en-US" i="1">
                                <a:latin typeface="Cambria Math" panose="02040503050406030204" pitchFamily="18" charset="0"/>
                              </a:rPr>
                              <m:t>𝑦</m:t>
                            </m:r>
                          </m:sup>
                        </m:sSup>
                      </m:e>
                    </m:d>
                  </m:oMath>
                </a14:m>
                <a:endParaRPr lang="en-US" dirty="0"/>
              </a:p>
              <a:p>
                <a:r>
                  <a:rPr lang="en-US" dirty="0"/>
                  <a:t>If we define </a:t>
                </a:r>
                <a14:m>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m:rPr>
                        <m:sty m:val="p"/>
                      </m:rPr>
                      <a:rPr lang="en-US" b="0" i="0" smtClean="0">
                        <a:latin typeface="Cambria Math" panose="02040503050406030204" pitchFamily="18" charset="0"/>
                      </a:rPr>
                      <m:t>log</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m:rPr>
                                <m:sty m:val="p"/>
                              </m:rPr>
                              <a:rPr lang="en-US">
                                <a:latin typeface="Cambria Math" panose="02040503050406030204" pitchFamily="18" charset="0"/>
                              </a:rPr>
                              <m:t>Pr</m:t>
                            </m:r>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=1|</m:t>
                                </m:r>
                                <m:r>
                                  <a:rPr lang="en-US" b="1">
                                    <a:latin typeface="Cambria Math" panose="02040503050406030204" pitchFamily="18" charset="0"/>
                                  </a:rPr>
                                  <m:t>𝐱</m:t>
                                </m:r>
                              </m:e>
                            </m:d>
                          </m:num>
                          <m:den>
                            <m:r>
                              <m:rPr>
                                <m:sty m:val="p"/>
                              </m:rPr>
                              <a:rPr lang="en-US">
                                <a:latin typeface="Cambria Math" panose="02040503050406030204" pitchFamily="18" charset="0"/>
                              </a:rPr>
                              <m:t>Pr</m:t>
                            </m:r>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=−1|</m:t>
                                </m:r>
                                <m:r>
                                  <a:rPr lang="en-US" b="1">
                                    <a:latin typeface="Cambria Math" panose="02040503050406030204" pitchFamily="18" charset="0"/>
                                  </a:rPr>
                                  <m:t>𝐱</m:t>
                                </m:r>
                              </m:e>
                            </m:d>
                          </m:den>
                        </m:f>
                      </m:e>
                    </m:d>
                  </m:oMath>
                </a14:m>
                <a:r>
                  <a:rPr lang="en-US" dirty="0"/>
                  <a:t>, then it can be shown that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𝐿</m:t>
                      </m:r>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𝐹</m:t>
                          </m:r>
                          <m:d>
                            <m:dPr>
                              <m:ctrlPr>
                                <a:rPr lang="en-US" i="1">
                                  <a:latin typeface="Cambria Math" panose="02040503050406030204" pitchFamily="18" charset="0"/>
                                </a:rPr>
                              </m:ctrlPr>
                            </m:dPr>
                            <m:e>
                              <m:r>
                                <a:rPr lang="en-US" b="1">
                                  <a:latin typeface="Cambria Math" panose="02040503050406030204" pitchFamily="18" charset="0"/>
                                </a:rPr>
                                <m:t>𝐱</m:t>
                              </m:r>
                            </m:e>
                          </m:d>
                        </m:e>
                      </m:d>
                      <m:r>
                        <a:rPr lang="en-US" i="1">
                          <a:latin typeface="Cambria Math" panose="02040503050406030204" pitchFamily="18" charset="0"/>
                        </a:rPr>
                        <m:t>=</m:t>
                      </m:r>
                      <m:r>
                        <m:rPr>
                          <m:sty m:val="p"/>
                        </m:rPr>
                        <a:rPr lang="en-US">
                          <a:latin typeface="Cambria Math" panose="02040503050406030204" pitchFamily="18" charset="0"/>
                        </a:rPr>
                        <m:t>log</m:t>
                      </m:r>
                      <m:d>
                        <m:dPr>
                          <m:ctrlPr>
                            <a:rPr lang="en-US" i="1">
                              <a:latin typeface="Cambria Math" panose="02040503050406030204" pitchFamily="18" charset="0"/>
                            </a:rPr>
                          </m:ctrlPr>
                        </m:dPr>
                        <m:e>
                          <m:r>
                            <a:rPr lang="en-US" i="1">
                              <a:latin typeface="Cambria Math" panose="02040503050406030204" pitchFamily="18" charset="0"/>
                            </a:rPr>
                            <m:t>1+</m:t>
                          </m:r>
                          <m:r>
                            <m:rPr>
                              <m:sty m:val="p"/>
                            </m:rPr>
                            <a:rPr lang="en-US" b="0" i="0" smtClean="0">
                              <a:latin typeface="Cambria Math" panose="02040503050406030204" pitchFamily="18" charset="0"/>
                            </a:rPr>
                            <m:t>exp</m:t>
                          </m:r>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𝑦𝐹</m:t>
                              </m:r>
                              <m:d>
                                <m:dPr>
                                  <m:ctrlPr>
                                    <a:rPr lang="en-US" i="1">
                                      <a:latin typeface="Cambria Math" panose="02040503050406030204" pitchFamily="18" charset="0"/>
                                    </a:rPr>
                                  </m:ctrlPr>
                                </m:dPr>
                                <m:e>
                                  <m:r>
                                    <a:rPr lang="en-US" b="1">
                                      <a:latin typeface="Cambria Math" panose="02040503050406030204" pitchFamily="18" charset="0"/>
                                    </a:rPr>
                                    <m:t>𝐱</m:t>
                                  </m:r>
                                </m:e>
                              </m:d>
                            </m:e>
                          </m:d>
                        </m:e>
                      </m:d>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24</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133949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Binary Logistic Classification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a:t>As </a:t>
                </a:r>
                <a14:m>
                  <m:oMath xmlns:m="http://schemas.openxmlformats.org/officeDocument/2006/math">
                    <m:r>
                      <a:rPr lang="en-US" i="1">
                        <a:latin typeface="Cambria Math" panose="02040503050406030204" pitchFamily="18" charset="0"/>
                      </a:rPr>
                      <m:t>𝐿</m:t>
                    </m:r>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𝐹</m:t>
                        </m:r>
                        <m:d>
                          <m:dPr>
                            <m:ctrlPr>
                              <a:rPr lang="en-US" i="1">
                                <a:latin typeface="Cambria Math" panose="02040503050406030204" pitchFamily="18" charset="0"/>
                              </a:rPr>
                            </m:ctrlPr>
                          </m:dPr>
                          <m:e>
                            <m:r>
                              <a:rPr lang="en-US" b="1">
                                <a:latin typeface="Cambria Math" panose="02040503050406030204" pitchFamily="18" charset="0"/>
                              </a:rPr>
                              <m:t>𝐱</m:t>
                            </m:r>
                          </m:e>
                        </m:d>
                      </m:e>
                    </m:d>
                    <m:r>
                      <a:rPr lang="en-US" i="1">
                        <a:latin typeface="Cambria Math" panose="02040503050406030204" pitchFamily="18" charset="0"/>
                      </a:rPr>
                      <m:t>=</m:t>
                    </m:r>
                    <m:r>
                      <m:rPr>
                        <m:sty m:val="p"/>
                      </m:rPr>
                      <a:rPr lang="en-US">
                        <a:latin typeface="Cambria Math" panose="02040503050406030204" pitchFamily="18" charset="0"/>
                      </a:rPr>
                      <m:t>log</m:t>
                    </m:r>
                    <m:d>
                      <m:dPr>
                        <m:ctrlPr>
                          <a:rPr lang="en-US" i="1">
                            <a:latin typeface="Cambria Math" panose="02040503050406030204" pitchFamily="18" charset="0"/>
                          </a:rPr>
                        </m:ctrlPr>
                      </m:dPr>
                      <m:e>
                        <m:r>
                          <a:rPr lang="en-US" i="1">
                            <a:latin typeface="Cambria Math" panose="02040503050406030204" pitchFamily="18" charset="0"/>
                          </a:rPr>
                          <m:t>1+</m:t>
                        </m:r>
                        <m:r>
                          <m:rPr>
                            <m:sty m:val="p"/>
                          </m:rPr>
                          <a:rPr lang="en-US" b="0" i="0" smtClean="0">
                            <a:latin typeface="Cambria Math" panose="02040503050406030204" pitchFamily="18" charset="0"/>
                          </a:rPr>
                          <m:t>exp</m:t>
                        </m:r>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𝑦𝐹</m:t>
                            </m:r>
                            <m:d>
                              <m:dPr>
                                <m:ctrlPr>
                                  <a:rPr lang="en-US" i="1">
                                    <a:latin typeface="Cambria Math" panose="02040503050406030204" pitchFamily="18" charset="0"/>
                                  </a:rPr>
                                </m:ctrlPr>
                              </m:dPr>
                              <m:e>
                                <m:r>
                                  <a:rPr lang="en-US" b="1">
                                    <a:latin typeface="Cambria Math" panose="02040503050406030204" pitchFamily="18" charset="0"/>
                                  </a:rPr>
                                  <m:t>𝐱</m:t>
                                </m:r>
                              </m:e>
                            </m:d>
                          </m:e>
                        </m:d>
                      </m:e>
                    </m:d>
                  </m:oMath>
                </a14:m>
                <a:r>
                  <a:rPr lang="en-US" dirty="0"/>
                  <a:t>, the gradient with respect to </a:t>
                </a:r>
                <a14:m>
                  <m:oMath xmlns:m="http://schemas.openxmlformats.org/officeDocument/2006/math">
                    <m:r>
                      <a:rPr lang="en-US" i="1">
                        <a:latin typeface="Cambria Math" panose="02040503050406030204" pitchFamily="18" charset="0"/>
                      </a:rPr>
                      <m:t>𝐹</m:t>
                    </m:r>
                    <m:d>
                      <m:dPr>
                        <m:ctrlPr>
                          <a:rPr lang="en-US" i="1">
                            <a:latin typeface="Cambria Math" panose="02040503050406030204" pitchFamily="18" charset="0"/>
                          </a:rPr>
                        </m:ctrlPr>
                      </m:dPr>
                      <m:e>
                        <m:r>
                          <a:rPr lang="en-US" b="1">
                            <a:latin typeface="Cambria Math" panose="02040503050406030204" pitchFamily="18" charset="0"/>
                          </a:rPr>
                          <m:t>𝐱</m:t>
                        </m:r>
                      </m:e>
                    </m:d>
                  </m:oMath>
                </a14:m>
                <a:r>
                  <a:rPr lang="en-US" dirty="0"/>
                  <a:t> is</a:t>
                </a:r>
              </a:p>
              <a:p>
                <a:pPr marL="0" indent="0" algn="ctr">
                  <a:buNone/>
                </a:pPr>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𝐿</m:t>
                        </m:r>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𝐹</m:t>
                            </m:r>
                            <m:d>
                              <m:dPr>
                                <m:ctrlPr>
                                  <a:rPr lang="en-US" i="1">
                                    <a:latin typeface="Cambria Math" panose="02040503050406030204" pitchFamily="18" charset="0"/>
                                  </a:rPr>
                                </m:ctrlPr>
                              </m:dPr>
                              <m:e>
                                <m:r>
                                  <a:rPr lang="en-US" b="1">
                                    <a:latin typeface="Cambria Math" panose="02040503050406030204" pitchFamily="18" charset="0"/>
                                  </a:rPr>
                                  <m:t>𝐱</m:t>
                                </m:r>
                              </m:e>
                            </m:d>
                          </m:e>
                        </m:d>
                      </m:num>
                      <m:den>
                        <m:r>
                          <a:rPr lang="en-US" i="1">
                            <a:latin typeface="Cambria Math" panose="02040503050406030204" pitchFamily="18" charset="0"/>
                          </a:rPr>
                          <m:t>𝜕</m:t>
                        </m:r>
                        <m:r>
                          <a:rPr lang="en-US" i="1">
                            <a:latin typeface="Cambria Math" panose="02040503050406030204" pitchFamily="18" charset="0"/>
                          </a:rPr>
                          <m:t>𝐹</m:t>
                        </m:r>
                        <m:d>
                          <m:dPr>
                            <m:ctrlPr>
                              <a:rPr lang="en-US" i="1">
                                <a:latin typeface="Cambria Math" panose="02040503050406030204" pitchFamily="18" charset="0"/>
                              </a:rPr>
                            </m:ctrlPr>
                          </m:dPr>
                          <m:e>
                            <m:r>
                              <a:rPr lang="en-US" b="1">
                                <a:latin typeface="Cambria Math" panose="02040503050406030204" pitchFamily="18" charset="0"/>
                              </a:rPr>
                              <m:t>𝐱</m:t>
                            </m:r>
                          </m:e>
                        </m:d>
                      </m:den>
                    </m:f>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𝑦</m:t>
                        </m:r>
                      </m:num>
                      <m:den>
                        <m:r>
                          <a:rPr lang="en-US" i="1">
                            <a:latin typeface="Cambria Math" panose="02040503050406030204" pitchFamily="18" charset="0"/>
                          </a:rPr>
                          <m:t>1+</m:t>
                        </m:r>
                        <m:r>
                          <m:rPr>
                            <m:sty m:val="p"/>
                          </m:rPr>
                          <a:rPr lang="en-US">
                            <a:latin typeface="Cambria Math" panose="02040503050406030204" pitchFamily="18" charset="0"/>
                          </a:rPr>
                          <m:t>exp</m:t>
                        </m:r>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𝑦𝐹</m:t>
                            </m:r>
                            <m:d>
                              <m:dPr>
                                <m:ctrlPr>
                                  <a:rPr lang="en-US" i="1">
                                    <a:latin typeface="Cambria Math" panose="02040503050406030204" pitchFamily="18" charset="0"/>
                                  </a:rPr>
                                </m:ctrlPr>
                              </m:dPr>
                              <m:e>
                                <m:r>
                                  <a:rPr lang="en-US" b="1">
                                    <a:latin typeface="Cambria Math" panose="02040503050406030204" pitchFamily="18" charset="0"/>
                                  </a:rPr>
                                  <m:t>𝐱</m:t>
                                </m:r>
                              </m:e>
                            </m:d>
                          </m:e>
                        </m:d>
                      </m:den>
                    </m:f>
                  </m:oMath>
                </a14:m>
                <a:r>
                  <a:rPr lang="en-US" dirty="0"/>
                  <a:t>.</a:t>
                </a:r>
              </a:p>
              <a:p>
                <a:r>
                  <a:rPr lang="en-US" dirty="0"/>
                  <a:t>The pseudo-response is</a:t>
                </a:r>
              </a:p>
              <a:p>
                <a:pPr marL="0" indent="0" algn="ctr">
                  <a:buNone/>
                </a:pPr>
                <a:r>
                  <a:rPr lang="en-US" dirty="0"/>
                  <a:t>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b="0" i="1">
                                <a:latin typeface="Cambria Math" panose="02040503050406030204" pitchFamily="18" charset="0"/>
                              </a:rPr>
                              <m:t>𝑦</m:t>
                            </m:r>
                          </m:e>
                        </m:acc>
                      </m:e>
                      <m:sub>
                        <m:r>
                          <a:rPr lang="en-US" b="0" i="1">
                            <a:latin typeface="Cambria Math" panose="02040503050406030204" pitchFamily="18" charset="0"/>
                          </a:rPr>
                          <m:t>𝑖</m:t>
                        </m:r>
                      </m:sub>
                    </m:sSub>
                    <m:r>
                      <a:rPr lang="en-US" b="1"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𝐿</m:t>
                                </m:r>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𝐹</m:t>
                                    </m:r>
                                    <m:d>
                                      <m:dPr>
                                        <m:ctrlPr>
                                          <a:rPr lang="en-US" i="1">
                                            <a:latin typeface="Cambria Math" panose="02040503050406030204" pitchFamily="18" charset="0"/>
                                          </a:rPr>
                                        </m:ctrlPr>
                                      </m:dPr>
                                      <m:e>
                                        <m:r>
                                          <a:rPr lang="en-US" b="1">
                                            <a:latin typeface="Cambria Math" panose="02040503050406030204" pitchFamily="18" charset="0"/>
                                          </a:rPr>
                                          <m:t>𝐱</m:t>
                                        </m:r>
                                      </m:e>
                                    </m:d>
                                  </m:e>
                                </m:d>
                              </m:num>
                              <m:den>
                                <m:r>
                                  <a:rPr lang="en-US" i="1">
                                    <a:latin typeface="Cambria Math" panose="02040503050406030204" pitchFamily="18" charset="0"/>
                                  </a:rPr>
                                  <m:t>𝜕</m:t>
                                </m:r>
                                <m:r>
                                  <a:rPr lang="en-US" i="1">
                                    <a:latin typeface="Cambria Math" panose="02040503050406030204" pitchFamily="18" charset="0"/>
                                  </a:rPr>
                                  <m:t>𝐹</m:t>
                                </m:r>
                                <m:d>
                                  <m:dPr>
                                    <m:ctrlPr>
                                      <a:rPr lang="en-US" i="1">
                                        <a:latin typeface="Cambria Math" panose="02040503050406030204" pitchFamily="18" charset="0"/>
                                      </a:rPr>
                                    </m:ctrlPr>
                                  </m:dPr>
                                  <m:e>
                                    <m:r>
                                      <a:rPr lang="en-US" b="1">
                                        <a:latin typeface="Cambria Math" panose="02040503050406030204" pitchFamily="18" charset="0"/>
                                      </a:rPr>
                                      <m:t>𝐱</m:t>
                                    </m:r>
                                  </m:e>
                                </m:d>
                              </m:den>
                            </m:f>
                          </m:e>
                        </m:d>
                      </m:e>
                      <m:sub>
                        <m:r>
                          <a:rPr lang="en-US" i="1">
                            <a:latin typeface="Cambria Math" panose="02040503050406030204" pitchFamily="18" charset="0"/>
                          </a:rPr>
                          <m:t>𝐹</m:t>
                        </m:r>
                        <m:d>
                          <m:dPr>
                            <m:ctrlPr>
                              <a:rPr lang="en-US" i="1">
                                <a:latin typeface="Cambria Math" panose="02040503050406030204" pitchFamily="18" charset="0"/>
                              </a:rPr>
                            </m:ctrlPr>
                          </m:dPr>
                          <m:e>
                            <m:r>
                              <a:rPr lang="en-US" b="1">
                                <a:latin typeface="Cambria Math" panose="02040503050406030204" pitchFamily="18" charset="0"/>
                              </a:rPr>
                              <m:t>𝐱</m:t>
                            </m:r>
                          </m:e>
                        </m:d>
                        <m:r>
                          <a:rPr lang="en-US" b="1"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𝐹</m:t>
                                </m:r>
                              </m:e>
                            </m:acc>
                          </m:e>
                          <m:sub>
                            <m:r>
                              <a:rPr lang="en-US" i="1">
                                <a:latin typeface="Cambria Math" panose="02040503050406030204" pitchFamily="18" charset="0"/>
                              </a:rPr>
                              <m:t>𝑚</m:t>
                            </m:r>
                            <m:r>
                              <a:rPr lang="en-US" i="1">
                                <a:latin typeface="Cambria Math" panose="02040503050406030204" pitchFamily="18" charset="0"/>
                              </a:rPr>
                              <m:t>−1</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e>
                        </m:d>
                      </m:sub>
                    </m:sSub>
                    <m:r>
                      <a:rPr lang="en-US" b="0" i="1" smtClean="0">
                        <a:latin typeface="Cambria Math" panose="02040503050406030204" pitchFamily="18" charset="0"/>
                      </a:rPr>
                      <m:t>=</m:t>
                    </m:r>
                    <m:f>
                      <m:fPr>
                        <m:ctrlPr>
                          <a:rPr lang="en-US" b="1" i="1">
                            <a:latin typeface="Cambria Math" panose="02040503050406030204" pitchFamily="18" charset="0"/>
                          </a:rPr>
                        </m:ctrlPr>
                      </m:fPr>
                      <m:num>
                        <m:r>
                          <a:rPr lang="en-US" i="1">
                            <a:latin typeface="Cambria Math" panose="02040503050406030204" pitchFamily="18" charset="0"/>
                          </a:rPr>
                          <m:t>2</m:t>
                        </m:r>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num>
                      <m:den>
                        <m:r>
                          <a:rPr lang="en-US" i="1">
                            <a:latin typeface="Cambria Math" panose="02040503050406030204" pitchFamily="18" charset="0"/>
                          </a:rPr>
                          <m:t>1+</m:t>
                        </m:r>
                        <m:r>
                          <m:rPr>
                            <m:sty m:val="p"/>
                          </m:rPr>
                          <a:rPr lang="en-US">
                            <a:latin typeface="Cambria Math" panose="02040503050406030204" pitchFamily="18" charset="0"/>
                          </a:rPr>
                          <m:t>exp</m:t>
                        </m:r>
                        <m:d>
                          <m:dPr>
                            <m:ctrlPr>
                              <a:rPr lang="en-US" i="1">
                                <a:latin typeface="Cambria Math" panose="02040503050406030204" pitchFamily="18" charset="0"/>
                              </a:rPr>
                            </m:ctrlPr>
                          </m:dPr>
                          <m:e>
                            <m: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𝐹</m:t>
                                    </m:r>
                                  </m:e>
                                </m:acc>
                              </m:e>
                              <m:sub>
                                <m:r>
                                  <a:rPr lang="en-US" i="1">
                                    <a:latin typeface="Cambria Math" panose="02040503050406030204" pitchFamily="18" charset="0"/>
                                  </a:rPr>
                                  <m:t>𝑚</m:t>
                                </m:r>
                                <m:r>
                                  <a:rPr lang="en-US" i="1">
                                    <a:latin typeface="Cambria Math" panose="02040503050406030204" pitchFamily="18" charset="0"/>
                                  </a:rPr>
                                  <m:t>−1</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e>
                            </m:d>
                          </m:e>
                        </m:d>
                      </m:den>
                    </m:f>
                  </m:oMath>
                </a14:m>
                <a:endParaRPr lang="en-US" dirty="0"/>
              </a:p>
              <a:p>
                <a:r>
                  <a:rPr lang="en-US" dirty="0"/>
                  <a:t>The weak learner is a regression tree with a fixed number, say </a:t>
                </a:r>
                <a:r>
                  <a:rPr lang="en-US" i="1" dirty="0"/>
                  <a:t>J</a:t>
                </a:r>
                <a:r>
                  <a:rPr lang="en-US" dirty="0"/>
                  <a:t>, of terminal nodes.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r="-870" b="-140"/>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25</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053213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Binary Logistic Classification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The line search becomes </a:t>
                </a:r>
                <a:br>
                  <a:rPr lang="en-US" dirty="0"/>
                </a:b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𝜌</m:t>
                        </m:r>
                      </m:e>
                      <m:sub>
                        <m:r>
                          <a:rPr lang="en-US" i="1">
                            <a:latin typeface="Cambria Math" panose="02040503050406030204" pitchFamily="18" charset="0"/>
                          </a:rPr>
                          <m:t>𝑚</m:t>
                        </m:r>
                      </m:sub>
                    </m:sSub>
                    <m:r>
                      <a:rPr lang="en-US" i="1">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argmin</m:t>
                        </m:r>
                      </m:e>
                      <m:sub>
                        <m:r>
                          <a:rPr lang="en-US" i="1">
                            <a:latin typeface="Cambria Math" panose="02040503050406030204" pitchFamily="18" charset="0"/>
                            <a:ea typeface="Cambria Math" panose="02040503050406030204" pitchFamily="18" charset="0"/>
                          </a:rPr>
                          <m:t>𝜌</m:t>
                        </m:r>
                      </m:sub>
                    </m:sSub>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𝑛</m:t>
                        </m:r>
                      </m:sup>
                      <m:e>
                        <m:r>
                          <m:rPr>
                            <m:sty m:val="p"/>
                          </m:rPr>
                          <a:rPr lang="en-US">
                            <a:latin typeface="Cambria Math" panose="02040503050406030204" pitchFamily="18" charset="0"/>
                          </a:rPr>
                          <m:t>log</m:t>
                        </m:r>
                        <m:d>
                          <m:dPr>
                            <m:ctrlPr>
                              <a:rPr lang="en-US" i="1">
                                <a:latin typeface="Cambria Math" panose="02040503050406030204" pitchFamily="18" charset="0"/>
                              </a:rPr>
                            </m:ctrlPr>
                          </m:dPr>
                          <m:e>
                            <m:r>
                              <a:rPr lang="en-US" i="1">
                                <a:latin typeface="Cambria Math" panose="02040503050406030204" pitchFamily="18" charset="0"/>
                              </a:rPr>
                              <m:t>1+</m:t>
                            </m:r>
                            <m:r>
                              <m:rPr>
                                <m:sty m:val="p"/>
                              </m:rPr>
                              <a:rPr lang="en-US">
                                <a:latin typeface="Cambria Math" panose="02040503050406030204" pitchFamily="18" charset="0"/>
                              </a:rPr>
                              <m:t>exp</m:t>
                            </m:r>
                            <m:d>
                              <m:dPr>
                                <m:ctrlPr>
                                  <a:rPr lang="en-US" i="1">
                                    <a:latin typeface="Cambria Math" panose="02040503050406030204" pitchFamily="18" charset="0"/>
                                  </a:rPr>
                                </m:ctrlPr>
                              </m:dPr>
                              <m:e>
                                <m: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𝑚</m:t>
                                        </m:r>
                                        <m:r>
                                          <a:rPr lang="en-US" i="1">
                                            <a:latin typeface="Cambria Math" panose="02040503050406030204" pitchFamily="18" charset="0"/>
                                          </a:rPr>
                                          <m:t>−1</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e>
                                    </m:d>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𝜌</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𝑚</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b="1">
                                                <a:latin typeface="Cambria Math" panose="02040503050406030204" pitchFamily="18" charset="0"/>
                                              </a:rPr>
                                              <m:t>𝐚</m:t>
                                            </m:r>
                                          </m:e>
                                          <m:sub>
                                            <m:r>
                                              <a:rPr lang="en-US" i="1">
                                                <a:latin typeface="Cambria Math" panose="02040503050406030204" pitchFamily="18" charset="0"/>
                                              </a:rPr>
                                              <m:t>𝑚</m:t>
                                            </m:r>
                                          </m:sub>
                                        </m:sSub>
                                      </m:e>
                                    </m:d>
                                  </m:e>
                                </m:d>
                              </m:e>
                            </m:d>
                          </m:e>
                        </m:d>
                      </m:e>
                    </m:nary>
                  </m:oMath>
                </a14:m>
                <a:endParaRPr lang="en-US" dirty="0"/>
              </a:p>
              <a:p>
                <a:r>
                  <a:rPr lang="en-US" dirty="0"/>
                  <a:t>The base learners are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𝑚</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b="1">
                                <a:latin typeface="Cambria Math" panose="02040503050406030204" pitchFamily="18" charset="0"/>
                              </a:rPr>
                              <m:t>𝐚</m:t>
                            </m:r>
                          </m:e>
                          <m:sub>
                            <m:r>
                              <a:rPr lang="en-US" i="1">
                                <a:latin typeface="Cambria Math" panose="02040503050406030204" pitchFamily="18" charset="0"/>
                              </a:rPr>
                              <m:t>𝑚</m:t>
                            </m:r>
                          </m:sub>
                        </m:sSub>
                      </m:e>
                    </m:d>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𝐽</m:t>
                        </m:r>
                      </m:sup>
                      <m:e>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𝑗𝑚</m:t>
                            </m:r>
                          </m:sub>
                        </m:sSub>
                        <m:r>
                          <a:rPr lang="en-US" i="1">
                            <a:latin typeface="Cambria Math" panose="02040503050406030204" pitchFamily="18" charset="0"/>
                          </a:rPr>
                          <m:t>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ea typeface="Cambria Math" panose="02040503050406030204" pitchFamily="18" charset="0"/>
                                  </a:rPr>
                                  <m:t>𝑗𝑚</m:t>
                                </m:r>
                              </m:sub>
                            </m:sSub>
                          </m:e>
                        </m:d>
                      </m:e>
                    </m:nary>
                  </m:oMath>
                </a14:m>
                <a:endParaRPr lang="en-US" dirty="0"/>
              </a:p>
              <a:p>
                <a:r>
                  <a:rPr lang="en-US" dirty="0"/>
                  <a:t>Using the strategy of separate updates in each terminal node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ea typeface="Cambria Math" panose="02040503050406030204" pitchFamily="18" charset="0"/>
                          </a:rPr>
                          <m:t>𝑗𝑚</m:t>
                        </m:r>
                      </m:sub>
                    </m:sSub>
                  </m:oMath>
                </a14:m>
                <a:r>
                  <a:rPr lang="en-US" dirty="0"/>
                  <a:t> of the regression tree and by setting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𝛾</m:t>
                        </m:r>
                      </m:e>
                      <m:sub>
                        <m:r>
                          <a:rPr lang="en-US" i="1">
                            <a:latin typeface="Cambria Math" panose="02040503050406030204" pitchFamily="18" charset="0"/>
                          </a:rPr>
                          <m:t>𝑗𝑚</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𝜌</m:t>
                        </m:r>
                      </m:e>
                      <m:sub>
                        <m:r>
                          <a:rPr lang="en-US" i="1">
                            <a:latin typeface="Cambria Math" panose="02040503050406030204" pitchFamily="18" charset="0"/>
                          </a:rPr>
                          <m:t>𝑚</m:t>
                        </m:r>
                      </m:sub>
                    </m:sSub>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𝑗𝑚</m:t>
                        </m:r>
                      </m:sub>
                    </m:sSub>
                  </m:oMath>
                </a14:m>
                <a:r>
                  <a:rPr lang="en-US" dirty="0"/>
                  <a:t>, we can instead find </a:t>
                </a:r>
                <a:br>
                  <a:rPr lang="en-US" dirty="0"/>
                </a:br>
                <a14:m>
                  <m:oMath xmlns:m="http://schemas.openxmlformats.org/officeDocument/2006/math">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ea typeface="Cambria Math" panose="02040503050406030204" pitchFamily="18" charset="0"/>
                          </a:rPr>
                          <m:t>𝑗</m:t>
                        </m:r>
                        <m:r>
                          <a:rPr lang="en-US" i="1">
                            <a:latin typeface="Cambria Math" panose="02040503050406030204" pitchFamily="18" charset="0"/>
                          </a:rPr>
                          <m:t>𝑚</m:t>
                        </m:r>
                      </m:sub>
                    </m:sSub>
                    <m:r>
                      <a:rPr lang="en-US" i="1">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argmin</m:t>
                        </m:r>
                      </m:e>
                      <m:sub>
                        <m:r>
                          <a:rPr lang="en-US" i="1" smtClean="0">
                            <a:latin typeface="Cambria Math" panose="02040503050406030204" pitchFamily="18" charset="0"/>
                            <a:ea typeface="Cambria Math" panose="02040503050406030204" pitchFamily="18" charset="0"/>
                          </a:rPr>
                          <m:t>𝛾</m:t>
                        </m:r>
                      </m:sub>
                    </m:sSub>
                    <m:nary>
                      <m:naryPr>
                        <m:chr m:val="∑"/>
                        <m:supHide m:val="on"/>
                        <m:ctrlPr>
                          <a:rPr lang="en-US" i="1" smtClean="0">
                            <a:latin typeface="Cambria Math" panose="02040503050406030204" pitchFamily="18" charset="0"/>
                            <a:ea typeface="Cambria Math" panose="02040503050406030204" pitchFamily="18" charset="0"/>
                          </a:rPr>
                        </m:ctrlPr>
                      </m:naryPr>
                      <m:sub>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ea typeface="Cambria Math" panose="02040503050406030204" pitchFamily="18" charset="0"/>
                              </a:rPr>
                              <m:t>𝑗𝑚</m:t>
                            </m:r>
                          </m:sub>
                        </m:sSub>
                      </m:sub>
                      <m:sup/>
                      <m:e>
                        <m:r>
                          <m:rPr>
                            <m:sty m:val="p"/>
                          </m:rPr>
                          <a:rPr lang="en-US">
                            <a:latin typeface="Cambria Math" panose="02040503050406030204" pitchFamily="18" charset="0"/>
                          </a:rPr>
                          <m:t>log</m:t>
                        </m:r>
                        <m:d>
                          <m:dPr>
                            <m:ctrlPr>
                              <a:rPr lang="en-US" i="1">
                                <a:latin typeface="Cambria Math" panose="02040503050406030204" pitchFamily="18" charset="0"/>
                              </a:rPr>
                            </m:ctrlPr>
                          </m:dPr>
                          <m:e>
                            <m:r>
                              <a:rPr lang="en-US" i="1">
                                <a:latin typeface="Cambria Math" panose="02040503050406030204" pitchFamily="18" charset="0"/>
                              </a:rPr>
                              <m:t>1+</m:t>
                            </m:r>
                            <m:r>
                              <m:rPr>
                                <m:sty m:val="p"/>
                              </m:rPr>
                              <a:rPr lang="en-US">
                                <a:latin typeface="Cambria Math" panose="02040503050406030204" pitchFamily="18" charset="0"/>
                              </a:rPr>
                              <m:t>exp</m:t>
                            </m:r>
                            <m:d>
                              <m:dPr>
                                <m:ctrlPr>
                                  <a:rPr lang="en-US" i="1">
                                    <a:latin typeface="Cambria Math" panose="02040503050406030204" pitchFamily="18" charset="0"/>
                                  </a:rPr>
                                </m:ctrlPr>
                              </m:dPr>
                              <m:e>
                                <m: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𝑚</m:t>
                                        </m:r>
                                        <m:r>
                                          <a:rPr lang="en-US" i="1">
                                            <a:latin typeface="Cambria Math" panose="02040503050406030204" pitchFamily="18" charset="0"/>
                                          </a:rPr>
                                          <m:t>−1</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e>
                                    </m:d>
                                    <m:r>
                                      <a:rPr lang="en-US" i="1">
                                        <a:latin typeface="Cambria Math" panose="02040503050406030204" pitchFamily="18" charset="0"/>
                                      </a:rPr>
                                      <m:t>+</m:t>
                                    </m:r>
                                    <m:r>
                                      <m:rPr>
                                        <m:sty m:val="p"/>
                                      </m:rPr>
                                      <a:rPr lang="el-GR" i="1" smtClean="0">
                                        <a:latin typeface="Cambria Math" panose="02040503050406030204" pitchFamily="18" charset="0"/>
                                        <a:ea typeface="Cambria Math" panose="02040503050406030204" pitchFamily="18" charset="0"/>
                                      </a:rPr>
                                      <m:t>γ</m:t>
                                    </m:r>
                                  </m:e>
                                </m:d>
                              </m:e>
                            </m:d>
                          </m:e>
                        </m:d>
                      </m:e>
                    </m:nary>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26</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9005446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Binary Logistic Classification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In Friedman (2001), he approximates the minimum point by </a:t>
                </a:r>
                <a:br>
                  <a:rPr lang="en-US" dirty="0"/>
                </a:b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𝛾</m:t>
                        </m:r>
                      </m:e>
                      <m:sub>
                        <m:r>
                          <a:rPr lang="en-US" i="1">
                            <a:latin typeface="Cambria Math" panose="02040503050406030204" pitchFamily="18" charset="0"/>
                            <a:ea typeface="Cambria Math" panose="02040503050406030204" pitchFamily="18" charset="0"/>
                          </a:rPr>
                          <m:t>𝑗</m:t>
                        </m:r>
                        <m:r>
                          <a:rPr lang="en-US" i="1">
                            <a:latin typeface="Cambria Math" panose="02040503050406030204" pitchFamily="18" charset="0"/>
                          </a:rPr>
                          <m:t>𝑚</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supHide m:val="on"/>
                            <m:ctrlPr>
                              <a:rPr lang="en-US" b="0" i="1" smtClean="0">
                                <a:latin typeface="Cambria Math" panose="02040503050406030204" pitchFamily="18" charset="0"/>
                              </a:rPr>
                            </m:ctrlPr>
                          </m:naryPr>
                          <m:sub>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ea typeface="Cambria Math" panose="02040503050406030204" pitchFamily="18" charset="0"/>
                                  </a:rPr>
                                  <m:t>𝑗𝑚</m:t>
                                </m:r>
                              </m:sub>
                            </m:sSub>
                          </m:sub>
                          <m:sup/>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m:t>
                                </m:r>
                              </m:sub>
                            </m:sSub>
                          </m:e>
                        </m:nary>
                      </m:num>
                      <m:den>
                        <m:nary>
                          <m:naryPr>
                            <m:chr m:val="∑"/>
                            <m:supHide m:val="on"/>
                            <m:ctrlPr>
                              <a:rPr lang="en-US" b="0" i="1" smtClean="0">
                                <a:latin typeface="Cambria Math" panose="02040503050406030204" pitchFamily="18" charset="0"/>
                              </a:rPr>
                            </m:ctrlPr>
                          </m:naryPr>
                          <m:sub>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ea typeface="Cambria Math" panose="02040503050406030204" pitchFamily="18" charset="0"/>
                                  </a:rPr>
                                  <m:t>𝑗𝑚</m:t>
                                </m:r>
                              </m:sub>
                            </m:sSub>
                          </m:sub>
                          <m:sup/>
                          <m:e>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e>
                            </m:d>
                            <m:d>
                              <m:dPr>
                                <m:ctrlPr>
                                  <a:rPr lang="en-US" b="0" i="1" smtClean="0">
                                    <a:latin typeface="Cambria Math" panose="02040503050406030204" pitchFamily="18" charset="0"/>
                                  </a:rPr>
                                </m:ctrlPr>
                              </m:dPr>
                              <m:e>
                                <m:r>
                                  <a:rPr lang="en-US" b="0" i="1" smtClean="0">
                                    <a:latin typeface="Cambria Math" panose="02040503050406030204" pitchFamily="18" charset="0"/>
                                  </a:rPr>
                                  <m:t>2−</m:t>
                                </m:r>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e>
                                </m:d>
                              </m:e>
                            </m:d>
                          </m:e>
                        </m:nary>
                      </m:den>
                    </m:f>
                  </m:oMath>
                </a14:m>
                <a:endParaRPr lang="en-US" i="1" dirty="0">
                  <a:latin typeface="Cambria Math" panose="02040503050406030204" pitchFamily="18" charset="0"/>
                </a:endParaRPr>
              </a:p>
              <a:p>
                <a:r>
                  <a:rPr lang="en-US"/>
                  <a:t>Addition reference: </a:t>
                </a:r>
                <a:r>
                  <a:rPr lang="en-US" dirty="0"/>
                  <a:t>Jerome Friedman, Trevor Hastie, and Robert </a:t>
                </a:r>
                <a:r>
                  <a:rPr lang="en-US" dirty="0" err="1"/>
                  <a:t>Tibshirani</a:t>
                </a:r>
                <a:r>
                  <a:rPr lang="en-US" dirty="0"/>
                  <a:t> (2000). Additive Logistic Regression: A Statistical View of Boosting, </a:t>
                </a:r>
                <a:r>
                  <a:rPr lang="en-US" i="1" dirty="0"/>
                  <a:t>The Annals of Statistics</a:t>
                </a:r>
                <a:r>
                  <a:rPr lang="en-US" dirty="0"/>
                  <a:t>, </a:t>
                </a:r>
                <a:r>
                  <a:rPr lang="en-US" b="1" dirty="0"/>
                  <a:t>28</a:t>
                </a:r>
                <a:r>
                  <a:rPr lang="en-US" dirty="0"/>
                  <a:t>(2): 337-407.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27</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8243596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Composite Sine Data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Generate 1001 observations for two variables </a:t>
                </a:r>
                <a14:m>
                  <m:oMath xmlns:m="http://schemas.openxmlformats.org/officeDocument/2006/math">
                    <m:r>
                      <a:rPr lang="en-US" b="0" i="1" smtClean="0">
                        <a:latin typeface="Cambria Math" panose="02040503050406030204" pitchFamily="18" charset="0"/>
                      </a:rPr>
                      <m:t>𝑥</m:t>
                    </m:r>
                  </m:oMath>
                </a14:m>
                <a:r>
                  <a:rPr lang="en-US" dirty="0"/>
                  <a:t> and </a:t>
                </a:r>
                <a14:m>
                  <m:oMath xmlns:m="http://schemas.openxmlformats.org/officeDocument/2006/math">
                    <m:r>
                      <a:rPr lang="en-US" b="0" i="1" smtClean="0">
                        <a:latin typeface="Cambria Math" panose="02040503050406030204" pitchFamily="18" charset="0"/>
                      </a:rPr>
                      <m:t>𝑦</m:t>
                    </m:r>
                  </m:oMath>
                </a14:m>
                <a:r>
                  <a:rPr lang="en-US" dirty="0"/>
                  <a:t>.</a:t>
                </a:r>
              </a:p>
              <a:p>
                <a:r>
                  <a:rPr lang="en-US" dirty="0"/>
                  <a:t>The variable </a:t>
                </a:r>
                <a14:m>
                  <m:oMath xmlns:m="http://schemas.openxmlformats.org/officeDocument/2006/math">
                    <m:r>
                      <a:rPr lang="en-US" i="1">
                        <a:latin typeface="Cambria Math" panose="02040503050406030204" pitchFamily="18" charset="0"/>
                      </a:rPr>
                      <m:t>𝑥</m:t>
                    </m:r>
                  </m:oMath>
                </a14:m>
                <a:r>
                  <a:rPr lang="en-US" dirty="0"/>
                  <a:t> takes values from -1 to 1 with an increment of 0.002.</a:t>
                </a:r>
              </a:p>
              <a:p>
                <a:r>
                  <a:rPr lang="en-US" dirty="0"/>
                  <a:t>The variable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=1 −3</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+1</m:t>
                            </m:r>
                          </m:e>
                        </m:d>
                      </m:e>
                    </m:func>
                    <m:r>
                      <a:rPr lang="en-US" b="0" i="1" smtClean="0">
                        <a:latin typeface="Cambria Math" panose="02040503050406030204" pitchFamily="18" charset="0"/>
                      </a:rPr>
                      <m:t>+5</m:t>
                    </m:r>
                    <m:r>
                      <m:rPr>
                        <m:sty m:val="p"/>
                      </m:rPr>
                      <a:rPr lang="en-US" b="0" i="0" smtClean="0">
                        <a:latin typeface="Cambria Math" panose="02040503050406030204" pitchFamily="18" charset="0"/>
                      </a:rPr>
                      <m:t>sin</m:t>
                    </m:r>
                    <m:r>
                      <a:rPr lang="en-US" b="0" i="1" smtClean="0">
                        <a:latin typeface="Cambria Math" panose="02040503050406030204" pitchFamily="18" charset="0"/>
                      </a:rPr>
                      <m:t>⁡(20</m:t>
                    </m:r>
                    <m:r>
                      <a:rPr lang="en-US" b="0" i="1" smtClean="0">
                        <a:latin typeface="Cambria Math" panose="02040503050406030204" pitchFamily="18" charset="0"/>
                      </a:rPr>
                      <m:t>𝑥</m:t>
                    </m:r>
                    <m:r>
                      <a:rPr lang="en-US" b="0" i="1" smtClean="0">
                        <a:latin typeface="Cambria Math" panose="02040503050406030204" pitchFamily="18" charset="0"/>
                      </a:rPr>
                      <m:t>−2)</m:t>
                    </m:r>
                  </m:oMath>
                </a14:m>
                <a:r>
                  <a:rPr lang="en-US" dirty="0"/>
                  <a:t>.</a:t>
                </a:r>
              </a:p>
              <a:p>
                <a:r>
                  <a:rPr lang="en-US" dirty="0"/>
                  <a:t>We tried Neural Networks but the</a:t>
                </a:r>
                <a:br>
                  <a:rPr lang="en-US" dirty="0"/>
                </a:br>
                <a:r>
                  <a:rPr lang="en-US" dirty="0"/>
                  <a:t>Python module does not offer any</a:t>
                </a:r>
                <a:br>
                  <a:rPr lang="en-US" dirty="0"/>
                </a:br>
                <a:r>
                  <a:rPr lang="en-US" dirty="0"/>
                  <a:t>trigonometrical activation function</a:t>
                </a:r>
                <a:br>
                  <a:rPr lang="en-US" dirty="0"/>
                </a:br>
                <a:r>
                  <a:rPr lang="en-US" dirty="0"/>
                  <a:t>such as SINE or COSINE.</a:t>
                </a:r>
              </a:p>
              <a:p>
                <a:r>
                  <a:rPr lang="en-US" dirty="0"/>
                  <a:t>Let try Gradient Boosting!</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28</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4" name="Picture 3">
            <a:extLst>
              <a:ext uri="{FF2B5EF4-FFF2-40B4-BE49-F238E27FC236}">
                <a16:creationId xmlns:a16="http://schemas.microsoft.com/office/drawing/2014/main" id="{E7AC0630-3588-469D-9560-F4905DCCD0D2}"/>
              </a:ext>
            </a:extLst>
          </p:cNvPr>
          <p:cNvPicPr>
            <a:picLocks noChangeAspect="1"/>
          </p:cNvPicPr>
          <p:nvPr/>
        </p:nvPicPr>
        <p:blipFill>
          <a:blip r:embed="rId5"/>
          <a:stretch>
            <a:fillRect/>
          </a:stretch>
        </p:blipFill>
        <p:spPr>
          <a:xfrm>
            <a:off x="6586241" y="3362802"/>
            <a:ext cx="4767559" cy="2926080"/>
          </a:xfrm>
          <a:prstGeom prst="rect">
            <a:avLst/>
          </a:prstGeom>
        </p:spPr>
      </p:pic>
    </p:spTree>
    <p:extLst>
      <p:ext uri="{BB962C8B-B14F-4D97-AF65-F5344CB8AC3E}">
        <p14:creationId xmlns:p14="http://schemas.microsoft.com/office/powerpoint/2010/main" val="2822550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Composite Sine Data Example</a:t>
            </a:r>
          </a:p>
        </p:txBody>
      </p:sp>
      <p:sp>
        <p:nvSpPr>
          <p:cNvPr id="3" name="Content Placeholder 2"/>
          <p:cNvSpPr>
            <a:spLocks noGrp="1"/>
          </p:cNvSpPr>
          <p:nvPr>
            <p:ph idx="1"/>
          </p:nvPr>
        </p:nvSpPr>
        <p:spPr/>
        <p:txBody>
          <a:bodyPr>
            <a:normAutofit/>
          </a:bodyPr>
          <a:lstStyle/>
          <a:p>
            <a:r>
              <a:rPr lang="en-US" dirty="0"/>
              <a:t>Gradient Boosting Regressor specifications</a:t>
            </a:r>
          </a:p>
          <a:p>
            <a:pPr lvl="1"/>
            <a:r>
              <a:rPr lang="en-US" dirty="0"/>
              <a:t>The loss function (L) is the Least Squares</a:t>
            </a:r>
          </a:p>
          <a:p>
            <a:pPr lvl="1"/>
            <a:r>
              <a:rPr lang="en-US" dirty="0"/>
              <a:t>The number of boosting step (M) is 1, 5, 10, 20, 40, 80, 100, 500, and 1000</a:t>
            </a:r>
          </a:p>
          <a:p>
            <a:pPr lvl="1"/>
            <a:r>
              <a:rPr lang="en-US" dirty="0"/>
              <a:t>The tree splitting criterion is the Mean Squared Error</a:t>
            </a:r>
          </a:p>
          <a:p>
            <a:pPr lvl="1"/>
            <a:r>
              <a:rPr lang="en-US" dirty="0"/>
              <a:t>The maximum number of tree terminal nodes is 14</a:t>
            </a:r>
          </a:p>
          <a:p>
            <a:r>
              <a:rPr lang="en-US" dirty="0"/>
              <a:t>Use the R-squared statistic to measure the goodness-of-fit between the observed and the predicted target values.</a:t>
            </a:r>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29</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
        <p:nvSpPr>
          <p:cNvPr id="8" name="Rectangle 7">
            <a:extLst>
              <a:ext uri="{FF2B5EF4-FFF2-40B4-BE49-F238E27FC236}">
                <a16:creationId xmlns:a16="http://schemas.microsoft.com/office/drawing/2014/main" id="{5B52FEFE-6A01-4270-A65F-B9838DE461C4}"/>
              </a:ext>
            </a:extLst>
          </p:cNvPr>
          <p:cNvSpPr/>
          <p:nvPr/>
        </p:nvSpPr>
        <p:spPr>
          <a:xfrm>
            <a:off x="7958293" y="5942568"/>
            <a:ext cx="4073616" cy="369332"/>
          </a:xfrm>
          <a:prstGeom prst="rect">
            <a:avLst/>
          </a:prstGeom>
        </p:spPr>
        <p:txBody>
          <a:bodyPr wrap="none">
            <a:spAutoFit/>
          </a:bodyPr>
          <a:lstStyle/>
          <a:p>
            <a:r>
              <a:rPr lang="en-US" dirty="0"/>
              <a:t>Week 15 Gradient Boosting Sine Curve.py</a:t>
            </a:r>
          </a:p>
        </p:txBody>
      </p:sp>
    </p:spTree>
    <p:extLst>
      <p:ext uri="{BB962C8B-B14F-4D97-AF65-F5344CB8AC3E}">
        <p14:creationId xmlns:p14="http://schemas.microsoft.com/office/powerpoint/2010/main" val="194732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A487DA2-14C0-4CE7-891C-139318AB267F}"/>
              </a:ext>
            </a:extLst>
          </p:cNvPr>
          <p:cNvPicPr>
            <a:picLocks noChangeAspect="1"/>
          </p:cNvPicPr>
          <p:nvPr/>
        </p:nvPicPr>
        <p:blipFill>
          <a:blip r:embed="rId3"/>
          <a:stretch>
            <a:fillRect/>
          </a:stretch>
        </p:blipFill>
        <p:spPr>
          <a:xfrm>
            <a:off x="838200" y="1484565"/>
            <a:ext cx="7736062" cy="4763585"/>
          </a:xfrm>
          <a:prstGeom prst="rect">
            <a:avLst/>
          </a:prstGeom>
        </p:spPr>
      </p:pic>
      <p:sp>
        <p:nvSpPr>
          <p:cNvPr id="8" name="Content Placeholder 7">
            <a:extLst>
              <a:ext uri="{FF2B5EF4-FFF2-40B4-BE49-F238E27FC236}">
                <a16:creationId xmlns:a16="http://schemas.microsoft.com/office/drawing/2014/main" id="{54D3FDF0-556F-49B2-9D86-BCAF5590A4B0}"/>
              </a:ext>
            </a:extLst>
          </p:cNvPr>
          <p:cNvSpPr>
            <a:spLocks noGrp="1"/>
          </p:cNvSpPr>
          <p:nvPr>
            <p:ph idx="1"/>
          </p:nvPr>
        </p:nvSpPr>
        <p:spPr>
          <a:xfrm>
            <a:off x="8815828" y="1484565"/>
            <a:ext cx="2957072" cy="4351338"/>
          </a:xfrm>
        </p:spPr>
        <p:txBody>
          <a:bodyPr/>
          <a:lstStyle/>
          <a:p>
            <a:pPr marL="0" indent="0">
              <a:buNone/>
            </a:pPr>
            <a:r>
              <a:rPr lang="en-US" dirty="0"/>
              <a:t>Mean of:</a:t>
            </a:r>
          </a:p>
          <a:p>
            <a:r>
              <a:rPr lang="en-US" dirty="0"/>
              <a:t>X = 3</a:t>
            </a:r>
          </a:p>
          <a:p>
            <a:r>
              <a:rPr lang="en-US" dirty="0"/>
              <a:t>Y = 50.0161</a:t>
            </a:r>
          </a:p>
        </p:txBody>
      </p:sp>
      <p:sp>
        <p:nvSpPr>
          <p:cNvPr id="2" name="Title 1"/>
          <p:cNvSpPr>
            <a:spLocks noGrp="1"/>
          </p:cNvSpPr>
          <p:nvPr>
            <p:ph type="title"/>
          </p:nvPr>
        </p:nvSpPr>
        <p:spPr/>
        <p:txBody>
          <a:bodyPr/>
          <a:lstStyle/>
          <a:p>
            <a:r>
              <a:rPr lang="en-US" b="1" dirty="0">
                <a:solidFill>
                  <a:schemeClr val="bg1"/>
                </a:solidFill>
              </a:rPr>
              <a:t>What is the Regression Line of Y on X?</a:t>
            </a:r>
          </a:p>
        </p:txBody>
      </p:sp>
      <p:sp>
        <p:nvSpPr>
          <p:cNvPr id="7" name="Slide Number Placeholder 6"/>
          <p:cNvSpPr>
            <a:spLocks noGrp="1"/>
          </p:cNvSpPr>
          <p:nvPr>
            <p:ph type="sldNum" sz="quarter" idx="12"/>
          </p:nvPr>
        </p:nvSpPr>
        <p:spPr/>
        <p:txBody>
          <a:bodyPr/>
          <a:lstStyle/>
          <a:p>
            <a:fld id="{1C20BA80-1909-427C-B3BD-3DD8AEAFD5BE}" type="slidenum">
              <a:rPr lang="en-US" smtClean="0"/>
              <a:t>3</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8354202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Composite Sine Data Example</a:t>
            </a:r>
          </a:p>
        </p:txBody>
      </p:sp>
      <p:graphicFrame>
        <p:nvGraphicFramePr>
          <p:cNvPr id="4" name="Content Placeholder 3">
            <a:extLst>
              <a:ext uri="{FF2B5EF4-FFF2-40B4-BE49-F238E27FC236}">
                <a16:creationId xmlns:a16="http://schemas.microsoft.com/office/drawing/2014/main" id="{B878B60C-4E96-4595-A378-A348D6FA12CC}"/>
              </a:ext>
            </a:extLst>
          </p:cNvPr>
          <p:cNvGraphicFramePr>
            <a:graphicFrameLocks noGrp="1"/>
          </p:cNvGraphicFramePr>
          <p:nvPr>
            <p:ph idx="1"/>
            <p:extLst>
              <p:ext uri="{D42A27DB-BD31-4B8C-83A1-F6EECF244321}">
                <p14:modId xmlns:p14="http://schemas.microsoft.com/office/powerpoint/2010/main" val="896534796"/>
              </p:ext>
            </p:extLst>
          </p:nvPr>
        </p:nvGraphicFramePr>
        <p:xfrm>
          <a:off x="1008530" y="1690688"/>
          <a:ext cx="5428129" cy="4079240"/>
        </p:xfrm>
        <a:graphic>
          <a:graphicData uri="http://schemas.openxmlformats.org/drawingml/2006/table">
            <a:tbl>
              <a:tblPr firstRow="1" bandRow="1">
                <a:tableStyleId>{5C22544A-7EE6-4342-B048-85BDC9FD1C3A}</a:tableStyleId>
              </a:tblPr>
              <a:tblGrid>
                <a:gridCol w="3253175">
                  <a:extLst>
                    <a:ext uri="{9D8B030D-6E8A-4147-A177-3AD203B41FA5}">
                      <a16:colId xmlns:a16="http://schemas.microsoft.com/office/drawing/2014/main" val="1861163638"/>
                    </a:ext>
                  </a:extLst>
                </a:gridCol>
                <a:gridCol w="2174954">
                  <a:extLst>
                    <a:ext uri="{9D8B030D-6E8A-4147-A177-3AD203B41FA5}">
                      <a16:colId xmlns:a16="http://schemas.microsoft.com/office/drawing/2014/main" val="28388745"/>
                    </a:ext>
                  </a:extLst>
                </a:gridCol>
              </a:tblGrid>
              <a:tr h="370840">
                <a:tc>
                  <a:txBody>
                    <a:bodyPr/>
                    <a:lstStyle/>
                    <a:p>
                      <a:pPr algn="ctr"/>
                      <a:r>
                        <a:rPr lang="en-US" dirty="0"/>
                        <a:t>Number of Boosting Steps (M)</a:t>
                      </a:r>
                    </a:p>
                  </a:txBody>
                  <a:tcPr/>
                </a:tc>
                <a:tc>
                  <a:txBody>
                    <a:bodyPr/>
                    <a:lstStyle/>
                    <a:p>
                      <a:pPr algn="ctr"/>
                      <a:r>
                        <a:rPr lang="en-US" dirty="0"/>
                        <a:t>R-Square Statistic</a:t>
                      </a:r>
                    </a:p>
                  </a:txBody>
                  <a:tcPr/>
                </a:tc>
                <a:extLst>
                  <a:ext uri="{0D108BD9-81ED-4DB2-BD59-A6C34878D82A}">
                    <a16:rowId xmlns:a16="http://schemas.microsoft.com/office/drawing/2014/main" val="2473202851"/>
                  </a:ext>
                </a:extLst>
              </a:tr>
              <a:tr h="370840">
                <a:tc>
                  <a:txBody>
                    <a:bodyPr/>
                    <a:lstStyle/>
                    <a:p>
                      <a:pPr algn="ctr"/>
                      <a:r>
                        <a:rPr lang="en-US" dirty="0"/>
                        <a:t>1</a:t>
                      </a:r>
                    </a:p>
                  </a:txBody>
                  <a:tcPr/>
                </a:tc>
                <a:tc>
                  <a:txBody>
                    <a:bodyPr/>
                    <a:lstStyle/>
                    <a:p>
                      <a:pPr algn="ctr"/>
                      <a:r>
                        <a:rPr lang="en-US" dirty="0"/>
                        <a:t>0.11354091</a:t>
                      </a:r>
                    </a:p>
                  </a:txBody>
                  <a:tcPr/>
                </a:tc>
                <a:extLst>
                  <a:ext uri="{0D108BD9-81ED-4DB2-BD59-A6C34878D82A}">
                    <a16:rowId xmlns:a16="http://schemas.microsoft.com/office/drawing/2014/main" val="4241565239"/>
                  </a:ext>
                </a:extLst>
              </a:tr>
              <a:tr h="370840">
                <a:tc>
                  <a:txBody>
                    <a:bodyPr/>
                    <a:lstStyle/>
                    <a:p>
                      <a:pPr algn="ctr"/>
                      <a:r>
                        <a:rPr lang="en-US" dirty="0"/>
                        <a:t>5</a:t>
                      </a:r>
                    </a:p>
                  </a:txBody>
                  <a:tcPr/>
                </a:tc>
                <a:tc>
                  <a:txBody>
                    <a:bodyPr/>
                    <a:lstStyle/>
                    <a:p>
                      <a:pPr algn="ctr"/>
                      <a:r>
                        <a:rPr lang="en-US" dirty="0"/>
                        <a:t>0.41408476</a:t>
                      </a:r>
                    </a:p>
                  </a:txBody>
                  <a:tcPr/>
                </a:tc>
                <a:extLst>
                  <a:ext uri="{0D108BD9-81ED-4DB2-BD59-A6C34878D82A}">
                    <a16:rowId xmlns:a16="http://schemas.microsoft.com/office/drawing/2014/main" val="3250956935"/>
                  </a:ext>
                </a:extLst>
              </a:tr>
              <a:tr h="370840">
                <a:tc>
                  <a:txBody>
                    <a:bodyPr/>
                    <a:lstStyle/>
                    <a:p>
                      <a:pPr algn="ctr"/>
                      <a:r>
                        <a:rPr lang="en-US" dirty="0"/>
                        <a:t>10</a:t>
                      </a:r>
                    </a:p>
                  </a:txBody>
                  <a:tcPr/>
                </a:tc>
                <a:tc>
                  <a:txBody>
                    <a:bodyPr/>
                    <a:lstStyle/>
                    <a:p>
                      <a:pPr algn="ctr"/>
                      <a:r>
                        <a:rPr lang="en-US" dirty="0"/>
                        <a:t>0.64476808</a:t>
                      </a:r>
                    </a:p>
                  </a:txBody>
                  <a:tcPr/>
                </a:tc>
                <a:extLst>
                  <a:ext uri="{0D108BD9-81ED-4DB2-BD59-A6C34878D82A}">
                    <a16:rowId xmlns:a16="http://schemas.microsoft.com/office/drawing/2014/main" val="3051572154"/>
                  </a:ext>
                </a:extLst>
              </a:tr>
              <a:tr h="370840">
                <a:tc>
                  <a:txBody>
                    <a:bodyPr/>
                    <a:lstStyle/>
                    <a:p>
                      <a:pPr algn="ctr"/>
                      <a:r>
                        <a:rPr lang="en-US" dirty="0"/>
                        <a:t>20</a:t>
                      </a:r>
                    </a:p>
                  </a:txBody>
                  <a:tcPr/>
                </a:tc>
                <a:tc>
                  <a:txBody>
                    <a:bodyPr/>
                    <a:lstStyle/>
                    <a:p>
                      <a:pPr algn="ctr"/>
                      <a:r>
                        <a:rPr lang="en-US" dirty="0"/>
                        <a:t>0.81391791</a:t>
                      </a:r>
                    </a:p>
                  </a:txBody>
                  <a:tcPr/>
                </a:tc>
                <a:extLst>
                  <a:ext uri="{0D108BD9-81ED-4DB2-BD59-A6C34878D82A}">
                    <a16:rowId xmlns:a16="http://schemas.microsoft.com/office/drawing/2014/main" val="281261336"/>
                  </a:ext>
                </a:extLst>
              </a:tr>
              <a:tr h="370840">
                <a:tc>
                  <a:txBody>
                    <a:bodyPr/>
                    <a:lstStyle/>
                    <a:p>
                      <a:pPr algn="ctr"/>
                      <a:r>
                        <a:rPr lang="en-US" dirty="0"/>
                        <a:t>40</a:t>
                      </a:r>
                    </a:p>
                  </a:txBody>
                  <a:tcPr/>
                </a:tc>
                <a:tc>
                  <a:txBody>
                    <a:bodyPr/>
                    <a:lstStyle/>
                    <a:p>
                      <a:pPr algn="ctr"/>
                      <a:r>
                        <a:rPr lang="en-US" dirty="0"/>
                        <a:t>0.95127976</a:t>
                      </a:r>
                    </a:p>
                  </a:txBody>
                  <a:tcPr/>
                </a:tc>
                <a:extLst>
                  <a:ext uri="{0D108BD9-81ED-4DB2-BD59-A6C34878D82A}">
                    <a16:rowId xmlns:a16="http://schemas.microsoft.com/office/drawing/2014/main" val="2311670549"/>
                  </a:ext>
                </a:extLst>
              </a:tr>
              <a:tr h="370840">
                <a:tc>
                  <a:txBody>
                    <a:bodyPr/>
                    <a:lstStyle/>
                    <a:p>
                      <a:pPr algn="ctr"/>
                      <a:r>
                        <a:rPr lang="en-US" dirty="0"/>
                        <a:t>60</a:t>
                      </a:r>
                    </a:p>
                  </a:txBody>
                  <a:tcPr/>
                </a:tc>
                <a:tc>
                  <a:txBody>
                    <a:bodyPr/>
                    <a:lstStyle/>
                    <a:p>
                      <a:pPr algn="ctr"/>
                      <a:r>
                        <a:rPr lang="en-US" dirty="0"/>
                        <a:t>0.98595782</a:t>
                      </a:r>
                    </a:p>
                  </a:txBody>
                  <a:tcPr/>
                </a:tc>
                <a:extLst>
                  <a:ext uri="{0D108BD9-81ED-4DB2-BD59-A6C34878D82A}">
                    <a16:rowId xmlns:a16="http://schemas.microsoft.com/office/drawing/2014/main" val="1766754693"/>
                  </a:ext>
                </a:extLst>
              </a:tr>
              <a:tr h="370840">
                <a:tc>
                  <a:txBody>
                    <a:bodyPr/>
                    <a:lstStyle/>
                    <a:p>
                      <a:pPr algn="ctr"/>
                      <a:r>
                        <a:rPr lang="en-US" dirty="0"/>
                        <a:t>80</a:t>
                      </a:r>
                    </a:p>
                  </a:txBody>
                  <a:tcPr/>
                </a:tc>
                <a:tc>
                  <a:txBody>
                    <a:bodyPr/>
                    <a:lstStyle/>
                    <a:p>
                      <a:pPr algn="ctr"/>
                      <a:r>
                        <a:rPr lang="en-US" dirty="0"/>
                        <a:t>0.99553327</a:t>
                      </a:r>
                    </a:p>
                  </a:txBody>
                  <a:tcPr/>
                </a:tc>
                <a:extLst>
                  <a:ext uri="{0D108BD9-81ED-4DB2-BD59-A6C34878D82A}">
                    <a16:rowId xmlns:a16="http://schemas.microsoft.com/office/drawing/2014/main" val="1382167482"/>
                  </a:ext>
                </a:extLst>
              </a:tr>
              <a:tr h="370840">
                <a:tc>
                  <a:txBody>
                    <a:bodyPr/>
                    <a:lstStyle/>
                    <a:p>
                      <a:pPr algn="ctr"/>
                      <a:r>
                        <a:rPr lang="en-US" dirty="0"/>
                        <a:t>100</a:t>
                      </a:r>
                    </a:p>
                  </a:txBody>
                  <a:tcPr/>
                </a:tc>
                <a:tc>
                  <a:txBody>
                    <a:bodyPr/>
                    <a:lstStyle/>
                    <a:p>
                      <a:pPr algn="ctr"/>
                      <a:r>
                        <a:rPr lang="en-US" dirty="0"/>
                        <a:t>0.99833336</a:t>
                      </a:r>
                    </a:p>
                  </a:txBody>
                  <a:tcPr/>
                </a:tc>
                <a:extLst>
                  <a:ext uri="{0D108BD9-81ED-4DB2-BD59-A6C34878D82A}">
                    <a16:rowId xmlns:a16="http://schemas.microsoft.com/office/drawing/2014/main" val="1244238398"/>
                  </a:ext>
                </a:extLst>
              </a:tr>
              <a:tr h="370840">
                <a:tc>
                  <a:txBody>
                    <a:bodyPr/>
                    <a:lstStyle/>
                    <a:p>
                      <a:pPr algn="ctr"/>
                      <a:r>
                        <a:rPr lang="en-US" dirty="0"/>
                        <a:t>500</a:t>
                      </a:r>
                    </a:p>
                  </a:txBody>
                  <a:tcPr/>
                </a:tc>
                <a:tc>
                  <a:txBody>
                    <a:bodyPr/>
                    <a:lstStyle/>
                    <a:p>
                      <a:pPr algn="ctr"/>
                      <a:r>
                        <a:rPr lang="en-US" dirty="0"/>
                        <a:t>0.99995400</a:t>
                      </a:r>
                    </a:p>
                  </a:txBody>
                  <a:tcPr/>
                </a:tc>
                <a:extLst>
                  <a:ext uri="{0D108BD9-81ED-4DB2-BD59-A6C34878D82A}">
                    <a16:rowId xmlns:a16="http://schemas.microsoft.com/office/drawing/2014/main" val="980860849"/>
                  </a:ext>
                </a:extLst>
              </a:tr>
              <a:tr h="370840">
                <a:tc>
                  <a:txBody>
                    <a:bodyPr/>
                    <a:lstStyle/>
                    <a:p>
                      <a:pPr algn="ctr"/>
                      <a:r>
                        <a:rPr lang="en-US" dirty="0"/>
                        <a:t>1000</a:t>
                      </a:r>
                    </a:p>
                  </a:txBody>
                  <a:tcPr/>
                </a:tc>
                <a:tc>
                  <a:txBody>
                    <a:bodyPr/>
                    <a:lstStyle/>
                    <a:p>
                      <a:pPr algn="ctr"/>
                      <a:r>
                        <a:rPr lang="en-US" dirty="0"/>
                        <a:t>0.99999360</a:t>
                      </a:r>
                    </a:p>
                  </a:txBody>
                  <a:tcPr/>
                </a:tc>
                <a:extLst>
                  <a:ext uri="{0D108BD9-81ED-4DB2-BD59-A6C34878D82A}">
                    <a16:rowId xmlns:a16="http://schemas.microsoft.com/office/drawing/2014/main" val="1011361433"/>
                  </a:ext>
                </a:extLst>
              </a:tr>
            </a:tbl>
          </a:graphicData>
        </a:graphic>
      </p:graphicFrame>
      <p:sp>
        <p:nvSpPr>
          <p:cNvPr id="7" name="Slide Number Placeholder 6"/>
          <p:cNvSpPr>
            <a:spLocks noGrp="1"/>
          </p:cNvSpPr>
          <p:nvPr>
            <p:ph type="sldNum" sz="quarter" idx="12"/>
          </p:nvPr>
        </p:nvSpPr>
        <p:spPr/>
        <p:txBody>
          <a:bodyPr/>
          <a:lstStyle/>
          <a:p>
            <a:fld id="{1C20BA80-1909-427C-B3BD-3DD8AEAFD5BE}" type="slidenum">
              <a:rPr lang="en-US" smtClean="0"/>
              <a:t>30</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
        <p:nvSpPr>
          <p:cNvPr id="5" name="Rectangle 4">
            <a:extLst>
              <a:ext uri="{FF2B5EF4-FFF2-40B4-BE49-F238E27FC236}">
                <a16:creationId xmlns:a16="http://schemas.microsoft.com/office/drawing/2014/main" id="{BF095211-EF70-4618-A549-179FBDDF2614}"/>
              </a:ext>
            </a:extLst>
          </p:cNvPr>
          <p:cNvSpPr/>
          <p:nvPr/>
        </p:nvSpPr>
        <p:spPr>
          <a:xfrm>
            <a:off x="6974557" y="1690688"/>
            <a:ext cx="2927404" cy="1477328"/>
          </a:xfrm>
          <a:prstGeom prst="rect">
            <a:avLst/>
          </a:prstGeom>
        </p:spPr>
        <p:txBody>
          <a:bodyPr wrap="none">
            <a:spAutoFit/>
          </a:bodyPr>
          <a:lstStyle/>
          <a:p>
            <a:r>
              <a:rPr lang="en-US" b="1" dirty="0"/>
              <a:t>Linear Regression Reference</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R-Square = 0.09396008</a:t>
            </a:r>
          </a:p>
          <a:p>
            <a:pPr marL="285750" indent="-285750">
              <a:buFont typeface="Arial" panose="020B0604020202020204" pitchFamily="34" charset="0"/>
              <a:buChar char="•"/>
            </a:pPr>
            <a:r>
              <a:rPr lang="en-US" dirty="0"/>
              <a:t>Intercept = -0.35467673</a:t>
            </a:r>
          </a:p>
          <a:p>
            <a:pPr marL="285750" indent="-285750">
              <a:buFont typeface="Arial" panose="020B0604020202020204" pitchFamily="34" charset="0"/>
              <a:buChar char="•"/>
            </a:pPr>
            <a:r>
              <a:rPr lang="en-US" dirty="0"/>
              <a:t>Slope = -2.00820904</a:t>
            </a:r>
          </a:p>
        </p:txBody>
      </p:sp>
    </p:spTree>
    <p:extLst>
      <p:ext uri="{BB962C8B-B14F-4D97-AF65-F5344CB8AC3E}">
        <p14:creationId xmlns:p14="http://schemas.microsoft.com/office/powerpoint/2010/main" val="3718520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Composite Sine Data Example</a:t>
            </a:r>
          </a:p>
        </p:txBody>
      </p:sp>
      <p:sp>
        <p:nvSpPr>
          <p:cNvPr id="7" name="Slide Number Placeholder 6"/>
          <p:cNvSpPr>
            <a:spLocks noGrp="1"/>
          </p:cNvSpPr>
          <p:nvPr>
            <p:ph type="sldNum" sz="quarter" idx="12"/>
          </p:nvPr>
        </p:nvSpPr>
        <p:spPr/>
        <p:txBody>
          <a:bodyPr/>
          <a:lstStyle/>
          <a:p>
            <a:fld id="{1C20BA80-1909-427C-B3BD-3DD8AEAFD5BE}" type="slidenum">
              <a:rPr lang="en-US" smtClean="0"/>
              <a:t>31</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10" name="Picture 9">
            <a:extLst>
              <a:ext uri="{FF2B5EF4-FFF2-40B4-BE49-F238E27FC236}">
                <a16:creationId xmlns:a16="http://schemas.microsoft.com/office/drawing/2014/main" id="{A2CFA9DE-3A49-4605-80BA-306335D7067A}"/>
              </a:ext>
            </a:extLst>
          </p:cNvPr>
          <p:cNvPicPr>
            <a:picLocks noChangeAspect="1"/>
          </p:cNvPicPr>
          <p:nvPr/>
        </p:nvPicPr>
        <p:blipFill>
          <a:blip r:embed="rId4"/>
          <a:stretch>
            <a:fillRect/>
          </a:stretch>
        </p:blipFill>
        <p:spPr>
          <a:xfrm>
            <a:off x="951242" y="2055813"/>
            <a:ext cx="5029200" cy="3086661"/>
          </a:xfrm>
          <a:prstGeom prst="rect">
            <a:avLst/>
          </a:prstGeom>
        </p:spPr>
      </p:pic>
      <p:pic>
        <p:nvPicPr>
          <p:cNvPr id="11" name="Picture 10">
            <a:extLst>
              <a:ext uri="{FF2B5EF4-FFF2-40B4-BE49-F238E27FC236}">
                <a16:creationId xmlns:a16="http://schemas.microsoft.com/office/drawing/2014/main" id="{C109AE68-2E76-4A96-9F38-56681F73EAC1}"/>
              </a:ext>
            </a:extLst>
          </p:cNvPr>
          <p:cNvPicPr>
            <a:picLocks noChangeAspect="1"/>
          </p:cNvPicPr>
          <p:nvPr/>
        </p:nvPicPr>
        <p:blipFill>
          <a:blip r:embed="rId5"/>
          <a:stretch>
            <a:fillRect/>
          </a:stretch>
        </p:blipFill>
        <p:spPr>
          <a:xfrm>
            <a:off x="6427695" y="2055812"/>
            <a:ext cx="5029200" cy="3086662"/>
          </a:xfrm>
          <a:prstGeom prst="rect">
            <a:avLst/>
          </a:prstGeom>
        </p:spPr>
      </p:pic>
      <p:sp>
        <p:nvSpPr>
          <p:cNvPr id="12" name="TextBox 11">
            <a:extLst>
              <a:ext uri="{FF2B5EF4-FFF2-40B4-BE49-F238E27FC236}">
                <a16:creationId xmlns:a16="http://schemas.microsoft.com/office/drawing/2014/main" id="{BB879D54-030D-4AC4-B4F3-6294CC626E61}"/>
              </a:ext>
            </a:extLst>
          </p:cNvPr>
          <p:cNvSpPr txBox="1"/>
          <p:nvPr/>
        </p:nvSpPr>
        <p:spPr>
          <a:xfrm>
            <a:off x="6427695" y="5396753"/>
            <a:ext cx="5127811" cy="369332"/>
          </a:xfrm>
          <a:prstGeom prst="rect">
            <a:avLst/>
          </a:prstGeom>
          <a:noFill/>
        </p:spPr>
        <p:txBody>
          <a:bodyPr wrap="square" rtlCol="0">
            <a:spAutoFit/>
          </a:bodyPr>
          <a:lstStyle/>
          <a:p>
            <a:r>
              <a:rPr lang="en-US" dirty="0"/>
              <a:t>Already picked up some cyclic patterns!</a:t>
            </a:r>
          </a:p>
        </p:txBody>
      </p:sp>
    </p:spTree>
    <p:extLst>
      <p:ext uri="{BB962C8B-B14F-4D97-AF65-F5344CB8AC3E}">
        <p14:creationId xmlns:p14="http://schemas.microsoft.com/office/powerpoint/2010/main" val="1342312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Composite Sine Data Example</a:t>
            </a:r>
          </a:p>
        </p:txBody>
      </p:sp>
      <p:sp>
        <p:nvSpPr>
          <p:cNvPr id="7" name="Slide Number Placeholder 6"/>
          <p:cNvSpPr>
            <a:spLocks noGrp="1"/>
          </p:cNvSpPr>
          <p:nvPr>
            <p:ph type="sldNum" sz="quarter" idx="12"/>
          </p:nvPr>
        </p:nvSpPr>
        <p:spPr/>
        <p:txBody>
          <a:bodyPr/>
          <a:lstStyle/>
          <a:p>
            <a:fld id="{1C20BA80-1909-427C-B3BD-3DD8AEAFD5BE}" type="slidenum">
              <a:rPr lang="en-US" smtClean="0"/>
              <a:t>32</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10" name="Picture 9">
            <a:extLst>
              <a:ext uri="{FF2B5EF4-FFF2-40B4-BE49-F238E27FC236}">
                <a16:creationId xmlns:a16="http://schemas.microsoft.com/office/drawing/2014/main" id="{A2CFA9DE-3A49-4605-80BA-306335D7067A}"/>
              </a:ext>
            </a:extLst>
          </p:cNvPr>
          <p:cNvPicPr>
            <a:picLocks noChangeAspect="1"/>
          </p:cNvPicPr>
          <p:nvPr/>
        </p:nvPicPr>
        <p:blipFill>
          <a:blip r:embed="rId4"/>
          <a:stretch>
            <a:fillRect/>
          </a:stretch>
        </p:blipFill>
        <p:spPr>
          <a:xfrm>
            <a:off x="565759" y="1458073"/>
            <a:ext cx="3657600" cy="2244844"/>
          </a:xfrm>
          <a:prstGeom prst="rect">
            <a:avLst/>
          </a:prstGeom>
        </p:spPr>
      </p:pic>
      <p:pic>
        <p:nvPicPr>
          <p:cNvPr id="11" name="Picture 10">
            <a:extLst>
              <a:ext uri="{FF2B5EF4-FFF2-40B4-BE49-F238E27FC236}">
                <a16:creationId xmlns:a16="http://schemas.microsoft.com/office/drawing/2014/main" id="{C109AE68-2E76-4A96-9F38-56681F73EAC1}"/>
              </a:ext>
            </a:extLst>
          </p:cNvPr>
          <p:cNvPicPr>
            <a:picLocks noChangeAspect="1"/>
          </p:cNvPicPr>
          <p:nvPr/>
        </p:nvPicPr>
        <p:blipFill>
          <a:blip r:embed="rId5"/>
          <a:stretch>
            <a:fillRect/>
          </a:stretch>
        </p:blipFill>
        <p:spPr>
          <a:xfrm>
            <a:off x="4406052" y="1458072"/>
            <a:ext cx="3657600" cy="2244845"/>
          </a:xfrm>
          <a:prstGeom prst="rect">
            <a:avLst/>
          </a:prstGeom>
        </p:spPr>
      </p:pic>
      <p:pic>
        <p:nvPicPr>
          <p:cNvPr id="3" name="Picture 2">
            <a:extLst>
              <a:ext uri="{FF2B5EF4-FFF2-40B4-BE49-F238E27FC236}">
                <a16:creationId xmlns:a16="http://schemas.microsoft.com/office/drawing/2014/main" id="{9F8B1A52-0207-4950-ABB2-C1167644FFE5}"/>
              </a:ext>
            </a:extLst>
          </p:cNvPr>
          <p:cNvPicPr>
            <a:picLocks noChangeAspect="1"/>
          </p:cNvPicPr>
          <p:nvPr/>
        </p:nvPicPr>
        <p:blipFill>
          <a:blip r:embed="rId6"/>
          <a:stretch>
            <a:fillRect/>
          </a:stretch>
        </p:blipFill>
        <p:spPr>
          <a:xfrm>
            <a:off x="8246346" y="1458072"/>
            <a:ext cx="3657600" cy="2244844"/>
          </a:xfrm>
          <a:prstGeom prst="rect">
            <a:avLst/>
          </a:prstGeom>
        </p:spPr>
      </p:pic>
      <p:pic>
        <p:nvPicPr>
          <p:cNvPr id="4" name="Picture 3">
            <a:extLst>
              <a:ext uri="{FF2B5EF4-FFF2-40B4-BE49-F238E27FC236}">
                <a16:creationId xmlns:a16="http://schemas.microsoft.com/office/drawing/2014/main" id="{30BD18D8-EE99-4AF4-B8E1-F6805FEC968B}"/>
              </a:ext>
            </a:extLst>
          </p:cNvPr>
          <p:cNvPicPr>
            <a:picLocks noChangeAspect="1"/>
          </p:cNvPicPr>
          <p:nvPr/>
        </p:nvPicPr>
        <p:blipFill>
          <a:blip r:embed="rId7"/>
          <a:stretch>
            <a:fillRect/>
          </a:stretch>
        </p:blipFill>
        <p:spPr>
          <a:xfrm>
            <a:off x="565759" y="3844195"/>
            <a:ext cx="3657600" cy="2244844"/>
          </a:xfrm>
          <a:prstGeom prst="rect">
            <a:avLst/>
          </a:prstGeom>
        </p:spPr>
      </p:pic>
      <p:pic>
        <p:nvPicPr>
          <p:cNvPr id="5" name="Picture 4">
            <a:extLst>
              <a:ext uri="{FF2B5EF4-FFF2-40B4-BE49-F238E27FC236}">
                <a16:creationId xmlns:a16="http://schemas.microsoft.com/office/drawing/2014/main" id="{4BC69282-6136-4BB6-8B13-73C8A442438C}"/>
              </a:ext>
            </a:extLst>
          </p:cNvPr>
          <p:cNvPicPr>
            <a:picLocks noChangeAspect="1"/>
          </p:cNvPicPr>
          <p:nvPr/>
        </p:nvPicPr>
        <p:blipFill>
          <a:blip r:embed="rId8"/>
          <a:stretch>
            <a:fillRect/>
          </a:stretch>
        </p:blipFill>
        <p:spPr>
          <a:xfrm>
            <a:off x="4406052" y="3844195"/>
            <a:ext cx="3657600" cy="2244844"/>
          </a:xfrm>
          <a:prstGeom prst="rect">
            <a:avLst/>
          </a:prstGeom>
        </p:spPr>
      </p:pic>
      <p:pic>
        <p:nvPicPr>
          <p:cNvPr id="8" name="Picture 7">
            <a:extLst>
              <a:ext uri="{FF2B5EF4-FFF2-40B4-BE49-F238E27FC236}">
                <a16:creationId xmlns:a16="http://schemas.microsoft.com/office/drawing/2014/main" id="{0E96AEF2-8077-48D5-95F5-1980DC3D95AD}"/>
              </a:ext>
            </a:extLst>
          </p:cNvPr>
          <p:cNvPicPr>
            <a:picLocks noChangeAspect="1"/>
          </p:cNvPicPr>
          <p:nvPr/>
        </p:nvPicPr>
        <p:blipFill>
          <a:blip r:embed="rId9"/>
          <a:stretch>
            <a:fillRect/>
          </a:stretch>
        </p:blipFill>
        <p:spPr>
          <a:xfrm>
            <a:off x="8246346" y="3844195"/>
            <a:ext cx="3657600" cy="2244844"/>
          </a:xfrm>
          <a:prstGeom prst="rect">
            <a:avLst/>
          </a:prstGeom>
        </p:spPr>
      </p:pic>
    </p:spTree>
    <p:extLst>
      <p:ext uri="{BB962C8B-B14F-4D97-AF65-F5344CB8AC3E}">
        <p14:creationId xmlns:p14="http://schemas.microsoft.com/office/powerpoint/2010/main" val="8693438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Composite Sine Data Example</a:t>
            </a:r>
          </a:p>
        </p:txBody>
      </p:sp>
      <p:sp>
        <p:nvSpPr>
          <p:cNvPr id="7" name="Slide Number Placeholder 6"/>
          <p:cNvSpPr>
            <a:spLocks noGrp="1"/>
          </p:cNvSpPr>
          <p:nvPr>
            <p:ph type="sldNum" sz="quarter" idx="12"/>
          </p:nvPr>
        </p:nvSpPr>
        <p:spPr/>
        <p:txBody>
          <a:bodyPr/>
          <a:lstStyle/>
          <a:p>
            <a:fld id="{1C20BA80-1909-427C-B3BD-3DD8AEAFD5BE}" type="slidenum">
              <a:rPr lang="en-US" smtClean="0"/>
              <a:t>33</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3" name="Picture 2">
            <a:extLst>
              <a:ext uri="{FF2B5EF4-FFF2-40B4-BE49-F238E27FC236}">
                <a16:creationId xmlns:a16="http://schemas.microsoft.com/office/drawing/2014/main" id="{E001984F-B842-41B9-93F7-09B5080FC801}"/>
              </a:ext>
            </a:extLst>
          </p:cNvPr>
          <p:cNvPicPr>
            <a:picLocks noChangeAspect="1"/>
          </p:cNvPicPr>
          <p:nvPr/>
        </p:nvPicPr>
        <p:blipFill>
          <a:blip r:embed="rId4"/>
          <a:stretch>
            <a:fillRect/>
          </a:stretch>
        </p:blipFill>
        <p:spPr>
          <a:xfrm>
            <a:off x="906419" y="1755418"/>
            <a:ext cx="5029200" cy="3086661"/>
          </a:xfrm>
          <a:prstGeom prst="rect">
            <a:avLst/>
          </a:prstGeom>
        </p:spPr>
      </p:pic>
      <p:pic>
        <p:nvPicPr>
          <p:cNvPr id="4" name="Picture 3">
            <a:extLst>
              <a:ext uri="{FF2B5EF4-FFF2-40B4-BE49-F238E27FC236}">
                <a16:creationId xmlns:a16="http://schemas.microsoft.com/office/drawing/2014/main" id="{F58088E1-55D4-4D64-98E2-E24FD721A404}"/>
              </a:ext>
            </a:extLst>
          </p:cNvPr>
          <p:cNvPicPr>
            <a:picLocks noChangeAspect="1"/>
          </p:cNvPicPr>
          <p:nvPr/>
        </p:nvPicPr>
        <p:blipFill>
          <a:blip r:embed="rId5"/>
          <a:stretch>
            <a:fillRect/>
          </a:stretch>
        </p:blipFill>
        <p:spPr>
          <a:xfrm>
            <a:off x="6096000" y="1720819"/>
            <a:ext cx="5029200" cy="3086661"/>
          </a:xfrm>
          <a:prstGeom prst="rect">
            <a:avLst/>
          </a:prstGeom>
        </p:spPr>
      </p:pic>
    </p:spTree>
    <p:extLst>
      <p:ext uri="{BB962C8B-B14F-4D97-AF65-F5344CB8AC3E}">
        <p14:creationId xmlns:p14="http://schemas.microsoft.com/office/powerpoint/2010/main" val="8045906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Composite Sine Data Example</a:t>
            </a:r>
          </a:p>
        </p:txBody>
      </p:sp>
      <p:sp>
        <p:nvSpPr>
          <p:cNvPr id="7" name="Slide Number Placeholder 6"/>
          <p:cNvSpPr>
            <a:spLocks noGrp="1"/>
          </p:cNvSpPr>
          <p:nvPr>
            <p:ph type="sldNum" sz="quarter" idx="12"/>
          </p:nvPr>
        </p:nvSpPr>
        <p:spPr/>
        <p:txBody>
          <a:bodyPr/>
          <a:lstStyle/>
          <a:p>
            <a:fld id="{1C20BA80-1909-427C-B3BD-3DD8AEAFD5BE}" type="slidenum">
              <a:rPr lang="en-US" smtClean="0"/>
              <a:t>34</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5" name="Picture 4">
            <a:extLst>
              <a:ext uri="{FF2B5EF4-FFF2-40B4-BE49-F238E27FC236}">
                <a16:creationId xmlns:a16="http://schemas.microsoft.com/office/drawing/2014/main" id="{167BFEF8-2EF5-47C4-9DDB-81764CF2ADB3}"/>
              </a:ext>
            </a:extLst>
          </p:cNvPr>
          <p:cNvPicPr>
            <a:picLocks noChangeAspect="1"/>
          </p:cNvPicPr>
          <p:nvPr/>
        </p:nvPicPr>
        <p:blipFill>
          <a:blip r:embed="rId4"/>
          <a:stretch>
            <a:fillRect/>
          </a:stretch>
        </p:blipFill>
        <p:spPr>
          <a:xfrm>
            <a:off x="987101" y="1414760"/>
            <a:ext cx="7761468" cy="4763585"/>
          </a:xfrm>
          <a:prstGeom prst="rect">
            <a:avLst/>
          </a:prstGeom>
        </p:spPr>
      </p:pic>
      <p:sp>
        <p:nvSpPr>
          <p:cNvPr id="8" name="Rectangle 7">
            <a:extLst>
              <a:ext uri="{FF2B5EF4-FFF2-40B4-BE49-F238E27FC236}">
                <a16:creationId xmlns:a16="http://schemas.microsoft.com/office/drawing/2014/main" id="{06A6ABC8-5EDA-446F-803C-C4BB6ABE75E8}"/>
              </a:ext>
            </a:extLst>
          </p:cNvPr>
          <p:cNvSpPr/>
          <p:nvPr/>
        </p:nvSpPr>
        <p:spPr>
          <a:xfrm>
            <a:off x="8563660" y="1414760"/>
            <a:ext cx="3628340" cy="3785652"/>
          </a:xfrm>
          <a:prstGeom prst="rect">
            <a:avLst/>
          </a:prstGeom>
        </p:spPr>
        <p:txBody>
          <a:bodyPr wrap="square">
            <a:spAutoFit/>
          </a:bodyPr>
          <a:lstStyle/>
          <a:p>
            <a:r>
              <a:rPr lang="en-US" sz="1000" dirty="0"/>
              <a:t>               </a:t>
            </a:r>
            <a:r>
              <a:rPr lang="en-US" sz="1000" b="1" dirty="0" err="1">
                <a:latin typeface="Courier New" panose="02070309020205020404" pitchFamily="49" charset="0"/>
                <a:cs typeface="Courier New" panose="02070309020205020404" pitchFamily="49" charset="0"/>
              </a:rPr>
              <a:t>Iter</a:t>
            </a:r>
            <a:r>
              <a:rPr lang="en-US" sz="1000" b="1" dirty="0">
                <a:latin typeface="Courier New" panose="02070309020205020404" pitchFamily="49" charset="0"/>
                <a:cs typeface="Courier New" panose="02070309020205020404" pitchFamily="49" charset="0"/>
              </a:rPr>
              <a:t>       Train Loss   Remaining Time </a:t>
            </a:r>
          </a:p>
          <a:p>
            <a:r>
              <a:rPr lang="en-US" sz="1000" b="1" dirty="0">
                <a:latin typeface="Courier New" panose="02070309020205020404" pitchFamily="49" charset="0"/>
                <a:cs typeface="Courier New" panose="02070309020205020404" pitchFamily="49" charset="0"/>
              </a:rPr>
              <a:t>         1          12.7081            0.25s</a:t>
            </a:r>
          </a:p>
          <a:p>
            <a:r>
              <a:rPr lang="en-US" sz="1000" b="1" dirty="0">
                <a:latin typeface="Courier New" panose="02070309020205020404" pitchFamily="49" charset="0"/>
                <a:cs typeface="Courier New" panose="02070309020205020404" pitchFamily="49" charset="0"/>
              </a:rPr>
              <a:t>         2          11.4178            0.37s</a:t>
            </a:r>
          </a:p>
          <a:p>
            <a:r>
              <a:rPr lang="en-US" sz="1000" b="1" dirty="0">
                <a:latin typeface="Courier New" panose="02070309020205020404" pitchFamily="49" charset="0"/>
                <a:cs typeface="Courier New" panose="02070309020205020404" pitchFamily="49" charset="0"/>
              </a:rPr>
              <a:t>         3          10.2209            0.33s</a:t>
            </a:r>
          </a:p>
          <a:p>
            <a:r>
              <a:rPr lang="en-US" sz="1000" b="1" dirty="0">
                <a:latin typeface="Courier New" panose="02070309020205020404" pitchFamily="49" charset="0"/>
                <a:cs typeface="Courier New" panose="02070309020205020404" pitchFamily="49" charset="0"/>
              </a:rPr>
              <a:t>         4           9.2899            0.31s</a:t>
            </a:r>
          </a:p>
          <a:p>
            <a:r>
              <a:rPr lang="en-US" sz="1000" b="1" dirty="0">
                <a:latin typeface="Courier New" panose="02070309020205020404" pitchFamily="49" charset="0"/>
                <a:cs typeface="Courier New" panose="02070309020205020404" pitchFamily="49" charset="0"/>
              </a:rPr>
              <a:t>         5           8.3995            0.35s</a:t>
            </a:r>
          </a:p>
          <a:p>
            <a:r>
              <a:rPr lang="en-US" sz="1000" b="1" dirty="0">
                <a:latin typeface="Courier New" panose="02070309020205020404" pitchFamily="49" charset="0"/>
                <a:cs typeface="Courier New" panose="02070309020205020404" pitchFamily="49" charset="0"/>
              </a:rPr>
              <a:t>         6           7.7258            0.35s</a:t>
            </a:r>
          </a:p>
          <a:p>
            <a:r>
              <a:rPr lang="en-US" sz="1000" b="1" dirty="0">
                <a:latin typeface="Courier New" panose="02070309020205020404" pitchFamily="49" charset="0"/>
                <a:cs typeface="Courier New" panose="02070309020205020404" pitchFamily="49" charset="0"/>
              </a:rPr>
              <a:t>         7           6.8859            0.33s</a:t>
            </a:r>
          </a:p>
          <a:p>
            <a:r>
              <a:rPr lang="en-US" sz="1000" b="1" dirty="0">
                <a:latin typeface="Courier New" panose="02070309020205020404" pitchFamily="49" charset="0"/>
                <a:cs typeface="Courier New" panose="02070309020205020404" pitchFamily="49" charset="0"/>
              </a:rPr>
              <a:t>         8           6.1916            0.32s</a:t>
            </a:r>
          </a:p>
          <a:p>
            <a:r>
              <a:rPr lang="en-US" sz="1000" b="1" dirty="0">
                <a:latin typeface="Courier New" panose="02070309020205020404" pitchFamily="49" charset="0"/>
                <a:cs typeface="Courier New" panose="02070309020205020404" pitchFamily="49" charset="0"/>
              </a:rPr>
              <a:t>         9           5.6236            0.31s</a:t>
            </a:r>
          </a:p>
          <a:p>
            <a:r>
              <a:rPr lang="en-US" sz="1000" b="1" dirty="0">
                <a:latin typeface="Courier New" panose="02070309020205020404" pitchFamily="49" charset="0"/>
                <a:cs typeface="Courier New" panose="02070309020205020404" pitchFamily="49" charset="0"/>
              </a:rPr>
              <a:t>        10           5.0925            0.33s</a:t>
            </a:r>
          </a:p>
          <a:p>
            <a:r>
              <a:rPr lang="en-US" sz="1000" b="1" dirty="0">
                <a:latin typeface="Courier New" panose="02070309020205020404" pitchFamily="49" charset="0"/>
                <a:cs typeface="Courier New" panose="02070309020205020404" pitchFamily="49" charset="0"/>
              </a:rPr>
              <a:t>        20           2.6676            0.24s</a:t>
            </a:r>
          </a:p>
          <a:p>
            <a:r>
              <a:rPr lang="en-US" sz="1000" b="1" dirty="0">
                <a:latin typeface="Courier New" panose="02070309020205020404" pitchFamily="49" charset="0"/>
                <a:cs typeface="Courier New" panose="02070309020205020404" pitchFamily="49" charset="0"/>
              </a:rPr>
              <a:t>        30           1.2962            0.21s</a:t>
            </a:r>
          </a:p>
          <a:p>
            <a:r>
              <a:rPr lang="en-US" sz="1000" b="1" dirty="0">
                <a:latin typeface="Courier New" panose="02070309020205020404" pitchFamily="49" charset="0"/>
                <a:cs typeface="Courier New" panose="02070309020205020404" pitchFamily="49" charset="0"/>
              </a:rPr>
              <a:t>        40           0.6984            0.20s</a:t>
            </a:r>
          </a:p>
          <a:p>
            <a:r>
              <a:rPr lang="en-US" sz="1000" b="1" dirty="0">
                <a:latin typeface="Courier New" panose="02070309020205020404" pitchFamily="49" charset="0"/>
                <a:cs typeface="Courier New" panose="02070309020205020404" pitchFamily="49" charset="0"/>
              </a:rPr>
              <a:t>        50           0.3625            0.19s</a:t>
            </a:r>
          </a:p>
          <a:p>
            <a:r>
              <a:rPr lang="en-US" sz="1000" b="1" dirty="0">
                <a:latin typeface="Courier New" panose="02070309020205020404" pitchFamily="49" charset="0"/>
                <a:cs typeface="Courier New" panose="02070309020205020404" pitchFamily="49" charset="0"/>
              </a:rPr>
              <a:t>        60           0.2013            0.17s</a:t>
            </a:r>
          </a:p>
          <a:p>
            <a:r>
              <a:rPr lang="en-US" sz="1000" b="1" dirty="0">
                <a:latin typeface="Courier New" panose="02070309020205020404" pitchFamily="49" charset="0"/>
                <a:cs typeface="Courier New" panose="02070309020205020404" pitchFamily="49" charset="0"/>
              </a:rPr>
              <a:t>        70           0.1150            0.17s</a:t>
            </a:r>
          </a:p>
          <a:p>
            <a:r>
              <a:rPr lang="en-US" sz="1000" b="1" dirty="0">
                <a:latin typeface="Courier New" panose="02070309020205020404" pitchFamily="49" charset="0"/>
                <a:cs typeface="Courier New" panose="02070309020205020404" pitchFamily="49" charset="0"/>
              </a:rPr>
              <a:t>        80           0.0640            0.16s</a:t>
            </a:r>
          </a:p>
          <a:p>
            <a:r>
              <a:rPr lang="en-US" sz="1000" b="1" dirty="0">
                <a:latin typeface="Courier New" panose="02070309020205020404" pitchFamily="49" charset="0"/>
                <a:cs typeface="Courier New" panose="02070309020205020404" pitchFamily="49" charset="0"/>
              </a:rPr>
              <a:t>        90           0.0397            0.16s</a:t>
            </a:r>
          </a:p>
          <a:p>
            <a:r>
              <a:rPr lang="en-US" sz="1000" b="1" dirty="0">
                <a:latin typeface="Courier New" panose="02070309020205020404" pitchFamily="49" charset="0"/>
                <a:cs typeface="Courier New" panose="02070309020205020404" pitchFamily="49" charset="0"/>
              </a:rPr>
              <a:t>       100           0.0239            0.15s</a:t>
            </a:r>
          </a:p>
          <a:p>
            <a:r>
              <a:rPr lang="en-US" sz="1000" b="1" dirty="0">
                <a:latin typeface="Courier New" panose="02070309020205020404" pitchFamily="49" charset="0"/>
                <a:cs typeface="Courier New" panose="02070309020205020404" pitchFamily="49" charset="0"/>
              </a:rPr>
              <a:t>       200           0.0033            0.10s</a:t>
            </a:r>
          </a:p>
          <a:p>
            <a:r>
              <a:rPr lang="en-US" sz="1000" b="1" dirty="0">
                <a:latin typeface="Courier New" panose="02070309020205020404" pitchFamily="49" charset="0"/>
                <a:cs typeface="Courier New" panose="02070309020205020404" pitchFamily="49" charset="0"/>
              </a:rPr>
              <a:t>       300           0.0017            0.07s</a:t>
            </a:r>
          </a:p>
          <a:p>
            <a:r>
              <a:rPr lang="en-US" sz="1000" b="1" dirty="0">
                <a:latin typeface="Courier New" panose="02070309020205020404" pitchFamily="49" charset="0"/>
                <a:cs typeface="Courier New" panose="02070309020205020404" pitchFamily="49" charset="0"/>
              </a:rPr>
              <a:t>       400           0.0010            0.03s</a:t>
            </a:r>
          </a:p>
          <a:p>
            <a:r>
              <a:rPr lang="en-US" sz="1000" b="1" dirty="0">
                <a:latin typeface="Courier New" panose="02070309020205020404" pitchFamily="49" charset="0"/>
                <a:cs typeface="Courier New" panose="02070309020205020404" pitchFamily="49" charset="0"/>
              </a:rPr>
              <a:t>       500           0.0007            0.00s</a:t>
            </a:r>
          </a:p>
        </p:txBody>
      </p:sp>
    </p:spTree>
    <p:extLst>
      <p:ext uri="{BB962C8B-B14F-4D97-AF65-F5344CB8AC3E}">
        <p14:creationId xmlns:p14="http://schemas.microsoft.com/office/powerpoint/2010/main" val="20715496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Wine Quality Classification Example</a:t>
            </a:r>
          </a:p>
        </p:txBody>
      </p:sp>
      <p:sp>
        <p:nvSpPr>
          <p:cNvPr id="3" name="Content Placeholder 2"/>
          <p:cNvSpPr>
            <a:spLocks noGrp="1"/>
          </p:cNvSpPr>
          <p:nvPr>
            <p:ph idx="1"/>
          </p:nvPr>
        </p:nvSpPr>
        <p:spPr/>
        <p:txBody>
          <a:bodyPr>
            <a:normAutofit/>
          </a:bodyPr>
          <a:lstStyle/>
          <a:p>
            <a:r>
              <a:rPr lang="en-US" dirty="0"/>
              <a:t>There are 6,497 observations.</a:t>
            </a:r>
          </a:p>
          <a:p>
            <a:r>
              <a:rPr lang="en-US" dirty="0"/>
              <a:t>The binary target variable is </a:t>
            </a:r>
            <a:r>
              <a:rPr lang="en-US" dirty="0" err="1"/>
              <a:t>quality_grp</a:t>
            </a:r>
            <a:endParaRPr lang="en-US" dirty="0"/>
          </a:p>
          <a:p>
            <a:r>
              <a:rPr lang="en-US" dirty="0"/>
              <a:t>Consider these seven interval predictors:</a:t>
            </a:r>
          </a:p>
          <a:p>
            <a:pPr lvl="1"/>
            <a:r>
              <a:rPr lang="en-US" dirty="0" err="1"/>
              <a:t>fixed_acidity</a:t>
            </a:r>
            <a:endParaRPr lang="en-US" dirty="0"/>
          </a:p>
          <a:p>
            <a:pPr lvl="1"/>
            <a:r>
              <a:rPr lang="en-US" dirty="0" err="1"/>
              <a:t>citric_acid</a:t>
            </a:r>
            <a:endParaRPr lang="en-US" dirty="0"/>
          </a:p>
          <a:p>
            <a:pPr lvl="1"/>
            <a:r>
              <a:rPr lang="en-US" dirty="0" err="1"/>
              <a:t>residual_sugar</a:t>
            </a:r>
            <a:endParaRPr lang="en-US" dirty="0"/>
          </a:p>
          <a:p>
            <a:pPr lvl="1"/>
            <a:r>
              <a:rPr lang="en-US" dirty="0" err="1"/>
              <a:t>free_sulfur_dioxide</a:t>
            </a:r>
            <a:endParaRPr lang="en-US" dirty="0"/>
          </a:p>
          <a:p>
            <a:pPr lvl="1"/>
            <a:r>
              <a:rPr lang="en-US" dirty="0" err="1"/>
              <a:t>total_sulfur_dioxide</a:t>
            </a:r>
            <a:endParaRPr lang="en-US" dirty="0"/>
          </a:p>
          <a:p>
            <a:pPr lvl="1"/>
            <a:r>
              <a:rPr lang="en-US" dirty="0"/>
              <a:t>pH</a:t>
            </a:r>
          </a:p>
          <a:p>
            <a:pPr lvl="1"/>
            <a:r>
              <a:rPr lang="en-US" dirty="0" err="1"/>
              <a:t>sulphates</a:t>
            </a: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35</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
        <p:nvSpPr>
          <p:cNvPr id="8" name="Rectangle 7">
            <a:extLst>
              <a:ext uri="{FF2B5EF4-FFF2-40B4-BE49-F238E27FC236}">
                <a16:creationId xmlns:a16="http://schemas.microsoft.com/office/drawing/2014/main" id="{5B52FEFE-6A01-4270-A65F-B9838DE461C4}"/>
              </a:ext>
            </a:extLst>
          </p:cNvPr>
          <p:cNvSpPr/>
          <p:nvPr/>
        </p:nvSpPr>
        <p:spPr>
          <a:xfrm>
            <a:off x="7958293" y="5942568"/>
            <a:ext cx="3575209" cy="369332"/>
          </a:xfrm>
          <a:prstGeom prst="rect">
            <a:avLst/>
          </a:prstGeom>
        </p:spPr>
        <p:txBody>
          <a:bodyPr wrap="none">
            <a:spAutoFit/>
          </a:bodyPr>
          <a:lstStyle/>
          <a:p>
            <a:r>
              <a:rPr lang="en-US" dirty="0"/>
              <a:t>Week 15 Gradient Boosting Wine.py</a:t>
            </a:r>
          </a:p>
        </p:txBody>
      </p:sp>
      <p:graphicFrame>
        <p:nvGraphicFramePr>
          <p:cNvPr id="4" name="Table 3">
            <a:extLst>
              <a:ext uri="{FF2B5EF4-FFF2-40B4-BE49-F238E27FC236}">
                <a16:creationId xmlns:a16="http://schemas.microsoft.com/office/drawing/2014/main" id="{EF3D4231-1162-4028-BFA4-9C84851F2B2D}"/>
              </a:ext>
            </a:extLst>
          </p:cNvPr>
          <p:cNvGraphicFramePr>
            <a:graphicFrameLocks noGrp="1"/>
          </p:cNvGraphicFramePr>
          <p:nvPr>
            <p:extLst>
              <p:ext uri="{D42A27DB-BD31-4B8C-83A1-F6EECF244321}">
                <p14:modId xmlns:p14="http://schemas.microsoft.com/office/powerpoint/2010/main" val="1936939194"/>
              </p:ext>
            </p:extLst>
          </p:nvPr>
        </p:nvGraphicFramePr>
        <p:xfrm>
          <a:off x="7416799" y="1601788"/>
          <a:ext cx="4064001" cy="111252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818846143"/>
                    </a:ext>
                  </a:extLst>
                </a:gridCol>
                <a:gridCol w="1354667">
                  <a:extLst>
                    <a:ext uri="{9D8B030D-6E8A-4147-A177-3AD203B41FA5}">
                      <a16:colId xmlns:a16="http://schemas.microsoft.com/office/drawing/2014/main" val="1765617456"/>
                    </a:ext>
                  </a:extLst>
                </a:gridCol>
                <a:gridCol w="1354667">
                  <a:extLst>
                    <a:ext uri="{9D8B030D-6E8A-4147-A177-3AD203B41FA5}">
                      <a16:colId xmlns:a16="http://schemas.microsoft.com/office/drawing/2014/main" val="1623269717"/>
                    </a:ext>
                  </a:extLst>
                </a:gridCol>
              </a:tblGrid>
              <a:tr h="370840">
                <a:tc>
                  <a:txBody>
                    <a:bodyPr/>
                    <a:lstStyle/>
                    <a:p>
                      <a:pPr algn="ctr"/>
                      <a:r>
                        <a:rPr lang="en-US" dirty="0" err="1"/>
                        <a:t>quality_grp</a:t>
                      </a:r>
                      <a:endParaRPr lang="en-US" dirty="0"/>
                    </a:p>
                  </a:txBody>
                  <a:tcPr/>
                </a:tc>
                <a:tc>
                  <a:txBody>
                    <a:bodyPr/>
                    <a:lstStyle/>
                    <a:p>
                      <a:pPr algn="ctr"/>
                      <a:r>
                        <a:rPr lang="en-US" dirty="0"/>
                        <a:t>Frequency</a:t>
                      </a:r>
                    </a:p>
                  </a:txBody>
                  <a:tcPr/>
                </a:tc>
                <a:tc>
                  <a:txBody>
                    <a:bodyPr/>
                    <a:lstStyle/>
                    <a:p>
                      <a:pPr algn="ctr"/>
                      <a:r>
                        <a:rPr lang="en-US" dirty="0"/>
                        <a:t>Percent</a:t>
                      </a:r>
                    </a:p>
                  </a:txBody>
                  <a:tcPr/>
                </a:tc>
                <a:extLst>
                  <a:ext uri="{0D108BD9-81ED-4DB2-BD59-A6C34878D82A}">
                    <a16:rowId xmlns:a16="http://schemas.microsoft.com/office/drawing/2014/main" val="2313223968"/>
                  </a:ext>
                </a:extLst>
              </a:tr>
              <a:tr h="370840">
                <a:tc>
                  <a:txBody>
                    <a:bodyPr/>
                    <a:lstStyle/>
                    <a:p>
                      <a:pPr algn="ctr"/>
                      <a:r>
                        <a:rPr lang="en-US" dirty="0"/>
                        <a:t>0</a:t>
                      </a:r>
                    </a:p>
                  </a:txBody>
                  <a:tcPr/>
                </a:tc>
                <a:tc>
                  <a:txBody>
                    <a:bodyPr/>
                    <a:lstStyle/>
                    <a:p>
                      <a:pPr algn="ctr"/>
                      <a:r>
                        <a:rPr lang="en-US" dirty="0"/>
                        <a:t>5,220</a:t>
                      </a:r>
                    </a:p>
                  </a:txBody>
                  <a:tcPr/>
                </a:tc>
                <a:tc>
                  <a:txBody>
                    <a:bodyPr/>
                    <a:lstStyle/>
                    <a:p>
                      <a:pPr algn="ctr"/>
                      <a:r>
                        <a:rPr lang="en-US" dirty="0"/>
                        <a:t>80.3%</a:t>
                      </a:r>
                    </a:p>
                  </a:txBody>
                  <a:tcPr/>
                </a:tc>
                <a:extLst>
                  <a:ext uri="{0D108BD9-81ED-4DB2-BD59-A6C34878D82A}">
                    <a16:rowId xmlns:a16="http://schemas.microsoft.com/office/drawing/2014/main" val="1856484049"/>
                  </a:ext>
                </a:extLst>
              </a:tr>
              <a:tr h="370840">
                <a:tc>
                  <a:txBody>
                    <a:bodyPr/>
                    <a:lstStyle/>
                    <a:p>
                      <a:pPr algn="ctr"/>
                      <a:r>
                        <a:rPr lang="en-US" dirty="0"/>
                        <a:t>1</a:t>
                      </a:r>
                    </a:p>
                  </a:txBody>
                  <a:tcPr/>
                </a:tc>
                <a:tc>
                  <a:txBody>
                    <a:bodyPr/>
                    <a:lstStyle/>
                    <a:p>
                      <a:pPr algn="ctr"/>
                      <a:r>
                        <a:rPr lang="en-US" dirty="0"/>
                        <a:t>1,277</a:t>
                      </a:r>
                    </a:p>
                  </a:txBody>
                  <a:tcPr/>
                </a:tc>
                <a:tc>
                  <a:txBody>
                    <a:bodyPr/>
                    <a:lstStyle/>
                    <a:p>
                      <a:pPr algn="ctr"/>
                      <a:r>
                        <a:rPr lang="en-US" dirty="0"/>
                        <a:t>19.7%</a:t>
                      </a:r>
                    </a:p>
                  </a:txBody>
                  <a:tcPr/>
                </a:tc>
                <a:extLst>
                  <a:ext uri="{0D108BD9-81ED-4DB2-BD59-A6C34878D82A}">
                    <a16:rowId xmlns:a16="http://schemas.microsoft.com/office/drawing/2014/main" val="3955874578"/>
                  </a:ext>
                </a:extLst>
              </a:tr>
            </a:tbl>
          </a:graphicData>
        </a:graphic>
      </p:graphicFrame>
      <p:sp>
        <p:nvSpPr>
          <p:cNvPr id="5" name="Speech Bubble: Rectangle 4">
            <a:extLst>
              <a:ext uri="{FF2B5EF4-FFF2-40B4-BE49-F238E27FC236}">
                <a16:creationId xmlns:a16="http://schemas.microsoft.com/office/drawing/2014/main" id="{ED745CDA-E656-4AB4-9ABA-B396FEAE75AC}"/>
              </a:ext>
            </a:extLst>
          </p:cNvPr>
          <p:cNvSpPr/>
          <p:nvPr/>
        </p:nvSpPr>
        <p:spPr>
          <a:xfrm>
            <a:off x="6006354" y="4032670"/>
            <a:ext cx="3074894" cy="1344706"/>
          </a:xfrm>
          <a:prstGeom prst="wedgeRectCallout">
            <a:avLst>
              <a:gd name="adj1" fmla="val -110833"/>
              <a:gd name="adj2" fmla="val -155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intentionally hold back the four most predictive variables: </a:t>
            </a:r>
            <a:r>
              <a:rPr lang="en-US" dirty="0" err="1"/>
              <a:t>volatile_acidity</a:t>
            </a:r>
            <a:r>
              <a:rPr lang="en-US" dirty="0"/>
              <a:t>, chlorides, density, and alcohol</a:t>
            </a:r>
          </a:p>
        </p:txBody>
      </p:sp>
    </p:spTree>
    <p:extLst>
      <p:ext uri="{BB962C8B-B14F-4D97-AF65-F5344CB8AC3E}">
        <p14:creationId xmlns:p14="http://schemas.microsoft.com/office/powerpoint/2010/main" val="24845260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Wine Quality Classification Example</a:t>
            </a:r>
          </a:p>
        </p:txBody>
      </p:sp>
      <p:sp>
        <p:nvSpPr>
          <p:cNvPr id="3" name="Content Placeholder 2"/>
          <p:cNvSpPr>
            <a:spLocks noGrp="1"/>
          </p:cNvSpPr>
          <p:nvPr>
            <p:ph idx="1"/>
          </p:nvPr>
        </p:nvSpPr>
        <p:spPr/>
        <p:txBody>
          <a:bodyPr>
            <a:normAutofit/>
          </a:bodyPr>
          <a:lstStyle/>
          <a:p>
            <a:r>
              <a:rPr lang="en-US" dirty="0"/>
              <a:t>A Binary Logistic model</a:t>
            </a:r>
          </a:p>
          <a:p>
            <a:r>
              <a:rPr lang="en-US" dirty="0"/>
              <a:t>The Confusion Matrix is</a:t>
            </a:r>
          </a:p>
          <a:p>
            <a:endParaRPr lang="en-US" dirty="0"/>
          </a:p>
          <a:p>
            <a:endParaRPr lang="en-US" dirty="0"/>
          </a:p>
          <a:p>
            <a:endParaRPr lang="en-US" dirty="0"/>
          </a:p>
          <a:p>
            <a:endParaRPr lang="en-US" dirty="0"/>
          </a:p>
          <a:p>
            <a:r>
              <a:rPr lang="en-US" dirty="0"/>
              <a:t>The accuracy rate is 80.28%</a:t>
            </a:r>
          </a:p>
        </p:txBody>
      </p:sp>
      <p:sp>
        <p:nvSpPr>
          <p:cNvPr id="7" name="Slide Number Placeholder 6"/>
          <p:cNvSpPr>
            <a:spLocks noGrp="1"/>
          </p:cNvSpPr>
          <p:nvPr>
            <p:ph type="sldNum" sz="quarter" idx="12"/>
          </p:nvPr>
        </p:nvSpPr>
        <p:spPr/>
        <p:txBody>
          <a:bodyPr/>
          <a:lstStyle/>
          <a:p>
            <a:fld id="{1C20BA80-1909-427C-B3BD-3DD8AEAFD5BE}" type="slidenum">
              <a:rPr lang="en-US" smtClean="0"/>
              <a:t>36</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
        <p:nvSpPr>
          <p:cNvPr id="8" name="Rectangle 7">
            <a:extLst>
              <a:ext uri="{FF2B5EF4-FFF2-40B4-BE49-F238E27FC236}">
                <a16:creationId xmlns:a16="http://schemas.microsoft.com/office/drawing/2014/main" id="{5B52FEFE-6A01-4270-A65F-B9838DE461C4}"/>
              </a:ext>
            </a:extLst>
          </p:cNvPr>
          <p:cNvSpPr/>
          <p:nvPr/>
        </p:nvSpPr>
        <p:spPr>
          <a:xfrm>
            <a:off x="7958293" y="5942568"/>
            <a:ext cx="3575209" cy="369332"/>
          </a:xfrm>
          <a:prstGeom prst="rect">
            <a:avLst/>
          </a:prstGeom>
        </p:spPr>
        <p:txBody>
          <a:bodyPr wrap="none">
            <a:spAutoFit/>
          </a:bodyPr>
          <a:lstStyle/>
          <a:p>
            <a:r>
              <a:rPr lang="en-US" dirty="0"/>
              <a:t>Week 15 Gradient Boosting Wine.py</a:t>
            </a:r>
          </a:p>
        </p:txBody>
      </p:sp>
      <p:graphicFrame>
        <p:nvGraphicFramePr>
          <p:cNvPr id="9" name="Table 8">
            <a:extLst>
              <a:ext uri="{FF2B5EF4-FFF2-40B4-BE49-F238E27FC236}">
                <a16:creationId xmlns:a16="http://schemas.microsoft.com/office/drawing/2014/main" id="{2FB25C0B-A238-4706-8AF3-1C5975C6A5C9}"/>
              </a:ext>
            </a:extLst>
          </p:cNvPr>
          <p:cNvGraphicFramePr>
            <a:graphicFrameLocks noGrp="1"/>
          </p:cNvGraphicFramePr>
          <p:nvPr>
            <p:extLst>
              <p:ext uri="{D42A27DB-BD31-4B8C-83A1-F6EECF244321}">
                <p14:modId xmlns:p14="http://schemas.microsoft.com/office/powerpoint/2010/main" val="346666639"/>
              </p:ext>
            </p:extLst>
          </p:nvPr>
        </p:nvGraphicFramePr>
        <p:xfrm>
          <a:off x="7815712" y="1825625"/>
          <a:ext cx="3575209" cy="2280285"/>
        </p:xfrm>
        <a:graphic>
          <a:graphicData uri="http://schemas.openxmlformats.org/drawingml/2006/table">
            <a:tbl>
              <a:tblPr/>
              <a:tblGrid>
                <a:gridCol w="1884977">
                  <a:extLst>
                    <a:ext uri="{9D8B030D-6E8A-4147-A177-3AD203B41FA5}">
                      <a16:colId xmlns:a16="http://schemas.microsoft.com/office/drawing/2014/main" val="863065948"/>
                    </a:ext>
                  </a:extLst>
                </a:gridCol>
                <a:gridCol w="1690232">
                  <a:extLst>
                    <a:ext uri="{9D8B030D-6E8A-4147-A177-3AD203B41FA5}">
                      <a16:colId xmlns:a16="http://schemas.microsoft.com/office/drawing/2014/main" val="3024762084"/>
                    </a:ext>
                  </a:extLst>
                </a:gridCol>
              </a:tblGrid>
              <a:tr h="229534">
                <a:tc>
                  <a:txBody>
                    <a:bodyPr/>
                    <a:lstStyle/>
                    <a:p>
                      <a:pPr algn="l" fontAlgn="b"/>
                      <a:r>
                        <a:rPr lang="en-US" sz="1600" b="0" i="0" u="none" strike="noStrike" dirty="0">
                          <a:solidFill>
                            <a:srgbClr val="000000"/>
                          </a:solidFill>
                          <a:effectLst/>
                          <a:latin typeface="Calibri" panose="020F0502020204030204" pitchFamily="34" charset="0"/>
                        </a:rPr>
                        <a:t>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Parameter Estimate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222788886"/>
                  </a:ext>
                </a:extLst>
              </a:tr>
              <a:tr h="200025">
                <a:tc>
                  <a:txBody>
                    <a:bodyPr/>
                    <a:lstStyle/>
                    <a:p>
                      <a:pPr algn="l" fontAlgn="b"/>
                      <a:r>
                        <a:rPr lang="en-US" sz="1600" b="0" i="0" u="none" strike="noStrike" dirty="0" err="1">
                          <a:solidFill>
                            <a:srgbClr val="000000"/>
                          </a:solidFill>
                          <a:effectLst/>
                          <a:latin typeface="Calibri" panose="020F0502020204030204" pitchFamily="34" charset="0"/>
                        </a:rPr>
                        <a:t>const</a:t>
                      </a:r>
                      <a:endParaRPr lang="en-US" sz="16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0.480926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4882895"/>
                  </a:ext>
                </a:extLst>
              </a:tr>
              <a:tr h="190500">
                <a:tc>
                  <a:txBody>
                    <a:bodyPr/>
                    <a:lstStyle/>
                    <a:p>
                      <a:pPr algn="l" fontAlgn="b"/>
                      <a:r>
                        <a:rPr lang="en-US" sz="1600" b="0" i="0" u="none" strike="noStrike">
                          <a:solidFill>
                            <a:srgbClr val="000000"/>
                          </a:solidFill>
                          <a:effectLst/>
                          <a:latin typeface="Calibri" panose="020F0502020204030204" pitchFamily="34" charset="0"/>
                        </a:rPr>
                        <a:t>fixed_acidity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-0.253305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6652950"/>
                  </a:ext>
                </a:extLst>
              </a:tr>
              <a:tr h="190500">
                <a:tc>
                  <a:txBody>
                    <a:bodyPr/>
                    <a:lstStyle/>
                    <a:p>
                      <a:pPr algn="l" fontAlgn="b"/>
                      <a:r>
                        <a:rPr lang="en-US" sz="1600" b="0" i="0" u="none" strike="noStrike">
                          <a:solidFill>
                            <a:srgbClr val="000000"/>
                          </a:solidFill>
                          <a:effectLst/>
                          <a:latin typeface="Calibri" panose="020F0502020204030204" pitchFamily="34" charset="0"/>
                        </a:rPr>
                        <a:t>citric_acid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1.970866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4204702"/>
                  </a:ext>
                </a:extLst>
              </a:tr>
              <a:tr h="190500">
                <a:tc>
                  <a:txBody>
                    <a:bodyPr/>
                    <a:lstStyle/>
                    <a:p>
                      <a:pPr algn="l" fontAlgn="b"/>
                      <a:r>
                        <a:rPr lang="en-US" sz="1600" b="0" i="0" u="none" strike="noStrike">
                          <a:solidFill>
                            <a:srgbClr val="000000"/>
                          </a:solidFill>
                          <a:effectLst/>
                          <a:latin typeface="Calibri" panose="020F0502020204030204" pitchFamily="34" charset="0"/>
                        </a:rPr>
                        <a:t>residual_sugar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-0.030953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4457289"/>
                  </a:ext>
                </a:extLst>
              </a:tr>
              <a:tr h="190500">
                <a:tc>
                  <a:txBody>
                    <a:bodyPr/>
                    <a:lstStyle/>
                    <a:p>
                      <a:pPr algn="l" fontAlgn="b"/>
                      <a:r>
                        <a:rPr lang="en-US" sz="1600" b="0" i="0" u="none" strike="noStrike">
                          <a:solidFill>
                            <a:srgbClr val="000000"/>
                          </a:solidFill>
                          <a:effectLst/>
                          <a:latin typeface="Calibri" panose="020F0502020204030204" pitchFamily="34" charset="0"/>
                        </a:rPr>
                        <a:t>free_sulfur_dioxide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0.015142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1287816"/>
                  </a:ext>
                </a:extLst>
              </a:tr>
              <a:tr h="190500">
                <a:tc>
                  <a:txBody>
                    <a:bodyPr/>
                    <a:lstStyle/>
                    <a:p>
                      <a:pPr algn="l" fontAlgn="b"/>
                      <a:r>
                        <a:rPr lang="en-US" sz="1600" b="0" i="0" u="none" strike="noStrike">
                          <a:solidFill>
                            <a:srgbClr val="000000"/>
                          </a:solidFill>
                          <a:effectLst/>
                          <a:latin typeface="Calibri" panose="020F0502020204030204" pitchFamily="34" charset="0"/>
                        </a:rPr>
                        <a:t>total_sulfur_dioxide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-0.007365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6665262"/>
                  </a:ext>
                </a:extLst>
              </a:tr>
              <a:tr h="190500">
                <a:tc>
                  <a:txBody>
                    <a:bodyPr/>
                    <a:lstStyle/>
                    <a:p>
                      <a:pPr algn="l" fontAlgn="b"/>
                      <a:r>
                        <a:rPr lang="en-US" sz="1600" b="0" i="0" u="none" strike="noStrike">
                          <a:solidFill>
                            <a:srgbClr val="000000"/>
                          </a:solidFill>
                          <a:effectLst/>
                          <a:latin typeface="Calibri" panose="020F0502020204030204" pitchFamily="34" charset="0"/>
                        </a:rPr>
                        <a:t>pH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-0.139795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5439247"/>
                  </a:ext>
                </a:extLst>
              </a:tr>
              <a:tr h="190500">
                <a:tc>
                  <a:txBody>
                    <a:bodyPr/>
                    <a:lstStyle/>
                    <a:p>
                      <a:pPr algn="l" fontAlgn="b"/>
                      <a:r>
                        <a:rPr lang="en-US" sz="1600" b="0" i="0" u="none" strike="noStrike">
                          <a:solidFill>
                            <a:srgbClr val="000000"/>
                          </a:solidFill>
                          <a:effectLst/>
                          <a:latin typeface="Calibri" panose="020F0502020204030204" pitchFamily="34" charset="0"/>
                        </a:rPr>
                        <a:t>sulphates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0.503669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7633175"/>
                  </a:ext>
                </a:extLst>
              </a:tr>
            </a:tbl>
          </a:graphicData>
        </a:graphic>
      </p:graphicFrame>
      <p:graphicFrame>
        <p:nvGraphicFramePr>
          <p:cNvPr id="10" name="Table 9">
            <a:extLst>
              <a:ext uri="{FF2B5EF4-FFF2-40B4-BE49-F238E27FC236}">
                <a16:creationId xmlns:a16="http://schemas.microsoft.com/office/drawing/2014/main" id="{EE1B91A3-9563-43DA-9C0E-FECB0CE3AEC1}"/>
              </a:ext>
            </a:extLst>
          </p:cNvPr>
          <p:cNvGraphicFramePr>
            <a:graphicFrameLocks noGrp="1"/>
          </p:cNvGraphicFramePr>
          <p:nvPr>
            <p:extLst>
              <p:ext uri="{D42A27DB-BD31-4B8C-83A1-F6EECF244321}">
                <p14:modId xmlns:p14="http://schemas.microsoft.com/office/powerpoint/2010/main" val="1206872765"/>
              </p:ext>
            </p:extLst>
          </p:nvPr>
        </p:nvGraphicFramePr>
        <p:xfrm>
          <a:off x="1154972" y="2965767"/>
          <a:ext cx="5103906" cy="1483360"/>
        </p:xfrm>
        <a:graphic>
          <a:graphicData uri="http://schemas.openxmlformats.org/drawingml/2006/table">
            <a:tbl>
              <a:tblPr firstRow="1" bandRow="1">
                <a:tableStyleId>{5C22544A-7EE6-4342-B048-85BDC9FD1C3A}</a:tableStyleId>
              </a:tblPr>
              <a:tblGrid>
                <a:gridCol w="1701302">
                  <a:extLst>
                    <a:ext uri="{9D8B030D-6E8A-4147-A177-3AD203B41FA5}">
                      <a16:colId xmlns:a16="http://schemas.microsoft.com/office/drawing/2014/main" val="3971925123"/>
                    </a:ext>
                  </a:extLst>
                </a:gridCol>
                <a:gridCol w="1701302">
                  <a:extLst>
                    <a:ext uri="{9D8B030D-6E8A-4147-A177-3AD203B41FA5}">
                      <a16:colId xmlns:a16="http://schemas.microsoft.com/office/drawing/2014/main" val="777589973"/>
                    </a:ext>
                  </a:extLst>
                </a:gridCol>
                <a:gridCol w="1701302">
                  <a:extLst>
                    <a:ext uri="{9D8B030D-6E8A-4147-A177-3AD203B41FA5}">
                      <a16:colId xmlns:a16="http://schemas.microsoft.com/office/drawing/2014/main" val="3812577752"/>
                    </a:ext>
                  </a:extLst>
                </a:gridCol>
              </a:tblGrid>
              <a:tr h="370840">
                <a:tc>
                  <a:txBody>
                    <a:bodyPr/>
                    <a:lstStyle/>
                    <a:p>
                      <a:endParaRPr lang="en-US" dirty="0"/>
                    </a:p>
                  </a:txBody>
                  <a:tcPr/>
                </a:tc>
                <a:tc gridSpan="2">
                  <a:txBody>
                    <a:bodyPr/>
                    <a:lstStyle/>
                    <a:p>
                      <a:pPr algn="ctr"/>
                      <a:r>
                        <a:rPr lang="en-US" dirty="0"/>
                        <a:t>Predicted Class</a:t>
                      </a:r>
                    </a:p>
                  </a:txBody>
                  <a:tcPr/>
                </a:tc>
                <a:tc hMerge="1">
                  <a:txBody>
                    <a:bodyPr/>
                    <a:lstStyle/>
                    <a:p>
                      <a:endParaRPr lang="en-US" dirty="0"/>
                    </a:p>
                  </a:txBody>
                  <a:tcPr/>
                </a:tc>
                <a:extLst>
                  <a:ext uri="{0D108BD9-81ED-4DB2-BD59-A6C34878D82A}">
                    <a16:rowId xmlns:a16="http://schemas.microsoft.com/office/drawing/2014/main" val="3747784899"/>
                  </a:ext>
                </a:extLst>
              </a:tr>
              <a:tr h="370840">
                <a:tc>
                  <a:txBody>
                    <a:bodyPr/>
                    <a:lstStyle/>
                    <a:p>
                      <a:pPr algn="ctr"/>
                      <a:r>
                        <a:rPr lang="en-US" dirty="0" err="1"/>
                        <a:t>quality_grp</a:t>
                      </a:r>
                      <a:endParaRPr lang="en-US" dirty="0"/>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3144109266"/>
                  </a:ext>
                </a:extLst>
              </a:tr>
              <a:tr h="370840">
                <a:tc>
                  <a:txBody>
                    <a:bodyPr/>
                    <a:lstStyle/>
                    <a:p>
                      <a:pPr algn="ctr"/>
                      <a:r>
                        <a:rPr lang="en-US" dirty="0"/>
                        <a:t>0</a:t>
                      </a:r>
                    </a:p>
                  </a:txBody>
                  <a:tcPr/>
                </a:tc>
                <a:tc>
                  <a:txBody>
                    <a:bodyPr/>
                    <a:lstStyle/>
                    <a:p>
                      <a:pPr algn="ctr"/>
                      <a:r>
                        <a:rPr lang="en-US" dirty="0"/>
                        <a:t>5,214</a:t>
                      </a:r>
                    </a:p>
                  </a:txBody>
                  <a:tcPr/>
                </a:tc>
                <a:tc>
                  <a:txBody>
                    <a:bodyPr/>
                    <a:lstStyle/>
                    <a:p>
                      <a:pPr algn="ctr"/>
                      <a:r>
                        <a:rPr lang="en-US" dirty="0"/>
                        <a:t>6</a:t>
                      </a:r>
                    </a:p>
                  </a:txBody>
                  <a:tcPr/>
                </a:tc>
                <a:extLst>
                  <a:ext uri="{0D108BD9-81ED-4DB2-BD59-A6C34878D82A}">
                    <a16:rowId xmlns:a16="http://schemas.microsoft.com/office/drawing/2014/main" val="1446674863"/>
                  </a:ext>
                </a:extLst>
              </a:tr>
              <a:tr h="370840">
                <a:tc>
                  <a:txBody>
                    <a:bodyPr/>
                    <a:lstStyle/>
                    <a:p>
                      <a:pPr algn="ctr"/>
                      <a:r>
                        <a:rPr lang="en-US" dirty="0"/>
                        <a:t>1</a:t>
                      </a:r>
                    </a:p>
                  </a:txBody>
                  <a:tcPr/>
                </a:tc>
                <a:tc>
                  <a:txBody>
                    <a:bodyPr/>
                    <a:lstStyle/>
                    <a:p>
                      <a:pPr algn="ctr"/>
                      <a:r>
                        <a:rPr lang="en-US" dirty="0"/>
                        <a:t>1,275</a:t>
                      </a:r>
                    </a:p>
                  </a:txBody>
                  <a:tcPr/>
                </a:tc>
                <a:tc>
                  <a:txBody>
                    <a:bodyPr/>
                    <a:lstStyle/>
                    <a:p>
                      <a:pPr algn="ctr"/>
                      <a:r>
                        <a:rPr lang="en-US" dirty="0"/>
                        <a:t>2</a:t>
                      </a:r>
                    </a:p>
                  </a:txBody>
                  <a:tcPr/>
                </a:tc>
                <a:extLst>
                  <a:ext uri="{0D108BD9-81ED-4DB2-BD59-A6C34878D82A}">
                    <a16:rowId xmlns:a16="http://schemas.microsoft.com/office/drawing/2014/main" val="3434696500"/>
                  </a:ext>
                </a:extLst>
              </a:tr>
            </a:tbl>
          </a:graphicData>
        </a:graphic>
      </p:graphicFrame>
    </p:spTree>
    <p:extLst>
      <p:ext uri="{BB962C8B-B14F-4D97-AF65-F5344CB8AC3E}">
        <p14:creationId xmlns:p14="http://schemas.microsoft.com/office/powerpoint/2010/main" val="6550471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Wine Quality Classification Example</a:t>
            </a:r>
          </a:p>
        </p:txBody>
      </p:sp>
      <p:sp>
        <p:nvSpPr>
          <p:cNvPr id="3" name="Content Placeholder 2"/>
          <p:cNvSpPr>
            <a:spLocks noGrp="1"/>
          </p:cNvSpPr>
          <p:nvPr>
            <p:ph idx="1"/>
          </p:nvPr>
        </p:nvSpPr>
        <p:spPr/>
        <p:txBody>
          <a:bodyPr>
            <a:normAutofit/>
          </a:bodyPr>
          <a:lstStyle/>
          <a:p>
            <a:r>
              <a:rPr lang="en-US" dirty="0"/>
              <a:t>Gradient Boosting Regressor specifications</a:t>
            </a:r>
          </a:p>
          <a:p>
            <a:pPr lvl="1"/>
            <a:r>
              <a:rPr lang="en-US" dirty="0"/>
              <a:t>The loss function (L) is the Deviance (i.e., the log-likelihood)</a:t>
            </a:r>
          </a:p>
          <a:p>
            <a:pPr lvl="1"/>
            <a:r>
              <a:rPr lang="en-US" dirty="0"/>
              <a:t>The number of boosting step (M) is 1, 5, 10, 20, 40, 80, 100, 500, and 1000</a:t>
            </a:r>
          </a:p>
          <a:p>
            <a:pPr lvl="1"/>
            <a:r>
              <a:rPr lang="en-US" dirty="0"/>
              <a:t>The tree splitting criterion is the Mean Squared Error</a:t>
            </a:r>
          </a:p>
          <a:p>
            <a:pPr lvl="1"/>
            <a:r>
              <a:rPr lang="en-US" dirty="0"/>
              <a:t>The maximum number of tree terminal nodes is 10</a:t>
            </a:r>
          </a:p>
          <a:p>
            <a:r>
              <a:rPr lang="en-US" dirty="0"/>
              <a:t>Use the Accuracy statistic to measure the goodness-of-fit between the observed and the predicted target values.</a:t>
            </a:r>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37</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
        <p:nvSpPr>
          <p:cNvPr id="8" name="Rectangle 7">
            <a:extLst>
              <a:ext uri="{FF2B5EF4-FFF2-40B4-BE49-F238E27FC236}">
                <a16:creationId xmlns:a16="http://schemas.microsoft.com/office/drawing/2014/main" id="{5B52FEFE-6A01-4270-A65F-B9838DE461C4}"/>
              </a:ext>
            </a:extLst>
          </p:cNvPr>
          <p:cNvSpPr/>
          <p:nvPr/>
        </p:nvSpPr>
        <p:spPr>
          <a:xfrm>
            <a:off x="7958293" y="5942568"/>
            <a:ext cx="4073616" cy="369332"/>
          </a:xfrm>
          <a:prstGeom prst="rect">
            <a:avLst/>
          </a:prstGeom>
        </p:spPr>
        <p:txBody>
          <a:bodyPr wrap="none">
            <a:spAutoFit/>
          </a:bodyPr>
          <a:lstStyle/>
          <a:p>
            <a:r>
              <a:rPr lang="en-US" dirty="0"/>
              <a:t>Week 15 Gradient Boosting Sine Curve.py</a:t>
            </a:r>
          </a:p>
        </p:txBody>
      </p:sp>
    </p:spTree>
    <p:extLst>
      <p:ext uri="{BB962C8B-B14F-4D97-AF65-F5344CB8AC3E}">
        <p14:creationId xmlns:p14="http://schemas.microsoft.com/office/powerpoint/2010/main" val="30107203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Wine Quality Classification Example</a:t>
            </a:r>
          </a:p>
        </p:txBody>
      </p:sp>
      <p:graphicFrame>
        <p:nvGraphicFramePr>
          <p:cNvPr id="4" name="Content Placeholder 3">
            <a:extLst>
              <a:ext uri="{FF2B5EF4-FFF2-40B4-BE49-F238E27FC236}">
                <a16:creationId xmlns:a16="http://schemas.microsoft.com/office/drawing/2014/main" id="{B878B60C-4E96-4595-A378-A348D6FA12CC}"/>
              </a:ext>
            </a:extLst>
          </p:cNvPr>
          <p:cNvGraphicFramePr>
            <a:graphicFrameLocks noGrp="1"/>
          </p:cNvGraphicFramePr>
          <p:nvPr>
            <p:ph idx="1"/>
            <p:extLst>
              <p:ext uri="{D42A27DB-BD31-4B8C-83A1-F6EECF244321}">
                <p14:modId xmlns:p14="http://schemas.microsoft.com/office/powerpoint/2010/main" val="2677083641"/>
              </p:ext>
            </p:extLst>
          </p:nvPr>
        </p:nvGraphicFramePr>
        <p:xfrm>
          <a:off x="1008530" y="1690688"/>
          <a:ext cx="5428129" cy="4079240"/>
        </p:xfrm>
        <a:graphic>
          <a:graphicData uri="http://schemas.openxmlformats.org/drawingml/2006/table">
            <a:tbl>
              <a:tblPr firstRow="1" bandRow="1">
                <a:tableStyleId>{5C22544A-7EE6-4342-B048-85BDC9FD1C3A}</a:tableStyleId>
              </a:tblPr>
              <a:tblGrid>
                <a:gridCol w="3253175">
                  <a:extLst>
                    <a:ext uri="{9D8B030D-6E8A-4147-A177-3AD203B41FA5}">
                      <a16:colId xmlns:a16="http://schemas.microsoft.com/office/drawing/2014/main" val="1861163638"/>
                    </a:ext>
                  </a:extLst>
                </a:gridCol>
                <a:gridCol w="2174954">
                  <a:extLst>
                    <a:ext uri="{9D8B030D-6E8A-4147-A177-3AD203B41FA5}">
                      <a16:colId xmlns:a16="http://schemas.microsoft.com/office/drawing/2014/main" val="28388745"/>
                    </a:ext>
                  </a:extLst>
                </a:gridCol>
              </a:tblGrid>
              <a:tr h="370840">
                <a:tc>
                  <a:txBody>
                    <a:bodyPr/>
                    <a:lstStyle/>
                    <a:p>
                      <a:pPr algn="ctr"/>
                      <a:r>
                        <a:rPr lang="en-US" dirty="0"/>
                        <a:t>Number of Boosting Steps (M)</a:t>
                      </a:r>
                    </a:p>
                  </a:txBody>
                  <a:tcPr/>
                </a:tc>
                <a:tc>
                  <a:txBody>
                    <a:bodyPr/>
                    <a:lstStyle/>
                    <a:p>
                      <a:pPr algn="ctr"/>
                      <a:r>
                        <a:rPr lang="en-US" dirty="0"/>
                        <a:t>Accuracy Statistic</a:t>
                      </a:r>
                    </a:p>
                  </a:txBody>
                  <a:tcPr/>
                </a:tc>
                <a:extLst>
                  <a:ext uri="{0D108BD9-81ED-4DB2-BD59-A6C34878D82A}">
                    <a16:rowId xmlns:a16="http://schemas.microsoft.com/office/drawing/2014/main" val="2473202851"/>
                  </a:ext>
                </a:extLst>
              </a:tr>
              <a:tr h="370840">
                <a:tc>
                  <a:txBody>
                    <a:bodyPr/>
                    <a:lstStyle/>
                    <a:p>
                      <a:pPr algn="ctr"/>
                      <a:r>
                        <a:rPr lang="en-US" dirty="0"/>
                        <a:t>1</a:t>
                      </a:r>
                    </a:p>
                  </a:txBody>
                  <a:tcPr/>
                </a:tc>
                <a:tc>
                  <a:txBody>
                    <a:bodyPr/>
                    <a:lstStyle/>
                    <a:p>
                      <a:pPr algn="ctr"/>
                      <a:r>
                        <a:rPr lang="en-US" dirty="0"/>
                        <a:t>80.34%</a:t>
                      </a:r>
                    </a:p>
                  </a:txBody>
                  <a:tcPr/>
                </a:tc>
                <a:extLst>
                  <a:ext uri="{0D108BD9-81ED-4DB2-BD59-A6C34878D82A}">
                    <a16:rowId xmlns:a16="http://schemas.microsoft.com/office/drawing/2014/main" val="4241565239"/>
                  </a:ext>
                </a:extLst>
              </a:tr>
              <a:tr h="370840">
                <a:tc>
                  <a:txBody>
                    <a:bodyPr/>
                    <a:lstStyle/>
                    <a:p>
                      <a:pPr algn="ctr"/>
                      <a:r>
                        <a:rPr lang="en-US" dirty="0"/>
                        <a:t>5</a:t>
                      </a:r>
                    </a:p>
                  </a:txBody>
                  <a:tcPr/>
                </a:tc>
                <a:tc>
                  <a:txBody>
                    <a:bodyPr/>
                    <a:lstStyle/>
                    <a:p>
                      <a:pPr algn="ctr"/>
                      <a:r>
                        <a:rPr lang="en-US" dirty="0"/>
                        <a:t>80.34%</a:t>
                      </a:r>
                    </a:p>
                  </a:txBody>
                  <a:tcPr/>
                </a:tc>
                <a:extLst>
                  <a:ext uri="{0D108BD9-81ED-4DB2-BD59-A6C34878D82A}">
                    <a16:rowId xmlns:a16="http://schemas.microsoft.com/office/drawing/2014/main" val="3250956935"/>
                  </a:ext>
                </a:extLst>
              </a:tr>
              <a:tr h="370840">
                <a:tc>
                  <a:txBody>
                    <a:bodyPr/>
                    <a:lstStyle/>
                    <a:p>
                      <a:pPr algn="ctr"/>
                      <a:r>
                        <a:rPr lang="en-US" dirty="0"/>
                        <a:t>10</a:t>
                      </a:r>
                    </a:p>
                  </a:txBody>
                  <a:tcPr/>
                </a:tc>
                <a:tc>
                  <a:txBody>
                    <a:bodyPr/>
                    <a:lstStyle/>
                    <a:p>
                      <a:pPr algn="ctr"/>
                      <a:r>
                        <a:rPr lang="en-US" dirty="0"/>
                        <a:t>80.54%</a:t>
                      </a:r>
                    </a:p>
                  </a:txBody>
                  <a:tcPr/>
                </a:tc>
                <a:extLst>
                  <a:ext uri="{0D108BD9-81ED-4DB2-BD59-A6C34878D82A}">
                    <a16:rowId xmlns:a16="http://schemas.microsoft.com/office/drawing/2014/main" val="3051572154"/>
                  </a:ext>
                </a:extLst>
              </a:tr>
              <a:tr h="370840">
                <a:tc>
                  <a:txBody>
                    <a:bodyPr/>
                    <a:lstStyle/>
                    <a:p>
                      <a:pPr algn="ctr"/>
                      <a:r>
                        <a:rPr lang="en-US" dirty="0"/>
                        <a:t>20</a:t>
                      </a:r>
                    </a:p>
                  </a:txBody>
                  <a:tcPr/>
                </a:tc>
                <a:tc>
                  <a:txBody>
                    <a:bodyPr/>
                    <a:lstStyle/>
                    <a:p>
                      <a:pPr algn="ctr"/>
                      <a:r>
                        <a:rPr lang="en-US" dirty="0"/>
                        <a:t>80.85%</a:t>
                      </a:r>
                    </a:p>
                  </a:txBody>
                  <a:tcPr/>
                </a:tc>
                <a:extLst>
                  <a:ext uri="{0D108BD9-81ED-4DB2-BD59-A6C34878D82A}">
                    <a16:rowId xmlns:a16="http://schemas.microsoft.com/office/drawing/2014/main" val="281261336"/>
                  </a:ext>
                </a:extLst>
              </a:tr>
              <a:tr h="370840">
                <a:tc>
                  <a:txBody>
                    <a:bodyPr/>
                    <a:lstStyle/>
                    <a:p>
                      <a:pPr algn="ctr"/>
                      <a:r>
                        <a:rPr lang="en-US" dirty="0"/>
                        <a:t>40</a:t>
                      </a:r>
                    </a:p>
                  </a:txBody>
                  <a:tcPr/>
                </a:tc>
                <a:tc>
                  <a:txBody>
                    <a:bodyPr/>
                    <a:lstStyle/>
                    <a:p>
                      <a:pPr algn="ctr"/>
                      <a:r>
                        <a:rPr lang="en-US" dirty="0"/>
                        <a:t>81.78%</a:t>
                      </a:r>
                    </a:p>
                  </a:txBody>
                  <a:tcPr/>
                </a:tc>
                <a:extLst>
                  <a:ext uri="{0D108BD9-81ED-4DB2-BD59-A6C34878D82A}">
                    <a16:rowId xmlns:a16="http://schemas.microsoft.com/office/drawing/2014/main" val="2311670549"/>
                  </a:ext>
                </a:extLst>
              </a:tr>
              <a:tr h="370840">
                <a:tc>
                  <a:txBody>
                    <a:bodyPr/>
                    <a:lstStyle/>
                    <a:p>
                      <a:pPr algn="ctr"/>
                      <a:r>
                        <a:rPr lang="en-US" dirty="0"/>
                        <a:t>60</a:t>
                      </a:r>
                    </a:p>
                  </a:txBody>
                  <a:tcPr/>
                </a:tc>
                <a:tc>
                  <a:txBody>
                    <a:bodyPr/>
                    <a:lstStyle/>
                    <a:p>
                      <a:pPr algn="ctr"/>
                      <a:r>
                        <a:rPr lang="en-US" dirty="0"/>
                        <a:t>83.02%</a:t>
                      </a:r>
                    </a:p>
                  </a:txBody>
                  <a:tcPr/>
                </a:tc>
                <a:extLst>
                  <a:ext uri="{0D108BD9-81ED-4DB2-BD59-A6C34878D82A}">
                    <a16:rowId xmlns:a16="http://schemas.microsoft.com/office/drawing/2014/main" val="1766754693"/>
                  </a:ext>
                </a:extLst>
              </a:tr>
              <a:tr h="370840">
                <a:tc>
                  <a:txBody>
                    <a:bodyPr/>
                    <a:lstStyle/>
                    <a:p>
                      <a:pPr algn="ctr"/>
                      <a:r>
                        <a:rPr lang="en-US" dirty="0"/>
                        <a:t>80</a:t>
                      </a:r>
                    </a:p>
                  </a:txBody>
                  <a:tcPr/>
                </a:tc>
                <a:tc>
                  <a:txBody>
                    <a:bodyPr/>
                    <a:lstStyle/>
                    <a:p>
                      <a:pPr algn="ctr"/>
                      <a:r>
                        <a:rPr lang="en-US" dirty="0"/>
                        <a:t>83.68%</a:t>
                      </a:r>
                    </a:p>
                  </a:txBody>
                  <a:tcPr/>
                </a:tc>
                <a:extLst>
                  <a:ext uri="{0D108BD9-81ED-4DB2-BD59-A6C34878D82A}">
                    <a16:rowId xmlns:a16="http://schemas.microsoft.com/office/drawing/2014/main" val="1382167482"/>
                  </a:ext>
                </a:extLst>
              </a:tr>
              <a:tr h="370840">
                <a:tc>
                  <a:txBody>
                    <a:bodyPr/>
                    <a:lstStyle/>
                    <a:p>
                      <a:pPr algn="ctr"/>
                      <a:r>
                        <a:rPr lang="en-US" dirty="0"/>
                        <a:t>100</a:t>
                      </a:r>
                    </a:p>
                  </a:txBody>
                  <a:tcPr/>
                </a:tc>
                <a:tc>
                  <a:txBody>
                    <a:bodyPr/>
                    <a:lstStyle/>
                    <a:p>
                      <a:pPr algn="ctr"/>
                      <a:r>
                        <a:rPr lang="en-US" dirty="0"/>
                        <a:t>84.41%</a:t>
                      </a:r>
                    </a:p>
                  </a:txBody>
                  <a:tcPr/>
                </a:tc>
                <a:extLst>
                  <a:ext uri="{0D108BD9-81ED-4DB2-BD59-A6C34878D82A}">
                    <a16:rowId xmlns:a16="http://schemas.microsoft.com/office/drawing/2014/main" val="1244238398"/>
                  </a:ext>
                </a:extLst>
              </a:tr>
              <a:tr h="370840">
                <a:tc>
                  <a:txBody>
                    <a:bodyPr/>
                    <a:lstStyle/>
                    <a:p>
                      <a:pPr algn="ctr"/>
                      <a:r>
                        <a:rPr lang="en-US" dirty="0"/>
                        <a:t>500</a:t>
                      </a:r>
                    </a:p>
                  </a:txBody>
                  <a:tcPr/>
                </a:tc>
                <a:tc>
                  <a:txBody>
                    <a:bodyPr/>
                    <a:lstStyle/>
                    <a:p>
                      <a:pPr algn="ctr"/>
                      <a:r>
                        <a:rPr lang="en-US" dirty="0"/>
                        <a:t>92.27%</a:t>
                      </a:r>
                    </a:p>
                  </a:txBody>
                  <a:tcPr/>
                </a:tc>
                <a:extLst>
                  <a:ext uri="{0D108BD9-81ED-4DB2-BD59-A6C34878D82A}">
                    <a16:rowId xmlns:a16="http://schemas.microsoft.com/office/drawing/2014/main" val="980860849"/>
                  </a:ext>
                </a:extLst>
              </a:tr>
              <a:tr h="370840">
                <a:tc>
                  <a:txBody>
                    <a:bodyPr/>
                    <a:lstStyle/>
                    <a:p>
                      <a:pPr algn="ctr"/>
                      <a:r>
                        <a:rPr lang="en-US" dirty="0"/>
                        <a:t>1000</a:t>
                      </a:r>
                    </a:p>
                  </a:txBody>
                  <a:tcPr/>
                </a:tc>
                <a:tc>
                  <a:txBody>
                    <a:bodyPr/>
                    <a:lstStyle/>
                    <a:p>
                      <a:pPr algn="ctr"/>
                      <a:r>
                        <a:rPr lang="en-US" dirty="0"/>
                        <a:t>96.95%</a:t>
                      </a:r>
                    </a:p>
                  </a:txBody>
                  <a:tcPr/>
                </a:tc>
                <a:extLst>
                  <a:ext uri="{0D108BD9-81ED-4DB2-BD59-A6C34878D82A}">
                    <a16:rowId xmlns:a16="http://schemas.microsoft.com/office/drawing/2014/main" val="1011361433"/>
                  </a:ext>
                </a:extLst>
              </a:tr>
            </a:tbl>
          </a:graphicData>
        </a:graphic>
      </p:graphicFrame>
      <p:sp>
        <p:nvSpPr>
          <p:cNvPr id="7" name="Slide Number Placeholder 6"/>
          <p:cNvSpPr>
            <a:spLocks noGrp="1"/>
          </p:cNvSpPr>
          <p:nvPr>
            <p:ph type="sldNum" sz="quarter" idx="12"/>
          </p:nvPr>
        </p:nvSpPr>
        <p:spPr/>
        <p:txBody>
          <a:bodyPr/>
          <a:lstStyle/>
          <a:p>
            <a:fld id="{1C20BA80-1909-427C-B3BD-3DD8AEAFD5BE}" type="slidenum">
              <a:rPr lang="en-US" smtClean="0"/>
              <a:t>38</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
        <p:nvSpPr>
          <p:cNvPr id="5" name="Rectangle 4">
            <a:extLst>
              <a:ext uri="{FF2B5EF4-FFF2-40B4-BE49-F238E27FC236}">
                <a16:creationId xmlns:a16="http://schemas.microsoft.com/office/drawing/2014/main" id="{BF095211-EF70-4618-A549-179FBDDF2614}"/>
              </a:ext>
            </a:extLst>
          </p:cNvPr>
          <p:cNvSpPr/>
          <p:nvPr/>
        </p:nvSpPr>
        <p:spPr>
          <a:xfrm>
            <a:off x="6974557" y="1690688"/>
            <a:ext cx="3046668" cy="923330"/>
          </a:xfrm>
          <a:prstGeom prst="rect">
            <a:avLst/>
          </a:prstGeom>
        </p:spPr>
        <p:txBody>
          <a:bodyPr wrap="none">
            <a:spAutoFit/>
          </a:bodyPr>
          <a:lstStyle/>
          <a:p>
            <a:r>
              <a:rPr lang="en-US" b="1" dirty="0"/>
              <a:t>Logistic Regression Reference</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Accuracy = 80.28%</a:t>
            </a:r>
          </a:p>
        </p:txBody>
      </p:sp>
    </p:spTree>
    <p:extLst>
      <p:ext uri="{BB962C8B-B14F-4D97-AF65-F5344CB8AC3E}">
        <p14:creationId xmlns:p14="http://schemas.microsoft.com/office/powerpoint/2010/main" val="40972436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Wine Quality Classification Confusion Matrix</a:t>
            </a:r>
          </a:p>
        </p:txBody>
      </p:sp>
      <p:graphicFrame>
        <p:nvGraphicFramePr>
          <p:cNvPr id="4" name="Content Placeholder 3">
            <a:extLst>
              <a:ext uri="{FF2B5EF4-FFF2-40B4-BE49-F238E27FC236}">
                <a16:creationId xmlns:a16="http://schemas.microsoft.com/office/drawing/2014/main" id="{6BE17832-361E-478A-B125-52F9E5A682B0}"/>
              </a:ext>
            </a:extLst>
          </p:cNvPr>
          <p:cNvGraphicFramePr>
            <a:graphicFrameLocks noGrp="1"/>
          </p:cNvGraphicFramePr>
          <p:nvPr>
            <p:ph idx="1"/>
            <p:extLst>
              <p:ext uri="{D42A27DB-BD31-4B8C-83A1-F6EECF244321}">
                <p14:modId xmlns:p14="http://schemas.microsoft.com/office/powerpoint/2010/main" val="171413731"/>
              </p:ext>
            </p:extLst>
          </p:nvPr>
        </p:nvGraphicFramePr>
        <p:xfrm>
          <a:off x="685799" y="1454898"/>
          <a:ext cx="3393141" cy="1483360"/>
        </p:xfrm>
        <a:graphic>
          <a:graphicData uri="http://schemas.openxmlformats.org/drawingml/2006/table">
            <a:tbl>
              <a:tblPr firstRow="1" bandRow="1">
                <a:tableStyleId>{5C22544A-7EE6-4342-B048-85BDC9FD1C3A}</a:tableStyleId>
              </a:tblPr>
              <a:tblGrid>
                <a:gridCol w="1609166">
                  <a:extLst>
                    <a:ext uri="{9D8B030D-6E8A-4147-A177-3AD203B41FA5}">
                      <a16:colId xmlns:a16="http://schemas.microsoft.com/office/drawing/2014/main" val="1221437405"/>
                    </a:ext>
                  </a:extLst>
                </a:gridCol>
                <a:gridCol w="878541">
                  <a:extLst>
                    <a:ext uri="{9D8B030D-6E8A-4147-A177-3AD203B41FA5}">
                      <a16:colId xmlns:a16="http://schemas.microsoft.com/office/drawing/2014/main" val="2656758605"/>
                    </a:ext>
                  </a:extLst>
                </a:gridCol>
                <a:gridCol w="905434">
                  <a:extLst>
                    <a:ext uri="{9D8B030D-6E8A-4147-A177-3AD203B41FA5}">
                      <a16:colId xmlns:a16="http://schemas.microsoft.com/office/drawing/2014/main" val="3482338975"/>
                    </a:ext>
                  </a:extLst>
                </a:gridCol>
              </a:tblGrid>
              <a:tr h="370840">
                <a:tc>
                  <a:txBody>
                    <a:bodyPr/>
                    <a:lstStyle/>
                    <a:p>
                      <a:r>
                        <a:rPr lang="en-US" sz="1400" dirty="0"/>
                        <a:t>Logistic Regression</a:t>
                      </a:r>
                    </a:p>
                  </a:txBody>
                  <a:tcPr/>
                </a:tc>
                <a:tc gridSpan="2">
                  <a:txBody>
                    <a:bodyPr/>
                    <a:lstStyle/>
                    <a:p>
                      <a:pPr algn="ctr"/>
                      <a:r>
                        <a:rPr lang="en-US" sz="1400" dirty="0"/>
                        <a:t>Predicted Class</a:t>
                      </a:r>
                    </a:p>
                  </a:txBody>
                  <a:tcPr/>
                </a:tc>
                <a:tc hMerge="1">
                  <a:txBody>
                    <a:bodyPr/>
                    <a:lstStyle/>
                    <a:p>
                      <a:endParaRPr lang="en-US" dirty="0"/>
                    </a:p>
                  </a:txBody>
                  <a:tcPr/>
                </a:tc>
                <a:extLst>
                  <a:ext uri="{0D108BD9-81ED-4DB2-BD59-A6C34878D82A}">
                    <a16:rowId xmlns:a16="http://schemas.microsoft.com/office/drawing/2014/main" val="3666197481"/>
                  </a:ext>
                </a:extLst>
              </a:tr>
              <a:tr h="370840">
                <a:tc>
                  <a:txBody>
                    <a:bodyPr/>
                    <a:lstStyle/>
                    <a:p>
                      <a:pPr algn="ctr"/>
                      <a:r>
                        <a:rPr lang="en-US" sz="1400" dirty="0" err="1">
                          <a:solidFill>
                            <a:schemeClr val="tx1"/>
                          </a:solidFill>
                        </a:rPr>
                        <a:t>quality_grp</a:t>
                      </a:r>
                      <a:endParaRPr lang="en-US" sz="1400" dirty="0">
                        <a:solidFill>
                          <a:schemeClr val="tx1"/>
                        </a:solidFill>
                      </a:endParaRPr>
                    </a:p>
                  </a:txBody>
                  <a:tcPr/>
                </a:tc>
                <a:tc>
                  <a:txBody>
                    <a:bodyPr/>
                    <a:lstStyle/>
                    <a:p>
                      <a:pPr algn="ctr"/>
                      <a:r>
                        <a:rPr lang="en-US" sz="1400" dirty="0">
                          <a:solidFill>
                            <a:srgbClr val="FF0000"/>
                          </a:solidFill>
                        </a:rPr>
                        <a:t>0</a:t>
                      </a:r>
                    </a:p>
                  </a:txBody>
                  <a:tcPr/>
                </a:tc>
                <a:tc>
                  <a:txBody>
                    <a:bodyPr/>
                    <a:lstStyle/>
                    <a:p>
                      <a:pPr algn="ctr"/>
                      <a:r>
                        <a:rPr lang="en-US" sz="1400" dirty="0">
                          <a:solidFill>
                            <a:srgbClr val="FF0000"/>
                          </a:solidFill>
                        </a:rPr>
                        <a:t>1</a:t>
                      </a:r>
                    </a:p>
                  </a:txBody>
                  <a:tcPr/>
                </a:tc>
                <a:extLst>
                  <a:ext uri="{0D108BD9-81ED-4DB2-BD59-A6C34878D82A}">
                    <a16:rowId xmlns:a16="http://schemas.microsoft.com/office/drawing/2014/main" val="1722652962"/>
                  </a:ext>
                </a:extLst>
              </a:tr>
              <a:tr h="370840">
                <a:tc>
                  <a:txBody>
                    <a:bodyPr/>
                    <a:lstStyle/>
                    <a:p>
                      <a:pPr algn="ctr"/>
                      <a:r>
                        <a:rPr lang="en-US" sz="1400" dirty="0">
                          <a:solidFill>
                            <a:schemeClr val="tx1"/>
                          </a:solidFill>
                        </a:rPr>
                        <a:t>0</a:t>
                      </a:r>
                    </a:p>
                  </a:txBody>
                  <a:tcPr/>
                </a:tc>
                <a:tc>
                  <a:txBody>
                    <a:bodyPr/>
                    <a:lstStyle/>
                    <a:p>
                      <a:pPr algn="ctr"/>
                      <a:r>
                        <a:rPr lang="en-US" sz="1400" dirty="0"/>
                        <a:t>5,214</a:t>
                      </a:r>
                    </a:p>
                  </a:txBody>
                  <a:tcPr/>
                </a:tc>
                <a:tc>
                  <a:txBody>
                    <a:bodyPr/>
                    <a:lstStyle/>
                    <a:p>
                      <a:pPr algn="ctr"/>
                      <a:r>
                        <a:rPr lang="en-US" sz="1400" dirty="0"/>
                        <a:t>6</a:t>
                      </a:r>
                    </a:p>
                  </a:txBody>
                  <a:tcPr/>
                </a:tc>
                <a:extLst>
                  <a:ext uri="{0D108BD9-81ED-4DB2-BD59-A6C34878D82A}">
                    <a16:rowId xmlns:a16="http://schemas.microsoft.com/office/drawing/2014/main" val="742877646"/>
                  </a:ext>
                </a:extLst>
              </a:tr>
              <a:tr h="370840">
                <a:tc>
                  <a:txBody>
                    <a:bodyPr/>
                    <a:lstStyle/>
                    <a:p>
                      <a:pPr algn="ctr"/>
                      <a:r>
                        <a:rPr lang="en-US" sz="1400" dirty="0">
                          <a:solidFill>
                            <a:schemeClr val="tx1"/>
                          </a:solidFill>
                        </a:rPr>
                        <a:t>1</a:t>
                      </a:r>
                    </a:p>
                  </a:txBody>
                  <a:tcPr/>
                </a:tc>
                <a:tc>
                  <a:txBody>
                    <a:bodyPr/>
                    <a:lstStyle/>
                    <a:p>
                      <a:pPr algn="ctr"/>
                      <a:r>
                        <a:rPr lang="en-US" sz="1400" dirty="0"/>
                        <a:t>1,275</a:t>
                      </a:r>
                    </a:p>
                  </a:txBody>
                  <a:tcPr/>
                </a:tc>
                <a:tc>
                  <a:txBody>
                    <a:bodyPr/>
                    <a:lstStyle/>
                    <a:p>
                      <a:pPr algn="ctr"/>
                      <a:r>
                        <a:rPr lang="en-US" sz="1400" dirty="0"/>
                        <a:t>2</a:t>
                      </a:r>
                    </a:p>
                  </a:txBody>
                  <a:tcPr/>
                </a:tc>
                <a:extLst>
                  <a:ext uri="{0D108BD9-81ED-4DB2-BD59-A6C34878D82A}">
                    <a16:rowId xmlns:a16="http://schemas.microsoft.com/office/drawing/2014/main" val="2826965067"/>
                  </a:ext>
                </a:extLst>
              </a:tr>
            </a:tbl>
          </a:graphicData>
        </a:graphic>
      </p:graphicFrame>
      <p:sp>
        <p:nvSpPr>
          <p:cNvPr id="7" name="Slide Number Placeholder 6"/>
          <p:cNvSpPr>
            <a:spLocks noGrp="1"/>
          </p:cNvSpPr>
          <p:nvPr>
            <p:ph type="sldNum" sz="quarter" idx="12"/>
          </p:nvPr>
        </p:nvSpPr>
        <p:spPr/>
        <p:txBody>
          <a:bodyPr/>
          <a:lstStyle/>
          <a:p>
            <a:fld id="{1C20BA80-1909-427C-B3BD-3DD8AEAFD5BE}" type="slidenum">
              <a:rPr lang="en-US" smtClean="0"/>
              <a:t>39</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graphicFrame>
        <p:nvGraphicFramePr>
          <p:cNvPr id="9" name="Content Placeholder 3">
            <a:extLst>
              <a:ext uri="{FF2B5EF4-FFF2-40B4-BE49-F238E27FC236}">
                <a16:creationId xmlns:a16="http://schemas.microsoft.com/office/drawing/2014/main" id="{82DE2EF5-A859-4835-B302-33E0EB9C6F2C}"/>
              </a:ext>
            </a:extLst>
          </p:cNvPr>
          <p:cNvGraphicFramePr>
            <a:graphicFrameLocks/>
          </p:cNvGraphicFramePr>
          <p:nvPr>
            <p:extLst>
              <p:ext uri="{D42A27DB-BD31-4B8C-83A1-F6EECF244321}">
                <p14:modId xmlns:p14="http://schemas.microsoft.com/office/powerpoint/2010/main" val="2024349114"/>
              </p:ext>
            </p:extLst>
          </p:nvPr>
        </p:nvGraphicFramePr>
        <p:xfrm>
          <a:off x="4231341" y="1457514"/>
          <a:ext cx="3393141" cy="1483360"/>
        </p:xfrm>
        <a:graphic>
          <a:graphicData uri="http://schemas.openxmlformats.org/drawingml/2006/table">
            <a:tbl>
              <a:tblPr firstRow="1" bandRow="1">
                <a:tableStyleId>{5C22544A-7EE6-4342-B048-85BDC9FD1C3A}</a:tableStyleId>
              </a:tblPr>
              <a:tblGrid>
                <a:gridCol w="1609166">
                  <a:extLst>
                    <a:ext uri="{9D8B030D-6E8A-4147-A177-3AD203B41FA5}">
                      <a16:colId xmlns:a16="http://schemas.microsoft.com/office/drawing/2014/main" val="1221437405"/>
                    </a:ext>
                  </a:extLst>
                </a:gridCol>
                <a:gridCol w="878541">
                  <a:extLst>
                    <a:ext uri="{9D8B030D-6E8A-4147-A177-3AD203B41FA5}">
                      <a16:colId xmlns:a16="http://schemas.microsoft.com/office/drawing/2014/main" val="2656758605"/>
                    </a:ext>
                  </a:extLst>
                </a:gridCol>
                <a:gridCol w="905434">
                  <a:extLst>
                    <a:ext uri="{9D8B030D-6E8A-4147-A177-3AD203B41FA5}">
                      <a16:colId xmlns:a16="http://schemas.microsoft.com/office/drawing/2014/main" val="3482338975"/>
                    </a:ext>
                  </a:extLst>
                </a:gridCol>
              </a:tblGrid>
              <a:tr h="370840">
                <a:tc>
                  <a:txBody>
                    <a:bodyPr/>
                    <a:lstStyle/>
                    <a:p>
                      <a:pPr algn="ctr"/>
                      <a:r>
                        <a:rPr lang="en-US" sz="1400" dirty="0"/>
                        <a:t>GBM 1</a:t>
                      </a:r>
                    </a:p>
                  </a:txBody>
                  <a:tcPr/>
                </a:tc>
                <a:tc gridSpan="2">
                  <a:txBody>
                    <a:bodyPr/>
                    <a:lstStyle/>
                    <a:p>
                      <a:pPr algn="ctr"/>
                      <a:r>
                        <a:rPr lang="en-US" sz="1400" dirty="0"/>
                        <a:t>Predicted Class</a:t>
                      </a:r>
                    </a:p>
                  </a:txBody>
                  <a:tcPr/>
                </a:tc>
                <a:tc hMerge="1">
                  <a:txBody>
                    <a:bodyPr/>
                    <a:lstStyle/>
                    <a:p>
                      <a:endParaRPr lang="en-US" dirty="0"/>
                    </a:p>
                  </a:txBody>
                  <a:tcPr/>
                </a:tc>
                <a:extLst>
                  <a:ext uri="{0D108BD9-81ED-4DB2-BD59-A6C34878D82A}">
                    <a16:rowId xmlns:a16="http://schemas.microsoft.com/office/drawing/2014/main" val="3666197481"/>
                  </a:ext>
                </a:extLst>
              </a:tr>
              <a:tr h="370840">
                <a:tc>
                  <a:txBody>
                    <a:bodyPr/>
                    <a:lstStyle/>
                    <a:p>
                      <a:pPr algn="ctr"/>
                      <a:r>
                        <a:rPr lang="en-US" sz="1400" dirty="0" err="1">
                          <a:solidFill>
                            <a:schemeClr val="tx1"/>
                          </a:solidFill>
                        </a:rPr>
                        <a:t>quality_grp</a:t>
                      </a:r>
                      <a:endParaRPr lang="en-US" sz="1400" dirty="0">
                        <a:solidFill>
                          <a:schemeClr val="tx1"/>
                        </a:solidFill>
                      </a:endParaRPr>
                    </a:p>
                  </a:txBody>
                  <a:tcPr/>
                </a:tc>
                <a:tc>
                  <a:txBody>
                    <a:bodyPr/>
                    <a:lstStyle/>
                    <a:p>
                      <a:pPr algn="ctr"/>
                      <a:r>
                        <a:rPr lang="en-US" sz="1400" dirty="0">
                          <a:solidFill>
                            <a:srgbClr val="FF0000"/>
                          </a:solidFill>
                        </a:rPr>
                        <a:t>0</a:t>
                      </a:r>
                    </a:p>
                  </a:txBody>
                  <a:tcPr/>
                </a:tc>
                <a:tc>
                  <a:txBody>
                    <a:bodyPr/>
                    <a:lstStyle/>
                    <a:p>
                      <a:pPr algn="ctr"/>
                      <a:r>
                        <a:rPr lang="en-US" sz="1400" dirty="0">
                          <a:solidFill>
                            <a:srgbClr val="FF0000"/>
                          </a:solidFill>
                        </a:rPr>
                        <a:t>1</a:t>
                      </a:r>
                    </a:p>
                  </a:txBody>
                  <a:tcPr/>
                </a:tc>
                <a:extLst>
                  <a:ext uri="{0D108BD9-81ED-4DB2-BD59-A6C34878D82A}">
                    <a16:rowId xmlns:a16="http://schemas.microsoft.com/office/drawing/2014/main" val="1722652962"/>
                  </a:ext>
                </a:extLst>
              </a:tr>
              <a:tr h="370840">
                <a:tc>
                  <a:txBody>
                    <a:bodyPr/>
                    <a:lstStyle/>
                    <a:p>
                      <a:pPr algn="ctr"/>
                      <a:r>
                        <a:rPr lang="en-US" sz="1400" dirty="0">
                          <a:solidFill>
                            <a:schemeClr val="tx1"/>
                          </a:solidFill>
                        </a:rPr>
                        <a:t>0</a:t>
                      </a:r>
                    </a:p>
                  </a:txBody>
                  <a:tcPr/>
                </a:tc>
                <a:tc>
                  <a:txBody>
                    <a:bodyPr/>
                    <a:lstStyle/>
                    <a:p>
                      <a:pPr algn="ctr"/>
                      <a:r>
                        <a:rPr lang="en-US" sz="1400" dirty="0"/>
                        <a:t>5,220</a:t>
                      </a:r>
                    </a:p>
                  </a:txBody>
                  <a:tcPr/>
                </a:tc>
                <a:tc>
                  <a:txBody>
                    <a:bodyPr/>
                    <a:lstStyle/>
                    <a:p>
                      <a:pPr algn="ctr"/>
                      <a:r>
                        <a:rPr lang="en-US" sz="1400" dirty="0"/>
                        <a:t>0</a:t>
                      </a:r>
                    </a:p>
                  </a:txBody>
                  <a:tcPr/>
                </a:tc>
                <a:extLst>
                  <a:ext uri="{0D108BD9-81ED-4DB2-BD59-A6C34878D82A}">
                    <a16:rowId xmlns:a16="http://schemas.microsoft.com/office/drawing/2014/main" val="742877646"/>
                  </a:ext>
                </a:extLst>
              </a:tr>
              <a:tr h="370840">
                <a:tc>
                  <a:txBody>
                    <a:bodyPr/>
                    <a:lstStyle/>
                    <a:p>
                      <a:pPr algn="ctr"/>
                      <a:r>
                        <a:rPr lang="en-US" sz="1400" dirty="0">
                          <a:solidFill>
                            <a:schemeClr val="tx1"/>
                          </a:solidFill>
                        </a:rPr>
                        <a:t>1</a:t>
                      </a:r>
                    </a:p>
                  </a:txBody>
                  <a:tcPr/>
                </a:tc>
                <a:tc>
                  <a:txBody>
                    <a:bodyPr/>
                    <a:lstStyle/>
                    <a:p>
                      <a:pPr algn="ctr"/>
                      <a:r>
                        <a:rPr lang="en-US" sz="1400" dirty="0"/>
                        <a:t>1,277</a:t>
                      </a:r>
                    </a:p>
                  </a:txBody>
                  <a:tcPr/>
                </a:tc>
                <a:tc>
                  <a:txBody>
                    <a:bodyPr/>
                    <a:lstStyle/>
                    <a:p>
                      <a:pPr algn="ctr"/>
                      <a:r>
                        <a:rPr lang="en-US" sz="1400" dirty="0"/>
                        <a:t>0</a:t>
                      </a:r>
                    </a:p>
                  </a:txBody>
                  <a:tcPr/>
                </a:tc>
                <a:extLst>
                  <a:ext uri="{0D108BD9-81ED-4DB2-BD59-A6C34878D82A}">
                    <a16:rowId xmlns:a16="http://schemas.microsoft.com/office/drawing/2014/main" val="2826965067"/>
                  </a:ext>
                </a:extLst>
              </a:tr>
            </a:tbl>
          </a:graphicData>
        </a:graphic>
      </p:graphicFrame>
      <p:graphicFrame>
        <p:nvGraphicFramePr>
          <p:cNvPr id="10" name="Content Placeholder 3">
            <a:extLst>
              <a:ext uri="{FF2B5EF4-FFF2-40B4-BE49-F238E27FC236}">
                <a16:creationId xmlns:a16="http://schemas.microsoft.com/office/drawing/2014/main" id="{71225427-5D55-4631-A37C-6127BC17C7C5}"/>
              </a:ext>
            </a:extLst>
          </p:cNvPr>
          <p:cNvGraphicFramePr>
            <a:graphicFrameLocks/>
          </p:cNvGraphicFramePr>
          <p:nvPr>
            <p:extLst>
              <p:ext uri="{D42A27DB-BD31-4B8C-83A1-F6EECF244321}">
                <p14:modId xmlns:p14="http://schemas.microsoft.com/office/powerpoint/2010/main" val="1933437351"/>
              </p:ext>
            </p:extLst>
          </p:nvPr>
        </p:nvGraphicFramePr>
        <p:xfrm>
          <a:off x="7792570" y="1454898"/>
          <a:ext cx="3393141" cy="1483360"/>
        </p:xfrm>
        <a:graphic>
          <a:graphicData uri="http://schemas.openxmlformats.org/drawingml/2006/table">
            <a:tbl>
              <a:tblPr firstRow="1" bandRow="1">
                <a:tableStyleId>{5C22544A-7EE6-4342-B048-85BDC9FD1C3A}</a:tableStyleId>
              </a:tblPr>
              <a:tblGrid>
                <a:gridCol w="1609166">
                  <a:extLst>
                    <a:ext uri="{9D8B030D-6E8A-4147-A177-3AD203B41FA5}">
                      <a16:colId xmlns:a16="http://schemas.microsoft.com/office/drawing/2014/main" val="1221437405"/>
                    </a:ext>
                  </a:extLst>
                </a:gridCol>
                <a:gridCol w="878541">
                  <a:extLst>
                    <a:ext uri="{9D8B030D-6E8A-4147-A177-3AD203B41FA5}">
                      <a16:colId xmlns:a16="http://schemas.microsoft.com/office/drawing/2014/main" val="2656758605"/>
                    </a:ext>
                  </a:extLst>
                </a:gridCol>
                <a:gridCol w="905434">
                  <a:extLst>
                    <a:ext uri="{9D8B030D-6E8A-4147-A177-3AD203B41FA5}">
                      <a16:colId xmlns:a16="http://schemas.microsoft.com/office/drawing/2014/main" val="3482338975"/>
                    </a:ext>
                  </a:extLst>
                </a:gridCol>
              </a:tblGrid>
              <a:tr h="370840">
                <a:tc>
                  <a:txBody>
                    <a:bodyPr/>
                    <a:lstStyle/>
                    <a:p>
                      <a:pPr algn="ctr"/>
                      <a:r>
                        <a:rPr lang="en-US" sz="1400" dirty="0"/>
                        <a:t>GBM 5</a:t>
                      </a:r>
                    </a:p>
                  </a:txBody>
                  <a:tcPr/>
                </a:tc>
                <a:tc gridSpan="2">
                  <a:txBody>
                    <a:bodyPr/>
                    <a:lstStyle/>
                    <a:p>
                      <a:pPr algn="ctr"/>
                      <a:r>
                        <a:rPr lang="en-US" sz="1400" dirty="0"/>
                        <a:t>Predicted Class</a:t>
                      </a:r>
                    </a:p>
                  </a:txBody>
                  <a:tcPr/>
                </a:tc>
                <a:tc hMerge="1">
                  <a:txBody>
                    <a:bodyPr/>
                    <a:lstStyle/>
                    <a:p>
                      <a:endParaRPr lang="en-US" dirty="0"/>
                    </a:p>
                  </a:txBody>
                  <a:tcPr/>
                </a:tc>
                <a:extLst>
                  <a:ext uri="{0D108BD9-81ED-4DB2-BD59-A6C34878D82A}">
                    <a16:rowId xmlns:a16="http://schemas.microsoft.com/office/drawing/2014/main" val="3666197481"/>
                  </a:ext>
                </a:extLst>
              </a:tr>
              <a:tr h="370840">
                <a:tc>
                  <a:txBody>
                    <a:bodyPr/>
                    <a:lstStyle/>
                    <a:p>
                      <a:pPr algn="ctr"/>
                      <a:r>
                        <a:rPr lang="en-US" sz="1400" dirty="0" err="1">
                          <a:solidFill>
                            <a:schemeClr val="tx1"/>
                          </a:solidFill>
                        </a:rPr>
                        <a:t>quality_grp</a:t>
                      </a:r>
                      <a:endParaRPr lang="en-US" sz="1400" dirty="0">
                        <a:solidFill>
                          <a:schemeClr val="tx1"/>
                        </a:solidFill>
                      </a:endParaRPr>
                    </a:p>
                  </a:txBody>
                  <a:tcPr/>
                </a:tc>
                <a:tc>
                  <a:txBody>
                    <a:bodyPr/>
                    <a:lstStyle/>
                    <a:p>
                      <a:pPr algn="ctr"/>
                      <a:r>
                        <a:rPr lang="en-US" sz="1400" dirty="0">
                          <a:solidFill>
                            <a:srgbClr val="FF0000"/>
                          </a:solidFill>
                        </a:rPr>
                        <a:t>0</a:t>
                      </a:r>
                    </a:p>
                  </a:txBody>
                  <a:tcPr/>
                </a:tc>
                <a:tc>
                  <a:txBody>
                    <a:bodyPr/>
                    <a:lstStyle/>
                    <a:p>
                      <a:pPr algn="ctr"/>
                      <a:r>
                        <a:rPr lang="en-US" sz="1400" dirty="0">
                          <a:solidFill>
                            <a:srgbClr val="FF0000"/>
                          </a:solidFill>
                        </a:rPr>
                        <a:t>1</a:t>
                      </a:r>
                    </a:p>
                  </a:txBody>
                  <a:tcPr/>
                </a:tc>
                <a:extLst>
                  <a:ext uri="{0D108BD9-81ED-4DB2-BD59-A6C34878D82A}">
                    <a16:rowId xmlns:a16="http://schemas.microsoft.com/office/drawing/2014/main" val="1722652962"/>
                  </a:ext>
                </a:extLst>
              </a:tr>
              <a:tr h="370840">
                <a:tc>
                  <a:txBody>
                    <a:bodyPr/>
                    <a:lstStyle/>
                    <a:p>
                      <a:pPr algn="ctr"/>
                      <a:r>
                        <a:rPr lang="en-US" sz="1400" dirty="0">
                          <a:solidFill>
                            <a:schemeClr val="tx1"/>
                          </a:solidFill>
                        </a:rPr>
                        <a:t>0</a:t>
                      </a:r>
                    </a:p>
                  </a:txBody>
                  <a:tcPr/>
                </a:tc>
                <a:tc>
                  <a:txBody>
                    <a:bodyPr/>
                    <a:lstStyle/>
                    <a:p>
                      <a:pPr algn="ctr"/>
                      <a:r>
                        <a:rPr lang="en-US" sz="1400" dirty="0"/>
                        <a:t>5,220</a:t>
                      </a:r>
                    </a:p>
                  </a:txBody>
                  <a:tcPr/>
                </a:tc>
                <a:tc>
                  <a:txBody>
                    <a:bodyPr/>
                    <a:lstStyle/>
                    <a:p>
                      <a:pPr algn="ctr"/>
                      <a:r>
                        <a:rPr lang="en-US" sz="1400" dirty="0"/>
                        <a:t>0</a:t>
                      </a:r>
                    </a:p>
                  </a:txBody>
                  <a:tcPr/>
                </a:tc>
                <a:extLst>
                  <a:ext uri="{0D108BD9-81ED-4DB2-BD59-A6C34878D82A}">
                    <a16:rowId xmlns:a16="http://schemas.microsoft.com/office/drawing/2014/main" val="742877646"/>
                  </a:ext>
                </a:extLst>
              </a:tr>
              <a:tr h="370840">
                <a:tc>
                  <a:txBody>
                    <a:bodyPr/>
                    <a:lstStyle/>
                    <a:p>
                      <a:pPr algn="ctr"/>
                      <a:r>
                        <a:rPr lang="en-US" sz="1400" dirty="0">
                          <a:solidFill>
                            <a:schemeClr val="tx1"/>
                          </a:solidFill>
                        </a:rPr>
                        <a:t>1</a:t>
                      </a:r>
                    </a:p>
                  </a:txBody>
                  <a:tcPr/>
                </a:tc>
                <a:tc>
                  <a:txBody>
                    <a:bodyPr/>
                    <a:lstStyle/>
                    <a:p>
                      <a:pPr algn="ctr"/>
                      <a:r>
                        <a:rPr lang="en-US" sz="1400" dirty="0"/>
                        <a:t>1,277</a:t>
                      </a:r>
                    </a:p>
                  </a:txBody>
                  <a:tcPr/>
                </a:tc>
                <a:tc>
                  <a:txBody>
                    <a:bodyPr/>
                    <a:lstStyle/>
                    <a:p>
                      <a:pPr algn="ctr"/>
                      <a:r>
                        <a:rPr lang="en-US" sz="1400" dirty="0"/>
                        <a:t>0</a:t>
                      </a:r>
                    </a:p>
                  </a:txBody>
                  <a:tcPr/>
                </a:tc>
                <a:extLst>
                  <a:ext uri="{0D108BD9-81ED-4DB2-BD59-A6C34878D82A}">
                    <a16:rowId xmlns:a16="http://schemas.microsoft.com/office/drawing/2014/main" val="2826965067"/>
                  </a:ext>
                </a:extLst>
              </a:tr>
            </a:tbl>
          </a:graphicData>
        </a:graphic>
      </p:graphicFrame>
      <p:graphicFrame>
        <p:nvGraphicFramePr>
          <p:cNvPr id="11" name="Content Placeholder 3">
            <a:extLst>
              <a:ext uri="{FF2B5EF4-FFF2-40B4-BE49-F238E27FC236}">
                <a16:creationId xmlns:a16="http://schemas.microsoft.com/office/drawing/2014/main" id="{9DB02C02-653E-4DBC-A272-6ADBEAD6169C}"/>
              </a:ext>
            </a:extLst>
          </p:cNvPr>
          <p:cNvGraphicFramePr>
            <a:graphicFrameLocks/>
          </p:cNvGraphicFramePr>
          <p:nvPr>
            <p:extLst>
              <p:ext uri="{D42A27DB-BD31-4B8C-83A1-F6EECF244321}">
                <p14:modId xmlns:p14="http://schemas.microsoft.com/office/powerpoint/2010/main" val="504479044"/>
              </p:ext>
            </p:extLst>
          </p:nvPr>
        </p:nvGraphicFramePr>
        <p:xfrm>
          <a:off x="685799" y="3074948"/>
          <a:ext cx="3393141" cy="1483360"/>
        </p:xfrm>
        <a:graphic>
          <a:graphicData uri="http://schemas.openxmlformats.org/drawingml/2006/table">
            <a:tbl>
              <a:tblPr firstRow="1" bandRow="1">
                <a:tableStyleId>{5C22544A-7EE6-4342-B048-85BDC9FD1C3A}</a:tableStyleId>
              </a:tblPr>
              <a:tblGrid>
                <a:gridCol w="1609166">
                  <a:extLst>
                    <a:ext uri="{9D8B030D-6E8A-4147-A177-3AD203B41FA5}">
                      <a16:colId xmlns:a16="http://schemas.microsoft.com/office/drawing/2014/main" val="1221437405"/>
                    </a:ext>
                  </a:extLst>
                </a:gridCol>
                <a:gridCol w="878541">
                  <a:extLst>
                    <a:ext uri="{9D8B030D-6E8A-4147-A177-3AD203B41FA5}">
                      <a16:colId xmlns:a16="http://schemas.microsoft.com/office/drawing/2014/main" val="2656758605"/>
                    </a:ext>
                  </a:extLst>
                </a:gridCol>
                <a:gridCol w="905434">
                  <a:extLst>
                    <a:ext uri="{9D8B030D-6E8A-4147-A177-3AD203B41FA5}">
                      <a16:colId xmlns:a16="http://schemas.microsoft.com/office/drawing/2014/main" val="3482338975"/>
                    </a:ext>
                  </a:extLst>
                </a:gridCol>
              </a:tblGrid>
              <a:tr h="370840">
                <a:tc>
                  <a:txBody>
                    <a:bodyPr/>
                    <a:lstStyle/>
                    <a:p>
                      <a:pPr algn="ctr"/>
                      <a:r>
                        <a:rPr lang="en-US" sz="1400" dirty="0"/>
                        <a:t>GBM 10</a:t>
                      </a:r>
                    </a:p>
                  </a:txBody>
                  <a:tcPr/>
                </a:tc>
                <a:tc gridSpan="2">
                  <a:txBody>
                    <a:bodyPr/>
                    <a:lstStyle/>
                    <a:p>
                      <a:pPr algn="ctr"/>
                      <a:r>
                        <a:rPr lang="en-US" sz="1400" dirty="0"/>
                        <a:t>Predicted Class</a:t>
                      </a:r>
                    </a:p>
                  </a:txBody>
                  <a:tcPr/>
                </a:tc>
                <a:tc hMerge="1">
                  <a:txBody>
                    <a:bodyPr/>
                    <a:lstStyle/>
                    <a:p>
                      <a:endParaRPr lang="en-US" dirty="0"/>
                    </a:p>
                  </a:txBody>
                  <a:tcPr/>
                </a:tc>
                <a:extLst>
                  <a:ext uri="{0D108BD9-81ED-4DB2-BD59-A6C34878D82A}">
                    <a16:rowId xmlns:a16="http://schemas.microsoft.com/office/drawing/2014/main" val="3666197481"/>
                  </a:ext>
                </a:extLst>
              </a:tr>
              <a:tr h="370840">
                <a:tc>
                  <a:txBody>
                    <a:bodyPr/>
                    <a:lstStyle/>
                    <a:p>
                      <a:pPr algn="ctr"/>
                      <a:r>
                        <a:rPr lang="en-US" sz="1400" dirty="0" err="1">
                          <a:solidFill>
                            <a:schemeClr val="tx1"/>
                          </a:solidFill>
                        </a:rPr>
                        <a:t>quality_grp</a:t>
                      </a:r>
                      <a:endParaRPr lang="en-US" sz="1400" dirty="0">
                        <a:solidFill>
                          <a:schemeClr val="tx1"/>
                        </a:solidFill>
                      </a:endParaRPr>
                    </a:p>
                  </a:txBody>
                  <a:tcPr/>
                </a:tc>
                <a:tc>
                  <a:txBody>
                    <a:bodyPr/>
                    <a:lstStyle/>
                    <a:p>
                      <a:pPr algn="ctr"/>
                      <a:r>
                        <a:rPr lang="en-US" sz="1400" dirty="0">
                          <a:solidFill>
                            <a:srgbClr val="FF0000"/>
                          </a:solidFill>
                        </a:rPr>
                        <a:t>0</a:t>
                      </a:r>
                    </a:p>
                  </a:txBody>
                  <a:tcPr/>
                </a:tc>
                <a:tc>
                  <a:txBody>
                    <a:bodyPr/>
                    <a:lstStyle/>
                    <a:p>
                      <a:pPr algn="ctr"/>
                      <a:r>
                        <a:rPr lang="en-US" sz="1400" dirty="0">
                          <a:solidFill>
                            <a:srgbClr val="FF0000"/>
                          </a:solidFill>
                        </a:rPr>
                        <a:t>1</a:t>
                      </a:r>
                    </a:p>
                  </a:txBody>
                  <a:tcPr/>
                </a:tc>
                <a:extLst>
                  <a:ext uri="{0D108BD9-81ED-4DB2-BD59-A6C34878D82A}">
                    <a16:rowId xmlns:a16="http://schemas.microsoft.com/office/drawing/2014/main" val="1722652962"/>
                  </a:ext>
                </a:extLst>
              </a:tr>
              <a:tr h="370840">
                <a:tc>
                  <a:txBody>
                    <a:bodyPr/>
                    <a:lstStyle/>
                    <a:p>
                      <a:pPr algn="ctr"/>
                      <a:r>
                        <a:rPr lang="en-US" sz="1400" dirty="0">
                          <a:solidFill>
                            <a:schemeClr val="tx1"/>
                          </a:solidFill>
                        </a:rPr>
                        <a:t>0</a:t>
                      </a:r>
                    </a:p>
                  </a:txBody>
                  <a:tcPr/>
                </a:tc>
                <a:tc>
                  <a:txBody>
                    <a:bodyPr/>
                    <a:lstStyle/>
                    <a:p>
                      <a:pPr algn="ctr"/>
                      <a:r>
                        <a:rPr lang="en-US" sz="1400" dirty="0"/>
                        <a:t>5,220</a:t>
                      </a:r>
                    </a:p>
                  </a:txBody>
                  <a:tcPr/>
                </a:tc>
                <a:tc>
                  <a:txBody>
                    <a:bodyPr/>
                    <a:lstStyle/>
                    <a:p>
                      <a:pPr algn="ctr"/>
                      <a:r>
                        <a:rPr lang="en-US" sz="1400" dirty="0"/>
                        <a:t>0</a:t>
                      </a:r>
                    </a:p>
                  </a:txBody>
                  <a:tcPr/>
                </a:tc>
                <a:extLst>
                  <a:ext uri="{0D108BD9-81ED-4DB2-BD59-A6C34878D82A}">
                    <a16:rowId xmlns:a16="http://schemas.microsoft.com/office/drawing/2014/main" val="742877646"/>
                  </a:ext>
                </a:extLst>
              </a:tr>
              <a:tr h="370840">
                <a:tc>
                  <a:txBody>
                    <a:bodyPr/>
                    <a:lstStyle/>
                    <a:p>
                      <a:pPr algn="ctr"/>
                      <a:r>
                        <a:rPr lang="en-US" sz="1400" dirty="0">
                          <a:solidFill>
                            <a:schemeClr val="tx1"/>
                          </a:solidFill>
                        </a:rPr>
                        <a:t>1</a:t>
                      </a:r>
                    </a:p>
                  </a:txBody>
                  <a:tcPr/>
                </a:tc>
                <a:tc>
                  <a:txBody>
                    <a:bodyPr/>
                    <a:lstStyle/>
                    <a:p>
                      <a:pPr algn="ctr"/>
                      <a:r>
                        <a:rPr lang="en-US" sz="1400" dirty="0"/>
                        <a:t>1,264</a:t>
                      </a:r>
                    </a:p>
                  </a:txBody>
                  <a:tcPr/>
                </a:tc>
                <a:tc>
                  <a:txBody>
                    <a:bodyPr/>
                    <a:lstStyle/>
                    <a:p>
                      <a:pPr algn="ctr"/>
                      <a:r>
                        <a:rPr lang="en-US" sz="1400" dirty="0"/>
                        <a:t>13</a:t>
                      </a:r>
                    </a:p>
                  </a:txBody>
                  <a:tcPr/>
                </a:tc>
                <a:extLst>
                  <a:ext uri="{0D108BD9-81ED-4DB2-BD59-A6C34878D82A}">
                    <a16:rowId xmlns:a16="http://schemas.microsoft.com/office/drawing/2014/main" val="2826965067"/>
                  </a:ext>
                </a:extLst>
              </a:tr>
            </a:tbl>
          </a:graphicData>
        </a:graphic>
      </p:graphicFrame>
      <p:graphicFrame>
        <p:nvGraphicFramePr>
          <p:cNvPr id="12" name="Content Placeholder 3">
            <a:extLst>
              <a:ext uri="{FF2B5EF4-FFF2-40B4-BE49-F238E27FC236}">
                <a16:creationId xmlns:a16="http://schemas.microsoft.com/office/drawing/2014/main" id="{BDC6C7A0-0AF6-4F48-B41D-3816527256D3}"/>
              </a:ext>
            </a:extLst>
          </p:cNvPr>
          <p:cNvGraphicFramePr>
            <a:graphicFrameLocks/>
          </p:cNvGraphicFramePr>
          <p:nvPr>
            <p:extLst>
              <p:ext uri="{D42A27DB-BD31-4B8C-83A1-F6EECF244321}">
                <p14:modId xmlns:p14="http://schemas.microsoft.com/office/powerpoint/2010/main" val="4183020681"/>
              </p:ext>
            </p:extLst>
          </p:nvPr>
        </p:nvGraphicFramePr>
        <p:xfrm>
          <a:off x="4240306" y="3074948"/>
          <a:ext cx="3393141" cy="1483360"/>
        </p:xfrm>
        <a:graphic>
          <a:graphicData uri="http://schemas.openxmlformats.org/drawingml/2006/table">
            <a:tbl>
              <a:tblPr firstRow="1" bandRow="1">
                <a:tableStyleId>{5C22544A-7EE6-4342-B048-85BDC9FD1C3A}</a:tableStyleId>
              </a:tblPr>
              <a:tblGrid>
                <a:gridCol w="1609166">
                  <a:extLst>
                    <a:ext uri="{9D8B030D-6E8A-4147-A177-3AD203B41FA5}">
                      <a16:colId xmlns:a16="http://schemas.microsoft.com/office/drawing/2014/main" val="1221437405"/>
                    </a:ext>
                  </a:extLst>
                </a:gridCol>
                <a:gridCol w="878541">
                  <a:extLst>
                    <a:ext uri="{9D8B030D-6E8A-4147-A177-3AD203B41FA5}">
                      <a16:colId xmlns:a16="http://schemas.microsoft.com/office/drawing/2014/main" val="2656758605"/>
                    </a:ext>
                  </a:extLst>
                </a:gridCol>
                <a:gridCol w="905434">
                  <a:extLst>
                    <a:ext uri="{9D8B030D-6E8A-4147-A177-3AD203B41FA5}">
                      <a16:colId xmlns:a16="http://schemas.microsoft.com/office/drawing/2014/main" val="3482338975"/>
                    </a:ext>
                  </a:extLst>
                </a:gridCol>
              </a:tblGrid>
              <a:tr h="370840">
                <a:tc>
                  <a:txBody>
                    <a:bodyPr/>
                    <a:lstStyle/>
                    <a:p>
                      <a:pPr algn="ctr"/>
                      <a:r>
                        <a:rPr lang="en-US" sz="1400" dirty="0"/>
                        <a:t>GBM 20</a:t>
                      </a:r>
                    </a:p>
                  </a:txBody>
                  <a:tcPr/>
                </a:tc>
                <a:tc gridSpan="2">
                  <a:txBody>
                    <a:bodyPr/>
                    <a:lstStyle/>
                    <a:p>
                      <a:pPr algn="ctr"/>
                      <a:r>
                        <a:rPr lang="en-US" sz="1400" dirty="0"/>
                        <a:t>Predicted Class</a:t>
                      </a:r>
                    </a:p>
                  </a:txBody>
                  <a:tcPr/>
                </a:tc>
                <a:tc hMerge="1">
                  <a:txBody>
                    <a:bodyPr/>
                    <a:lstStyle/>
                    <a:p>
                      <a:endParaRPr lang="en-US" dirty="0"/>
                    </a:p>
                  </a:txBody>
                  <a:tcPr/>
                </a:tc>
                <a:extLst>
                  <a:ext uri="{0D108BD9-81ED-4DB2-BD59-A6C34878D82A}">
                    <a16:rowId xmlns:a16="http://schemas.microsoft.com/office/drawing/2014/main" val="3666197481"/>
                  </a:ext>
                </a:extLst>
              </a:tr>
              <a:tr h="370840">
                <a:tc>
                  <a:txBody>
                    <a:bodyPr/>
                    <a:lstStyle/>
                    <a:p>
                      <a:pPr algn="ctr"/>
                      <a:r>
                        <a:rPr lang="en-US" sz="1400" dirty="0" err="1">
                          <a:solidFill>
                            <a:schemeClr val="tx1"/>
                          </a:solidFill>
                        </a:rPr>
                        <a:t>quality_grp</a:t>
                      </a:r>
                      <a:endParaRPr lang="en-US" sz="1400" dirty="0">
                        <a:solidFill>
                          <a:schemeClr val="tx1"/>
                        </a:solidFill>
                      </a:endParaRPr>
                    </a:p>
                  </a:txBody>
                  <a:tcPr/>
                </a:tc>
                <a:tc>
                  <a:txBody>
                    <a:bodyPr/>
                    <a:lstStyle/>
                    <a:p>
                      <a:pPr algn="ctr"/>
                      <a:r>
                        <a:rPr lang="en-US" sz="1400" dirty="0">
                          <a:solidFill>
                            <a:srgbClr val="FF0000"/>
                          </a:solidFill>
                        </a:rPr>
                        <a:t>0</a:t>
                      </a:r>
                    </a:p>
                  </a:txBody>
                  <a:tcPr/>
                </a:tc>
                <a:tc>
                  <a:txBody>
                    <a:bodyPr/>
                    <a:lstStyle/>
                    <a:p>
                      <a:pPr algn="ctr"/>
                      <a:r>
                        <a:rPr lang="en-US" sz="1400" dirty="0">
                          <a:solidFill>
                            <a:srgbClr val="FF0000"/>
                          </a:solidFill>
                        </a:rPr>
                        <a:t>1</a:t>
                      </a:r>
                    </a:p>
                  </a:txBody>
                  <a:tcPr/>
                </a:tc>
                <a:extLst>
                  <a:ext uri="{0D108BD9-81ED-4DB2-BD59-A6C34878D82A}">
                    <a16:rowId xmlns:a16="http://schemas.microsoft.com/office/drawing/2014/main" val="1722652962"/>
                  </a:ext>
                </a:extLst>
              </a:tr>
              <a:tr h="370840">
                <a:tc>
                  <a:txBody>
                    <a:bodyPr/>
                    <a:lstStyle/>
                    <a:p>
                      <a:pPr algn="ctr"/>
                      <a:r>
                        <a:rPr lang="en-US" sz="1400" dirty="0">
                          <a:solidFill>
                            <a:schemeClr val="tx1"/>
                          </a:solidFill>
                        </a:rPr>
                        <a:t>0</a:t>
                      </a:r>
                    </a:p>
                  </a:txBody>
                  <a:tcPr/>
                </a:tc>
                <a:tc>
                  <a:txBody>
                    <a:bodyPr/>
                    <a:lstStyle/>
                    <a:p>
                      <a:pPr algn="ctr"/>
                      <a:r>
                        <a:rPr lang="en-US" sz="1400" dirty="0"/>
                        <a:t>5,220</a:t>
                      </a:r>
                    </a:p>
                  </a:txBody>
                  <a:tcPr/>
                </a:tc>
                <a:tc>
                  <a:txBody>
                    <a:bodyPr/>
                    <a:lstStyle/>
                    <a:p>
                      <a:pPr algn="ctr"/>
                      <a:r>
                        <a:rPr lang="en-US" sz="1400" dirty="0"/>
                        <a:t>0</a:t>
                      </a:r>
                    </a:p>
                  </a:txBody>
                  <a:tcPr/>
                </a:tc>
                <a:extLst>
                  <a:ext uri="{0D108BD9-81ED-4DB2-BD59-A6C34878D82A}">
                    <a16:rowId xmlns:a16="http://schemas.microsoft.com/office/drawing/2014/main" val="742877646"/>
                  </a:ext>
                </a:extLst>
              </a:tr>
              <a:tr h="370840">
                <a:tc>
                  <a:txBody>
                    <a:bodyPr/>
                    <a:lstStyle/>
                    <a:p>
                      <a:pPr algn="ctr"/>
                      <a:r>
                        <a:rPr lang="en-US" sz="1400" dirty="0">
                          <a:solidFill>
                            <a:schemeClr val="tx1"/>
                          </a:solidFill>
                        </a:rPr>
                        <a:t>1</a:t>
                      </a:r>
                    </a:p>
                  </a:txBody>
                  <a:tcPr/>
                </a:tc>
                <a:tc>
                  <a:txBody>
                    <a:bodyPr/>
                    <a:lstStyle/>
                    <a:p>
                      <a:pPr algn="ctr"/>
                      <a:r>
                        <a:rPr lang="en-US" sz="1400" dirty="0"/>
                        <a:t>1,244</a:t>
                      </a:r>
                    </a:p>
                  </a:txBody>
                  <a:tcPr/>
                </a:tc>
                <a:tc>
                  <a:txBody>
                    <a:bodyPr/>
                    <a:lstStyle/>
                    <a:p>
                      <a:pPr algn="ctr"/>
                      <a:r>
                        <a:rPr lang="en-US" sz="1400" dirty="0"/>
                        <a:t>33</a:t>
                      </a:r>
                    </a:p>
                  </a:txBody>
                  <a:tcPr/>
                </a:tc>
                <a:extLst>
                  <a:ext uri="{0D108BD9-81ED-4DB2-BD59-A6C34878D82A}">
                    <a16:rowId xmlns:a16="http://schemas.microsoft.com/office/drawing/2014/main" val="2826965067"/>
                  </a:ext>
                </a:extLst>
              </a:tr>
            </a:tbl>
          </a:graphicData>
        </a:graphic>
      </p:graphicFrame>
      <p:graphicFrame>
        <p:nvGraphicFramePr>
          <p:cNvPr id="13" name="Content Placeholder 3">
            <a:extLst>
              <a:ext uri="{FF2B5EF4-FFF2-40B4-BE49-F238E27FC236}">
                <a16:creationId xmlns:a16="http://schemas.microsoft.com/office/drawing/2014/main" id="{DD7BB74F-9689-4884-8152-5A6CFE9932D5}"/>
              </a:ext>
            </a:extLst>
          </p:cNvPr>
          <p:cNvGraphicFramePr>
            <a:graphicFrameLocks/>
          </p:cNvGraphicFramePr>
          <p:nvPr>
            <p:extLst>
              <p:ext uri="{D42A27DB-BD31-4B8C-83A1-F6EECF244321}">
                <p14:modId xmlns:p14="http://schemas.microsoft.com/office/powerpoint/2010/main" val="3336185967"/>
              </p:ext>
            </p:extLst>
          </p:nvPr>
        </p:nvGraphicFramePr>
        <p:xfrm>
          <a:off x="7792570" y="3079911"/>
          <a:ext cx="3393141" cy="1483360"/>
        </p:xfrm>
        <a:graphic>
          <a:graphicData uri="http://schemas.openxmlformats.org/drawingml/2006/table">
            <a:tbl>
              <a:tblPr firstRow="1" bandRow="1">
                <a:tableStyleId>{5C22544A-7EE6-4342-B048-85BDC9FD1C3A}</a:tableStyleId>
              </a:tblPr>
              <a:tblGrid>
                <a:gridCol w="1609166">
                  <a:extLst>
                    <a:ext uri="{9D8B030D-6E8A-4147-A177-3AD203B41FA5}">
                      <a16:colId xmlns:a16="http://schemas.microsoft.com/office/drawing/2014/main" val="1221437405"/>
                    </a:ext>
                  </a:extLst>
                </a:gridCol>
                <a:gridCol w="878541">
                  <a:extLst>
                    <a:ext uri="{9D8B030D-6E8A-4147-A177-3AD203B41FA5}">
                      <a16:colId xmlns:a16="http://schemas.microsoft.com/office/drawing/2014/main" val="2656758605"/>
                    </a:ext>
                  </a:extLst>
                </a:gridCol>
                <a:gridCol w="905434">
                  <a:extLst>
                    <a:ext uri="{9D8B030D-6E8A-4147-A177-3AD203B41FA5}">
                      <a16:colId xmlns:a16="http://schemas.microsoft.com/office/drawing/2014/main" val="3482338975"/>
                    </a:ext>
                  </a:extLst>
                </a:gridCol>
              </a:tblGrid>
              <a:tr h="370840">
                <a:tc>
                  <a:txBody>
                    <a:bodyPr/>
                    <a:lstStyle/>
                    <a:p>
                      <a:pPr algn="ctr"/>
                      <a:r>
                        <a:rPr lang="en-US" sz="1400" dirty="0"/>
                        <a:t>GBM 40</a:t>
                      </a:r>
                    </a:p>
                  </a:txBody>
                  <a:tcPr/>
                </a:tc>
                <a:tc gridSpan="2">
                  <a:txBody>
                    <a:bodyPr/>
                    <a:lstStyle/>
                    <a:p>
                      <a:pPr algn="ctr"/>
                      <a:r>
                        <a:rPr lang="en-US" sz="1400" dirty="0"/>
                        <a:t>Predicted Class</a:t>
                      </a:r>
                    </a:p>
                  </a:txBody>
                  <a:tcPr/>
                </a:tc>
                <a:tc hMerge="1">
                  <a:txBody>
                    <a:bodyPr/>
                    <a:lstStyle/>
                    <a:p>
                      <a:endParaRPr lang="en-US" dirty="0"/>
                    </a:p>
                  </a:txBody>
                  <a:tcPr/>
                </a:tc>
                <a:extLst>
                  <a:ext uri="{0D108BD9-81ED-4DB2-BD59-A6C34878D82A}">
                    <a16:rowId xmlns:a16="http://schemas.microsoft.com/office/drawing/2014/main" val="3666197481"/>
                  </a:ext>
                </a:extLst>
              </a:tr>
              <a:tr h="370840">
                <a:tc>
                  <a:txBody>
                    <a:bodyPr/>
                    <a:lstStyle/>
                    <a:p>
                      <a:pPr algn="ctr"/>
                      <a:r>
                        <a:rPr lang="en-US" sz="1400" dirty="0" err="1">
                          <a:solidFill>
                            <a:schemeClr val="tx1"/>
                          </a:solidFill>
                        </a:rPr>
                        <a:t>quality_grp</a:t>
                      </a:r>
                      <a:endParaRPr lang="en-US" sz="1400" dirty="0">
                        <a:solidFill>
                          <a:schemeClr val="tx1"/>
                        </a:solidFill>
                      </a:endParaRPr>
                    </a:p>
                  </a:txBody>
                  <a:tcPr/>
                </a:tc>
                <a:tc>
                  <a:txBody>
                    <a:bodyPr/>
                    <a:lstStyle/>
                    <a:p>
                      <a:pPr algn="ctr"/>
                      <a:r>
                        <a:rPr lang="en-US" sz="1400" dirty="0">
                          <a:solidFill>
                            <a:srgbClr val="FF0000"/>
                          </a:solidFill>
                        </a:rPr>
                        <a:t>0</a:t>
                      </a:r>
                    </a:p>
                  </a:txBody>
                  <a:tcPr/>
                </a:tc>
                <a:tc>
                  <a:txBody>
                    <a:bodyPr/>
                    <a:lstStyle/>
                    <a:p>
                      <a:pPr algn="ctr"/>
                      <a:r>
                        <a:rPr lang="en-US" sz="1400" dirty="0">
                          <a:solidFill>
                            <a:srgbClr val="FF0000"/>
                          </a:solidFill>
                        </a:rPr>
                        <a:t>1</a:t>
                      </a:r>
                    </a:p>
                  </a:txBody>
                  <a:tcPr/>
                </a:tc>
                <a:extLst>
                  <a:ext uri="{0D108BD9-81ED-4DB2-BD59-A6C34878D82A}">
                    <a16:rowId xmlns:a16="http://schemas.microsoft.com/office/drawing/2014/main" val="1722652962"/>
                  </a:ext>
                </a:extLst>
              </a:tr>
              <a:tr h="370840">
                <a:tc>
                  <a:txBody>
                    <a:bodyPr/>
                    <a:lstStyle/>
                    <a:p>
                      <a:pPr algn="ctr"/>
                      <a:r>
                        <a:rPr lang="en-US" sz="1400" dirty="0">
                          <a:solidFill>
                            <a:schemeClr val="tx1"/>
                          </a:solidFill>
                        </a:rPr>
                        <a:t>0</a:t>
                      </a:r>
                    </a:p>
                  </a:txBody>
                  <a:tcPr/>
                </a:tc>
                <a:tc>
                  <a:txBody>
                    <a:bodyPr/>
                    <a:lstStyle/>
                    <a:p>
                      <a:pPr algn="ctr"/>
                      <a:r>
                        <a:rPr lang="en-US" sz="1400" dirty="0"/>
                        <a:t>5,200</a:t>
                      </a:r>
                    </a:p>
                  </a:txBody>
                  <a:tcPr/>
                </a:tc>
                <a:tc>
                  <a:txBody>
                    <a:bodyPr/>
                    <a:lstStyle/>
                    <a:p>
                      <a:pPr algn="ctr"/>
                      <a:r>
                        <a:rPr lang="en-US" sz="1400" dirty="0"/>
                        <a:t>20</a:t>
                      </a:r>
                    </a:p>
                  </a:txBody>
                  <a:tcPr/>
                </a:tc>
                <a:extLst>
                  <a:ext uri="{0D108BD9-81ED-4DB2-BD59-A6C34878D82A}">
                    <a16:rowId xmlns:a16="http://schemas.microsoft.com/office/drawing/2014/main" val="742877646"/>
                  </a:ext>
                </a:extLst>
              </a:tr>
              <a:tr h="370840">
                <a:tc>
                  <a:txBody>
                    <a:bodyPr/>
                    <a:lstStyle/>
                    <a:p>
                      <a:pPr algn="ctr"/>
                      <a:r>
                        <a:rPr lang="en-US" sz="1400" dirty="0">
                          <a:solidFill>
                            <a:schemeClr val="tx1"/>
                          </a:solidFill>
                        </a:rPr>
                        <a:t>1</a:t>
                      </a:r>
                    </a:p>
                  </a:txBody>
                  <a:tcPr/>
                </a:tc>
                <a:tc>
                  <a:txBody>
                    <a:bodyPr/>
                    <a:lstStyle/>
                    <a:p>
                      <a:pPr algn="ctr"/>
                      <a:r>
                        <a:rPr lang="en-US" sz="1400" dirty="0"/>
                        <a:t>1,164</a:t>
                      </a:r>
                    </a:p>
                  </a:txBody>
                  <a:tcPr/>
                </a:tc>
                <a:tc>
                  <a:txBody>
                    <a:bodyPr/>
                    <a:lstStyle/>
                    <a:p>
                      <a:pPr algn="ctr"/>
                      <a:r>
                        <a:rPr lang="en-US" sz="1400" dirty="0"/>
                        <a:t>113</a:t>
                      </a:r>
                    </a:p>
                  </a:txBody>
                  <a:tcPr/>
                </a:tc>
                <a:extLst>
                  <a:ext uri="{0D108BD9-81ED-4DB2-BD59-A6C34878D82A}">
                    <a16:rowId xmlns:a16="http://schemas.microsoft.com/office/drawing/2014/main" val="2826965067"/>
                  </a:ext>
                </a:extLst>
              </a:tr>
            </a:tbl>
          </a:graphicData>
        </a:graphic>
      </p:graphicFrame>
      <p:graphicFrame>
        <p:nvGraphicFramePr>
          <p:cNvPr id="14" name="Content Placeholder 3">
            <a:extLst>
              <a:ext uri="{FF2B5EF4-FFF2-40B4-BE49-F238E27FC236}">
                <a16:creationId xmlns:a16="http://schemas.microsoft.com/office/drawing/2014/main" id="{DA7A67F2-217E-4EC1-8F2C-774837C79AA2}"/>
              </a:ext>
            </a:extLst>
          </p:cNvPr>
          <p:cNvGraphicFramePr>
            <a:graphicFrameLocks/>
          </p:cNvGraphicFramePr>
          <p:nvPr>
            <p:extLst>
              <p:ext uri="{D42A27DB-BD31-4B8C-83A1-F6EECF244321}">
                <p14:modId xmlns:p14="http://schemas.microsoft.com/office/powerpoint/2010/main" val="4255749893"/>
              </p:ext>
            </p:extLst>
          </p:nvPr>
        </p:nvGraphicFramePr>
        <p:xfrm>
          <a:off x="685799" y="4694998"/>
          <a:ext cx="3393141" cy="1483360"/>
        </p:xfrm>
        <a:graphic>
          <a:graphicData uri="http://schemas.openxmlformats.org/drawingml/2006/table">
            <a:tbl>
              <a:tblPr firstRow="1" bandRow="1">
                <a:tableStyleId>{5C22544A-7EE6-4342-B048-85BDC9FD1C3A}</a:tableStyleId>
              </a:tblPr>
              <a:tblGrid>
                <a:gridCol w="1609166">
                  <a:extLst>
                    <a:ext uri="{9D8B030D-6E8A-4147-A177-3AD203B41FA5}">
                      <a16:colId xmlns:a16="http://schemas.microsoft.com/office/drawing/2014/main" val="1221437405"/>
                    </a:ext>
                  </a:extLst>
                </a:gridCol>
                <a:gridCol w="878541">
                  <a:extLst>
                    <a:ext uri="{9D8B030D-6E8A-4147-A177-3AD203B41FA5}">
                      <a16:colId xmlns:a16="http://schemas.microsoft.com/office/drawing/2014/main" val="2656758605"/>
                    </a:ext>
                  </a:extLst>
                </a:gridCol>
                <a:gridCol w="905434">
                  <a:extLst>
                    <a:ext uri="{9D8B030D-6E8A-4147-A177-3AD203B41FA5}">
                      <a16:colId xmlns:a16="http://schemas.microsoft.com/office/drawing/2014/main" val="3482338975"/>
                    </a:ext>
                  </a:extLst>
                </a:gridCol>
              </a:tblGrid>
              <a:tr h="370840">
                <a:tc>
                  <a:txBody>
                    <a:bodyPr/>
                    <a:lstStyle/>
                    <a:p>
                      <a:pPr algn="ctr"/>
                      <a:r>
                        <a:rPr lang="en-US" sz="1400" dirty="0"/>
                        <a:t>GBM 60</a:t>
                      </a:r>
                    </a:p>
                  </a:txBody>
                  <a:tcPr/>
                </a:tc>
                <a:tc gridSpan="2">
                  <a:txBody>
                    <a:bodyPr/>
                    <a:lstStyle/>
                    <a:p>
                      <a:pPr algn="ctr"/>
                      <a:r>
                        <a:rPr lang="en-US" sz="1400" dirty="0"/>
                        <a:t>Predicted Class</a:t>
                      </a:r>
                    </a:p>
                  </a:txBody>
                  <a:tcPr/>
                </a:tc>
                <a:tc hMerge="1">
                  <a:txBody>
                    <a:bodyPr/>
                    <a:lstStyle/>
                    <a:p>
                      <a:endParaRPr lang="en-US" dirty="0"/>
                    </a:p>
                  </a:txBody>
                  <a:tcPr/>
                </a:tc>
                <a:extLst>
                  <a:ext uri="{0D108BD9-81ED-4DB2-BD59-A6C34878D82A}">
                    <a16:rowId xmlns:a16="http://schemas.microsoft.com/office/drawing/2014/main" val="3666197481"/>
                  </a:ext>
                </a:extLst>
              </a:tr>
              <a:tr h="370840">
                <a:tc>
                  <a:txBody>
                    <a:bodyPr/>
                    <a:lstStyle/>
                    <a:p>
                      <a:pPr algn="ctr"/>
                      <a:r>
                        <a:rPr lang="en-US" sz="1400" dirty="0" err="1">
                          <a:solidFill>
                            <a:schemeClr val="tx1"/>
                          </a:solidFill>
                        </a:rPr>
                        <a:t>quality_grp</a:t>
                      </a:r>
                      <a:endParaRPr lang="en-US" sz="1400" dirty="0">
                        <a:solidFill>
                          <a:schemeClr val="tx1"/>
                        </a:solidFill>
                      </a:endParaRPr>
                    </a:p>
                  </a:txBody>
                  <a:tcPr/>
                </a:tc>
                <a:tc>
                  <a:txBody>
                    <a:bodyPr/>
                    <a:lstStyle/>
                    <a:p>
                      <a:pPr algn="ctr"/>
                      <a:r>
                        <a:rPr lang="en-US" sz="1400" dirty="0">
                          <a:solidFill>
                            <a:srgbClr val="FF0000"/>
                          </a:solidFill>
                        </a:rPr>
                        <a:t>0</a:t>
                      </a:r>
                    </a:p>
                  </a:txBody>
                  <a:tcPr/>
                </a:tc>
                <a:tc>
                  <a:txBody>
                    <a:bodyPr/>
                    <a:lstStyle/>
                    <a:p>
                      <a:pPr algn="ctr"/>
                      <a:r>
                        <a:rPr lang="en-US" sz="1400" dirty="0">
                          <a:solidFill>
                            <a:srgbClr val="FF0000"/>
                          </a:solidFill>
                        </a:rPr>
                        <a:t>1</a:t>
                      </a:r>
                    </a:p>
                  </a:txBody>
                  <a:tcPr/>
                </a:tc>
                <a:extLst>
                  <a:ext uri="{0D108BD9-81ED-4DB2-BD59-A6C34878D82A}">
                    <a16:rowId xmlns:a16="http://schemas.microsoft.com/office/drawing/2014/main" val="1722652962"/>
                  </a:ext>
                </a:extLst>
              </a:tr>
              <a:tr h="370840">
                <a:tc>
                  <a:txBody>
                    <a:bodyPr/>
                    <a:lstStyle/>
                    <a:p>
                      <a:pPr algn="ctr"/>
                      <a:r>
                        <a:rPr lang="en-US" sz="1400" dirty="0">
                          <a:solidFill>
                            <a:schemeClr val="tx1"/>
                          </a:solidFill>
                        </a:rPr>
                        <a:t>0</a:t>
                      </a:r>
                    </a:p>
                  </a:txBody>
                  <a:tcPr/>
                </a:tc>
                <a:tc>
                  <a:txBody>
                    <a:bodyPr/>
                    <a:lstStyle/>
                    <a:p>
                      <a:pPr algn="ctr"/>
                      <a:r>
                        <a:rPr lang="en-US" sz="1400" dirty="0"/>
                        <a:t>5,275</a:t>
                      </a:r>
                    </a:p>
                  </a:txBody>
                  <a:tcPr/>
                </a:tc>
                <a:tc>
                  <a:txBody>
                    <a:bodyPr/>
                    <a:lstStyle/>
                    <a:p>
                      <a:pPr algn="ctr"/>
                      <a:r>
                        <a:rPr lang="en-US" sz="1400" dirty="0"/>
                        <a:t>45</a:t>
                      </a:r>
                    </a:p>
                  </a:txBody>
                  <a:tcPr/>
                </a:tc>
                <a:extLst>
                  <a:ext uri="{0D108BD9-81ED-4DB2-BD59-A6C34878D82A}">
                    <a16:rowId xmlns:a16="http://schemas.microsoft.com/office/drawing/2014/main" val="742877646"/>
                  </a:ext>
                </a:extLst>
              </a:tr>
              <a:tr h="370840">
                <a:tc>
                  <a:txBody>
                    <a:bodyPr/>
                    <a:lstStyle/>
                    <a:p>
                      <a:pPr algn="ctr"/>
                      <a:r>
                        <a:rPr lang="en-US" sz="1400" dirty="0">
                          <a:solidFill>
                            <a:schemeClr val="tx1"/>
                          </a:solidFill>
                        </a:rPr>
                        <a:t>1</a:t>
                      </a:r>
                    </a:p>
                  </a:txBody>
                  <a:tcPr/>
                </a:tc>
                <a:tc>
                  <a:txBody>
                    <a:bodyPr/>
                    <a:lstStyle/>
                    <a:p>
                      <a:pPr algn="ctr"/>
                      <a:r>
                        <a:rPr lang="en-US" sz="1400" dirty="0"/>
                        <a:t>1,058</a:t>
                      </a:r>
                    </a:p>
                  </a:txBody>
                  <a:tcPr/>
                </a:tc>
                <a:tc>
                  <a:txBody>
                    <a:bodyPr/>
                    <a:lstStyle/>
                    <a:p>
                      <a:pPr algn="ctr"/>
                      <a:r>
                        <a:rPr lang="en-US" sz="1400" dirty="0"/>
                        <a:t>219</a:t>
                      </a:r>
                    </a:p>
                  </a:txBody>
                  <a:tcPr/>
                </a:tc>
                <a:extLst>
                  <a:ext uri="{0D108BD9-81ED-4DB2-BD59-A6C34878D82A}">
                    <a16:rowId xmlns:a16="http://schemas.microsoft.com/office/drawing/2014/main" val="2826965067"/>
                  </a:ext>
                </a:extLst>
              </a:tr>
            </a:tbl>
          </a:graphicData>
        </a:graphic>
      </p:graphicFrame>
      <p:graphicFrame>
        <p:nvGraphicFramePr>
          <p:cNvPr id="15" name="Content Placeholder 3">
            <a:extLst>
              <a:ext uri="{FF2B5EF4-FFF2-40B4-BE49-F238E27FC236}">
                <a16:creationId xmlns:a16="http://schemas.microsoft.com/office/drawing/2014/main" id="{53D0BD89-2ED5-4A16-8B2C-1E35DEDD90F6}"/>
              </a:ext>
            </a:extLst>
          </p:cNvPr>
          <p:cNvGraphicFramePr>
            <a:graphicFrameLocks/>
          </p:cNvGraphicFramePr>
          <p:nvPr>
            <p:extLst>
              <p:ext uri="{D42A27DB-BD31-4B8C-83A1-F6EECF244321}">
                <p14:modId xmlns:p14="http://schemas.microsoft.com/office/powerpoint/2010/main" val="2164657403"/>
              </p:ext>
            </p:extLst>
          </p:nvPr>
        </p:nvGraphicFramePr>
        <p:xfrm>
          <a:off x="4240306" y="4694998"/>
          <a:ext cx="3393141" cy="1483360"/>
        </p:xfrm>
        <a:graphic>
          <a:graphicData uri="http://schemas.openxmlformats.org/drawingml/2006/table">
            <a:tbl>
              <a:tblPr firstRow="1" bandRow="1">
                <a:tableStyleId>{5C22544A-7EE6-4342-B048-85BDC9FD1C3A}</a:tableStyleId>
              </a:tblPr>
              <a:tblGrid>
                <a:gridCol w="1609166">
                  <a:extLst>
                    <a:ext uri="{9D8B030D-6E8A-4147-A177-3AD203B41FA5}">
                      <a16:colId xmlns:a16="http://schemas.microsoft.com/office/drawing/2014/main" val="1221437405"/>
                    </a:ext>
                  </a:extLst>
                </a:gridCol>
                <a:gridCol w="878541">
                  <a:extLst>
                    <a:ext uri="{9D8B030D-6E8A-4147-A177-3AD203B41FA5}">
                      <a16:colId xmlns:a16="http://schemas.microsoft.com/office/drawing/2014/main" val="2656758605"/>
                    </a:ext>
                  </a:extLst>
                </a:gridCol>
                <a:gridCol w="905434">
                  <a:extLst>
                    <a:ext uri="{9D8B030D-6E8A-4147-A177-3AD203B41FA5}">
                      <a16:colId xmlns:a16="http://schemas.microsoft.com/office/drawing/2014/main" val="3482338975"/>
                    </a:ext>
                  </a:extLst>
                </a:gridCol>
              </a:tblGrid>
              <a:tr h="370840">
                <a:tc>
                  <a:txBody>
                    <a:bodyPr/>
                    <a:lstStyle/>
                    <a:p>
                      <a:pPr algn="ctr"/>
                      <a:r>
                        <a:rPr lang="en-US" sz="1400" dirty="0"/>
                        <a:t>GBM 80</a:t>
                      </a:r>
                    </a:p>
                  </a:txBody>
                  <a:tcPr/>
                </a:tc>
                <a:tc gridSpan="2">
                  <a:txBody>
                    <a:bodyPr/>
                    <a:lstStyle/>
                    <a:p>
                      <a:pPr algn="ctr"/>
                      <a:r>
                        <a:rPr lang="en-US" sz="1400" dirty="0"/>
                        <a:t>Predicted Class</a:t>
                      </a:r>
                    </a:p>
                  </a:txBody>
                  <a:tcPr/>
                </a:tc>
                <a:tc hMerge="1">
                  <a:txBody>
                    <a:bodyPr/>
                    <a:lstStyle/>
                    <a:p>
                      <a:endParaRPr lang="en-US" dirty="0"/>
                    </a:p>
                  </a:txBody>
                  <a:tcPr/>
                </a:tc>
                <a:extLst>
                  <a:ext uri="{0D108BD9-81ED-4DB2-BD59-A6C34878D82A}">
                    <a16:rowId xmlns:a16="http://schemas.microsoft.com/office/drawing/2014/main" val="3666197481"/>
                  </a:ext>
                </a:extLst>
              </a:tr>
              <a:tr h="370840">
                <a:tc>
                  <a:txBody>
                    <a:bodyPr/>
                    <a:lstStyle/>
                    <a:p>
                      <a:pPr algn="ctr"/>
                      <a:r>
                        <a:rPr lang="en-US" sz="1400" dirty="0" err="1">
                          <a:solidFill>
                            <a:schemeClr val="tx1"/>
                          </a:solidFill>
                        </a:rPr>
                        <a:t>quality_grp</a:t>
                      </a:r>
                      <a:endParaRPr lang="en-US" sz="1400" dirty="0">
                        <a:solidFill>
                          <a:schemeClr val="tx1"/>
                        </a:solidFill>
                      </a:endParaRPr>
                    </a:p>
                  </a:txBody>
                  <a:tcPr/>
                </a:tc>
                <a:tc>
                  <a:txBody>
                    <a:bodyPr/>
                    <a:lstStyle/>
                    <a:p>
                      <a:pPr algn="ctr"/>
                      <a:r>
                        <a:rPr lang="en-US" sz="1400" dirty="0">
                          <a:solidFill>
                            <a:srgbClr val="FF0000"/>
                          </a:solidFill>
                        </a:rPr>
                        <a:t>0</a:t>
                      </a:r>
                    </a:p>
                  </a:txBody>
                  <a:tcPr/>
                </a:tc>
                <a:tc>
                  <a:txBody>
                    <a:bodyPr/>
                    <a:lstStyle/>
                    <a:p>
                      <a:pPr algn="ctr"/>
                      <a:r>
                        <a:rPr lang="en-US" sz="1400" dirty="0">
                          <a:solidFill>
                            <a:srgbClr val="FF0000"/>
                          </a:solidFill>
                        </a:rPr>
                        <a:t>1</a:t>
                      </a:r>
                    </a:p>
                  </a:txBody>
                  <a:tcPr/>
                </a:tc>
                <a:extLst>
                  <a:ext uri="{0D108BD9-81ED-4DB2-BD59-A6C34878D82A}">
                    <a16:rowId xmlns:a16="http://schemas.microsoft.com/office/drawing/2014/main" val="1722652962"/>
                  </a:ext>
                </a:extLst>
              </a:tr>
              <a:tr h="370840">
                <a:tc>
                  <a:txBody>
                    <a:bodyPr/>
                    <a:lstStyle/>
                    <a:p>
                      <a:pPr algn="ctr"/>
                      <a:r>
                        <a:rPr lang="en-US" sz="1400" dirty="0">
                          <a:solidFill>
                            <a:schemeClr val="tx1"/>
                          </a:solidFill>
                        </a:rPr>
                        <a:t>0</a:t>
                      </a:r>
                    </a:p>
                  </a:txBody>
                  <a:tcPr/>
                </a:tc>
                <a:tc>
                  <a:txBody>
                    <a:bodyPr/>
                    <a:lstStyle/>
                    <a:p>
                      <a:pPr algn="ctr"/>
                      <a:r>
                        <a:rPr lang="en-US" sz="1400" dirty="0"/>
                        <a:t>5,161</a:t>
                      </a:r>
                    </a:p>
                  </a:txBody>
                  <a:tcPr/>
                </a:tc>
                <a:tc>
                  <a:txBody>
                    <a:bodyPr/>
                    <a:lstStyle/>
                    <a:p>
                      <a:pPr algn="ctr"/>
                      <a:r>
                        <a:rPr lang="en-US" sz="1400" dirty="0"/>
                        <a:t>59</a:t>
                      </a:r>
                    </a:p>
                  </a:txBody>
                  <a:tcPr/>
                </a:tc>
                <a:extLst>
                  <a:ext uri="{0D108BD9-81ED-4DB2-BD59-A6C34878D82A}">
                    <a16:rowId xmlns:a16="http://schemas.microsoft.com/office/drawing/2014/main" val="742877646"/>
                  </a:ext>
                </a:extLst>
              </a:tr>
              <a:tr h="370840">
                <a:tc>
                  <a:txBody>
                    <a:bodyPr/>
                    <a:lstStyle/>
                    <a:p>
                      <a:pPr algn="ctr"/>
                      <a:r>
                        <a:rPr lang="en-US" sz="1400" dirty="0">
                          <a:solidFill>
                            <a:schemeClr val="tx1"/>
                          </a:solidFill>
                        </a:rPr>
                        <a:t>1</a:t>
                      </a:r>
                    </a:p>
                  </a:txBody>
                  <a:tcPr/>
                </a:tc>
                <a:tc>
                  <a:txBody>
                    <a:bodyPr/>
                    <a:lstStyle/>
                    <a:p>
                      <a:pPr algn="ctr"/>
                      <a:r>
                        <a:rPr lang="en-US" sz="1400" dirty="0"/>
                        <a:t>1,001</a:t>
                      </a:r>
                    </a:p>
                  </a:txBody>
                  <a:tcPr/>
                </a:tc>
                <a:tc>
                  <a:txBody>
                    <a:bodyPr/>
                    <a:lstStyle/>
                    <a:p>
                      <a:pPr algn="ctr"/>
                      <a:r>
                        <a:rPr lang="en-US" sz="1400" dirty="0"/>
                        <a:t>276</a:t>
                      </a:r>
                    </a:p>
                  </a:txBody>
                  <a:tcPr/>
                </a:tc>
                <a:extLst>
                  <a:ext uri="{0D108BD9-81ED-4DB2-BD59-A6C34878D82A}">
                    <a16:rowId xmlns:a16="http://schemas.microsoft.com/office/drawing/2014/main" val="2826965067"/>
                  </a:ext>
                </a:extLst>
              </a:tr>
            </a:tbl>
          </a:graphicData>
        </a:graphic>
      </p:graphicFrame>
      <p:graphicFrame>
        <p:nvGraphicFramePr>
          <p:cNvPr id="16" name="Content Placeholder 3">
            <a:extLst>
              <a:ext uri="{FF2B5EF4-FFF2-40B4-BE49-F238E27FC236}">
                <a16:creationId xmlns:a16="http://schemas.microsoft.com/office/drawing/2014/main" id="{2492A190-9709-4E8E-915C-244DD05B7889}"/>
              </a:ext>
            </a:extLst>
          </p:cNvPr>
          <p:cNvGraphicFramePr>
            <a:graphicFrameLocks/>
          </p:cNvGraphicFramePr>
          <p:nvPr>
            <p:extLst>
              <p:ext uri="{D42A27DB-BD31-4B8C-83A1-F6EECF244321}">
                <p14:modId xmlns:p14="http://schemas.microsoft.com/office/powerpoint/2010/main" val="4177933702"/>
              </p:ext>
            </p:extLst>
          </p:nvPr>
        </p:nvGraphicFramePr>
        <p:xfrm>
          <a:off x="7792570" y="4694998"/>
          <a:ext cx="3393141" cy="1483360"/>
        </p:xfrm>
        <a:graphic>
          <a:graphicData uri="http://schemas.openxmlformats.org/drawingml/2006/table">
            <a:tbl>
              <a:tblPr firstRow="1" bandRow="1">
                <a:tableStyleId>{5C22544A-7EE6-4342-B048-85BDC9FD1C3A}</a:tableStyleId>
              </a:tblPr>
              <a:tblGrid>
                <a:gridCol w="1609166">
                  <a:extLst>
                    <a:ext uri="{9D8B030D-6E8A-4147-A177-3AD203B41FA5}">
                      <a16:colId xmlns:a16="http://schemas.microsoft.com/office/drawing/2014/main" val="1221437405"/>
                    </a:ext>
                  </a:extLst>
                </a:gridCol>
                <a:gridCol w="878541">
                  <a:extLst>
                    <a:ext uri="{9D8B030D-6E8A-4147-A177-3AD203B41FA5}">
                      <a16:colId xmlns:a16="http://schemas.microsoft.com/office/drawing/2014/main" val="2656758605"/>
                    </a:ext>
                  </a:extLst>
                </a:gridCol>
                <a:gridCol w="905434">
                  <a:extLst>
                    <a:ext uri="{9D8B030D-6E8A-4147-A177-3AD203B41FA5}">
                      <a16:colId xmlns:a16="http://schemas.microsoft.com/office/drawing/2014/main" val="3482338975"/>
                    </a:ext>
                  </a:extLst>
                </a:gridCol>
              </a:tblGrid>
              <a:tr h="370840">
                <a:tc>
                  <a:txBody>
                    <a:bodyPr/>
                    <a:lstStyle/>
                    <a:p>
                      <a:pPr algn="ctr"/>
                      <a:r>
                        <a:rPr lang="en-US" sz="1400" dirty="0"/>
                        <a:t>GBM 100</a:t>
                      </a:r>
                    </a:p>
                  </a:txBody>
                  <a:tcPr/>
                </a:tc>
                <a:tc gridSpan="2">
                  <a:txBody>
                    <a:bodyPr/>
                    <a:lstStyle/>
                    <a:p>
                      <a:pPr algn="ctr"/>
                      <a:r>
                        <a:rPr lang="en-US" sz="1400" dirty="0"/>
                        <a:t>Predicted Class</a:t>
                      </a:r>
                    </a:p>
                  </a:txBody>
                  <a:tcPr/>
                </a:tc>
                <a:tc hMerge="1">
                  <a:txBody>
                    <a:bodyPr/>
                    <a:lstStyle/>
                    <a:p>
                      <a:endParaRPr lang="en-US" dirty="0"/>
                    </a:p>
                  </a:txBody>
                  <a:tcPr/>
                </a:tc>
                <a:extLst>
                  <a:ext uri="{0D108BD9-81ED-4DB2-BD59-A6C34878D82A}">
                    <a16:rowId xmlns:a16="http://schemas.microsoft.com/office/drawing/2014/main" val="3666197481"/>
                  </a:ext>
                </a:extLst>
              </a:tr>
              <a:tr h="370840">
                <a:tc>
                  <a:txBody>
                    <a:bodyPr/>
                    <a:lstStyle/>
                    <a:p>
                      <a:pPr algn="ctr"/>
                      <a:r>
                        <a:rPr lang="en-US" sz="1400" dirty="0" err="1">
                          <a:solidFill>
                            <a:schemeClr val="tx1"/>
                          </a:solidFill>
                        </a:rPr>
                        <a:t>quality_grp</a:t>
                      </a:r>
                      <a:endParaRPr lang="en-US" sz="1400" dirty="0">
                        <a:solidFill>
                          <a:schemeClr val="tx1"/>
                        </a:solidFill>
                      </a:endParaRPr>
                    </a:p>
                  </a:txBody>
                  <a:tcPr/>
                </a:tc>
                <a:tc>
                  <a:txBody>
                    <a:bodyPr/>
                    <a:lstStyle/>
                    <a:p>
                      <a:pPr algn="ctr"/>
                      <a:r>
                        <a:rPr lang="en-US" sz="1400" dirty="0">
                          <a:solidFill>
                            <a:srgbClr val="FF0000"/>
                          </a:solidFill>
                        </a:rPr>
                        <a:t>0</a:t>
                      </a:r>
                    </a:p>
                  </a:txBody>
                  <a:tcPr/>
                </a:tc>
                <a:tc>
                  <a:txBody>
                    <a:bodyPr/>
                    <a:lstStyle/>
                    <a:p>
                      <a:pPr algn="ctr"/>
                      <a:r>
                        <a:rPr lang="en-US" sz="1400" dirty="0">
                          <a:solidFill>
                            <a:srgbClr val="FF0000"/>
                          </a:solidFill>
                        </a:rPr>
                        <a:t>1</a:t>
                      </a:r>
                    </a:p>
                  </a:txBody>
                  <a:tcPr/>
                </a:tc>
                <a:extLst>
                  <a:ext uri="{0D108BD9-81ED-4DB2-BD59-A6C34878D82A}">
                    <a16:rowId xmlns:a16="http://schemas.microsoft.com/office/drawing/2014/main" val="1722652962"/>
                  </a:ext>
                </a:extLst>
              </a:tr>
              <a:tr h="370840">
                <a:tc>
                  <a:txBody>
                    <a:bodyPr/>
                    <a:lstStyle/>
                    <a:p>
                      <a:pPr algn="ctr"/>
                      <a:r>
                        <a:rPr lang="en-US" sz="1400" dirty="0">
                          <a:solidFill>
                            <a:schemeClr val="tx1"/>
                          </a:solidFill>
                        </a:rPr>
                        <a:t>0</a:t>
                      </a:r>
                    </a:p>
                  </a:txBody>
                  <a:tcPr/>
                </a:tc>
                <a:tc>
                  <a:txBody>
                    <a:bodyPr/>
                    <a:lstStyle/>
                    <a:p>
                      <a:pPr algn="ctr"/>
                      <a:r>
                        <a:rPr lang="en-US" sz="1400" dirty="0"/>
                        <a:t>5,148</a:t>
                      </a:r>
                    </a:p>
                  </a:txBody>
                  <a:tcPr/>
                </a:tc>
                <a:tc>
                  <a:txBody>
                    <a:bodyPr/>
                    <a:lstStyle/>
                    <a:p>
                      <a:pPr algn="ctr"/>
                      <a:r>
                        <a:rPr lang="en-US" sz="1400" dirty="0"/>
                        <a:t>72</a:t>
                      </a:r>
                    </a:p>
                  </a:txBody>
                  <a:tcPr/>
                </a:tc>
                <a:extLst>
                  <a:ext uri="{0D108BD9-81ED-4DB2-BD59-A6C34878D82A}">
                    <a16:rowId xmlns:a16="http://schemas.microsoft.com/office/drawing/2014/main" val="742877646"/>
                  </a:ext>
                </a:extLst>
              </a:tr>
              <a:tr h="370840">
                <a:tc>
                  <a:txBody>
                    <a:bodyPr/>
                    <a:lstStyle/>
                    <a:p>
                      <a:pPr algn="ctr"/>
                      <a:r>
                        <a:rPr lang="en-US" sz="1400" dirty="0">
                          <a:solidFill>
                            <a:schemeClr val="tx1"/>
                          </a:solidFill>
                        </a:rPr>
                        <a:t>1</a:t>
                      </a:r>
                    </a:p>
                  </a:txBody>
                  <a:tcPr/>
                </a:tc>
                <a:tc>
                  <a:txBody>
                    <a:bodyPr/>
                    <a:lstStyle/>
                    <a:p>
                      <a:pPr algn="ctr"/>
                      <a:r>
                        <a:rPr lang="en-US" sz="1400" dirty="0"/>
                        <a:t>941</a:t>
                      </a:r>
                    </a:p>
                  </a:txBody>
                  <a:tcPr/>
                </a:tc>
                <a:tc>
                  <a:txBody>
                    <a:bodyPr/>
                    <a:lstStyle/>
                    <a:p>
                      <a:pPr algn="ctr"/>
                      <a:r>
                        <a:rPr lang="en-US" sz="1400" dirty="0"/>
                        <a:t>336</a:t>
                      </a:r>
                    </a:p>
                  </a:txBody>
                  <a:tcPr/>
                </a:tc>
                <a:extLst>
                  <a:ext uri="{0D108BD9-81ED-4DB2-BD59-A6C34878D82A}">
                    <a16:rowId xmlns:a16="http://schemas.microsoft.com/office/drawing/2014/main" val="2826965067"/>
                  </a:ext>
                </a:extLst>
              </a:tr>
            </a:tbl>
          </a:graphicData>
        </a:graphic>
      </p:graphicFrame>
    </p:spTree>
    <p:extLst>
      <p:ext uri="{BB962C8B-B14F-4D97-AF65-F5344CB8AC3E}">
        <p14:creationId xmlns:p14="http://schemas.microsoft.com/office/powerpoint/2010/main" val="2354275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What is the Regression Line of Y on X?</a:t>
            </a:r>
          </a:p>
        </p:txBody>
      </p:sp>
      <p:sp>
        <p:nvSpPr>
          <p:cNvPr id="3" name="Content Placeholder 2"/>
          <p:cNvSpPr>
            <a:spLocks noGrp="1"/>
          </p:cNvSpPr>
          <p:nvPr>
            <p:ph idx="1"/>
          </p:nvPr>
        </p:nvSpPr>
        <p:spPr/>
        <p:txBody>
          <a:bodyPr>
            <a:normAutofit/>
          </a:bodyPr>
          <a:lstStyle/>
          <a:p>
            <a:pPr marL="0" indent="0">
              <a:buNone/>
            </a:pPr>
            <a:r>
              <a:rPr lang="en-US" b="1" dirty="0"/>
              <a:t>An Unintentional Mistake:</a:t>
            </a:r>
          </a:p>
          <a:p>
            <a:r>
              <a:rPr lang="en-US" dirty="0"/>
              <a:t>You asked a data science intern to work on this problem, and then give you the regression line and save the residuals on a file.</a:t>
            </a:r>
          </a:p>
          <a:p>
            <a:r>
              <a:rPr lang="en-US" dirty="0"/>
              <a:t>Since the intern saw no visual relationship between Y and X, the intern decided to build a regression line with only the Intercept term.  In other words, the regression coefficient of X is fixed at zero.</a:t>
            </a:r>
          </a:p>
          <a:p>
            <a:r>
              <a:rPr lang="en-US" dirty="0"/>
              <a:t>After calculating the residuals, the intern saved the residuals and the predictor X on a file.  Accidentally, the intern discarded the original target variable Y.</a:t>
            </a:r>
          </a:p>
        </p:txBody>
      </p:sp>
      <p:sp>
        <p:nvSpPr>
          <p:cNvPr id="7" name="Slide Number Placeholder 6"/>
          <p:cNvSpPr>
            <a:spLocks noGrp="1"/>
          </p:cNvSpPr>
          <p:nvPr>
            <p:ph type="sldNum" sz="quarter" idx="12"/>
          </p:nvPr>
        </p:nvSpPr>
        <p:spPr/>
        <p:txBody>
          <a:bodyPr/>
          <a:lstStyle/>
          <a:p>
            <a:fld id="{1C20BA80-1909-427C-B3BD-3DD8AEAFD5BE}" type="slidenum">
              <a:rPr lang="en-US" smtClean="0"/>
              <a:t>4</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4905153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9B6B68-6AF3-4DF2-9E34-D649F5437B1A}"/>
              </a:ext>
            </a:extLst>
          </p:cNvPr>
          <p:cNvSpPr>
            <a:spLocks noGrp="1"/>
          </p:cNvSpPr>
          <p:nvPr>
            <p:ph idx="1"/>
          </p:nvPr>
        </p:nvSpPr>
        <p:spPr/>
        <p:txBody>
          <a:bodyPr/>
          <a:lstStyle/>
          <a:p>
            <a:endParaRPr lang="en-US" dirty="0"/>
          </a:p>
          <a:p>
            <a:endParaRPr lang="en-US" dirty="0"/>
          </a:p>
          <a:p>
            <a:endParaRPr lang="en-US" dirty="0"/>
          </a:p>
          <a:p>
            <a:endParaRPr lang="en-US" dirty="0"/>
          </a:p>
          <a:p>
            <a:r>
              <a:rPr lang="en-US" dirty="0"/>
              <a:t>More boosting steps will increase the accuracy rate</a:t>
            </a:r>
          </a:p>
          <a:p>
            <a:r>
              <a:rPr lang="en-US" dirty="0"/>
              <a:t>Can we achieve a 100% accuracy rate? Let’s try 2,500 boosting steps.</a:t>
            </a:r>
          </a:p>
        </p:txBody>
      </p:sp>
      <p:sp>
        <p:nvSpPr>
          <p:cNvPr id="2" name="Title 1"/>
          <p:cNvSpPr>
            <a:spLocks noGrp="1"/>
          </p:cNvSpPr>
          <p:nvPr>
            <p:ph type="title"/>
          </p:nvPr>
        </p:nvSpPr>
        <p:spPr/>
        <p:txBody>
          <a:bodyPr/>
          <a:lstStyle/>
          <a:p>
            <a:r>
              <a:rPr lang="en-US" b="1" dirty="0">
                <a:solidFill>
                  <a:schemeClr val="bg1"/>
                </a:solidFill>
              </a:rPr>
              <a:t>Wine Quality Classification Confusion Matrix</a:t>
            </a:r>
          </a:p>
        </p:txBody>
      </p:sp>
      <p:sp>
        <p:nvSpPr>
          <p:cNvPr id="7" name="Slide Number Placeholder 6"/>
          <p:cNvSpPr>
            <a:spLocks noGrp="1"/>
          </p:cNvSpPr>
          <p:nvPr>
            <p:ph type="sldNum" sz="quarter" idx="12"/>
          </p:nvPr>
        </p:nvSpPr>
        <p:spPr/>
        <p:txBody>
          <a:bodyPr/>
          <a:lstStyle/>
          <a:p>
            <a:fld id="{1C20BA80-1909-427C-B3BD-3DD8AEAFD5BE}" type="slidenum">
              <a:rPr lang="en-US" smtClean="0"/>
              <a:t>40</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graphicFrame>
        <p:nvGraphicFramePr>
          <p:cNvPr id="15" name="Content Placeholder 3">
            <a:extLst>
              <a:ext uri="{FF2B5EF4-FFF2-40B4-BE49-F238E27FC236}">
                <a16:creationId xmlns:a16="http://schemas.microsoft.com/office/drawing/2014/main" id="{53D0BD89-2ED5-4A16-8B2C-1E35DEDD90F6}"/>
              </a:ext>
            </a:extLst>
          </p:cNvPr>
          <p:cNvGraphicFramePr>
            <a:graphicFrameLocks/>
          </p:cNvGraphicFramePr>
          <p:nvPr>
            <p:extLst>
              <p:ext uri="{D42A27DB-BD31-4B8C-83A1-F6EECF244321}">
                <p14:modId xmlns:p14="http://schemas.microsoft.com/office/powerpoint/2010/main" val="2112055819"/>
              </p:ext>
            </p:extLst>
          </p:nvPr>
        </p:nvGraphicFramePr>
        <p:xfrm>
          <a:off x="950261" y="1813766"/>
          <a:ext cx="4168587" cy="1738312"/>
        </p:xfrm>
        <a:graphic>
          <a:graphicData uri="http://schemas.openxmlformats.org/drawingml/2006/table">
            <a:tbl>
              <a:tblPr firstRow="1" bandRow="1">
                <a:tableStyleId>{5C22544A-7EE6-4342-B048-85BDC9FD1C3A}</a:tableStyleId>
              </a:tblPr>
              <a:tblGrid>
                <a:gridCol w="1976914">
                  <a:extLst>
                    <a:ext uri="{9D8B030D-6E8A-4147-A177-3AD203B41FA5}">
                      <a16:colId xmlns:a16="http://schemas.microsoft.com/office/drawing/2014/main" val="1221437405"/>
                    </a:ext>
                  </a:extLst>
                </a:gridCol>
                <a:gridCol w="1079317">
                  <a:extLst>
                    <a:ext uri="{9D8B030D-6E8A-4147-A177-3AD203B41FA5}">
                      <a16:colId xmlns:a16="http://schemas.microsoft.com/office/drawing/2014/main" val="2656758605"/>
                    </a:ext>
                  </a:extLst>
                </a:gridCol>
                <a:gridCol w="1112356">
                  <a:extLst>
                    <a:ext uri="{9D8B030D-6E8A-4147-A177-3AD203B41FA5}">
                      <a16:colId xmlns:a16="http://schemas.microsoft.com/office/drawing/2014/main" val="3482338975"/>
                    </a:ext>
                  </a:extLst>
                </a:gridCol>
              </a:tblGrid>
              <a:tr h="434578">
                <a:tc>
                  <a:txBody>
                    <a:bodyPr/>
                    <a:lstStyle/>
                    <a:p>
                      <a:pPr algn="ctr"/>
                      <a:r>
                        <a:rPr lang="en-US" sz="1400" dirty="0"/>
                        <a:t>GBM 500</a:t>
                      </a:r>
                    </a:p>
                  </a:txBody>
                  <a:tcPr anchor="ctr"/>
                </a:tc>
                <a:tc gridSpan="2">
                  <a:txBody>
                    <a:bodyPr/>
                    <a:lstStyle/>
                    <a:p>
                      <a:pPr algn="ctr"/>
                      <a:r>
                        <a:rPr lang="en-US" sz="1400" dirty="0"/>
                        <a:t>Predicted Class</a:t>
                      </a:r>
                    </a:p>
                  </a:txBody>
                  <a:tcPr anchor="ctr"/>
                </a:tc>
                <a:tc hMerge="1">
                  <a:txBody>
                    <a:bodyPr/>
                    <a:lstStyle/>
                    <a:p>
                      <a:endParaRPr lang="en-US" dirty="0"/>
                    </a:p>
                  </a:txBody>
                  <a:tcPr/>
                </a:tc>
                <a:extLst>
                  <a:ext uri="{0D108BD9-81ED-4DB2-BD59-A6C34878D82A}">
                    <a16:rowId xmlns:a16="http://schemas.microsoft.com/office/drawing/2014/main" val="3666197481"/>
                  </a:ext>
                </a:extLst>
              </a:tr>
              <a:tr h="434578">
                <a:tc>
                  <a:txBody>
                    <a:bodyPr/>
                    <a:lstStyle/>
                    <a:p>
                      <a:pPr algn="ctr"/>
                      <a:r>
                        <a:rPr lang="en-US" sz="1400" dirty="0" err="1">
                          <a:solidFill>
                            <a:schemeClr val="tx1"/>
                          </a:solidFill>
                        </a:rPr>
                        <a:t>quality_grp</a:t>
                      </a:r>
                      <a:endParaRPr lang="en-US" sz="1400" dirty="0">
                        <a:solidFill>
                          <a:schemeClr val="tx1"/>
                        </a:solidFill>
                      </a:endParaRPr>
                    </a:p>
                  </a:txBody>
                  <a:tcPr anchor="ctr"/>
                </a:tc>
                <a:tc>
                  <a:txBody>
                    <a:bodyPr/>
                    <a:lstStyle/>
                    <a:p>
                      <a:pPr algn="ctr"/>
                      <a:r>
                        <a:rPr lang="en-US" sz="1400" dirty="0">
                          <a:solidFill>
                            <a:srgbClr val="FF0000"/>
                          </a:solidFill>
                        </a:rPr>
                        <a:t>0</a:t>
                      </a:r>
                    </a:p>
                  </a:txBody>
                  <a:tcPr anchor="ctr"/>
                </a:tc>
                <a:tc>
                  <a:txBody>
                    <a:bodyPr/>
                    <a:lstStyle/>
                    <a:p>
                      <a:pPr algn="ctr"/>
                      <a:r>
                        <a:rPr lang="en-US" sz="1400" dirty="0">
                          <a:solidFill>
                            <a:srgbClr val="FF0000"/>
                          </a:solidFill>
                        </a:rPr>
                        <a:t>1</a:t>
                      </a:r>
                    </a:p>
                  </a:txBody>
                  <a:tcPr anchor="ctr"/>
                </a:tc>
                <a:extLst>
                  <a:ext uri="{0D108BD9-81ED-4DB2-BD59-A6C34878D82A}">
                    <a16:rowId xmlns:a16="http://schemas.microsoft.com/office/drawing/2014/main" val="1722652962"/>
                  </a:ext>
                </a:extLst>
              </a:tr>
              <a:tr h="434578">
                <a:tc>
                  <a:txBody>
                    <a:bodyPr/>
                    <a:lstStyle/>
                    <a:p>
                      <a:pPr algn="ctr"/>
                      <a:r>
                        <a:rPr lang="en-US" sz="1400" dirty="0">
                          <a:solidFill>
                            <a:schemeClr val="tx1"/>
                          </a:solidFill>
                        </a:rPr>
                        <a:t>0</a:t>
                      </a:r>
                    </a:p>
                  </a:txBody>
                  <a:tcPr anchor="ctr"/>
                </a:tc>
                <a:tc>
                  <a:txBody>
                    <a:bodyPr/>
                    <a:lstStyle/>
                    <a:p>
                      <a:pPr algn="ctr"/>
                      <a:r>
                        <a:rPr lang="en-US" sz="1400" dirty="0"/>
                        <a:t>5,161</a:t>
                      </a:r>
                    </a:p>
                  </a:txBody>
                  <a:tcPr anchor="ctr"/>
                </a:tc>
                <a:tc>
                  <a:txBody>
                    <a:bodyPr/>
                    <a:lstStyle/>
                    <a:p>
                      <a:pPr algn="ctr"/>
                      <a:r>
                        <a:rPr lang="en-US" sz="1400" dirty="0"/>
                        <a:t>59</a:t>
                      </a:r>
                    </a:p>
                  </a:txBody>
                  <a:tcPr anchor="ctr"/>
                </a:tc>
                <a:extLst>
                  <a:ext uri="{0D108BD9-81ED-4DB2-BD59-A6C34878D82A}">
                    <a16:rowId xmlns:a16="http://schemas.microsoft.com/office/drawing/2014/main" val="742877646"/>
                  </a:ext>
                </a:extLst>
              </a:tr>
              <a:tr h="434578">
                <a:tc>
                  <a:txBody>
                    <a:bodyPr/>
                    <a:lstStyle/>
                    <a:p>
                      <a:pPr algn="ctr"/>
                      <a:r>
                        <a:rPr lang="en-US" sz="1400" dirty="0">
                          <a:solidFill>
                            <a:schemeClr val="tx1"/>
                          </a:solidFill>
                        </a:rPr>
                        <a:t>1</a:t>
                      </a:r>
                    </a:p>
                  </a:txBody>
                  <a:tcPr anchor="ctr"/>
                </a:tc>
                <a:tc>
                  <a:txBody>
                    <a:bodyPr/>
                    <a:lstStyle/>
                    <a:p>
                      <a:pPr algn="ctr"/>
                      <a:r>
                        <a:rPr lang="en-US" sz="1400" dirty="0"/>
                        <a:t>443</a:t>
                      </a:r>
                    </a:p>
                  </a:txBody>
                  <a:tcPr anchor="ctr"/>
                </a:tc>
                <a:tc>
                  <a:txBody>
                    <a:bodyPr/>
                    <a:lstStyle/>
                    <a:p>
                      <a:pPr algn="ctr"/>
                      <a:r>
                        <a:rPr lang="en-US" sz="1400" dirty="0"/>
                        <a:t>834</a:t>
                      </a:r>
                    </a:p>
                  </a:txBody>
                  <a:tcPr anchor="ctr"/>
                </a:tc>
                <a:extLst>
                  <a:ext uri="{0D108BD9-81ED-4DB2-BD59-A6C34878D82A}">
                    <a16:rowId xmlns:a16="http://schemas.microsoft.com/office/drawing/2014/main" val="2826965067"/>
                  </a:ext>
                </a:extLst>
              </a:tr>
            </a:tbl>
          </a:graphicData>
        </a:graphic>
      </p:graphicFrame>
      <p:graphicFrame>
        <p:nvGraphicFramePr>
          <p:cNvPr id="17" name="Content Placeholder 3">
            <a:extLst>
              <a:ext uri="{FF2B5EF4-FFF2-40B4-BE49-F238E27FC236}">
                <a16:creationId xmlns:a16="http://schemas.microsoft.com/office/drawing/2014/main" id="{4B284F62-12D8-4747-B1AB-91848A22BA58}"/>
              </a:ext>
            </a:extLst>
          </p:cNvPr>
          <p:cNvGraphicFramePr>
            <a:graphicFrameLocks/>
          </p:cNvGraphicFramePr>
          <p:nvPr>
            <p:extLst>
              <p:ext uri="{D42A27DB-BD31-4B8C-83A1-F6EECF244321}">
                <p14:modId xmlns:p14="http://schemas.microsoft.com/office/powerpoint/2010/main" val="3936110463"/>
              </p:ext>
            </p:extLst>
          </p:nvPr>
        </p:nvGraphicFramePr>
        <p:xfrm>
          <a:off x="5430373" y="1825625"/>
          <a:ext cx="4168587" cy="1738312"/>
        </p:xfrm>
        <a:graphic>
          <a:graphicData uri="http://schemas.openxmlformats.org/drawingml/2006/table">
            <a:tbl>
              <a:tblPr firstRow="1" bandRow="1">
                <a:tableStyleId>{5C22544A-7EE6-4342-B048-85BDC9FD1C3A}</a:tableStyleId>
              </a:tblPr>
              <a:tblGrid>
                <a:gridCol w="1976914">
                  <a:extLst>
                    <a:ext uri="{9D8B030D-6E8A-4147-A177-3AD203B41FA5}">
                      <a16:colId xmlns:a16="http://schemas.microsoft.com/office/drawing/2014/main" val="1221437405"/>
                    </a:ext>
                  </a:extLst>
                </a:gridCol>
                <a:gridCol w="1079317">
                  <a:extLst>
                    <a:ext uri="{9D8B030D-6E8A-4147-A177-3AD203B41FA5}">
                      <a16:colId xmlns:a16="http://schemas.microsoft.com/office/drawing/2014/main" val="2656758605"/>
                    </a:ext>
                  </a:extLst>
                </a:gridCol>
                <a:gridCol w="1112356">
                  <a:extLst>
                    <a:ext uri="{9D8B030D-6E8A-4147-A177-3AD203B41FA5}">
                      <a16:colId xmlns:a16="http://schemas.microsoft.com/office/drawing/2014/main" val="3482338975"/>
                    </a:ext>
                  </a:extLst>
                </a:gridCol>
              </a:tblGrid>
              <a:tr h="434578">
                <a:tc>
                  <a:txBody>
                    <a:bodyPr/>
                    <a:lstStyle/>
                    <a:p>
                      <a:pPr algn="ctr"/>
                      <a:r>
                        <a:rPr lang="en-US" sz="1400" dirty="0"/>
                        <a:t>GBM 1000</a:t>
                      </a:r>
                    </a:p>
                  </a:txBody>
                  <a:tcPr anchor="ctr"/>
                </a:tc>
                <a:tc gridSpan="2">
                  <a:txBody>
                    <a:bodyPr/>
                    <a:lstStyle/>
                    <a:p>
                      <a:pPr algn="ctr"/>
                      <a:r>
                        <a:rPr lang="en-US" sz="1400" dirty="0"/>
                        <a:t>Predicted Class</a:t>
                      </a:r>
                    </a:p>
                  </a:txBody>
                  <a:tcPr anchor="ctr"/>
                </a:tc>
                <a:tc hMerge="1">
                  <a:txBody>
                    <a:bodyPr/>
                    <a:lstStyle/>
                    <a:p>
                      <a:endParaRPr lang="en-US" dirty="0"/>
                    </a:p>
                  </a:txBody>
                  <a:tcPr/>
                </a:tc>
                <a:extLst>
                  <a:ext uri="{0D108BD9-81ED-4DB2-BD59-A6C34878D82A}">
                    <a16:rowId xmlns:a16="http://schemas.microsoft.com/office/drawing/2014/main" val="3666197481"/>
                  </a:ext>
                </a:extLst>
              </a:tr>
              <a:tr h="434578">
                <a:tc>
                  <a:txBody>
                    <a:bodyPr/>
                    <a:lstStyle/>
                    <a:p>
                      <a:pPr algn="ctr"/>
                      <a:r>
                        <a:rPr lang="en-US" sz="1400" dirty="0" err="1">
                          <a:solidFill>
                            <a:schemeClr val="tx1"/>
                          </a:solidFill>
                        </a:rPr>
                        <a:t>quality_grp</a:t>
                      </a:r>
                      <a:endParaRPr lang="en-US" sz="1400" dirty="0">
                        <a:solidFill>
                          <a:schemeClr val="tx1"/>
                        </a:solidFill>
                      </a:endParaRPr>
                    </a:p>
                  </a:txBody>
                  <a:tcPr anchor="ctr"/>
                </a:tc>
                <a:tc>
                  <a:txBody>
                    <a:bodyPr/>
                    <a:lstStyle/>
                    <a:p>
                      <a:pPr algn="ctr"/>
                      <a:r>
                        <a:rPr lang="en-US" sz="1400" dirty="0">
                          <a:solidFill>
                            <a:srgbClr val="FF0000"/>
                          </a:solidFill>
                        </a:rPr>
                        <a:t>0</a:t>
                      </a:r>
                    </a:p>
                  </a:txBody>
                  <a:tcPr anchor="ctr"/>
                </a:tc>
                <a:tc>
                  <a:txBody>
                    <a:bodyPr/>
                    <a:lstStyle/>
                    <a:p>
                      <a:pPr algn="ctr"/>
                      <a:r>
                        <a:rPr lang="en-US" sz="1400" dirty="0">
                          <a:solidFill>
                            <a:srgbClr val="FF0000"/>
                          </a:solidFill>
                        </a:rPr>
                        <a:t>1</a:t>
                      </a:r>
                    </a:p>
                  </a:txBody>
                  <a:tcPr anchor="ctr"/>
                </a:tc>
                <a:extLst>
                  <a:ext uri="{0D108BD9-81ED-4DB2-BD59-A6C34878D82A}">
                    <a16:rowId xmlns:a16="http://schemas.microsoft.com/office/drawing/2014/main" val="1722652962"/>
                  </a:ext>
                </a:extLst>
              </a:tr>
              <a:tr h="434578">
                <a:tc>
                  <a:txBody>
                    <a:bodyPr/>
                    <a:lstStyle/>
                    <a:p>
                      <a:pPr algn="ctr"/>
                      <a:r>
                        <a:rPr lang="en-US" sz="1400" dirty="0">
                          <a:solidFill>
                            <a:schemeClr val="tx1"/>
                          </a:solidFill>
                        </a:rPr>
                        <a:t>0</a:t>
                      </a:r>
                    </a:p>
                  </a:txBody>
                  <a:tcPr anchor="ctr"/>
                </a:tc>
                <a:tc>
                  <a:txBody>
                    <a:bodyPr/>
                    <a:lstStyle/>
                    <a:p>
                      <a:pPr algn="ctr"/>
                      <a:r>
                        <a:rPr lang="en-US" sz="1400" dirty="0"/>
                        <a:t>5,200</a:t>
                      </a:r>
                    </a:p>
                  </a:txBody>
                  <a:tcPr anchor="ctr"/>
                </a:tc>
                <a:tc>
                  <a:txBody>
                    <a:bodyPr/>
                    <a:lstStyle/>
                    <a:p>
                      <a:pPr algn="ctr"/>
                      <a:r>
                        <a:rPr lang="en-US" sz="1400" dirty="0"/>
                        <a:t>20</a:t>
                      </a:r>
                    </a:p>
                  </a:txBody>
                  <a:tcPr anchor="ctr"/>
                </a:tc>
                <a:extLst>
                  <a:ext uri="{0D108BD9-81ED-4DB2-BD59-A6C34878D82A}">
                    <a16:rowId xmlns:a16="http://schemas.microsoft.com/office/drawing/2014/main" val="742877646"/>
                  </a:ext>
                </a:extLst>
              </a:tr>
              <a:tr h="434578">
                <a:tc>
                  <a:txBody>
                    <a:bodyPr/>
                    <a:lstStyle/>
                    <a:p>
                      <a:pPr algn="ctr"/>
                      <a:r>
                        <a:rPr lang="en-US" sz="1400" dirty="0">
                          <a:solidFill>
                            <a:schemeClr val="tx1"/>
                          </a:solidFill>
                        </a:rPr>
                        <a:t>1</a:t>
                      </a:r>
                    </a:p>
                  </a:txBody>
                  <a:tcPr anchor="ctr"/>
                </a:tc>
                <a:tc>
                  <a:txBody>
                    <a:bodyPr/>
                    <a:lstStyle/>
                    <a:p>
                      <a:pPr algn="ctr"/>
                      <a:r>
                        <a:rPr lang="en-US" sz="1400" dirty="0"/>
                        <a:t>178</a:t>
                      </a:r>
                    </a:p>
                  </a:txBody>
                  <a:tcPr anchor="ctr"/>
                </a:tc>
                <a:tc>
                  <a:txBody>
                    <a:bodyPr/>
                    <a:lstStyle/>
                    <a:p>
                      <a:pPr algn="ctr"/>
                      <a:r>
                        <a:rPr lang="en-US" sz="1400" dirty="0"/>
                        <a:t>1,099</a:t>
                      </a:r>
                    </a:p>
                  </a:txBody>
                  <a:tcPr anchor="ctr"/>
                </a:tc>
                <a:extLst>
                  <a:ext uri="{0D108BD9-81ED-4DB2-BD59-A6C34878D82A}">
                    <a16:rowId xmlns:a16="http://schemas.microsoft.com/office/drawing/2014/main" val="2826965067"/>
                  </a:ext>
                </a:extLst>
              </a:tr>
            </a:tbl>
          </a:graphicData>
        </a:graphic>
      </p:graphicFrame>
      <p:graphicFrame>
        <p:nvGraphicFramePr>
          <p:cNvPr id="18" name="Content Placeholder 3">
            <a:extLst>
              <a:ext uri="{FF2B5EF4-FFF2-40B4-BE49-F238E27FC236}">
                <a16:creationId xmlns:a16="http://schemas.microsoft.com/office/drawing/2014/main" id="{3B92C63F-0DB1-4833-91D5-6D9CB2295C28}"/>
              </a:ext>
            </a:extLst>
          </p:cNvPr>
          <p:cNvGraphicFramePr>
            <a:graphicFrameLocks/>
          </p:cNvGraphicFramePr>
          <p:nvPr>
            <p:extLst>
              <p:ext uri="{D42A27DB-BD31-4B8C-83A1-F6EECF244321}">
                <p14:modId xmlns:p14="http://schemas.microsoft.com/office/powerpoint/2010/main" val="1634272145"/>
              </p:ext>
            </p:extLst>
          </p:nvPr>
        </p:nvGraphicFramePr>
        <p:xfrm>
          <a:off x="950261" y="4981202"/>
          <a:ext cx="4168587" cy="1738312"/>
        </p:xfrm>
        <a:graphic>
          <a:graphicData uri="http://schemas.openxmlformats.org/drawingml/2006/table">
            <a:tbl>
              <a:tblPr firstRow="1" bandRow="1">
                <a:tableStyleId>{5C22544A-7EE6-4342-B048-85BDC9FD1C3A}</a:tableStyleId>
              </a:tblPr>
              <a:tblGrid>
                <a:gridCol w="1976914">
                  <a:extLst>
                    <a:ext uri="{9D8B030D-6E8A-4147-A177-3AD203B41FA5}">
                      <a16:colId xmlns:a16="http://schemas.microsoft.com/office/drawing/2014/main" val="1221437405"/>
                    </a:ext>
                  </a:extLst>
                </a:gridCol>
                <a:gridCol w="1079317">
                  <a:extLst>
                    <a:ext uri="{9D8B030D-6E8A-4147-A177-3AD203B41FA5}">
                      <a16:colId xmlns:a16="http://schemas.microsoft.com/office/drawing/2014/main" val="2656758605"/>
                    </a:ext>
                  </a:extLst>
                </a:gridCol>
                <a:gridCol w="1112356">
                  <a:extLst>
                    <a:ext uri="{9D8B030D-6E8A-4147-A177-3AD203B41FA5}">
                      <a16:colId xmlns:a16="http://schemas.microsoft.com/office/drawing/2014/main" val="3482338975"/>
                    </a:ext>
                  </a:extLst>
                </a:gridCol>
              </a:tblGrid>
              <a:tr h="434578">
                <a:tc>
                  <a:txBody>
                    <a:bodyPr/>
                    <a:lstStyle/>
                    <a:p>
                      <a:pPr algn="ctr"/>
                      <a:r>
                        <a:rPr lang="en-US" sz="1400" dirty="0"/>
                        <a:t>GBM 2500</a:t>
                      </a:r>
                    </a:p>
                  </a:txBody>
                  <a:tcPr anchor="ctr"/>
                </a:tc>
                <a:tc gridSpan="2">
                  <a:txBody>
                    <a:bodyPr/>
                    <a:lstStyle/>
                    <a:p>
                      <a:pPr algn="ctr"/>
                      <a:r>
                        <a:rPr lang="en-US" sz="1400" dirty="0"/>
                        <a:t>Predicted Class</a:t>
                      </a:r>
                    </a:p>
                  </a:txBody>
                  <a:tcPr anchor="ctr"/>
                </a:tc>
                <a:tc hMerge="1">
                  <a:txBody>
                    <a:bodyPr/>
                    <a:lstStyle/>
                    <a:p>
                      <a:endParaRPr lang="en-US" dirty="0"/>
                    </a:p>
                  </a:txBody>
                  <a:tcPr/>
                </a:tc>
                <a:extLst>
                  <a:ext uri="{0D108BD9-81ED-4DB2-BD59-A6C34878D82A}">
                    <a16:rowId xmlns:a16="http://schemas.microsoft.com/office/drawing/2014/main" val="3666197481"/>
                  </a:ext>
                </a:extLst>
              </a:tr>
              <a:tr h="434578">
                <a:tc>
                  <a:txBody>
                    <a:bodyPr/>
                    <a:lstStyle/>
                    <a:p>
                      <a:pPr algn="ctr"/>
                      <a:r>
                        <a:rPr lang="en-US" sz="1400" dirty="0" err="1">
                          <a:solidFill>
                            <a:schemeClr val="tx1"/>
                          </a:solidFill>
                        </a:rPr>
                        <a:t>quality_grp</a:t>
                      </a:r>
                      <a:endParaRPr lang="en-US" sz="1400" dirty="0">
                        <a:solidFill>
                          <a:schemeClr val="tx1"/>
                        </a:solidFill>
                      </a:endParaRPr>
                    </a:p>
                  </a:txBody>
                  <a:tcPr anchor="ctr"/>
                </a:tc>
                <a:tc>
                  <a:txBody>
                    <a:bodyPr/>
                    <a:lstStyle/>
                    <a:p>
                      <a:pPr algn="ctr"/>
                      <a:r>
                        <a:rPr lang="en-US" sz="1400" dirty="0">
                          <a:solidFill>
                            <a:srgbClr val="FF0000"/>
                          </a:solidFill>
                        </a:rPr>
                        <a:t>0</a:t>
                      </a:r>
                    </a:p>
                  </a:txBody>
                  <a:tcPr anchor="ctr"/>
                </a:tc>
                <a:tc>
                  <a:txBody>
                    <a:bodyPr/>
                    <a:lstStyle/>
                    <a:p>
                      <a:pPr algn="ctr"/>
                      <a:r>
                        <a:rPr lang="en-US" sz="1400" dirty="0">
                          <a:solidFill>
                            <a:srgbClr val="FF0000"/>
                          </a:solidFill>
                        </a:rPr>
                        <a:t>1</a:t>
                      </a:r>
                    </a:p>
                  </a:txBody>
                  <a:tcPr anchor="ctr"/>
                </a:tc>
                <a:extLst>
                  <a:ext uri="{0D108BD9-81ED-4DB2-BD59-A6C34878D82A}">
                    <a16:rowId xmlns:a16="http://schemas.microsoft.com/office/drawing/2014/main" val="1722652962"/>
                  </a:ext>
                </a:extLst>
              </a:tr>
              <a:tr h="434578">
                <a:tc>
                  <a:txBody>
                    <a:bodyPr/>
                    <a:lstStyle/>
                    <a:p>
                      <a:pPr algn="ctr"/>
                      <a:r>
                        <a:rPr lang="en-US" sz="1400" dirty="0">
                          <a:solidFill>
                            <a:schemeClr val="tx1"/>
                          </a:solidFill>
                        </a:rPr>
                        <a:t>0</a:t>
                      </a:r>
                    </a:p>
                  </a:txBody>
                  <a:tcPr anchor="ctr"/>
                </a:tc>
                <a:tc>
                  <a:txBody>
                    <a:bodyPr/>
                    <a:lstStyle/>
                    <a:p>
                      <a:pPr algn="ctr"/>
                      <a:r>
                        <a:rPr lang="en-US" sz="1400" dirty="0"/>
                        <a:t>5,219</a:t>
                      </a:r>
                    </a:p>
                  </a:txBody>
                  <a:tcPr anchor="ctr"/>
                </a:tc>
                <a:tc>
                  <a:txBody>
                    <a:bodyPr/>
                    <a:lstStyle/>
                    <a:p>
                      <a:pPr algn="ctr"/>
                      <a:r>
                        <a:rPr lang="en-US" sz="1400" dirty="0"/>
                        <a:t>1</a:t>
                      </a:r>
                    </a:p>
                  </a:txBody>
                  <a:tcPr anchor="ctr"/>
                </a:tc>
                <a:extLst>
                  <a:ext uri="{0D108BD9-81ED-4DB2-BD59-A6C34878D82A}">
                    <a16:rowId xmlns:a16="http://schemas.microsoft.com/office/drawing/2014/main" val="742877646"/>
                  </a:ext>
                </a:extLst>
              </a:tr>
              <a:tr h="434578">
                <a:tc>
                  <a:txBody>
                    <a:bodyPr/>
                    <a:lstStyle/>
                    <a:p>
                      <a:pPr algn="ctr"/>
                      <a:r>
                        <a:rPr lang="en-US" sz="1400" dirty="0">
                          <a:solidFill>
                            <a:schemeClr val="tx1"/>
                          </a:solidFill>
                        </a:rPr>
                        <a:t>1</a:t>
                      </a:r>
                    </a:p>
                  </a:txBody>
                  <a:tcPr anchor="ctr"/>
                </a:tc>
                <a:tc>
                  <a:txBody>
                    <a:bodyPr/>
                    <a:lstStyle/>
                    <a:p>
                      <a:pPr algn="ctr"/>
                      <a:r>
                        <a:rPr lang="en-US" sz="1400" dirty="0"/>
                        <a:t>1</a:t>
                      </a:r>
                    </a:p>
                  </a:txBody>
                  <a:tcPr anchor="ctr"/>
                </a:tc>
                <a:tc>
                  <a:txBody>
                    <a:bodyPr/>
                    <a:lstStyle/>
                    <a:p>
                      <a:pPr algn="ctr"/>
                      <a:r>
                        <a:rPr lang="en-US" sz="1400" dirty="0"/>
                        <a:t>1,276</a:t>
                      </a:r>
                    </a:p>
                  </a:txBody>
                  <a:tcPr anchor="ctr"/>
                </a:tc>
                <a:extLst>
                  <a:ext uri="{0D108BD9-81ED-4DB2-BD59-A6C34878D82A}">
                    <a16:rowId xmlns:a16="http://schemas.microsoft.com/office/drawing/2014/main" val="2826965067"/>
                  </a:ext>
                </a:extLst>
              </a:tr>
            </a:tbl>
          </a:graphicData>
        </a:graphic>
      </p:graphicFrame>
    </p:spTree>
    <p:extLst>
      <p:ext uri="{BB962C8B-B14F-4D97-AF65-F5344CB8AC3E}">
        <p14:creationId xmlns:p14="http://schemas.microsoft.com/office/powerpoint/2010/main" val="19704536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Gradient Boosting: Pros</a:t>
            </a:r>
          </a:p>
        </p:txBody>
      </p:sp>
      <p:sp>
        <p:nvSpPr>
          <p:cNvPr id="3" name="Content Placeholder 2"/>
          <p:cNvSpPr>
            <a:spLocks noGrp="1"/>
          </p:cNvSpPr>
          <p:nvPr>
            <p:ph idx="1"/>
          </p:nvPr>
        </p:nvSpPr>
        <p:spPr/>
        <p:txBody>
          <a:bodyPr>
            <a:normAutofit lnSpcReduction="10000"/>
          </a:bodyPr>
          <a:lstStyle/>
          <a:p>
            <a:r>
              <a:rPr lang="en-US" dirty="0"/>
              <a:t>The gradient boosting algorithm is really easy to use, and it runs fast.</a:t>
            </a:r>
          </a:p>
          <a:p>
            <a:pPr lvl="1"/>
            <a:r>
              <a:rPr lang="en-US" dirty="0"/>
              <a:t>The algorithm works, in theory, with any base learners</a:t>
            </a:r>
          </a:p>
          <a:p>
            <a:pPr lvl="1"/>
            <a:r>
              <a:rPr lang="en-US" dirty="0"/>
              <a:t>Avoids the often confused choices of convergence criteria (because, it basically have none, except the number of boosting steps)</a:t>
            </a:r>
          </a:p>
          <a:p>
            <a:pPr lvl="1"/>
            <a:r>
              <a:rPr lang="en-US" dirty="0"/>
              <a:t>It does not need to know the original learning algorithm (e.g., neural network or support vector machine)</a:t>
            </a:r>
          </a:p>
          <a:p>
            <a:r>
              <a:rPr lang="en-US" dirty="0"/>
              <a:t>The decision tree base learner inherits the favorable merits of tree</a:t>
            </a:r>
          </a:p>
          <a:p>
            <a:pPr lvl="1"/>
            <a:r>
              <a:rPr lang="en-US" dirty="0"/>
              <a:t>Robustness against outliers and extreme values</a:t>
            </a:r>
          </a:p>
          <a:p>
            <a:pPr lvl="1"/>
            <a:r>
              <a:rPr lang="en-US" dirty="0"/>
              <a:t>Unnecessary to transform input variables</a:t>
            </a:r>
          </a:p>
          <a:p>
            <a:pPr lvl="1"/>
            <a:r>
              <a:rPr lang="en-US" dirty="0"/>
              <a:t>A built-in mechanism to select input variables</a:t>
            </a:r>
          </a:p>
          <a:p>
            <a:pPr lvl="1"/>
            <a:r>
              <a:rPr lang="en-US" dirty="0"/>
              <a:t>Ability to handle missing values in input variables</a:t>
            </a:r>
          </a:p>
          <a:p>
            <a:pPr marL="0"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41</a:t>
            </a:fld>
            <a:endParaRPr lang="en-US" dirty="0"/>
          </a:p>
        </p:txBody>
      </p:sp>
      <p:pic>
        <p:nvPicPr>
          <p:cNvPr id="6" name="Picture 5">
            <a:extLst>
              <a:ext uri="{FF2B5EF4-FFF2-40B4-BE49-F238E27FC236}">
                <a16:creationId xmlns:a16="http://schemas.microsoft.com/office/drawing/2014/main" id="{8BECA593-D717-47A0-9B2E-F413D3220B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933197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Gradient Boosting: Cons</a:t>
            </a:r>
          </a:p>
        </p:txBody>
      </p:sp>
      <p:sp>
        <p:nvSpPr>
          <p:cNvPr id="3" name="Content Placeholder 2"/>
          <p:cNvSpPr>
            <a:spLocks noGrp="1"/>
          </p:cNvSpPr>
          <p:nvPr>
            <p:ph idx="1"/>
          </p:nvPr>
        </p:nvSpPr>
        <p:spPr/>
        <p:txBody>
          <a:bodyPr>
            <a:normAutofit/>
          </a:bodyPr>
          <a:lstStyle/>
          <a:p>
            <a:r>
              <a:rPr lang="en-US" dirty="0"/>
              <a:t>The gradient boosting algorithm is difficult to deploy.</a:t>
            </a:r>
          </a:p>
          <a:p>
            <a:pPr lvl="1"/>
            <a:r>
              <a:rPr lang="en-US" dirty="0"/>
              <a:t>Because it actually produced many base learners like most Bagging and the AdaBoost algorithm</a:t>
            </a:r>
          </a:p>
          <a:p>
            <a:pPr lvl="1"/>
            <a:r>
              <a:rPr lang="en-US" dirty="0"/>
              <a:t>Special attention is needed to ensure all base learners return valid scores</a:t>
            </a:r>
          </a:p>
          <a:p>
            <a:r>
              <a:rPr lang="en-US" dirty="0"/>
              <a:t>The decision tree base learner inherits the unfavorable characteristics of the tree algorithm</a:t>
            </a:r>
          </a:p>
          <a:p>
            <a:pPr lvl="1"/>
            <a:r>
              <a:rPr lang="en-US" dirty="0"/>
              <a:t>Inaccuracy due to not enough terminal nodes for smaller trees</a:t>
            </a:r>
          </a:p>
          <a:p>
            <a:pPr lvl="1"/>
            <a:r>
              <a:rPr lang="en-US" dirty="0"/>
              <a:t>Instability due to overfitting for larger trees</a:t>
            </a:r>
          </a:p>
          <a:p>
            <a:pPr lvl="1"/>
            <a:r>
              <a:rPr lang="en-US" dirty="0"/>
              <a:t>Often confusing choices of specifying a tree, e.g., maximum number of nodes, maximum number of depths, minimum observations in a node, etc.</a:t>
            </a:r>
          </a:p>
          <a:p>
            <a:pPr marL="0"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42</a:t>
            </a:fld>
            <a:endParaRPr lang="en-US" dirty="0"/>
          </a:p>
        </p:txBody>
      </p:sp>
      <p:pic>
        <p:nvPicPr>
          <p:cNvPr id="6" name="Picture 5">
            <a:extLst>
              <a:ext uri="{FF2B5EF4-FFF2-40B4-BE49-F238E27FC236}">
                <a16:creationId xmlns:a16="http://schemas.microsoft.com/office/drawing/2014/main" id="{8BECA593-D717-47A0-9B2E-F413D3220B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5689699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Model Stacking: Overview</a:t>
            </a:r>
          </a:p>
        </p:txBody>
      </p:sp>
      <p:sp>
        <p:nvSpPr>
          <p:cNvPr id="3" name="Content Placeholder 2"/>
          <p:cNvSpPr>
            <a:spLocks noGrp="1"/>
          </p:cNvSpPr>
          <p:nvPr>
            <p:ph idx="1"/>
          </p:nvPr>
        </p:nvSpPr>
        <p:spPr/>
        <p:txBody>
          <a:bodyPr>
            <a:normAutofit/>
          </a:bodyPr>
          <a:lstStyle/>
          <a:p>
            <a:r>
              <a:rPr lang="en-US" dirty="0"/>
              <a:t>Model stacking is a meta-ensemble method. It contains two levels.</a:t>
            </a:r>
          </a:p>
          <a:p>
            <a:r>
              <a:rPr lang="en-US" dirty="0"/>
              <a:t>In the first level, several models are built by using different learning algorithms (e.g., logistic regression, naïve Bayes, neural networks, and support vector machines).  Each model generates its own predictions (whether predicted probabilities or predicted class)</a:t>
            </a:r>
          </a:p>
          <a:p>
            <a:r>
              <a:rPr lang="en-US" dirty="0"/>
              <a:t>In the second level, the compatible predictions are combined optimally by yet another model.</a:t>
            </a:r>
          </a:p>
        </p:txBody>
      </p:sp>
      <p:sp>
        <p:nvSpPr>
          <p:cNvPr id="7" name="Slide Number Placeholder 6"/>
          <p:cNvSpPr>
            <a:spLocks noGrp="1"/>
          </p:cNvSpPr>
          <p:nvPr>
            <p:ph type="sldNum" sz="quarter" idx="12"/>
          </p:nvPr>
        </p:nvSpPr>
        <p:spPr/>
        <p:txBody>
          <a:bodyPr/>
          <a:lstStyle/>
          <a:p>
            <a:fld id="{1C20BA80-1909-427C-B3BD-3DD8AEAFD5BE}" type="slidenum">
              <a:rPr lang="en-US" smtClean="0"/>
              <a:t>43</a:t>
            </a:fld>
            <a:endParaRPr lang="en-US" dirty="0"/>
          </a:p>
        </p:txBody>
      </p:sp>
      <p:pic>
        <p:nvPicPr>
          <p:cNvPr id="6" name="Picture 5">
            <a:extLst>
              <a:ext uri="{FF2B5EF4-FFF2-40B4-BE49-F238E27FC236}">
                <a16:creationId xmlns:a16="http://schemas.microsoft.com/office/drawing/2014/main" id="{8BECA593-D717-47A0-9B2E-F413D3220B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4093309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Model Stacking: Second Level</a:t>
            </a:r>
          </a:p>
        </p:txBody>
      </p:sp>
      <p:sp>
        <p:nvSpPr>
          <p:cNvPr id="3" name="Content Placeholder 2"/>
          <p:cNvSpPr>
            <a:spLocks noGrp="1"/>
          </p:cNvSpPr>
          <p:nvPr>
            <p:ph idx="1"/>
          </p:nvPr>
        </p:nvSpPr>
        <p:spPr/>
        <p:txBody>
          <a:bodyPr>
            <a:normAutofit/>
          </a:bodyPr>
          <a:lstStyle/>
          <a:p>
            <a:r>
              <a:rPr lang="en-US" dirty="0"/>
              <a:t>Interval Target Variable</a:t>
            </a:r>
          </a:p>
          <a:p>
            <a:pPr lvl="1"/>
            <a:r>
              <a:rPr lang="en-US" dirty="0"/>
              <a:t>The predicted values from the first level models are inputs to a regression model.</a:t>
            </a:r>
          </a:p>
          <a:p>
            <a:pPr lvl="1"/>
            <a:r>
              <a:rPr lang="en-US" dirty="0"/>
              <a:t>The original target values are the dependent values of that regression.</a:t>
            </a:r>
          </a:p>
          <a:p>
            <a:r>
              <a:rPr lang="en-US" dirty="0"/>
              <a:t>Categorial Target Variable</a:t>
            </a:r>
          </a:p>
          <a:p>
            <a:pPr lvl="1"/>
            <a:r>
              <a:rPr lang="en-US" dirty="0"/>
              <a:t>The predicted values from the first level models are inputs to a logistic regression model.</a:t>
            </a:r>
          </a:p>
          <a:p>
            <a:pPr lvl="1"/>
            <a:r>
              <a:rPr lang="en-US" dirty="0"/>
              <a:t>The original target categories are the dependent values of that logistic regression.</a:t>
            </a:r>
          </a:p>
        </p:txBody>
      </p:sp>
      <p:sp>
        <p:nvSpPr>
          <p:cNvPr id="7" name="Slide Number Placeholder 6"/>
          <p:cNvSpPr>
            <a:spLocks noGrp="1"/>
          </p:cNvSpPr>
          <p:nvPr>
            <p:ph type="sldNum" sz="quarter" idx="12"/>
          </p:nvPr>
        </p:nvSpPr>
        <p:spPr/>
        <p:txBody>
          <a:bodyPr/>
          <a:lstStyle/>
          <a:p>
            <a:fld id="{1C20BA80-1909-427C-B3BD-3DD8AEAFD5BE}" type="slidenum">
              <a:rPr lang="en-US" smtClean="0"/>
              <a:t>44</a:t>
            </a:fld>
            <a:endParaRPr lang="en-US" dirty="0"/>
          </a:p>
        </p:txBody>
      </p:sp>
      <p:pic>
        <p:nvPicPr>
          <p:cNvPr id="6" name="Picture 5">
            <a:extLst>
              <a:ext uri="{FF2B5EF4-FFF2-40B4-BE49-F238E27FC236}">
                <a16:creationId xmlns:a16="http://schemas.microsoft.com/office/drawing/2014/main" id="{8BECA593-D717-47A0-9B2E-F413D3220B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5605540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Model Stacking: References</a:t>
            </a:r>
          </a:p>
        </p:txBody>
      </p:sp>
      <p:sp>
        <p:nvSpPr>
          <p:cNvPr id="3" name="Content Placeholder 2"/>
          <p:cNvSpPr>
            <a:spLocks noGrp="1"/>
          </p:cNvSpPr>
          <p:nvPr>
            <p:ph idx="1"/>
          </p:nvPr>
        </p:nvSpPr>
        <p:spPr/>
        <p:txBody>
          <a:bodyPr>
            <a:normAutofit lnSpcReduction="10000"/>
          </a:bodyPr>
          <a:lstStyle/>
          <a:p>
            <a:r>
              <a:rPr lang="en-US" dirty="0"/>
              <a:t>Joseph Sill, Gabor </a:t>
            </a:r>
            <a:r>
              <a:rPr lang="en-US" dirty="0" err="1"/>
              <a:t>Takacs</a:t>
            </a:r>
            <a:r>
              <a:rPr lang="en-US" dirty="0"/>
              <a:t>, Lester Mackey, and David Lin (2009). </a:t>
            </a:r>
            <a:r>
              <a:rPr lang="en-US" dirty="0">
                <a:hlinkClick r:id="rId3"/>
              </a:rPr>
              <a:t>https://www.researchgate.net/publication/45882061_Feature-Weighted_Linear_Stacking</a:t>
            </a:r>
            <a:r>
              <a:rPr lang="en-US" dirty="0"/>
              <a:t> </a:t>
            </a:r>
          </a:p>
          <a:p>
            <a:r>
              <a:rPr lang="en-US" dirty="0" err="1"/>
              <a:t>Funda</a:t>
            </a:r>
            <a:r>
              <a:rPr lang="en-US" dirty="0"/>
              <a:t> </a:t>
            </a:r>
            <a:r>
              <a:rPr lang="en-US" dirty="0" err="1"/>
              <a:t>Gunes</a:t>
            </a:r>
            <a:r>
              <a:rPr lang="en-US" dirty="0"/>
              <a:t>, Russ Wolfinger, and Pei-Yi Tan (2017). Stacked Ensemble Models for Improved Prediction Accuracy, Proceedings of the SAS Global Forum 2017, Orlando, Florida. </a:t>
            </a:r>
            <a:r>
              <a:rPr lang="en-US" dirty="0">
                <a:hlinkClick r:id="rId4"/>
              </a:rPr>
              <a:t>https://support.sas.com/resources/papers/proceedings17/SAS0437-2017.pdf</a:t>
            </a:r>
            <a:r>
              <a:rPr lang="en-US" dirty="0"/>
              <a:t> </a:t>
            </a:r>
          </a:p>
          <a:p>
            <a:r>
              <a:rPr lang="en-US" dirty="0"/>
              <a:t>The Python </a:t>
            </a:r>
            <a:r>
              <a:rPr lang="en-US" dirty="0" err="1"/>
              <a:t>mlxtend</a:t>
            </a:r>
            <a:r>
              <a:rPr lang="en-US" dirty="0"/>
              <a:t> module. (We used </a:t>
            </a:r>
            <a:r>
              <a:rPr lang="en-US" dirty="0" err="1"/>
              <a:t>mlxtend</a:t>
            </a:r>
            <a:r>
              <a:rPr lang="en-US" dirty="0"/>
              <a:t> for Association Rule) </a:t>
            </a:r>
            <a:r>
              <a:rPr lang="en-US" dirty="0">
                <a:hlinkClick r:id="rId5"/>
              </a:rPr>
              <a:t>http://rasbt.github.io/mlxtend/user_guide/classifier/StackingClassifier/</a:t>
            </a:r>
            <a:r>
              <a:rPr lang="en-US" dirty="0"/>
              <a:t> </a:t>
            </a:r>
          </a:p>
        </p:txBody>
      </p:sp>
      <p:sp>
        <p:nvSpPr>
          <p:cNvPr id="7" name="Slide Number Placeholder 6"/>
          <p:cNvSpPr>
            <a:spLocks noGrp="1"/>
          </p:cNvSpPr>
          <p:nvPr>
            <p:ph type="sldNum" sz="quarter" idx="12"/>
          </p:nvPr>
        </p:nvSpPr>
        <p:spPr/>
        <p:txBody>
          <a:bodyPr/>
          <a:lstStyle/>
          <a:p>
            <a:fld id="{1C20BA80-1909-427C-B3BD-3DD8AEAFD5BE}" type="slidenum">
              <a:rPr lang="en-US" smtClean="0"/>
              <a:t>45</a:t>
            </a:fld>
            <a:endParaRPr lang="en-US" dirty="0"/>
          </a:p>
        </p:txBody>
      </p:sp>
      <p:pic>
        <p:nvPicPr>
          <p:cNvPr id="6" name="Picture 5">
            <a:extLst>
              <a:ext uri="{FF2B5EF4-FFF2-40B4-BE49-F238E27FC236}">
                <a16:creationId xmlns:a16="http://schemas.microsoft.com/office/drawing/2014/main" id="{8BECA593-D717-47A0-9B2E-F413D3220B6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6848426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Final Exam</a:t>
            </a:r>
          </a:p>
        </p:txBody>
      </p:sp>
      <p:sp>
        <p:nvSpPr>
          <p:cNvPr id="3" name="Content Placeholder 2"/>
          <p:cNvSpPr>
            <a:spLocks noGrp="1"/>
          </p:cNvSpPr>
          <p:nvPr>
            <p:ph idx="1"/>
          </p:nvPr>
        </p:nvSpPr>
        <p:spPr/>
        <p:txBody>
          <a:bodyPr>
            <a:normAutofit/>
          </a:bodyPr>
          <a:lstStyle/>
          <a:p>
            <a:r>
              <a:rPr lang="en-US" dirty="0"/>
              <a:t>The Final Exam will have only one question</a:t>
            </a:r>
          </a:p>
          <a:p>
            <a:r>
              <a:rPr lang="en-US" dirty="0"/>
              <a:t>The question along with the grading scheme will be available at 6 PM on November 30, 2018</a:t>
            </a:r>
          </a:p>
          <a:p>
            <a:r>
              <a:rPr lang="en-US" dirty="0"/>
              <a:t>Submit your answer no later than 9 PM on December 5, 2018</a:t>
            </a:r>
          </a:p>
          <a:p>
            <a:r>
              <a:rPr lang="en-US" dirty="0"/>
              <a:t>Instructor Office Hour 4 – 6 PM on December 3, 2018.</a:t>
            </a:r>
          </a:p>
          <a:p>
            <a:pPr marL="0"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46</a:t>
            </a:fld>
            <a:endParaRPr lang="en-US" dirty="0"/>
          </a:p>
        </p:txBody>
      </p:sp>
      <p:pic>
        <p:nvPicPr>
          <p:cNvPr id="6" name="Picture 5">
            <a:extLst>
              <a:ext uri="{FF2B5EF4-FFF2-40B4-BE49-F238E27FC236}">
                <a16:creationId xmlns:a16="http://schemas.microsoft.com/office/drawing/2014/main" id="{8BECA593-D717-47A0-9B2E-F413D3220B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4202492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What is the Regression Line of Y on X?</a:t>
            </a:r>
          </a:p>
        </p:txBody>
      </p:sp>
      <p:sp>
        <p:nvSpPr>
          <p:cNvPr id="3" name="Content Placeholder 2"/>
          <p:cNvSpPr>
            <a:spLocks noGrp="1"/>
          </p:cNvSpPr>
          <p:nvPr>
            <p:ph idx="1"/>
          </p:nvPr>
        </p:nvSpPr>
        <p:spPr/>
        <p:txBody>
          <a:bodyPr>
            <a:normAutofit/>
          </a:bodyPr>
          <a:lstStyle/>
          <a:p>
            <a:pPr marL="0" indent="0">
              <a:buNone/>
            </a:pPr>
            <a:r>
              <a:rPr lang="en-US" b="1" dirty="0"/>
              <a:t>A Mission Impossible?</a:t>
            </a:r>
          </a:p>
          <a:p>
            <a:r>
              <a:rPr lang="en-US" dirty="0"/>
              <a:t>However, you </a:t>
            </a:r>
            <a:r>
              <a:rPr lang="en-US" b="1" dirty="0"/>
              <a:t>do</a:t>
            </a:r>
            <a:r>
              <a:rPr lang="en-US" dirty="0"/>
              <a:t> believe that there is a weak relationship between X and Y.  Therefore, you want to recover the original regression line.</a:t>
            </a:r>
          </a:p>
          <a:p>
            <a:r>
              <a:rPr lang="en-US" dirty="0"/>
              <a:t>How can you build the original regression line without the original target variable Y?</a:t>
            </a:r>
          </a:p>
          <a:p>
            <a:r>
              <a:rPr lang="en-US" dirty="0"/>
              <a:t>The solution is to build a regression line of the residuals on X.</a:t>
            </a:r>
          </a:p>
        </p:txBody>
      </p:sp>
      <p:sp>
        <p:nvSpPr>
          <p:cNvPr id="7" name="Slide Number Placeholder 6"/>
          <p:cNvSpPr>
            <a:spLocks noGrp="1"/>
          </p:cNvSpPr>
          <p:nvPr>
            <p:ph type="sldNum" sz="quarter" idx="12"/>
          </p:nvPr>
        </p:nvSpPr>
        <p:spPr/>
        <p:txBody>
          <a:bodyPr/>
          <a:lstStyle/>
          <a:p>
            <a:fld id="{1C20BA80-1909-427C-B3BD-3DD8AEAFD5BE}" type="slidenum">
              <a:rPr lang="en-US" smtClean="0"/>
              <a:t>5</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958474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What is the Regression Line of Y on X?</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The original regression line is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𝑎</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𝑏</m:t>
                        </m:r>
                      </m:e>
                    </m:acc>
                    <m:r>
                      <a:rPr lang="en-US" b="0" i="1" smtClean="0">
                        <a:latin typeface="Cambria Math" panose="02040503050406030204" pitchFamily="18" charset="0"/>
                      </a:rPr>
                      <m:t>𝑥</m:t>
                    </m:r>
                  </m:oMath>
                </a14:m>
                <a:r>
                  <a:rPr lang="en-US" dirty="0"/>
                  <a:t>.</a:t>
                </a:r>
              </a:p>
              <a:p>
                <a:r>
                  <a:rPr lang="en-US" dirty="0"/>
                  <a:t>The intern gave you this regression line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a14:m>
                <a:r>
                  <a:rPr lang="en-US" dirty="0"/>
                  <a:t>.</a:t>
                </a:r>
              </a:p>
              <a:p>
                <a:r>
                  <a:rPr lang="en-US" dirty="0"/>
                  <a:t>Rewrite the original regression line as</a:t>
                </a:r>
              </a:p>
              <a:p>
                <a:pPr marL="0" indent="0">
                  <a:buNone/>
                </a:pPr>
                <a:r>
                  <a:rPr lang="en-US" dirty="0"/>
                  <a:t>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𝑎</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𝑏</m:t>
                        </m:r>
                      </m:e>
                    </m:acc>
                    <m:r>
                      <a:rPr lang="en-US" i="1">
                        <a:latin typeface="Cambria Math" panose="02040503050406030204" pitchFamily="18" charset="0"/>
                      </a:rPr>
                      <m:t>𝑥</m:t>
                    </m:r>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𝑎</m:t>
                        </m:r>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𝑏</m:t>
                        </m:r>
                      </m:e>
                    </m:acc>
                    <m:r>
                      <a:rPr lang="en-US" i="1">
                        <a:latin typeface="Cambria Math" panose="02040503050406030204" pitchFamily="18" charset="0"/>
                      </a:rPr>
                      <m:t>𝑥</m:t>
                    </m:r>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b="0" i="1" smtClean="0">
                        <a:latin typeface="Cambria Math" panose="02040503050406030204" pitchFamily="18" charset="0"/>
                      </a:rPr>
                      <m:t>+</m:t>
                    </m:r>
                    <m:d>
                      <m:dPr>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𝑎</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𝑏</m:t>
                            </m:r>
                          </m:e>
                        </m:acc>
                        <m:r>
                          <a:rPr lang="en-US" i="1">
                            <a:latin typeface="Cambria Math" panose="02040503050406030204" pitchFamily="18" charset="0"/>
                          </a:rPr>
                          <m:t>𝑥</m:t>
                        </m:r>
                      </m:e>
                    </m:d>
                  </m:oMath>
                </a14:m>
                <a:r>
                  <a:rPr lang="en-US" dirty="0"/>
                  <a:t>.</a:t>
                </a:r>
              </a:p>
              <a:p>
                <a:r>
                  <a:rPr lang="en-US" dirty="0"/>
                  <a:t>Thus,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b="0" i="1" smtClean="0">
                        <a:latin typeface="Cambria Math" panose="02040503050406030204" pitchFamily="18" charset="0"/>
                      </a:rPr>
                      <m:t>=</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𝑎</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𝑏</m:t>
                        </m:r>
                      </m:e>
                    </m:acc>
                    <m:r>
                      <a:rPr lang="en-US" i="1">
                        <a:latin typeface="Cambria Math" panose="02040503050406030204" pitchFamily="18" charset="0"/>
                      </a:rPr>
                      <m:t>𝑥</m:t>
                    </m:r>
                  </m:oMath>
                </a14:m>
                <a:r>
                  <a:rPr lang="en-US" dirty="0"/>
                  <a:t> where the term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oMath>
                </a14:m>
                <a:r>
                  <a:rPr lang="en-US" dirty="0"/>
                  <a:t> are residuals.</a:t>
                </a:r>
              </a:p>
              <a:p>
                <a:r>
                  <a:rPr lang="en-US" dirty="0"/>
                  <a:t>If we build a regression line of the residual on X, then we may get the coefficients of the original regression line.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182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6</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521086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What is the Regression Line of Y on X?</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We built a regression line of the residual on X, the coefficients of that regression line are Intercept = -0.26566792 and Slope = 0.08855597.</a:t>
                </a:r>
              </a:p>
              <a:p>
                <a:r>
                  <a:rPr lang="en-US" dirty="0"/>
                  <a:t>That residual regression line is</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r>
                        <m:rPr>
                          <m:nor/>
                        </m:rPr>
                        <a:rPr lang="en-US" dirty="0"/>
                        <m:t>50.01613046</m:t>
                      </m:r>
                      <m:r>
                        <a:rPr lang="en-US" i="1">
                          <a:latin typeface="Cambria Math" panose="02040503050406030204" pitchFamily="18" charset="0"/>
                        </a:rPr>
                        <m:t>=</m:t>
                      </m:r>
                      <m:r>
                        <m:rPr>
                          <m:nor/>
                        </m:rPr>
                        <a:rPr lang="en-US" dirty="0"/>
                        <m:t>−0.26566792</m:t>
                      </m:r>
                      <m:r>
                        <a:rPr lang="en-US" i="1">
                          <a:latin typeface="Cambria Math" panose="02040503050406030204" pitchFamily="18" charset="0"/>
                        </a:rPr>
                        <m:t>+</m:t>
                      </m:r>
                      <m:r>
                        <m:rPr>
                          <m:nor/>
                        </m:rPr>
                        <a:rPr lang="en-US" dirty="0"/>
                        <m:t>0.08855597</m:t>
                      </m:r>
                      <m:r>
                        <a:rPr lang="en-US" i="1">
                          <a:latin typeface="Cambria Math" panose="02040503050406030204" pitchFamily="18" charset="0"/>
                        </a:rPr>
                        <m:t>𝑥</m:t>
                      </m:r>
                    </m:oMath>
                  </m:oMathPara>
                </a14:m>
                <a:endParaRPr lang="en-US" dirty="0"/>
              </a:p>
              <a:p>
                <a:r>
                  <a:rPr lang="en-US" dirty="0"/>
                  <a:t>The original regression line is</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r>
                        <m:rPr>
                          <m:nor/>
                        </m:rPr>
                        <a:rPr lang="en-US" b="0" i="0" smtClean="0">
                          <a:latin typeface="Cambria Math" panose="02040503050406030204" pitchFamily="18" charset="0"/>
                        </a:rPr>
                        <m:t>+ </m:t>
                      </m:r>
                      <m:r>
                        <m:rPr>
                          <m:nor/>
                        </m:rPr>
                        <a:rPr lang="en-US" dirty="0"/>
                        <m:t>50.01613046</m:t>
                      </m:r>
                      <m:r>
                        <m:rPr>
                          <m:nor/>
                        </m:rPr>
                        <a:rPr lang="en-US" b="0" i="0" dirty="0" smtClean="0"/>
                        <m:t> − </m:t>
                      </m:r>
                      <m:r>
                        <m:rPr>
                          <m:nor/>
                        </m:rPr>
                        <a:rPr lang="en-US" dirty="0"/>
                        <m:t>0.26566792</m:t>
                      </m:r>
                      <m:r>
                        <a:rPr lang="en-US" i="1">
                          <a:latin typeface="Cambria Math" panose="02040503050406030204" pitchFamily="18" charset="0"/>
                        </a:rPr>
                        <m:t>+</m:t>
                      </m:r>
                      <m:r>
                        <m:rPr>
                          <m:nor/>
                        </m:rPr>
                        <a:rPr lang="en-US" dirty="0"/>
                        <m:t>0.08855597</m:t>
                      </m:r>
                      <m:r>
                        <a:rPr lang="en-US" i="1">
                          <a:latin typeface="Cambria Math" panose="02040503050406030204" pitchFamily="18" charset="0"/>
                        </a:rPr>
                        <m:t>𝑥</m:t>
                      </m:r>
                      <m:r>
                        <a:rPr lang="en-US" b="0" i="1" smtClean="0">
                          <a:latin typeface="Cambria Math" panose="02040503050406030204" pitchFamily="18" charset="0"/>
                        </a:rPr>
                        <m:t>=</m:t>
                      </m:r>
                      <m:r>
                        <m:rPr>
                          <m:nor/>
                        </m:rPr>
                        <a:rPr lang="en-US" dirty="0"/>
                        <m:t>49.75046254</m:t>
                      </m:r>
                      <m:r>
                        <a:rPr lang="en-US" i="1">
                          <a:latin typeface="Cambria Math" panose="02040503050406030204" pitchFamily="18" charset="0"/>
                        </a:rPr>
                        <m:t>+</m:t>
                      </m:r>
                      <m:r>
                        <m:rPr>
                          <m:nor/>
                        </m:rPr>
                        <a:rPr lang="en-US" dirty="0"/>
                        <m:t>0.08855597</m:t>
                      </m:r>
                      <m:r>
                        <a:rPr lang="en-US" i="1">
                          <a:latin typeface="Cambria Math" panose="02040503050406030204" pitchFamily="18" charset="0"/>
                        </a:rPr>
                        <m:t>𝑥</m:t>
                      </m:r>
                    </m:oMath>
                  </m:oMathPara>
                </a14:m>
                <a:endParaRPr lang="en-US" dirty="0"/>
              </a:p>
              <a:p>
                <a:r>
                  <a:rPr lang="en-US" dirty="0"/>
                  <a:t>The R-squared of that residual regression is also the R-squared of the original regression line which is 0.00259829.</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r="-638"/>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7</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
        <p:nvSpPr>
          <p:cNvPr id="8" name="Rectangle 7">
            <a:extLst>
              <a:ext uri="{FF2B5EF4-FFF2-40B4-BE49-F238E27FC236}">
                <a16:creationId xmlns:a16="http://schemas.microsoft.com/office/drawing/2014/main" id="{F79E7D3A-D97A-460E-85D9-DC63A1F91142}"/>
              </a:ext>
            </a:extLst>
          </p:cNvPr>
          <p:cNvSpPr/>
          <p:nvPr/>
        </p:nvSpPr>
        <p:spPr>
          <a:xfrm>
            <a:off x="738656" y="6400800"/>
            <a:ext cx="4939365" cy="369332"/>
          </a:xfrm>
          <a:prstGeom prst="rect">
            <a:avLst/>
          </a:prstGeom>
        </p:spPr>
        <p:txBody>
          <a:bodyPr wrap="none">
            <a:spAutoFit/>
          </a:bodyPr>
          <a:lstStyle/>
          <a:p>
            <a:r>
              <a:rPr lang="en-US" dirty="0"/>
              <a:t>Week 15 Gradient Boosting Regression Example.py</a:t>
            </a:r>
          </a:p>
        </p:txBody>
      </p:sp>
    </p:spTree>
    <p:extLst>
      <p:ext uri="{BB962C8B-B14F-4D97-AF65-F5344CB8AC3E}">
        <p14:creationId xmlns:p14="http://schemas.microsoft.com/office/powerpoint/2010/main" val="722972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4D3FDF0-556F-49B2-9D86-BCAF5590A4B0}"/>
                  </a:ext>
                </a:extLst>
              </p:cNvPr>
              <p:cNvSpPr>
                <a:spLocks noGrp="1"/>
              </p:cNvSpPr>
              <p:nvPr>
                <p:ph idx="1"/>
              </p:nvPr>
            </p:nvSpPr>
            <p:spPr>
              <a:xfrm>
                <a:off x="8815828" y="1484565"/>
                <a:ext cx="2957072" cy="4351338"/>
              </a:xfrm>
            </p:spPr>
            <p:txBody>
              <a:bodyPr>
                <a:normAutofit/>
              </a:bodyPr>
              <a:lstStyle/>
              <a:p>
                <a:r>
                  <a:rPr lang="en-US" dirty="0"/>
                  <a:t>Regression Line (in red):</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m:rPr>
                          <m:nor/>
                        </m:rPr>
                        <a:rPr lang="en-US" b="0" i="0" smtClean="0">
                          <a:latin typeface="Cambria Math" panose="02040503050406030204" pitchFamily="18" charset="0"/>
                        </a:rPr>
                        <m:t> = </m:t>
                      </m:r>
                      <m:r>
                        <m:rPr>
                          <m:nor/>
                        </m:rPr>
                        <a:rPr lang="en-US" dirty="0"/>
                        <m:t>49.75046254</m:t>
                      </m:r>
                      <m:r>
                        <a:rPr lang="en-US" i="1">
                          <a:latin typeface="Cambria Math" panose="02040503050406030204" pitchFamily="18" charset="0"/>
                        </a:rPr>
                        <m:t>+</m:t>
                      </m:r>
                      <m:r>
                        <m:rPr>
                          <m:nor/>
                        </m:rPr>
                        <a:rPr lang="en-US" dirty="0"/>
                        <m:t>0.08855597</m:t>
                      </m:r>
                      <m:r>
                        <a:rPr lang="en-US" i="1">
                          <a:latin typeface="Cambria Math" panose="02040503050406030204" pitchFamily="18" charset="0"/>
                        </a:rPr>
                        <m:t>𝑥</m:t>
                      </m:r>
                    </m:oMath>
                  </m:oMathPara>
                </a14:m>
                <a:endParaRPr lang="en-US" dirty="0"/>
              </a:p>
              <a:p>
                <a:r>
                  <a:rPr lang="en-US" dirty="0"/>
                  <a:t>The R-squared statistic is 0.00259829</a:t>
                </a:r>
              </a:p>
            </p:txBody>
          </p:sp>
        </mc:Choice>
        <mc:Fallback xmlns="">
          <p:sp>
            <p:nvSpPr>
              <p:cNvPr id="8" name="Content Placeholder 7">
                <a:extLst>
                  <a:ext uri="{FF2B5EF4-FFF2-40B4-BE49-F238E27FC236}">
                    <a16:creationId xmlns:a16="http://schemas.microsoft.com/office/drawing/2014/main" id="{54D3FDF0-556F-49B2-9D86-BCAF5590A4B0}"/>
                  </a:ext>
                </a:extLst>
              </p:cNvPr>
              <p:cNvSpPr>
                <a:spLocks noGrp="1" noRot="1" noChangeAspect="1" noMove="1" noResize="1" noEditPoints="1" noAdjustHandles="1" noChangeArrowheads="1" noChangeShapeType="1" noTextEdit="1"/>
              </p:cNvSpPr>
              <p:nvPr>
                <p:ph idx="1"/>
              </p:nvPr>
            </p:nvSpPr>
            <p:spPr>
              <a:xfrm>
                <a:off x="8815828" y="1484565"/>
                <a:ext cx="2957072" cy="4351338"/>
              </a:xfrm>
              <a:blipFill>
                <a:blip r:embed="rId3"/>
                <a:stretch>
                  <a:fillRect l="-3711" t="-2384"/>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b="1" dirty="0">
                <a:solidFill>
                  <a:schemeClr val="bg1"/>
                </a:solidFill>
              </a:rPr>
              <a:t>The Regression Line of Y on X</a:t>
            </a:r>
          </a:p>
        </p:txBody>
      </p:sp>
      <p:sp>
        <p:nvSpPr>
          <p:cNvPr id="7" name="Slide Number Placeholder 6"/>
          <p:cNvSpPr>
            <a:spLocks noGrp="1"/>
          </p:cNvSpPr>
          <p:nvPr>
            <p:ph type="sldNum" sz="quarter" idx="12"/>
          </p:nvPr>
        </p:nvSpPr>
        <p:spPr/>
        <p:txBody>
          <a:bodyPr/>
          <a:lstStyle/>
          <a:p>
            <a:fld id="{1C20BA80-1909-427C-B3BD-3DD8AEAFD5BE}" type="slidenum">
              <a:rPr lang="en-US" smtClean="0"/>
              <a:t>8</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3" name="Picture 2">
            <a:extLst>
              <a:ext uri="{FF2B5EF4-FFF2-40B4-BE49-F238E27FC236}">
                <a16:creationId xmlns:a16="http://schemas.microsoft.com/office/drawing/2014/main" id="{9FB1D820-984B-463D-8767-9A8166E461ED}"/>
              </a:ext>
            </a:extLst>
          </p:cNvPr>
          <p:cNvPicPr>
            <a:picLocks noChangeAspect="1"/>
          </p:cNvPicPr>
          <p:nvPr/>
        </p:nvPicPr>
        <p:blipFill>
          <a:blip r:embed="rId5"/>
          <a:stretch>
            <a:fillRect/>
          </a:stretch>
        </p:blipFill>
        <p:spPr>
          <a:xfrm>
            <a:off x="838200" y="1438653"/>
            <a:ext cx="7736062" cy="4763585"/>
          </a:xfrm>
          <a:prstGeom prst="rect">
            <a:avLst/>
          </a:prstGeom>
        </p:spPr>
      </p:pic>
      <p:sp>
        <p:nvSpPr>
          <p:cNvPr id="4" name="Rectangle 3">
            <a:extLst>
              <a:ext uri="{FF2B5EF4-FFF2-40B4-BE49-F238E27FC236}">
                <a16:creationId xmlns:a16="http://schemas.microsoft.com/office/drawing/2014/main" id="{399B1C89-F858-4092-B23B-C773B72A2F3C}"/>
              </a:ext>
            </a:extLst>
          </p:cNvPr>
          <p:cNvSpPr/>
          <p:nvPr/>
        </p:nvSpPr>
        <p:spPr>
          <a:xfrm>
            <a:off x="738656" y="6400800"/>
            <a:ext cx="4939365" cy="369332"/>
          </a:xfrm>
          <a:prstGeom prst="rect">
            <a:avLst/>
          </a:prstGeom>
        </p:spPr>
        <p:txBody>
          <a:bodyPr wrap="none">
            <a:spAutoFit/>
          </a:bodyPr>
          <a:lstStyle/>
          <a:p>
            <a:r>
              <a:rPr lang="en-US" dirty="0"/>
              <a:t>Week 15 Gradient Boosting Regression Example.py</a:t>
            </a:r>
          </a:p>
        </p:txBody>
      </p:sp>
    </p:spTree>
    <p:extLst>
      <p:ext uri="{BB962C8B-B14F-4D97-AF65-F5344CB8AC3E}">
        <p14:creationId xmlns:p14="http://schemas.microsoft.com/office/powerpoint/2010/main" val="2126650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What are the Residuals?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This particular regression line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r>
                      <a:rPr lang="en-US" b="0" i="1" smtClean="0">
                        <a:latin typeface="Cambria Math" panose="02040503050406030204" pitchFamily="18" charset="0"/>
                      </a:rPr>
                      <m:t>𝑎</m:t>
                    </m:r>
                  </m:oMath>
                </a14:m>
                <a:r>
                  <a:rPr lang="en-US" dirty="0"/>
                  <a:t> minimizes the squared error </a:t>
                </a:r>
                <a14:m>
                  <m:oMath xmlns:m="http://schemas.openxmlformats.org/officeDocument/2006/math">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e>
                      <m:sup>
                        <m:r>
                          <a:rPr lang="en-US" b="0" i="1" smtClean="0">
                            <a:latin typeface="Cambria Math" panose="02040503050406030204" pitchFamily="18" charset="0"/>
                          </a:rPr>
                          <m:t>2</m:t>
                        </m:r>
                      </m:sup>
                    </m:sSup>
                  </m:oMath>
                </a14:m>
                <a:r>
                  <a:rPr lang="en-US" dirty="0"/>
                  <a:t>.</a:t>
                </a:r>
              </a:p>
              <a:p>
                <a:r>
                  <a:rPr lang="en-US" dirty="0"/>
                  <a:t>Let us define an objective function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𝐿</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sup>
                        <m:r>
                          <a:rPr lang="en-US" i="1">
                            <a:latin typeface="Cambria Math" panose="02040503050406030204" pitchFamily="18" charset="0"/>
                          </a:rPr>
                          <m:t>2</m:t>
                        </m:r>
                      </m:sup>
                    </m:sSup>
                  </m:oMath>
                </a14:m>
                <a:endParaRPr lang="en-US" dirty="0"/>
              </a:p>
              <a:p>
                <a:r>
                  <a:rPr lang="en-US" dirty="0"/>
                  <a:t>The derivative of the objective function with respect to the predicted value is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rPr>
                          <m:t>𝐿</m:t>
                        </m:r>
                      </m:num>
                      <m:den>
                        <m:r>
                          <a:rPr lang="en-US" b="0" i="1" smtClean="0">
                            <a:latin typeface="Cambria Math" panose="02040503050406030204" pitchFamily="18" charset="0"/>
                            <a:ea typeface="Cambria Math" panose="02040503050406030204" pitchFamily="18" charset="0"/>
                          </a:rPr>
                          <m:t>𝑑</m:t>
                        </m:r>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den>
                    </m:f>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oMath>
                </a14:m>
                <a:r>
                  <a:rPr lang="en-US" dirty="0"/>
                  <a:t>.  Alternatively,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𝑑</m:t>
                        </m:r>
                        <m:r>
                          <a:rPr lang="en-US" i="1">
                            <a:latin typeface="Cambria Math" panose="02040503050406030204" pitchFamily="18" charset="0"/>
                          </a:rPr>
                          <m:t>𝐿</m:t>
                        </m:r>
                      </m:num>
                      <m:den>
                        <m:r>
                          <a:rPr lang="en-US" b="0" i="1" smtClean="0">
                            <a:latin typeface="Cambria Math" panose="02040503050406030204" pitchFamily="18" charset="0"/>
                            <a:ea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oMath>
                </a14:m>
                <a:r>
                  <a:rPr lang="en-US" dirty="0"/>
                  <a:t> . </a:t>
                </a:r>
              </a:p>
              <a:p>
                <a:r>
                  <a:rPr lang="en-US" dirty="0"/>
                  <a:t>In other words, we can interpret the residual as the negative gradient of the objective function with respect to the predicted value.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r="-870"/>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9</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542098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10047</TotalTime>
  <Words>2944</Words>
  <Application>Microsoft Office PowerPoint</Application>
  <PresentationFormat>Widescreen</PresentationFormat>
  <Paragraphs>577</Paragraphs>
  <Slides>46</Slides>
  <Notes>46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Calibri Light</vt:lpstr>
      <vt:lpstr>Cambria Math</vt:lpstr>
      <vt:lpstr>Courier New</vt:lpstr>
      <vt:lpstr>Office Theme</vt:lpstr>
      <vt:lpstr>   CS 584 Machine Learning</vt:lpstr>
      <vt:lpstr>Week 15 Agenda</vt:lpstr>
      <vt:lpstr>What is the Regression Line of Y on X?</vt:lpstr>
      <vt:lpstr>What is the Regression Line of Y on X?</vt:lpstr>
      <vt:lpstr>What is the Regression Line of Y on X?</vt:lpstr>
      <vt:lpstr>What is the Regression Line of Y on X?</vt:lpstr>
      <vt:lpstr>What is the Regression Line of Y on X?</vt:lpstr>
      <vt:lpstr>The Regression Line of Y on X</vt:lpstr>
      <vt:lpstr>What are the Residuals?</vt:lpstr>
      <vt:lpstr>The Motivation of Gradient Boosting</vt:lpstr>
      <vt:lpstr>History of Boosting Algorithms</vt:lpstr>
      <vt:lpstr>History of Boosting Algorithms</vt:lpstr>
      <vt:lpstr>Gradient Boosting (Friedman, 2001)</vt:lpstr>
      <vt:lpstr>Gradient Boosting (Friedman, 2001)</vt:lpstr>
      <vt:lpstr>Gradient Boosting (Friedman, 2001)</vt:lpstr>
      <vt:lpstr>Gradient Boosting Algorithm</vt:lpstr>
      <vt:lpstr>Least Squares Regression</vt:lpstr>
      <vt:lpstr>Least Absolute Deviation (LAD) Regression</vt:lpstr>
      <vt:lpstr>Regression Tree</vt:lpstr>
      <vt:lpstr>Regression Tree</vt:lpstr>
      <vt:lpstr>Regression Tree</vt:lpstr>
      <vt:lpstr>Binary Logistic Classification</vt:lpstr>
      <vt:lpstr>Binary Logistic Classification</vt:lpstr>
      <vt:lpstr>Binary Logistic Classification</vt:lpstr>
      <vt:lpstr>Binary Logistic Classification</vt:lpstr>
      <vt:lpstr>Binary Logistic Classification</vt:lpstr>
      <vt:lpstr>Binary Logistic Classification</vt:lpstr>
      <vt:lpstr>Composite Sine Data Example</vt:lpstr>
      <vt:lpstr>Composite Sine Data Example</vt:lpstr>
      <vt:lpstr>Composite Sine Data Example</vt:lpstr>
      <vt:lpstr>Composite Sine Data Example</vt:lpstr>
      <vt:lpstr>Composite Sine Data Example</vt:lpstr>
      <vt:lpstr>Composite Sine Data Example</vt:lpstr>
      <vt:lpstr>Composite Sine Data Example</vt:lpstr>
      <vt:lpstr>Wine Quality Classification Example</vt:lpstr>
      <vt:lpstr>Wine Quality Classification Example</vt:lpstr>
      <vt:lpstr>Wine Quality Classification Example</vt:lpstr>
      <vt:lpstr>Wine Quality Classification Example</vt:lpstr>
      <vt:lpstr>Wine Quality Classification Confusion Matrix</vt:lpstr>
      <vt:lpstr>Wine Quality Classification Confusion Matrix</vt:lpstr>
      <vt:lpstr>Gradient Boosting: Pros</vt:lpstr>
      <vt:lpstr>Gradient Boosting: Cons</vt:lpstr>
      <vt:lpstr>Model Stacking: Overview</vt:lpstr>
      <vt:lpstr>Model Stacking: Second Level</vt:lpstr>
      <vt:lpstr>Model Stacking: References</vt:lpstr>
      <vt:lpstr>Final Exam</vt:lpstr>
    </vt:vector>
  </TitlesOfParts>
  <Company>SAS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SAS Workshop for MSc Analytics</dc:title>
  <dc:creator>Ming-Long Lam</dc:creator>
  <cp:lastModifiedBy>Ming-Long Lam</cp:lastModifiedBy>
  <cp:revision>1792</cp:revision>
  <cp:lastPrinted>2014-06-20T14:10:14Z</cp:lastPrinted>
  <dcterms:created xsi:type="dcterms:W3CDTF">2014-05-31T22:30:28Z</dcterms:created>
  <dcterms:modified xsi:type="dcterms:W3CDTF">2018-11-29T02:56:12Z</dcterms:modified>
</cp:coreProperties>
</file>