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60" r:id="rId3"/>
    <p:sldId id="494" r:id="rId4"/>
    <p:sldId id="490" r:id="rId5"/>
    <p:sldId id="491" r:id="rId6"/>
    <p:sldId id="492" r:id="rId7"/>
    <p:sldId id="493" r:id="rId8"/>
    <p:sldId id="495" r:id="rId9"/>
    <p:sldId id="496" r:id="rId10"/>
    <p:sldId id="499" r:id="rId11"/>
    <p:sldId id="497" r:id="rId12"/>
    <p:sldId id="500" r:id="rId13"/>
    <p:sldId id="501" r:id="rId14"/>
    <p:sldId id="498" r:id="rId15"/>
    <p:sldId id="569" r:id="rId16"/>
    <p:sldId id="502" r:id="rId17"/>
    <p:sldId id="504" r:id="rId18"/>
    <p:sldId id="505" r:id="rId19"/>
    <p:sldId id="503" r:id="rId20"/>
    <p:sldId id="507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68" r:id="rId31"/>
    <p:sldId id="570" r:id="rId32"/>
    <p:sldId id="571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47" r:id="rId45"/>
    <p:sldId id="572" r:id="rId46"/>
    <p:sldId id="576" r:id="rId47"/>
    <p:sldId id="573" r:id="rId48"/>
    <p:sldId id="574" r:id="rId49"/>
    <p:sldId id="577" r:id="rId50"/>
    <p:sldId id="575" r:id="rId51"/>
    <p:sldId id="579" r:id="rId52"/>
    <p:sldId id="580" r:id="rId53"/>
    <p:sldId id="581" r:id="rId54"/>
    <p:sldId id="567" r:id="rId5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0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2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3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51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7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2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60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57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7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9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1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7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3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0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7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9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1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43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4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96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46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039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14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737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420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09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0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86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10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4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50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084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13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8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5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eighbors.html#unsupervised-neighbor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eighbors.html#unsupervised-neighbors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2</a:t>
            </a:r>
          </a:p>
          <a:p>
            <a:r>
              <a:rPr lang="en-US" sz="4000" dirty="0"/>
              <a:t>August 29,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the bin-width.</a:t>
            </a:r>
          </a:p>
          <a:p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be the mid-point of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bin. Let us represent the bin by this interval (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– </a:t>
            </a:r>
            <a:r>
              <a:rPr lang="en-US" i="1" dirty="0"/>
              <a:t>h</a:t>
            </a:r>
            <a:r>
              <a:rPr lang="en-US" dirty="0"/>
              <a:t>/2,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dirty="0"/>
              <a:t>/2]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Let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be the number of observations in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bin. Let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Thus, the area of the rectangle that represents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bin is </a:t>
            </a:r>
            <a:r>
              <a:rPr lang="en-US" i="1" dirty="0"/>
              <a:t>h</a:t>
            </a:r>
            <a:r>
              <a:rPr lang="en-US" dirty="0"/>
              <a:t> *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.</a:t>
            </a:r>
          </a:p>
          <a:p>
            <a:r>
              <a:rPr lang="en-US" dirty="0"/>
              <a:t>The total area of all the rectangles is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dirty="0"/>
              <a:t> (</a:t>
            </a:r>
            <a:r>
              <a:rPr lang="en-US" i="1" dirty="0"/>
              <a:t>h</a:t>
            </a:r>
            <a:r>
              <a:rPr lang="en-US" dirty="0"/>
              <a:t> *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) = h *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= h * </a:t>
            </a:r>
            <a:r>
              <a:rPr lang="en-US" i="1" dirty="0"/>
              <a:t>N.</a:t>
            </a:r>
            <a:endParaRPr lang="en-US" dirty="0"/>
          </a:p>
          <a:p>
            <a:r>
              <a:rPr lang="en-US" dirty="0"/>
              <a:t>Since the area of a density must be one, we need to divide the area of each rectangle by </a:t>
            </a:r>
            <a:r>
              <a:rPr lang="en-US" i="1" dirty="0"/>
              <a:t>Nh</a:t>
            </a:r>
            <a:r>
              <a:rPr lang="en-US" dirty="0"/>
              <a:t>.</a:t>
            </a:r>
          </a:p>
          <a:p>
            <a:r>
              <a:rPr lang="en-US" dirty="0"/>
              <a:t>Since the base of the rectangle is always </a:t>
            </a:r>
            <a:r>
              <a:rPr lang="en-US" i="1" dirty="0"/>
              <a:t>h</a:t>
            </a:r>
            <a:r>
              <a:rPr lang="en-US" dirty="0"/>
              <a:t>, therefore, the height of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rectangle in the density estimator is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/ </a:t>
            </a:r>
            <a:r>
              <a:rPr lang="en-US" i="1" dirty="0"/>
              <a:t>Nh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density estimate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are the observations and the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:r>
                  <a:rPr lang="en-US" i="1" dirty="0"/>
                  <a:t>N</a:t>
                </a:r>
                <a:r>
                  <a:rPr lang="en-US" dirty="0"/>
                  <a:t> = 8 and the observations are 0.4, 0.6, 0.7, 1.9, 2.4,	6.1, 6.2, and 7.3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h</a:t>
                </a:r>
                <a:r>
                  <a:rPr lang="en-US" dirty="0"/>
                  <a:t> = 2,  choose mid-points as 1, 3, 5, and 7. Consider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density estimate for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:r>
                  <a:rPr lang="en-US" i="1" dirty="0"/>
                  <a:t>w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) / (</a:t>
                </a:r>
                <a:r>
                  <a:rPr lang="en-US" i="1" dirty="0"/>
                  <a:t>Nh</a:t>
                </a:r>
                <a:r>
                  <a:rPr lang="en-US" dirty="0"/>
                  <a:t>) = 4 / (8*2) = 0.25.</a:t>
                </a:r>
              </a:p>
              <a:p>
                <a:r>
                  <a:rPr lang="en-US" dirty="0"/>
                  <a:t>The density estimates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0.25,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= 0.0625,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= 0,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/>
                  <a:t> = 0.1875.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28AEBB-8591-4EC9-A36F-CCC6B256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85331"/>
              </p:ext>
            </p:extLst>
          </p:nvPr>
        </p:nvGraphicFramePr>
        <p:xfrm>
          <a:off x="1207774" y="3131820"/>
          <a:ext cx="10146026" cy="1308735"/>
        </p:xfrm>
        <a:graphic>
          <a:graphicData uri="http://schemas.openxmlformats.org/drawingml/2006/table">
            <a:tbl>
              <a:tblPr/>
              <a:tblGrid>
                <a:gridCol w="2275170">
                  <a:extLst>
                    <a:ext uri="{9D8B030D-6E8A-4147-A177-3AD203B41FA5}">
                      <a16:colId xmlns:a16="http://schemas.microsoft.com/office/drawing/2014/main" val="1353959852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4205889433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398644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1403211240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5908865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7012510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3415436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678627601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618030372"/>
                    </a:ext>
                  </a:extLst>
                </a:gridCol>
              </a:tblGrid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3659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2800" i="1" dirty="0"/>
                        <a:t>m</a:t>
                      </a:r>
                      <a:r>
                        <a:rPr lang="en-US" sz="2800" i="1" baseline="-25000" dirty="0"/>
                        <a:t>1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)/2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6260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5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41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14A0AB-7A00-4F4F-9249-B869F7640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85193"/>
              </p:ext>
            </p:extLst>
          </p:nvPr>
        </p:nvGraphicFramePr>
        <p:xfrm>
          <a:off x="7783032" y="1027906"/>
          <a:ext cx="1908810" cy="170307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37531186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8706750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h=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11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06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34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132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7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16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C30508-FF6E-46F9-877C-AC39493C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64697"/>
              </p:ext>
            </p:extLst>
          </p:nvPr>
        </p:nvGraphicFramePr>
        <p:xfrm>
          <a:off x="7783032" y="3298666"/>
          <a:ext cx="1908810" cy="283845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88962056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416262000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3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4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53488"/>
                  </a:ext>
                </a:extLst>
              </a:tr>
              <a:tr h="1581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3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2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86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53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0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8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2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308A9-B37A-4BE6-B111-2B34ADBA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36493"/>
              </p:ext>
            </p:extLst>
          </p:nvPr>
        </p:nvGraphicFramePr>
        <p:xfrm>
          <a:off x="10075146" y="1027906"/>
          <a:ext cx="1825788" cy="5109210"/>
        </p:xfrm>
        <a:graphic>
          <a:graphicData uri="http://schemas.openxmlformats.org/drawingml/2006/table">
            <a:tbl>
              <a:tblPr/>
              <a:tblGrid>
                <a:gridCol w="912894">
                  <a:extLst>
                    <a:ext uri="{9D8B030D-6E8A-4147-A177-3AD203B41FA5}">
                      <a16:colId xmlns:a16="http://schemas.microsoft.com/office/drawing/2014/main" val="2907499562"/>
                    </a:ext>
                  </a:extLst>
                </a:gridCol>
                <a:gridCol w="912894">
                  <a:extLst>
                    <a:ext uri="{9D8B030D-6E8A-4147-A177-3AD203B41FA5}">
                      <a16:colId xmlns:a16="http://schemas.microsoft.com/office/drawing/2014/main" val="299786674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9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71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16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54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304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28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10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55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93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132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29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0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13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97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65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885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525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08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281B3BB-70AA-4072-9240-95ADC03A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0" y="1508760"/>
            <a:ext cx="7406640" cy="4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Specify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</m:oMath>
                </a14:m>
                <a:r>
                  <a:rPr lang="en-US" dirty="0"/>
                  <a:t> where IQR is the Interquartile Range</a:t>
                </a:r>
              </a:p>
              <a:p>
                <a:r>
                  <a:rPr lang="en-US" dirty="0"/>
                  <a:t>Suggested by </a:t>
                </a:r>
                <a:r>
                  <a:rPr lang="en-US" dirty="0" err="1"/>
                  <a:t>Izenman</a:t>
                </a:r>
                <a:r>
                  <a:rPr lang="en-US" dirty="0"/>
                  <a:t>, A. J. (1991). Recent developments in nonparametric density estimation. </a:t>
                </a:r>
                <a:r>
                  <a:rPr lang="en-US" i="1" dirty="0"/>
                  <a:t>Journal of the American Statistical Association</a:t>
                </a:r>
                <a:r>
                  <a:rPr lang="en-US" dirty="0"/>
                  <a:t>, v.86, no.413: pp.205-224.</a:t>
                </a:r>
              </a:p>
              <a:p>
                <a:r>
                  <a:rPr lang="en-US" dirty="0"/>
                  <a:t>In practice, we will round </a:t>
                </a:r>
                <a:r>
                  <a:rPr lang="en-US" i="1" dirty="0"/>
                  <a:t>h</a:t>
                </a:r>
                <a:r>
                  <a:rPr lang="en-US" dirty="0"/>
                  <a:t> to some nice value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i="1" dirty="0"/>
                  <a:t>u</a:t>
                </a:r>
                <a:r>
                  <a:rPr lang="en-US" dirty="0"/>
                  <a:t> = log</a:t>
                </a:r>
                <a:r>
                  <a:rPr lang="en-US" baseline="-25000" dirty="0"/>
                  <a:t>10</a:t>
                </a:r>
                <a:r>
                  <a:rPr lang="en-US" dirty="0"/>
                  <a:t>(</a:t>
                </a:r>
                <a:r>
                  <a:rPr lang="en-US" i="1" dirty="0"/>
                  <a:t>h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i="1" dirty="0"/>
                  <a:t>v</a:t>
                </a:r>
                <a:r>
                  <a:rPr lang="en-US" dirty="0"/>
                  <a:t> = sign(u) * ceil(abs(</a:t>
                </a:r>
                <a:r>
                  <a:rPr lang="en-US" i="1" dirty="0"/>
                  <a:t>u</a:t>
                </a:r>
                <a:r>
                  <a:rPr lang="en-US" dirty="0"/>
                  <a:t>)) which round </a:t>
                </a:r>
                <a:r>
                  <a:rPr lang="en-US" i="1" dirty="0"/>
                  <a:t>u</a:t>
                </a:r>
                <a:r>
                  <a:rPr lang="en-US" dirty="0"/>
                  <a:t> to the next larger integer (e.g., -2.456 to -3 and 4.567 to 5)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the beautified </a:t>
                </a:r>
                <a:r>
                  <a:rPr lang="en-US" i="1" dirty="0"/>
                  <a:t>h</a:t>
                </a:r>
                <a:r>
                  <a:rPr lang="en-US" dirty="0"/>
                  <a:t> = 10^</a:t>
                </a:r>
                <a:r>
                  <a:rPr lang="en-US" i="1" dirty="0"/>
                  <a:t>v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7F249-7DAE-4CAE-AF5F-D4EF9033539C}"/>
              </a:ext>
            </a:extLst>
          </p:cNvPr>
          <p:cNvSpPr txBox="1"/>
          <p:nvPr/>
        </p:nvSpPr>
        <p:spPr>
          <a:xfrm>
            <a:off x="9344070" y="591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 NiceBinWidth.py</a:t>
            </a:r>
          </a:p>
        </p:txBody>
      </p:sp>
    </p:spTree>
    <p:extLst>
      <p:ext uri="{BB962C8B-B14F-4D97-AF65-F5344CB8AC3E}">
        <p14:creationId xmlns:p14="http://schemas.microsoft.com/office/powerpoint/2010/main" val="310151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previous example, Q3 = 6.15 and Q1 = 0.65.  Thus IQR = 6.15 – 0.65 = 5.5.  The suggested bin-width is h = 2 * 5.5 * 8</a:t>
                </a:r>
                <a:r>
                  <a:rPr lang="en-US" baseline="30000" dirty="0"/>
                  <a:t>-1/3</a:t>
                </a:r>
                <a:r>
                  <a:rPr lang="en-US" dirty="0"/>
                  <a:t> =  5.5.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nice</a:t>
                </a:r>
                <a:r>
                  <a:rPr lang="en-US" dirty="0"/>
                  <a:t> bin-width is 10 which is larger than the range of the values, so the original bin-width is used.</a:t>
                </a:r>
              </a:p>
              <a:p>
                <a:r>
                  <a:rPr lang="en-US" dirty="0"/>
                  <a:t>The density will have two rectangles,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e>
                    </m:d>
                  </m:oMath>
                </a14:m>
                <a:r>
                  <a:rPr lang="en-US" dirty="0"/>
                  <a:t> = 0.223636,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8.25</m:t>
                        </m:r>
                      </m:e>
                    </m:d>
                  </m:oMath>
                </a14:m>
                <a:r>
                  <a:rPr lang="en-US" dirty="0"/>
                  <a:t> = 0.068182.</a:t>
                </a:r>
              </a:p>
              <a:p>
                <a:r>
                  <a:rPr lang="en-US" dirty="0"/>
                  <a:t>This </a:t>
                </a:r>
                <a:r>
                  <a:rPr lang="en-US"/>
                  <a:t>may be a </a:t>
                </a:r>
                <a:r>
                  <a:rPr lang="en-US" dirty="0"/>
                  <a:t>good choice as the observations seem to form two groups {0.4, 0.6, 0.7, 1.9, 2.4} and {6.1, 6.2, 7.3}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Bins’ Mid-points?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mid-point is the minimum value + bin-width /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mid-point is the first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Recursively, the current mid-point is the previous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when the current mid-point has exceeded the maximum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beautify the mid-points, e.g., round the mid-points to the least number of significant digits such that the mid-points are still visually different.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five-number summary which is the minimum, the first quartile, the median, the third quartile, and the maximum.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first quartile (Q1) is the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median (Q2) is the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third quartile (Q3) is the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box, either horizontally or vertically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center line represents the median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box boundary represents the first quartile.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box boundary represents the third quartile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073706" y="5684704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054207" y="5684704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2768072" y="6147412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3748573" y="6147411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523291" y="6147410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234699" y="5694955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467339" y="5694954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6777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Interquartile Range IQR = Q3 – Q1.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two whiskers which extend from the ends of the box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whisker extends to the larger of Q1 – 1.5 * IQR and the minimum.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whisker extends to the smaller of Q3 + 1.5 * IQR and the maximum.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366732" y="4658926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355333" y="4658926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3061098" y="516117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4049699" y="5161177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848365" y="5121634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451281" y="4673276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703787" y="4666622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6153999" y="4890280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2071171" y="4890280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2071171" y="4759287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7821976" y="477480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1035387" y="426588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6843194" y="4218449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</p:spTree>
    <p:extLst>
      <p:ext uri="{BB962C8B-B14F-4D97-AF65-F5344CB8AC3E}">
        <p14:creationId xmlns:p14="http://schemas.microsoft.com/office/powerpoint/2010/main" val="289433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1.5 Times of the IQR?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 standard normal distribution (i.e., mean = 0 and standard deviation = 1)</a:t>
            </a:r>
          </a:p>
          <a:p>
            <a:r>
              <a:rPr lang="en-US" dirty="0"/>
              <a:t>Q1 = -0.67449, Q2 = 0, and Q3 = 0.67449.</a:t>
            </a:r>
          </a:p>
          <a:p>
            <a:r>
              <a:rPr lang="en-US" dirty="0"/>
              <a:t>Therefore IQR = Q3 – Q1 = 1.34898 and 1.5*IQR = 2.02347.</a:t>
            </a:r>
          </a:p>
          <a:p>
            <a:r>
              <a:rPr lang="en-US" dirty="0"/>
              <a:t>The lower whisker is Q1 – 1.5*IQR = -2.69796 and the upper whisker is Q3 + 1.5*IQR = 2.69796.</a:t>
            </a:r>
          </a:p>
          <a:p>
            <a:r>
              <a:rPr lang="en-US" dirty="0"/>
              <a:t>The standard normal curve area left of the lower whisker</a:t>
            </a:r>
            <a:br>
              <a:rPr lang="en-US" dirty="0"/>
            </a:br>
            <a:r>
              <a:rPr lang="en-US" dirty="0" err="1"/>
              <a:t>Prob</a:t>
            </a:r>
            <a:r>
              <a:rPr lang="en-US" dirty="0"/>
              <a:t>(Z &lt; -2.69796) = 0.00349 = 0.3488%</a:t>
            </a:r>
          </a:p>
          <a:p>
            <a:r>
              <a:rPr lang="en-US" dirty="0"/>
              <a:t>The standard normal curve area right of the upper whisker</a:t>
            </a:r>
            <a:br>
              <a:rPr lang="en-US" dirty="0"/>
            </a:br>
            <a:r>
              <a:rPr lang="en-US" dirty="0" err="1"/>
              <a:t>Prob</a:t>
            </a:r>
            <a:r>
              <a:rPr lang="en-US" dirty="0"/>
              <a:t>(Z &gt; 2.69796) = 0.00349 = 0.3488%</a:t>
            </a:r>
          </a:p>
          <a:p>
            <a:r>
              <a:rPr lang="en-US" dirty="0"/>
              <a:t>If the multiplier is 2, then the upper whisker is 3.37245 &gt; 3.</a:t>
            </a:r>
          </a:p>
          <a:p>
            <a:r>
              <a:rPr lang="en-US" dirty="0"/>
              <a:t>If the multiplier is 1, then the upper whisker is 2.02347 &lt;&lt; 3.</a:t>
            </a:r>
          </a:p>
          <a:p>
            <a:r>
              <a:rPr lang="en-US" dirty="0"/>
              <a:t>The 1.5 multiplier is sort of the compromise.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1B712-948A-4E2C-A297-ADA658A6F967}"/>
              </a:ext>
            </a:extLst>
          </p:cNvPr>
          <p:cNvSpPr txBox="1"/>
          <p:nvPr/>
        </p:nvSpPr>
        <p:spPr>
          <a:xfrm>
            <a:off x="8173039" y="5919550"/>
            <a:ext cx="401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 NormalProbability4BoxPlot.py</a:t>
            </a:r>
          </a:p>
        </p:txBody>
      </p:sp>
    </p:spTree>
    <p:extLst>
      <p:ext uri="{BB962C8B-B14F-4D97-AF65-F5344CB8AC3E}">
        <p14:creationId xmlns:p14="http://schemas.microsoft.com/office/powerpoint/2010/main" val="40861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Instructor’s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In-Person Office Hour</a:t>
            </a:r>
          </a:p>
          <a:p>
            <a:r>
              <a:rPr lang="en-US" dirty="0"/>
              <a:t>Mondays, except 9/3 (Labor Day) and 10/8 (Fall Break Day)</a:t>
            </a:r>
          </a:p>
          <a:p>
            <a:r>
              <a:rPr lang="en-US" dirty="0"/>
              <a:t>Time: 4 PM to 5 PM</a:t>
            </a:r>
            <a:endParaRPr lang="en-US" i="1" dirty="0"/>
          </a:p>
          <a:p>
            <a:r>
              <a:rPr lang="en-US" dirty="0"/>
              <a:t>Location:  Room 228A, Stuart Building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Special Office Hour</a:t>
            </a:r>
          </a:p>
          <a:p>
            <a:r>
              <a:rPr lang="en-US" dirty="0"/>
              <a:t>Friday, August 31.  3:30 PM to 5 PM in Room 228A.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Detect Outliers Using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Observations whose values lie outside the whiskers Q1 – 1.5*IQR and Q3 + 1.5*IQR are considered 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Actually, there are another set of whiskers which are Q1 – 3*IQR and Q3 + 3*IQR.  Observations whose values lie outside these whiskers are considered </a:t>
            </a:r>
            <a:r>
              <a:rPr lang="en-US" b="1" dirty="0"/>
              <a:t>extreme values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366732" y="4658926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355333" y="4658926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3061098" y="516117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4049699" y="5161177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848365" y="5121634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451281" y="4673276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703787" y="4666622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6153999" y="4890280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2071171" y="4890280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2071171" y="4759287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7821976" y="477480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1035387" y="426588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6843194" y="4218449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3439DD-DEA2-41C5-90A2-CA7913AE198A}"/>
              </a:ext>
            </a:extLst>
          </p:cNvPr>
          <p:cNvCxnSpPr/>
          <p:nvPr/>
        </p:nvCxnSpPr>
        <p:spPr>
          <a:xfrm>
            <a:off x="7821976" y="4887235"/>
            <a:ext cx="16679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71B360-7536-48A3-9D37-DDAFAA018B1E}"/>
              </a:ext>
            </a:extLst>
          </p:cNvPr>
          <p:cNvCxnSpPr/>
          <p:nvPr/>
        </p:nvCxnSpPr>
        <p:spPr>
          <a:xfrm>
            <a:off x="9489953" y="4760541"/>
            <a:ext cx="0" cy="25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E1C96FF-40C1-4F64-AEA7-112DDBD4FF73}"/>
              </a:ext>
            </a:extLst>
          </p:cNvPr>
          <p:cNvSpPr/>
          <p:nvPr/>
        </p:nvSpPr>
        <p:spPr>
          <a:xfrm>
            <a:off x="8509045" y="507523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*IQR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696B33-53A3-4723-A3FD-EC038EF670D1}"/>
              </a:ext>
            </a:extLst>
          </p:cNvPr>
          <p:cNvCxnSpPr>
            <a:cxnSpLocks/>
          </p:cNvCxnSpPr>
          <p:nvPr/>
        </p:nvCxnSpPr>
        <p:spPr>
          <a:xfrm>
            <a:off x="764632" y="4878807"/>
            <a:ext cx="1295560" cy="7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DEF3DE-C7CC-46AA-803F-B6E06042A1BA}"/>
              </a:ext>
            </a:extLst>
          </p:cNvPr>
          <p:cNvCxnSpPr/>
          <p:nvPr/>
        </p:nvCxnSpPr>
        <p:spPr>
          <a:xfrm>
            <a:off x="764632" y="4752113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1DF165-46CB-4048-A791-022C6FBD5912}"/>
              </a:ext>
            </a:extLst>
          </p:cNvPr>
          <p:cNvSpPr/>
          <p:nvPr/>
        </p:nvSpPr>
        <p:spPr>
          <a:xfrm>
            <a:off x="-134852" y="5037236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Q1 -3*IQR</a:t>
            </a:r>
          </a:p>
        </p:txBody>
      </p:sp>
    </p:spTree>
    <p:extLst>
      <p:ext uri="{BB962C8B-B14F-4D97-AF65-F5344CB8AC3E}">
        <p14:creationId xmlns:p14="http://schemas.microsoft.com/office/powerpoint/2010/main" val="118359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Memory-Based Learning (MBL)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Nearest Neighbors Algorithm</a:t>
            </a:r>
            <a:r>
              <a:rPr lang="en-US" dirty="0"/>
              <a:t>:</a:t>
            </a:r>
          </a:p>
          <a:p>
            <a:r>
              <a:rPr lang="en-US" dirty="0"/>
              <a:t>A memorization technique based on similarity</a:t>
            </a:r>
          </a:p>
          <a:p>
            <a:r>
              <a:rPr lang="en-US" dirty="0"/>
              <a:t>Memorizes a </a:t>
            </a:r>
            <a:r>
              <a:rPr lang="en-US" u="sng" dirty="0"/>
              <a:t>fixed number</a:t>
            </a:r>
            <a:r>
              <a:rPr lang="en-US" dirty="0"/>
              <a:t> of observations in training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can I determine that fixed number?</a:t>
            </a:r>
          </a:p>
          <a:p>
            <a:r>
              <a:rPr lang="en-US" dirty="0"/>
              <a:t>Identify the observations (i.e., neighbors) that </a:t>
            </a:r>
            <a:r>
              <a:rPr lang="en-US" u="sng" dirty="0"/>
              <a:t>most resemble</a:t>
            </a:r>
            <a:r>
              <a:rPr lang="en-US" dirty="0"/>
              <a:t> attributes of the probe</a:t>
            </a:r>
          </a:p>
          <a:p>
            <a:r>
              <a:rPr lang="en-US" dirty="0"/>
              <a:t>Summarize neighbors using central tendency statistics</a:t>
            </a:r>
          </a:p>
          <a:p>
            <a:pPr lvl="1"/>
            <a:r>
              <a:rPr lang="en-US" dirty="0"/>
              <a:t>Mode of neighbors for classification</a:t>
            </a:r>
          </a:p>
          <a:p>
            <a:pPr lvl="1"/>
            <a:r>
              <a:rPr lang="en-US" dirty="0"/>
              <a:t>Mean or median of neighbors for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CD523-46DA-4A4D-A917-7F16C1B18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Nearest Neighbors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creature </a:t>
            </a:r>
            <a:r>
              <a:rPr lang="en-US" u="sng" dirty="0"/>
              <a:t>walks</a:t>
            </a:r>
            <a:r>
              <a:rPr lang="en-US" dirty="0"/>
              <a:t> like a dog, </a:t>
            </a:r>
            <a:r>
              <a:rPr lang="en-US" u="sng" dirty="0"/>
              <a:t>looks</a:t>
            </a:r>
            <a:r>
              <a:rPr lang="en-US" dirty="0"/>
              <a:t> like a dog, </a:t>
            </a:r>
            <a:r>
              <a:rPr lang="en-US" u="sng" dirty="0"/>
              <a:t>sits</a:t>
            </a:r>
            <a:r>
              <a:rPr lang="en-US" dirty="0"/>
              <a:t> like a dog, and </a:t>
            </a:r>
            <a:r>
              <a:rPr lang="en-US" u="sng" dirty="0"/>
              <a:t>eats</a:t>
            </a:r>
            <a:r>
              <a:rPr lang="en-US" dirty="0"/>
              <a:t> like a dog then it is </a:t>
            </a:r>
            <a:r>
              <a:rPr lang="en-US" i="1" dirty="0"/>
              <a:t>probably</a:t>
            </a:r>
            <a:r>
              <a:rPr lang="en-US" dirty="0"/>
              <a:t> a dog.</a:t>
            </a:r>
          </a:p>
          <a:p>
            <a:r>
              <a:rPr lang="en-US" dirty="0"/>
              <a:t>Well, it may not </a:t>
            </a:r>
            <a:r>
              <a:rPr lang="en-US" u="sng" dirty="0"/>
              <a:t>bark</a:t>
            </a:r>
            <a:r>
              <a:rPr lang="en-US" dirty="0"/>
              <a:t> and </a:t>
            </a:r>
            <a:r>
              <a:rPr lang="en-US" u="sng" dirty="0"/>
              <a:t>be obedient</a:t>
            </a:r>
            <a:r>
              <a:rPr lang="en-US" dirty="0"/>
              <a:t> like a dog.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42" y="3496697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517107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7" y="3496697"/>
            <a:ext cx="2743200" cy="27432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74059" y="3496697"/>
            <a:ext cx="27432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5852" y="587056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017" y="5870565"/>
            <a:ext cx="5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235" y="5895618"/>
            <a:ext cx="69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435" y="5874529"/>
            <a:ext cx="8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Hyena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18D145-4BFE-4F18-917D-24546E2348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Memory-Based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Observations in the training dataset</a:t>
            </a:r>
          </a:p>
          <a:p>
            <a:pPr lvl="1"/>
            <a:r>
              <a:rPr lang="en-US" dirty="0"/>
              <a:t>A distance metric to compute the </a:t>
            </a:r>
            <a:r>
              <a:rPr lang="en-US" i="1" dirty="0"/>
              <a:t>distance</a:t>
            </a:r>
            <a:r>
              <a:rPr lang="en-US" dirty="0"/>
              <a:t> between observations</a:t>
            </a:r>
          </a:p>
          <a:p>
            <a:pPr lvl="1"/>
            <a:r>
              <a:rPr lang="en-US" dirty="0"/>
              <a:t>The integer value </a:t>
            </a:r>
            <a:r>
              <a:rPr lang="en-US" i="1" dirty="0"/>
              <a:t>k</a:t>
            </a:r>
            <a:r>
              <a:rPr lang="en-US" dirty="0"/>
              <a:t> which is the number of nearest neighbors to retrieve</a:t>
            </a:r>
          </a:p>
          <a:p>
            <a:r>
              <a:rPr lang="en-US" b="1" dirty="0"/>
              <a:t>Learning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Classify or predict for an arbitrary observation</a:t>
            </a:r>
          </a:p>
          <a:p>
            <a:pPr lvl="1"/>
            <a:r>
              <a:rPr lang="en-US" dirty="0"/>
              <a:t>Compute </a:t>
            </a:r>
            <a:r>
              <a:rPr lang="en-US" i="1" dirty="0"/>
              <a:t>distance</a:t>
            </a:r>
            <a:r>
              <a:rPr lang="en-US" dirty="0"/>
              <a:t> to all observations in training dataset</a:t>
            </a:r>
          </a:p>
          <a:p>
            <a:pPr lvl="1"/>
            <a:r>
              <a:rPr lang="en-US" dirty="0"/>
              <a:t>Identify </a:t>
            </a:r>
            <a:r>
              <a:rPr lang="en-US" i="1" dirty="0"/>
              <a:t>k</a:t>
            </a:r>
            <a:r>
              <a:rPr lang="en-US" dirty="0"/>
              <a:t> observations with shortest distances</a:t>
            </a:r>
          </a:p>
          <a:p>
            <a:pPr lvl="1"/>
            <a:r>
              <a:rPr lang="en-US" dirty="0"/>
              <a:t>Uses these </a:t>
            </a:r>
            <a:r>
              <a:rPr lang="en-US" i="1" dirty="0"/>
              <a:t>k</a:t>
            </a:r>
            <a:r>
              <a:rPr lang="en-US" dirty="0"/>
              <a:t> neighbors for classification 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54B7F-3712-483D-A1BE-F8F1EFC02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Distance Metric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i</a:t>
                </a:r>
                <a:r>
                  <a:rPr lang="en-US" dirty="0"/>
                  <a:t>-th case.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j-</a:t>
                </a:r>
                <a:r>
                  <a:rPr lang="en-US" i="1" dirty="0" err="1"/>
                  <a:t>th</a:t>
                </a:r>
                <a:r>
                  <a:rPr lang="en-US" i="1" dirty="0"/>
                  <a:t> case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All input variables are assumed to have interval measurement levels.</a:t>
                </a:r>
              </a:p>
              <a:p>
                <a:pPr lvl="1"/>
                <a:r>
                  <a:rPr lang="en-US" dirty="0"/>
                  <a:t>Otherwise, we need to do something about them.</a:t>
                </a:r>
              </a:p>
              <a:p>
                <a:r>
                  <a:rPr lang="en-US" dirty="0"/>
                  <a:t>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𝑖𝑣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C9797F-894F-499C-AF73-AEF837627D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Since distance metric works only on interval predictors, dummy variables have to be created for nominal or ordinal predictors first.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CAT is a nominal predictor with levels: “A”, “B”, and “C”</a:t>
            </a:r>
          </a:p>
          <a:p>
            <a:pPr lvl="1"/>
            <a:r>
              <a:rPr lang="en-US" dirty="0"/>
              <a:t>CAT_A = 1 if CAT = “A”, and 0 otherwise</a:t>
            </a:r>
          </a:p>
          <a:p>
            <a:pPr lvl="1"/>
            <a:r>
              <a:rPr lang="en-US" dirty="0"/>
              <a:t>CAT_B = 1 if CAT = “B”, and 0 otherwise</a:t>
            </a:r>
          </a:p>
          <a:p>
            <a:pPr lvl="1"/>
            <a:r>
              <a:rPr lang="en-US" dirty="0"/>
              <a:t>CAT_C = 1 if CAT = “C”, and 0 otherwise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6493A-E181-4F9E-9167-0F7B79D38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Optionally Scaling of Input Variables</a:t>
            </a:r>
            <a:r>
              <a:rPr lang="en-US" dirty="0"/>
              <a:t>:</a:t>
            </a:r>
          </a:p>
          <a:p>
            <a:r>
              <a:rPr lang="en-US" dirty="0"/>
              <a:t>Perform principal component analysis to scale or transform input (excluding target) variables into orthonormal components.</a:t>
            </a:r>
          </a:p>
          <a:p>
            <a:pPr lvl="1"/>
            <a:r>
              <a:rPr lang="en-US" dirty="0"/>
              <a:t>Any two orthonormal components have zero correlation</a:t>
            </a:r>
          </a:p>
          <a:p>
            <a:pPr lvl="1"/>
            <a:r>
              <a:rPr lang="en-US" dirty="0"/>
              <a:t>All orthonormal components have the same variance</a:t>
            </a:r>
          </a:p>
          <a:p>
            <a:r>
              <a:rPr lang="en-US" dirty="0"/>
              <a:t>Two reasons to scale or orthonormalize the input variables</a:t>
            </a:r>
          </a:p>
          <a:p>
            <a:pPr lvl="1"/>
            <a:r>
              <a:rPr lang="en-US" dirty="0"/>
              <a:t>Avoid highly correlated input variables to contribute unnecessary addition to the distance metric</a:t>
            </a:r>
          </a:p>
          <a:p>
            <a:pPr lvl="1"/>
            <a:r>
              <a:rPr lang="en-US" dirty="0"/>
              <a:t>Avoid input variables that have relatively large absolute values to exert unwanted leverages on the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845EB-ACE0-4DF6-B0F4-0D6CAAED12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Example (attributes of a person):</a:t>
            </a:r>
          </a:p>
          <a:p>
            <a:pPr lvl="1"/>
            <a:r>
              <a:rPr lang="en-US" dirty="0"/>
              <a:t>BMI Table: Height may vary from 4 feet 10 inches to 6 feet 4 inches</a:t>
            </a:r>
          </a:p>
          <a:p>
            <a:pPr lvl="1"/>
            <a:r>
              <a:rPr lang="en-US" dirty="0"/>
              <a:t>BMI Table: Weight may vary from 91 pounds to 443 pounds</a:t>
            </a:r>
          </a:p>
          <a:p>
            <a:pPr lvl="1"/>
            <a:r>
              <a:rPr lang="en-US" dirty="0"/>
              <a:t>Annual Income may vary from $20,000 to $500,000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10 inches difference in height is very visible</a:t>
            </a:r>
          </a:p>
          <a:p>
            <a:pPr lvl="1"/>
            <a:r>
              <a:rPr lang="en-US" dirty="0"/>
              <a:t>10 pounds difference in weight may worry some but not all the people</a:t>
            </a:r>
          </a:p>
          <a:p>
            <a:pPr lvl="1"/>
            <a:r>
              <a:rPr lang="en-US" dirty="0"/>
              <a:t>10 dollars difference in income won’t make one person richer than the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9C0DD-333E-47F6-B8AD-F003416D4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49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b="1" dirty="0"/>
              <a:t>X</a:t>
            </a:r>
            <a:r>
              <a:rPr lang="en-US" dirty="0"/>
              <a:t> = {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} where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dirty="0" err="1"/>
              <a:t>i-th</a:t>
            </a:r>
            <a:r>
              <a:rPr lang="en-US" dirty="0"/>
              <a:t> observation of the j-</a:t>
            </a:r>
            <a:r>
              <a:rPr lang="en-US" dirty="0" err="1"/>
              <a:t>th</a:t>
            </a:r>
            <a:r>
              <a:rPr lang="en-US" dirty="0"/>
              <a:t> variable and the dimension is </a:t>
            </a:r>
            <a:r>
              <a:rPr lang="en-US" i="1" dirty="0"/>
              <a:t>n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Compute </a:t>
            </a:r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dirty="0"/>
              <a:t> (superscript t is the matrix transpose operator) and the resulting matrix has dimension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Eigenvalue decomposition will find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</a:t>
            </a:r>
            <a:r>
              <a:rPr lang="en-US" b="1" dirty="0"/>
              <a:t>D</a:t>
            </a:r>
            <a:r>
              <a:rPr lang="en-US" dirty="0"/>
              <a:t> and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matrix </a:t>
            </a:r>
            <a:r>
              <a:rPr lang="en-US" b="1" dirty="0"/>
              <a:t>V</a:t>
            </a:r>
            <a:r>
              <a:rPr lang="en-US" dirty="0"/>
              <a:t> such that:</a:t>
            </a:r>
          </a:p>
          <a:p>
            <a:pPr lvl="1"/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dirty="0"/>
              <a:t> = </a:t>
            </a:r>
            <a:r>
              <a:rPr lang="en-US" b="1" dirty="0"/>
              <a:t>I</a:t>
            </a:r>
            <a:r>
              <a:rPr lang="en-US" dirty="0"/>
              <a:t> where I is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identity matrix (this implies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dirty="0"/>
              <a:t> = </a:t>
            </a:r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XV</a:t>
            </a:r>
            <a:r>
              <a:rPr lang="en-US" dirty="0"/>
              <a:t> = </a:t>
            </a:r>
            <a:r>
              <a:rPr lang="en-US" b="1" dirty="0"/>
              <a:t>VD</a:t>
            </a:r>
            <a:r>
              <a:rPr lang="en-US" dirty="0"/>
              <a:t> or (</a:t>
            </a:r>
            <a:r>
              <a:rPr lang="en-US" b="1" dirty="0"/>
              <a:t>XV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</a:t>
            </a:r>
            <a:r>
              <a:rPr lang="en-US" dirty="0"/>
              <a:t>) = </a:t>
            </a:r>
            <a:r>
              <a:rPr lang="en-US" b="1" dirty="0"/>
              <a:t>D</a:t>
            </a:r>
            <a:r>
              <a:rPr lang="en-US" dirty="0"/>
              <a:t> or 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(</a:t>
            </a:r>
            <a:r>
              <a:rPr lang="en-US" b="1" dirty="0"/>
              <a:t>D</a:t>
            </a:r>
            <a:r>
              <a:rPr lang="en-US" baseline="30000" dirty="0"/>
              <a:t>-1/2 </a:t>
            </a:r>
            <a:r>
              <a:rPr lang="en-US" dirty="0"/>
              <a:t>is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whose elements are reciprocal of square root of those of 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transformation </a:t>
            </a:r>
            <a:r>
              <a:rPr lang="en-US" b="1" dirty="0"/>
              <a:t>XVD</a:t>
            </a:r>
            <a:r>
              <a:rPr lang="en-US" baseline="30000" dirty="0"/>
              <a:t>-1/2 </a:t>
            </a:r>
            <a:r>
              <a:rPr lang="en-US" dirty="0"/>
              <a:t>is the orthonormal transformation of </a:t>
            </a:r>
            <a:r>
              <a:rPr lang="en-US" b="1" dirty="0"/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924B1-5DEB-4EC6-B07A-B5EC3FF95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pandas as </a:t>
            </a:r>
            <a:r>
              <a:rPr lang="en-US" sz="1200" dirty="0" err="1">
                <a:latin typeface="SAS Monospace" panose="020B0609020202020204" pitchFamily="49" charset="0"/>
              </a:rPr>
              <a:t>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print("Input Matrix = \n",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Dimensions = ", </a:t>
            </a:r>
            <a:r>
              <a:rPr lang="en-US" sz="1200" dirty="0" err="1">
                <a:latin typeface="SAS Monospace" panose="020B0609020202020204" pitchFamily="49" charset="0"/>
              </a:rPr>
              <a:t>x.ndim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Rows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Columns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x.transpose</a:t>
            </a:r>
            <a:r>
              <a:rPr lang="en-US" sz="1200" dirty="0">
                <a:latin typeface="SAS Monospace" panose="020B0609020202020204" pitchFamily="49" charset="0"/>
              </a:rPr>
              <a:t>() *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print("t(x) * 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Eigenvalue decomposition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LA.eigh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print("Eigenvalues of x = \n", 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print("Eigenvectors of x = \n",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transformation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* </a:t>
            </a:r>
            <a:r>
              <a:rPr lang="en-US" sz="1200" dirty="0" err="1">
                <a:latin typeface="SAS Monospace" panose="020B0609020202020204" pitchFamily="49" charset="0"/>
              </a:rPr>
              <a:t>LA.inv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np.sqrt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np.diagflat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print("Transformation Matrix = \n",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 = x *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Transformed x = \n",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transf_x.transpose</a:t>
            </a:r>
            <a:r>
              <a:rPr lang="en-US" sz="1200" dirty="0">
                <a:latin typeface="SAS Monospace" panose="020B0609020202020204" pitchFamily="49" charset="0"/>
              </a:rPr>
              <a:t>() *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print("Expect an Identity Matrix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</p:spTree>
    <p:extLst>
      <p:ext uri="{BB962C8B-B14F-4D97-AF65-F5344CB8AC3E}">
        <p14:creationId xmlns:p14="http://schemas.microsoft.com/office/powerpoint/2010/main" val="37465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About 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Mr. Jing Zhao</a:t>
            </a:r>
          </a:p>
          <a:p>
            <a:r>
              <a:rPr lang="en-US" dirty="0"/>
              <a:t>Office: Room 019A, Stuart Building</a:t>
            </a:r>
          </a:p>
          <a:p>
            <a:r>
              <a:rPr lang="en-US" dirty="0"/>
              <a:t>Phone: (312) 567-5123</a:t>
            </a:r>
          </a:p>
          <a:p>
            <a:r>
              <a:rPr lang="en-US" dirty="0"/>
              <a:t>Email: jzhao29@hawk.iit.edu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Office Hour</a:t>
            </a:r>
          </a:p>
          <a:p>
            <a:r>
              <a:rPr lang="en-US" dirty="0"/>
              <a:t>Thursday. 2 PM to 3 PM in Room 019A.</a:t>
            </a:r>
          </a:p>
          <a:p>
            <a:r>
              <a:rPr lang="en-US" dirty="0"/>
              <a:t>First office hour is on August 30.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Input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[[5.1e+00 1.6e+02 8.2e+04]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[5.2e+00 1.7e+02 8.4e+04]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[5.3e+00 1.8e+02 8.6e+04]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[5.4e+00 1.9e+02 8.8e+04]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[5.5e+00 2.0e+02 9.0e+04]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[5.6e+00 1.1e+02 8.1e+04]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[5.7e+00 1.2e+02 8.3e+04]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[5.8e+00 1.3e+02 8.5e+04]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[5.9e+00 1.4e+02 8.7e+04]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[6.0e+00 1.5e+02 8.9e+04]]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Dimensions = 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Rows =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Columns = 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t(x) *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[[3.0885e+02 8.5600e+03 4.7480e+06]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[8.5600e+03 2.4850e+05 1.3305e+08]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[4.7480e+06 1.3305e+08 7.3185e+10]]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Eigenvalues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[3.53398246e-02 6.61645828e+03 7.31852422e+10]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Eigenvectors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[[ 9.99941038e-01  1.08589624e-02 -6.48765732e-05]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[ 1.08588266e-02 -9.99939389e-01 -1.81799265e-03]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[-8.46141548e-05  1.81718097e-03 -9.99998345e-01]]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Transformation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[[ 5.31914951e+00  1.33498240e-04 -2.39814890e-10]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[ 5.77631278e-02 -1.22930851e-02 -6.72017163e-09]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[-4.50101879e-04  2.23401143e-05 -3.69647288e-06]]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32CCAC-211B-40B2-958B-34A9D38AA843}"/>
              </a:ext>
            </a:extLst>
          </p:cNvPr>
          <p:cNvSpPr/>
          <p:nvPr/>
        </p:nvSpPr>
        <p:spPr>
          <a:xfrm>
            <a:off x="6251550" y="540364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40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SciPy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pandas as </a:t>
            </a:r>
            <a:r>
              <a:rPr lang="en-US" sz="1200" dirty="0" err="1">
                <a:latin typeface="SAS Monospace" panose="020B0609020202020204" pitchFamily="49" charset="0"/>
              </a:rPr>
              <a:t>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Orthonormalize using the </a:t>
            </a:r>
            <a:r>
              <a:rPr lang="en-US" sz="1200" dirty="0" err="1">
                <a:latin typeface="SAS Monospace" panose="020B0609020202020204" pitchFamily="49" charset="0"/>
              </a:rPr>
              <a:t>orth</a:t>
            </a:r>
            <a:r>
              <a:rPr lang="en-US" sz="1200" dirty="0">
                <a:latin typeface="SAS Monospace" panose="020B0609020202020204" pitchFamily="49" charset="0"/>
              </a:rPr>
              <a:t>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 = LA2.orth(x)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orthonormalize x = \n", 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the ORTH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check = </a:t>
            </a:r>
            <a:r>
              <a:rPr lang="en-US" sz="1200" dirty="0" err="1">
                <a:latin typeface="SAS Monospace" panose="020B0609020202020204" pitchFamily="49" charset="0"/>
              </a:rPr>
              <a:t>orthx.transpose</a:t>
            </a:r>
            <a:r>
              <a:rPr lang="en-US" sz="1200" dirty="0">
                <a:latin typeface="SAS Monospace" panose="020B0609020202020204" pitchFamily="49" charset="0"/>
              </a:rPr>
              <a:t>().dot(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print("Also Expect an Identity Matrix = \n", check)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</p:spTree>
    <p:extLst>
      <p:ext uri="{BB962C8B-B14F-4D97-AF65-F5344CB8AC3E}">
        <p14:creationId xmlns:p14="http://schemas.microsoft.com/office/powerpoint/2010/main" val="217233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47653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First Principles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SciPy </a:t>
            </a:r>
            <a:r>
              <a:rPr lang="en-US" dirty="0" err="1"/>
              <a:t>orth</a:t>
            </a:r>
            <a:r>
              <a:rPr lang="en-US" dirty="0"/>
              <a:t>()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The orthonormalize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[[-0.30311185  0.1343234   0.53859115]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[-0.31050487  0.21256067  0.32924868]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[-0.31789788  0.29079794  0.1199062 ]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[-0.32529089  0.36903521 -0.08943628]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[-0.3326839   0.44727248 -0.29877875]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[-0.29941504 -0.45805749  0.31707091]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[-0.30680806 -0.37982022  0.10772844]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[-0.31420107 -0.30158295 -0.10161404]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[-0.32159408 -0.22334568 -0.31095652]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[-0.3289871  -0.1451084  -0.52029899]]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Also 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[[ 1.00000000e+00  2.77555756e-17  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[ 2.77555756e-17  1.00000000e+00 -1.11022302e-16]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[ 1.11022302e-16 -1.11022302e-16  1.00000000e+00]]</a:t>
            </a:r>
            <a:endParaRPr lang="en-US" sz="1200" dirty="0">
              <a:latin typeface="SAS Monospace" panose="020B0609020202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DE0BC02-4825-4AFD-A94C-DD50B4ED6A64}"/>
              </a:ext>
            </a:extLst>
          </p:cNvPr>
          <p:cNvSpPr/>
          <p:nvPr/>
        </p:nvSpPr>
        <p:spPr>
          <a:xfrm>
            <a:off x="3384224" y="2469823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2F70C4-F0B7-40D0-9677-FDC0F373289B}"/>
              </a:ext>
            </a:extLst>
          </p:cNvPr>
          <p:cNvSpPr/>
          <p:nvPr/>
        </p:nvSpPr>
        <p:spPr>
          <a:xfrm>
            <a:off x="6242117" y="2439186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8B238F-0B7D-43B8-ABA8-EE65BD683DAD}"/>
              </a:ext>
            </a:extLst>
          </p:cNvPr>
          <p:cNvSpPr/>
          <p:nvPr/>
        </p:nvSpPr>
        <p:spPr>
          <a:xfrm>
            <a:off x="2271860" y="2648932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D6936A-79EF-4767-9103-32D32490F3BF}"/>
              </a:ext>
            </a:extLst>
          </p:cNvPr>
          <p:cNvSpPr/>
          <p:nvPr/>
        </p:nvSpPr>
        <p:spPr>
          <a:xfrm>
            <a:off x="7402111" y="2650503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DB5A38-3909-41E7-8BDA-2515684F3C69}"/>
              </a:ext>
            </a:extLst>
          </p:cNvPr>
          <p:cNvSpPr/>
          <p:nvPr/>
        </p:nvSpPr>
        <p:spPr>
          <a:xfrm>
            <a:off x="1159496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D6B6A2-513B-4CE6-AE50-D3AA5FCD80BA}"/>
              </a:ext>
            </a:extLst>
          </p:cNvPr>
          <p:cNvSpPr/>
          <p:nvPr/>
        </p:nvSpPr>
        <p:spPr>
          <a:xfrm>
            <a:off x="8495229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AE6F276-B5A5-4ED8-B63A-734AF5F51EDD}"/>
              </a:ext>
            </a:extLst>
          </p:cNvPr>
          <p:cNvSpPr/>
          <p:nvPr/>
        </p:nvSpPr>
        <p:spPr>
          <a:xfrm>
            <a:off x="9766169" y="1825624"/>
            <a:ext cx="1266335" cy="823308"/>
          </a:xfrm>
          <a:prstGeom prst="wedgeRoundRectCallout">
            <a:avLst>
              <a:gd name="adj1" fmla="val -59543"/>
              <a:gd name="adj2" fmla="val 636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Switched Sign</a:t>
            </a:r>
          </a:p>
        </p:txBody>
      </p:sp>
    </p:spTree>
    <p:extLst>
      <p:ext uri="{BB962C8B-B14F-4D97-AF65-F5344CB8AC3E}">
        <p14:creationId xmlns:p14="http://schemas.microsoft.com/office/powerpoint/2010/main" val="180536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63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 value must be an integer greater than zero</a:t>
            </a:r>
          </a:p>
          <a:p>
            <a:r>
              <a:rPr lang="en-US" dirty="0"/>
              <a:t>The choice can be subjective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small (say 1), then the results are either sensitive to noise observations or biased.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large (say 50), then the neighborhood may include observations which may cause more distraction than adding information.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1857375"/>
            <a:ext cx="5943600" cy="3722606"/>
          </a:xfrm>
          <a:prstGeom prst="rect">
            <a:avLst/>
          </a:prstGeom>
          <a:solidFill>
            <a:srgbClr val="25BAE4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45B08-2B0B-465C-9BE1-352587D37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8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Can the number of neighbors be determined objectively</a:t>
            </a:r>
            <a:r>
              <a:rPr lang="en-US" dirty="0"/>
              <a:t>?</a:t>
            </a:r>
          </a:p>
          <a:p>
            <a:r>
              <a:rPr lang="en-US" dirty="0"/>
              <a:t>Yes, if there are target variables</a:t>
            </a:r>
          </a:p>
          <a:p>
            <a:pPr lvl="1"/>
            <a:r>
              <a:rPr lang="en-US" dirty="0"/>
              <a:t>Simple if there is only one target variable</a:t>
            </a:r>
          </a:p>
          <a:p>
            <a:pPr lvl="1"/>
            <a:r>
              <a:rPr lang="en-US" dirty="0"/>
              <a:t>From more complicated to infeasible if there are multiple target variables</a:t>
            </a:r>
          </a:p>
          <a:p>
            <a:pPr lvl="1"/>
            <a:r>
              <a:rPr lang="en-US" dirty="0"/>
              <a:t>Adjust the number of neighbors until the classifications (or predictions) are more “consistent” with the observed target value(s) </a:t>
            </a:r>
          </a:p>
          <a:p>
            <a:r>
              <a:rPr lang="en-US" dirty="0"/>
              <a:t>I am not aware of the answer when there is no target variable</a:t>
            </a:r>
          </a:p>
          <a:p>
            <a:pPr lvl="1"/>
            <a:r>
              <a:rPr lang="en-US" dirty="0"/>
              <a:t>Use your best analytical judgment!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87F8D-6DC0-4FA1-8CF8-58EAF37CF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50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Grid Search for the Number of Neighbors</a:t>
            </a:r>
            <a:r>
              <a:rPr lang="en-US" dirty="0"/>
              <a:t>:</a:t>
            </a:r>
          </a:p>
          <a:p>
            <a:r>
              <a:rPr lang="en-US" dirty="0"/>
              <a:t>Select a range of integers, say 1 ≤ </a:t>
            </a:r>
            <a:r>
              <a:rPr lang="en-US" i="1" dirty="0"/>
              <a:t>k</a:t>
            </a:r>
            <a:r>
              <a:rPr lang="en-US" dirty="0"/>
              <a:t> ≤ 20</a:t>
            </a:r>
          </a:p>
          <a:p>
            <a:pPr lvl="1"/>
            <a:r>
              <a:rPr lang="en-US" dirty="0"/>
              <a:t>Choose the lower bound based on your idea of the minimum number of neighbors to make up a community</a:t>
            </a:r>
          </a:p>
          <a:p>
            <a:pPr lvl="1"/>
            <a:r>
              <a:rPr lang="en-US" dirty="0"/>
              <a:t>Choose the upper bound according to your ability to comprehend that many numbers of neighbors</a:t>
            </a:r>
          </a:p>
          <a:p>
            <a:r>
              <a:rPr lang="en-US" dirty="0"/>
              <a:t>Run nearest neighbors algorithm for each value of </a:t>
            </a:r>
            <a:r>
              <a:rPr lang="en-US" i="1" dirty="0"/>
              <a:t>k</a:t>
            </a:r>
            <a:r>
              <a:rPr lang="en-US" dirty="0"/>
              <a:t> and obtain predicted values of the target variable</a:t>
            </a:r>
          </a:p>
          <a:p>
            <a:r>
              <a:rPr lang="en-US" dirty="0"/>
              <a:t>Select </a:t>
            </a:r>
            <a:r>
              <a:rPr lang="en-US" u="sng" dirty="0"/>
              <a:t>your</a:t>
            </a:r>
            <a:r>
              <a:rPr lang="en-US" dirty="0"/>
              <a:t> value of </a:t>
            </a:r>
            <a:r>
              <a:rPr lang="en-US" i="1" dirty="0"/>
              <a:t>k</a:t>
            </a:r>
            <a:r>
              <a:rPr lang="en-US" dirty="0"/>
              <a:t> such that the predicted values are most correlated with the observed values of the target variable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E0CEC-F822-48DB-AAF2-2EDFAFC67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9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 or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r>
              <a:rPr lang="en-US" dirty="0"/>
              <a:t>Target is categorical</a:t>
            </a:r>
          </a:p>
          <a:p>
            <a:r>
              <a:rPr lang="en-US" dirty="0"/>
              <a:t>Probabilities of the categories from the neighbors are calculated</a:t>
            </a:r>
          </a:p>
          <a:p>
            <a:r>
              <a:rPr lang="en-US" dirty="0"/>
              <a:t>The category with the highest probability is the predicted target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Prediction</a:t>
            </a:r>
            <a:r>
              <a:rPr lang="en-US" dirty="0"/>
              <a:t>:</a:t>
            </a:r>
          </a:p>
          <a:p>
            <a:r>
              <a:rPr lang="en-US" dirty="0"/>
              <a:t>Target is of interval type</a:t>
            </a:r>
          </a:p>
          <a:p>
            <a:r>
              <a:rPr lang="en-US" dirty="0"/>
              <a:t>Mean or median of the neighbors is the predicted target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FDD71-8871-4181-AB2D-097CA6DCD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47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424" y="1825625"/>
            <a:ext cx="6429375" cy="4351338"/>
          </a:xfrm>
        </p:spPr>
        <p:txBody>
          <a:bodyPr>
            <a:normAutofit/>
          </a:bodyPr>
          <a:lstStyle/>
          <a:p>
            <a:r>
              <a:rPr lang="en-US" dirty="0"/>
              <a:t>Two input variables: x1 and x2</a:t>
            </a:r>
          </a:p>
          <a:p>
            <a:r>
              <a:rPr lang="en-US" dirty="0"/>
              <a:t>One target: y</a:t>
            </a:r>
          </a:p>
          <a:p>
            <a:r>
              <a:rPr lang="en-US" dirty="0"/>
              <a:t>Ten observations</a:t>
            </a:r>
          </a:p>
          <a:p>
            <a:r>
              <a:rPr lang="en-US" dirty="0"/>
              <a:t>Distance between </a:t>
            </a:r>
            <a:r>
              <a:rPr lang="en-US" u="sng" dirty="0"/>
              <a:t>first</a:t>
            </a:r>
            <a:r>
              <a:rPr lang="en-US" dirty="0"/>
              <a:t> two cases:</a:t>
            </a:r>
          </a:p>
          <a:p>
            <a:pPr marL="457200" lvl="1" indent="0">
              <a:buNone/>
            </a:pPr>
            <a:r>
              <a:rPr lang="en-US" dirty="0"/>
              <a:t>SQRT((7.7 – 9.5)</a:t>
            </a:r>
            <a:r>
              <a:rPr lang="en-US" baseline="30000" dirty="0"/>
              <a:t>2</a:t>
            </a:r>
            <a:r>
              <a:rPr lang="en-US" dirty="0"/>
              <a:t> + ((-37) – (-38))</a:t>
            </a:r>
            <a:r>
              <a:rPr lang="en-US" baseline="30000" dirty="0"/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SQRT(4.24)</a:t>
            </a:r>
            <a:br>
              <a:rPr lang="en-US" dirty="0"/>
            </a:br>
            <a:r>
              <a:rPr lang="en-US" dirty="0"/>
              <a:t>= 2.0591 (up to 4 decimal places)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857375"/>
          <a:ext cx="3804424" cy="4086222"/>
        </p:xfrm>
        <a:graphic>
          <a:graphicData uri="http://schemas.openxmlformats.org/drawingml/2006/table">
            <a:tbl>
              <a:tblPr/>
              <a:tblGrid>
                <a:gridCol w="951106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71D8ED-AA01-4F8C-A908-EEEFDB0D2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D2ADAEE-2F85-4B9F-8D0D-C98C1EB8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8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the distances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= the most nearest neighbor which is yourself</a:t>
            </a:r>
          </a:p>
          <a:p>
            <a:pPr lvl="1"/>
            <a:r>
              <a:rPr lang="en-US" dirty="0"/>
              <a:t>10 = the least nearest (i.e., most distant) neighbor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74724" y="3267863"/>
          <a:ext cx="10379076" cy="1750224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42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426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9A038DB-9D64-4DCE-BCFC-BEA1EA1A0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7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2 Agenda: 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Estimation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Nearest Neighbors</a:t>
            </a:r>
          </a:p>
          <a:p>
            <a:r>
              <a:rPr lang="en-US" dirty="0"/>
              <a:t>Chapter 8 of the Machine Learning book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0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of 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63B03F3-3948-445F-859B-4E1D44B74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9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neighbors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1: # 1</a:t>
            </a:r>
          </a:p>
          <a:p>
            <a:r>
              <a:rPr lang="en-US" i="1" dirty="0"/>
              <a:t>k</a:t>
            </a:r>
            <a:r>
              <a:rPr lang="en-US" dirty="0"/>
              <a:t> = 2: # 1, 2</a:t>
            </a:r>
          </a:p>
          <a:p>
            <a:r>
              <a:rPr lang="en-US" i="1" dirty="0"/>
              <a:t>k</a:t>
            </a:r>
            <a:r>
              <a:rPr lang="en-US" dirty="0"/>
              <a:t> = 3: # 1, 2, 3</a:t>
            </a:r>
          </a:p>
          <a:p>
            <a:r>
              <a:rPr lang="en-US" i="1" dirty="0"/>
              <a:t>k</a:t>
            </a:r>
            <a:r>
              <a:rPr lang="en-US" dirty="0"/>
              <a:t> = 4: # 1, 2, 3, 5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i="1" dirty="0"/>
              <a:t>k</a:t>
            </a:r>
            <a:r>
              <a:rPr lang="en-US" dirty="0"/>
              <a:t> = 6: # 1, 2, 3, 5, 9, 10</a:t>
            </a:r>
          </a:p>
          <a:p>
            <a:r>
              <a:rPr lang="en-US" i="1" dirty="0"/>
              <a:t>k</a:t>
            </a:r>
            <a:r>
              <a:rPr lang="en-US" dirty="0"/>
              <a:t> = 7: # 1, 2, 3, 5, 9, 10, 8</a:t>
            </a:r>
          </a:p>
          <a:p>
            <a:r>
              <a:rPr lang="en-US" i="1" dirty="0"/>
              <a:t>k</a:t>
            </a:r>
            <a:r>
              <a:rPr lang="en-US" dirty="0"/>
              <a:t> = 8: # 1, 2, 3, 5, 9, 10, 8, 6</a:t>
            </a:r>
          </a:p>
          <a:p>
            <a:r>
              <a:rPr lang="en-US" i="1" dirty="0"/>
              <a:t>k</a:t>
            </a:r>
            <a:r>
              <a:rPr lang="en-US" dirty="0"/>
              <a:t> = 9: # 1, 2, 3, 5, 9, 10, 8, 6, 7</a:t>
            </a:r>
          </a:p>
          <a:p>
            <a:r>
              <a:rPr lang="en-US" i="1" dirty="0"/>
              <a:t>k</a:t>
            </a:r>
            <a:r>
              <a:rPr lang="en-US" dirty="0"/>
              <a:t> = 10: # 1, 2, 3, 5, 9, 10, 8, 6, 7,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85D026-5E58-4D6D-A525-F38435B6BA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0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dirty="0"/>
              <a:t>Observed y: 4, 1, 2, 2, 2</a:t>
            </a:r>
          </a:p>
          <a:p>
            <a:r>
              <a:rPr lang="en-US" dirty="0"/>
              <a:t>Predicted y:</a:t>
            </a:r>
            <a:br>
              <a:rPr lang="en-US" dirty="0"/>
            </a:br>
            <a:r>
              <a:rPr lang="en-US" dirty="0"/>
              <a:t>= (4 + 1 + 2 + 2 + 2) / 5 = 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05700" y="1413924"/>
          <a:ext cx="3514724" cy="3104360"/>
        </p:xfrm>
        <a:graphic>
          <a:graphicData uri="http://schemas.openxmlformats.org/drawingml/2006/table">
            <a:tbl>
              <a:tblPr/>
              <a:tblGrid>
                <a:gridCol w="878681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90C86E5-A434-415E-9571-42F49138BE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68375" y="2376488"/>
          <a:ext cx="5965824" cy="3414714"/>
        </p:xfrm>
        <a:graphic>
          <a:graphicData uri="http://schemas.openxmlformats.org/drawingml/2006/table">
            <a:tbl>
              <a:tblPr/>
              <a:tblGrid>
                <a:gridCol w="1491456">
                  <a:extLst>
                    <a:ext uri="{9D8B030D-6E8A-4147-A177-3AD203B41FA5}">
                      <a16:colId xmlns:a16="http://schemas.microsoft.com/office/drawing/2014/main" val="28254962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33862624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861298459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205156321"/>
                    </a:ext>
                  </a:extLst>
                </a:gridCol>
              </a:tblGrid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6799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9523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923805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67885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728000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17308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84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8737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117392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3471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2149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7829550" y="2376488"/>
            <a:ext cx="2828925" cy="1476375"/>
          </a:xfrm>
          <a:prstGeom prst="wedgeRoundRectCallout">
            <a:avLst>
              <a:gd name="adj1" fmla="val -91877"/>
              <a:gd name="adj2" fmla="val -18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observed y of </a:t>
            </a:r>
            <a:r>
              <a:rPr lang="en-US" dirty="0" err="1"/>
              <a:t>CaseID</a:t>
            </a:r>
            <a:r>
              <a:rPr lang="en-US" dirty="0"/>
              <a:t> = 1 when k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42288-FAE0-41A0-A009-4B6B05E30E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3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Example: 2014 Automobile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is Cars.csv.</a:t>
            </a:r>
          </a:p>
          <a:p>
            <a:r>
              <a:rPr lang="en-US" dirty="0"/>
              <a:t>Feature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Invoice: Invoice price in 2004 ($9,875 – $173,560)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Horsepower: Number of horsepower units (73 – 500 hp)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Weight: Curb Weight (1,850 – 7,190 pounds)</a:t>
            </a:r>
          </a:p>
          <a:p>
            <a:r>
              <a:rPr lang="en-US" dirty="0"/>
              <a:t>Number of Neighbors: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K = 1, 2, 3, and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90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Example: 2014 Automobile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is Cars.csv.</a:t>
            </a:r>
          </a:p>
          <a:p>
            <a:r>
              <a:rPr lang="en-US" dirty="0"/>
              <a:t>Feature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Invoice: Invoice price in 2004 ($9,875 – $173,560)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Horsepower: Number of horsepower units (73 – 500 hp)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Weight: Curb Weight (1,850 – 7,190 pounds)</a:t>
            </a:r>
          </a:p>
          <a:p>
            <a:r>
              <a:rPr lang="en-US" dirty="0"/>
              <a:t>Identification Variable: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CaseID: Make and Row Index (e.g., Porsche_335)</a:t>
            </a:r>
          </a:p>
          <a:p>
            <a:r>
              <a:rPr lang="en-US" dirty="0"/>
              <a:t>Number of Neighbors: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K = 1, 2, 3, and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0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Example: 2014 Automobile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522EF-45AA-48A1-B47C-B7D3401C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24" y="1333500"/>
            <a:ext cx="813059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4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Specifications for Nearest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Number of Neighbors = 4</a:t>
            </a:r>
          </a:p>
          <a:p>
            <a:r>
              <a:rPr lang="en-US" dirty="0"/>
              <a:t>Distance metric is Euclidean</a:t>
            </a:r>
          </a:p>
          <a:p>
            <a:r>
              <a:rPr lang="en-US" dirty="0"/>
              <a:t>Algorithm is brute (i.e., calculate the distance between each possible pair of observations)</a:t>
            </a:r>
          </a:p>
          <a:p>
            <a:pPr lvl="1"/>
            <a:r>
              <a:rPr lang="en-US" dirty="0"/>
              <a:t>Other algorithms are KD-TREE and BALL-TREE.  These algorithms may avoid calculating distances by storing similar observations together</a:t>
            </a:r>
          </a:p>
          <a:p>
            <a:pPr lvl="1"/>
            <a:r>
              <a:rPr lang="en-US" dirty="0"/>
              <a:t>KD-TREE: Bentley, J. L. (1975). Multidimensional Binary Search Trees Used for Associate Searching, </a:t>
            </a:r>
            <a:r>
              <a:rPr lang="en-US" i="1" dirty="0"/>
              <a:t>Communications of the ACM</a:t>
            </a:r>
            <a:r>
              <a:rPr lang="en-US" dirty="0"/>
              <a:t>,  v.18, n.9, pp.509-517.</a:t>
            </a:r>
          </a:p>
          <a:p>
            <a:pPr lvl="1"/>
            <a:r>
              <a:rPr lang="en-US" dirty="0"/>
              <a:t>BALL-TREE: </a:t>
            </a:r>
            <a:r>
              <a:rPr lang="en-US" dirty="0" err="1"/>
              <a:t>Omohundro</a:t>
            </a:r>
            <a:r>
              <a:rPr lang="en-US" dirty="0"/>
              <a:t> (1989). Five </a:t>
            </a:r>
            <a:r>
              <a:rPr lang="en-US" dirty="0" err="1"/>
              <a:t>Balltree</a:t>
            </a:r>
            <a:r>
              <a:rPr lang="en-US" dirty="0"/>
              <a:t> Construction Algorithms, International Computer Science Institute Technical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7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Python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Load the PANDAS library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cars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Learning\\Data\\cars.csv’,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             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NearestNeighbors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4,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cars[['Invoice', 'Horsepower', 'Weight']]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trainData.describe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Build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5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Distances and Indices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0B239E-0933-4A77-8C5F-0CFE63B3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78" y="1378834"/>
            <a:ext cx="4775571" cy="493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6C3C6-D801-4E32-99E1-5E06C6DDC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36" y="1378834"/>
            <a:ext cx="471911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Fundamental Belief / Proposition / Axiom</a:t>
            </a:r>
          </a:p>
          <a:p>
            <a:r>
              <a:rPr lang="en-US" dirty="0"/>
              <a:t>Similar inputs have similar outputs / behaviors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Two cars made at the same plant in the same week probably will break down for similar reasons after the same number of years.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majority of students in this class have eaten their supper.</a:t>
            </a:r>
          </a:p>
          <a:p>
            <a:r>
              <a:rPr lang="en-US" dirty="0"/>
              <a:t>Fine Prints: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Unless the output is completely determined by the inputs, the same inputs may not have the same output.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Although similarity is a subjective concept, we will use some metrics to measure the extent of similarity.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Python Codes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Find the nearest neighbors of these focal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focal = [[173560, 477, 3131],     # Porsche_335 (334)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[119600, 493, 4473],     # Mercedes-Benz_263 (262)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[117854, 493, 4429],     # Mercedes-Benz_272 (271)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[113388, 493, 4235]]     # Mercedes-Benz_271 (270)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(focal,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[[334 262 271 270]         261: Mercedes-Benz_262 [88324, 302, 4085]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[262 271 270 261]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[271 262 270 261]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[270 271 262 261]]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3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Python SKLEARN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3"/>
              </a:rPr>
              <a:t>http://scikit-learn.org/stable/modules/neighbors.html#unsupervised-neighbors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Pros</a:t>
            </a:r>
            <a:endParaRPr lang="en-US" dirty="0"/>
          </a:p>
          <a:p>
            <a:pPr lvl="1"/>
            <a:r>
              <a:rPr lang="en-US" dirty="0"/>
              <a:t>Produces results that are readily understandable.</a:t>
            </a:r>
          </a:p>
          <a:p>
            <a:pPr lvl="1"/>
            <a:r>
              <a:rPr lang="en-US" dirty="0"/>
              <a:t>Works efficiently on almost any number of variables.</a:t>
            </a:r>
          </a:p>
          <a:p>
            <a:pPr lvl="1"/>
            <a:r>
              <a:rPr lang="en-US" dirty="0"/>
              <a:t>Offers three algorithms for storing the training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pPr lvl="1"/>
            <a:r>
              <a:rPr lang="en-US" dirty="0"/>
              <a:t>Cannot handle training data with nominal and interval features.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NaN</a:t>
            </a:r>
            <a:r>
              <a:rPr lang="en-US" dirty="0"/>
              <a:t> distance for some feature (e.g., try adding the Cylinders)</a:t>
            </a:r>
          </a:p>
          <a:p>
            <a:pPr lvl="1"/>
            <a:r>
              <a:rPr lang="en-US" dirty="0"/>
              <a:t>Does not suggest an optimal number of neighbors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43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3243" cy="4351338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target: 0 = Asia, 1 = Europe, 2 = USA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target = cars[['Origin']]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neigh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=4 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neigh.fit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, target)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See the classification result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class_result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nbrs.predict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class_result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See the classification probabilities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nbrs.predict_proba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EFF065-A353-4C12-A685-63E029AD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79" y="730250"/>
            <a:ext cx="409477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1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Python SKLEARN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3"/>
              </a:rPr>
              <a:t>http://scikit-learn.org/stable/modules/neighbors.html#unsupervised-neighbors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Pros</a:t>
            </a:r>
            <a:endParaRPr lang="en-US" dirty="0"/>
          </a:p>
          <a:p>
            <a:pPr lvl="1"/>
            <a:r>
              <a:rPr lang="en-US" dirty="0"/>
              <a:t>Produces results that are readily understandable.</a:t>
            </a:r>
          </a:p>
          <a:p>
            <a:pPr lvl="1"/>
            <a:r>
              <a:rPr lang="en-US" dirty="0"/>
              <a:t>Works efficiently on almost any number of variables.</a:t>
            </a:r>
          </a:p>
          <a:p>
            <a:pPr lvl="1"/>
            <a:r>
              <a:rPr lang="en-US" dirty="0"/>
              <a:t>Offers three algorithms for storing the training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pPr lvl="1"/>
            <a:r>
              <a:rPr lang="en-US" dirty="0"/>
              <a:t>Cannot handle training data with nominal and interval features.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NaN</a:t>
            </a:r>
            <a:r>
              <a:rPr lang="en-US" dirty="0"/>
              <a:t> distance for some feature (e.g., try adding the Cylinders)</a:t>
            </a:r>
          </a:p>
          <a:p>
            <a:pPr lvl="1"/>
            <a:r>
              <a:rPr lang="en-US" dirty="0"/>
              <a:t>Does not suggest an optimal number of neighbors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8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CS584_04_Machine_Learning_Assignment_1.docx</a:t>
            </a:r>
          </a:p>
          <a:p>
            <a:r>
              <a:rPr lang="en-US" dirty="0"/>
              <a:t>Due at 11:59 PM on Wednesday</a:t>
            </a:r>
            <a:r>
              <a:rPr lang="en-US"/>
              <a:t>, September </a:t>
            </a:r>
            <a:r>
              <a:rPr lang="en-US" dirty="0"/>
              <a:t>5, 2018.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Similar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Technically, we mean the inputs are from the same distribution.</a:t>
                </a:r>
              </a:p>
              <a:p>
                <a:r>
                  <a:rPr lang="en-US" dirty="0"/>
                  <a:t>Let </a:t>
                </a:r>
                <a:r>
                  <a:rPr lang="en-US" b="1" dirty="0"/>
                  <a:t>x</a:t>
                </a:r>
                <a:r>
                  <a:rPr lang="en-US" dirty="0"/>
                  <a:t> denotes a vector of inputs.</a:t>
                </a:r>
              </a:p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vectors of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Similarity means the </a:t>
                </a:r>
                <a:r>
                  <a:rPr lang="en-US" i="1" dirty="0"/>
                  <a:t>n</a:t>
                </a:r>
                <a:r>
                  <a:rPr lang="en-US" dirty="0"/>
                  <a:t> vectors of inputs are sampled from the same multivariate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The </a:t>
                </a:r>
                <a:r>
                  <a:rPr lang="en-US" b="1" dirty="0"/>
                  <a:t>p</a:t>
                </a:r>
                <a:r>
                  <a:rPr lang="en-US" dirty="0"/>
                  <a:t> is a vector of parameters that characterized the distribution.</a:t>
                </a:r>
              </a:p>
              <a:p>
                <a:pPr lvl="1"/>
                <a:r>
                  <a:rPr lang="en-US" dirty="0"/>
                  <a:t>For a multivariate normal distribution, the parameters are the means, the variances, and the covariances. Conventionally,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 However, the non-parametric methods do not assume a family of distribution.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 Input Variable at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Without assuming a parameterized distribution, it is quite difficult to compare two multivariate empirical distributions.</a:t>
            </a:r>
          </a:p>
          <a:p>
            <a:r>
              <a:rPr lang="en-US" dirty="0"/>
              <a:t>On the other hand, we can compare two univariate empirical distributions.  But this means we will not consider (i.e., ignore) the associations among the dimensions of the input vector.</a:t>
            </a:r>
          </a:p>
          <a:p>
            <a:r>
              <a:rPr lang="en-US" dirty="0"/>
              <a:t>Our compromise is we traded statistical accuracy for practicality.</a:t>
            </a:r>
          </a:p>
          <a:p>
            <a:pPr lvl="1"/>
            <a:r>
              <a:rPr lang="en-US" dirty="0"/>
              <a:t>Compare the univariate marginal empirical distributions.</a:t>
            </a:r>
          </a:p>
          <a:p>
            <a:pPr lvl="1"/>
            <a:r>
              <a:rPr lang="en-US" dirty="0"/>
              <a:t>If the marginal distributions are not similar, then the joint distribution is likely not similar.</a:t>
            </a:r>
          </a:p>
          <a:p>
            <a:pPr lvl="1"/>
            <a:r>
              <a:rPr lang="en-US" dirty="0"/>
              <a:t>The inverse may not hold.  That is, even if the marginal distributions are similar, the joint distribution can still be different.  See Kowalski (1973). Non-Normal Bivariate Distributions with Normal Marginals, </a:t>
            </a:r>
            <a:r>
              <a:rPr lang="en-US" i="1" dirty="0"/>
              <a:t>The American Statistician</a:t>
            </a:r>
            <a:r>
              <a:rPr lang="en-US" dirty="0"/>
              <a:t>, v.27, pp.103-106.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Compare Two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only observed the data (i.e., the individual values), we need to first construct the distributions before comparing them.</a:t>
            </a:r>
          </a:p>
          <a:p>
            <a:r>
              <a:rPr lang="en-US" dirty="0"/>
              <a:t>The common tool for visualizing a distribution</a:t>
            </a:r>
          </a:p>
          <a:p>
            <a:pPr lvl="1"/>
            <a:r>
              <a:rPr lang="en-US" dirty="0"/>
              <a:t>A histogram and a box-plot for interval (i.e., continuous) feature</a:t>
            </a:r>
          </a:p>
          <a:p>
            <a:pPr lvl="1"/>
            <a:r>
              <a:rPr lang="en-US" dirty="0"/>
              <a:t>A bar chart for nominal (i.e., categorical) feature.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471BF-E184-44D3-BD3E-FBB90D3E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4800"/>
            <a:ext cx="322118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BD05A-DB1C-4E51-90FD-CD9B536E0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953" y="4114800"/>
            <a:ext cx="324577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a bin width.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mid-points of the bins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the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Left-open and right-closed, i.e., (</a:t>
            </a:r>
            <a:r>
              <a:rPr lang="en-US" dirty="0" err="1"/>
              <a:t>a,b</a:t>
            </a:r>
            <a:r>
              <a:rPr lang="en-US" dirty="0"/>
              <a:t>], 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Left-closed and right-open, i.e., [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observations in each individual 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numbers of observations against the bin definitions, either horizontally or vertically.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5355</Words>
  <Application>Microsoft Office PowerPoint</Application>
  <PresentationFormat>Widescreen</PresentationFormat>
  <Paragraphs>1224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SAS Monospace</vt:lpstr>
      <vt:lpstr>Office Theme</vt:lpstr>
      <vt:lpstr>   CS 584 Machine Learning</vt:lpstr>
      <vt:lpstr>Instructor’s Office Hours</vt:lpstr>
      <vt:lpstr>About Teaching Assistant</vt:lpstr>
      <vt:lpstr>Week 2 Agenda: Non-parametric Methods</vt:lpstr>
      <vt:lpstr>Non-parametric Methods</vt:lpstr>
      <vt:lpstr>Similar Inputs</vt:lpstr>
      <vt:lpstr>One Input Variable at a Time</vt:lpstr>
      <vt:lpstr>Compare Two Distributions</vt:lpstr>
      <vt:lpstr>A Procedure for Constructing a Histogram</vt:lpstr>
      <vt:lpstr>Use a Histogram to Estimate the Density</vt:lpstr>
      <vt:lpstr>Use a Histogram to Estimate the Density</vt:lpstr>
      <vt:lpstr>Density Estimation Example</vt:lpstr>
      <vt:lpstr>Density Estimation Example</vt:lpstr>
      <vt:lpstr>How to Specify the Bin-Width?</vt:lpstr>
      <vt:lpstr>How to Specify the Bin-Width?</vt:lpstr>
      <vt:lpstr>How to Specify the Bins’ Mid-points?</vt:lpstr>
      <vt:lpstr>A Procedure for Constructing a Box-Plot</vt:lpstr>
      <vt:lpstr>A Procedure for Constructing a Box-Plot</vt:lpstr>
      <vt:lpstr>Why 1.5 Times of the IQR?</vt:lpstr>
      <vt:lpstr>Detect Outliers Using a Box-Plot</vt:lpstr>
      <vt:lpstr>Memory-Based Learning (MBL)</vt:lpstr>
      <vt:lpstr>Nearest Neighbors Basic Idea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Orthonormal Transformation</vt:lpstr>
      <vt:lpstr>Orthonormalization in Python: First Principle</vt:lpstr>
      <vt:lpstr>Orthonormalization in Python: First Principle</vt:lpstr>
      <vt:lpstr>Orthonormalization in Python: SciPy Function</vt:lpstr>
      <vt:lpstr>Comparison</vt:lpstr>
      <vt:lpstr>Number of Neighbors</vt:lpstr>
      <vt:lpstr>Number of Neighbors</vt:lpstr>
      <vt:lpstr>Number of Neighbors</vt:lpstr>
      <vt:lpstr>Classification or Prediction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Example: 2014 Automobile Data</vt:lpstr>
      <vt:lpstr>Example: 2014 Automobile Data</vt:lpstr>
      <vt:lpstr>Example: 2014 Automobile Data</vt:lpstr>
      <vt:lpstr>Specifications for Nearest Neighbors</vt:lpstr>
      <vt:lpstr>Sample Python Codes</vt:lpstr>
      <vt:lpstr>Distances and Indices</vt:lpstr>
      <vt:lpstr>Sample Python Codes</vt:lpstr>
      <vt:lpstr>Python SKLEARN Nearest Neighbors</vt:lpstr>
      <vt:lpstr>Classification</vt:lpstr>
      <vt:lpstr>Python SKLEARN Nearest Neighbors</vt:lpstr>
      <vt:lpstr>Assignment 1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1228</cp:revision>
  <cp:lastPrinted>2014-06-20T14:10:14Z</cp:lastPrinted>
  <dcterms:created xsi:type="dcterms:W3CDTF">2014-05-31T22:30:28Z</dcterms:created>
  <dcterms:modified xsi:type="dcterms:W3CDTF">2018-08-30T02:07:49Z</dcterms:modified>
</cp:coreProperties>
</file>