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60" r:id="rId3"/>
    <p:sldId id="461" r:id="rId4"/>
    <p:sldId id="476" r:id="rId5"/>
    <p:sldId id="475" r:id="rId6"/>
    <p:sldId id="483" r:id="rId7"/>
    <p:sldId id="477" r:id="rId8"/>
    <p:sldId id="390" r:id="rId9"/>
    <p:sldId id="421" r:id="rId10"/>
    <p:sldId id="388" r:id="rId11"/>
    <p:sldId id="463" r:id="rId12"/>
    <p:sldId id="488" r:id="rId13"/>
    <p:sldId id="451" r:id="rId14"/>
    <p:sldId id="400" r:id="rId15"/>
    <p:sldId id="434" r:id="rId16"/>
    <p:sldId id="493" r:id="rId17"/>
    <p:sldId id="494" r:id="rId18"/>
    <p:sldId id="362" r:id="rId19"/>
    <p:sldId id="495" r:id="rId20"/>
    <p:sldId id="491" r:id="rId21"/>
    <p:sldId id="408" r:id="rId22"/>
    <p:sldId id="409" r:id="rId23"/>
    <p:sldId id="410" r:id="rId24"/>
    <p:sldId id="411" r:id="rId25"/>
    <p:sldId id="492" r:id="rId26"/>
    <p:sldId id="454" r:id="rId27"/>
    <p:sldId id="457" r:id="rId28"/>
    <p:sldId id="496" r:id="rId29"/>
    <p:sldId id="358" r:id="rId30"/>
    <p:sldId id="402" r:id="rId31"/>
    <p:sldId id="404" r:id="rId32"/>
    <p:sldId id="497" r:id="rId33"/>
    <p:sldId id="498" r:id="rId34"/>
    <p:sldId id="405" r:id="rId35"/>
    <p:sldId id="406" r:id="rId36"/>
    <p:sldId id="444" r:id="rId37"/>
    <p:sldId id="499" r:id="rId38"/>
    <p:sldId id="502" r:id="rId39"/>
    <p:sldId id="500" r:id="rId40"/>
    <p:sldId id="501" r:id="rId41"/>
    <p:sldId id="503" r:id="rId42"/>
    <p:sldId id="504" r:id="rId43"/>
    <p:sldId id="505" r:id="rId44"/>
    <p:sldId id="506" r:id="rId45"/>
    <p:sldId id="507" r:id="rId46"/>
    <p:sldId id="508" r:id="rId47"/>
    <p:sldId id="510" r:id="rId48"/>
    <p:sldId id="511" r:id="rId49"/>
    <p:sldId id="512" r:id="rId50"/>
    <p:sldId id="515" r:id="rId51"/>
    <p:sldId id="513" r:id="rId52"/>
    <p:sldId id="516" r:id="rId53"/>
    <p:sldId id="517" r:id="rId54"/>
    <p:sldId id="518" r:id="rId55"/>
    <p:sldId id="567" r:id="rId56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7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cikit-learn.org/stable/auto_examples/cluster/plot_face_segmentation.html#sphx-glr-auto-examples-cluster-plot-face-segmentation-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s.joensuu.fi/sipu/datasets/jain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4</a:t>
            </a:r>
          </a:p>
          <a:p>
            <a:r>
              <a:rPr lang="en-US" sz="4000" dirty="0"/>
              <a:t>September 12,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Similar or Dissimilar?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distance metric to measure similarity or dissimilarity.</a:t>
            </a:r>
          </a:p>
          <a:p>
            <a:r>
              <a:rPr lang="en-US" dirty="0"/>
              <a:t>Suppose there are three observations: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.  We will say that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is similar to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but dissimilar to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 if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&lt;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where d(.,.) is a distance metric.</a:t>
            </a:r>
          </a:p>
          <a:p>
            <a:r>
              <a:rPr lang="en-US" dirty="0"/>
              <a:t>A function is a distance metric if it has the following four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Non-negativity: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Coincidence: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0 if and only if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Symmetry: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Triangle Inequality: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+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FD0DD-81DE-4FFE-9BFC-33195BADF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Distance Metric for Interval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dirty="0"/>
                  <a:t>Suppose two observations on </a:t>
                </a:r>
                <a:r>
                  <a:rPr lang="en-US" sz="2800" i="1" dirty="0"/>
                  <a:t>m</a:t>
                </a:r>
                <a:r>
                  <a:rPr lang="en-US" sz="2800" dirty="0"/>
                  <a:t> number of interval variables.  The observations are: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11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12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1m</a:t>
                </a:r>
                <a:r>
                  <a:rPr lang="en-US" sz="2800" dirty="0"/>
                  <a:t>) and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21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22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2m</a:t>
                </a:r>
                <a:r>
                  <a:rPr lang="en-US" sz="2800" dirty="0"/>
                  <a:t>).</a:t>
                </a:r>
              </a:p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b="1" dirty="0"/>
                  <a:t>The Euclidean distance</a:t>
                </a:r>
                <a:r>
                  <a:rPr lang="en-US" sz="2800" dirty="0"/>
                  <a:t> (a.k.a. the Direct Flight distance):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AD5A9-1066-4008-8A6A-F114D5132A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of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variables are measured in the same units (for example, feet) or of similar variances, then normalization might not be necessary.</a:t>
            </a:r>
          </a:p>
          <a:p>
            <a:r>
              <a:rPr lang="en-US" dirty="0"/>
              <a:t>Otherwise, some form of normalization is recommended because variables that have substantially larger variances tend to affect the distance measure more than variables that have smaller variances.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15216-2C8D-434C-9E90-2605B4B46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for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Standardization</a:t>
            </a:r>
          </a:p>
          <a:p>
            <a:pPr lvl="1"/>
            <a:r>
              <a:rPr lang="en-US" dirty="0"/>
              <a:t>The transformation is (value – mean) / (standard deviation).</a:t>
            </a:r>
          </a:p>
          <a:p>
            <a:pPr lvl="1"/>
            <a:r>
              <a:rPr lang="en-US" dirty="0"/>
              <a:t>The resulting variable has a mean of 0 and a variance of 1.</a:t>
            </a:r>
          </a:p>
          <a:p>
            <a:r>
              <a:rPr lang="en-US" b="1" dirty="0"/>
              <a:t>Range</a:t>
            </a:r>
          </a:p>
          <a:p>
            <a:pPr lvl="1"/>
            <a:r>
              <a:rPr lang="en-US" dirty="0"/>
              <a:t>The transformation is (value – minimum) / (maximum – minimum).</a:t>
            </a:r>
          </a:p>
          <a:p>
            <a:pPr lvl="1"/>
            <a:r>
              <a:rPr lang="en-US" dirty="0"/>
              <a:t>The resulting variable has a minimum of 0 and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9BC61-74FB-46A5-A35F-69482C980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represent the </a:t>
            </a:r>
            <a:r>
              <a:rPr lang="en-US" b="1" i="1" dirty="0"/>
              <a:t>center</a:t>
            </a:r>
            <a:r>
              <a:rPr lang="en-US" dirty="0"/>
              <a:t> of a cluster</a:t>
            </a:r>
          </a:p>
          <a:p>
            <a:r>
              <a:rPr lang="en-US" dirty="0"/>
              <a:t>Centroids give identity to a cluster</a:t>
            </a:r>
          </a:p>
          <a:p>
            <a:r>
              <a:rPr lang="en-US" dirty="0"/>
              <a:t>Centroids are usually the arithmetic mean of an interval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5D38-7526-41AC-B8F2-753024AF8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Cluster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are sequentially labeled from 1 to the number of clusters (or from 0 to one less than the number of clusters)</a:t>
            </a:r>
          </a:p>
          <a:p>
            <a:r>
              <a:rPr lang="en-US" dirty="0"/>
              <a:t>The Cluster Identifiers are integers</a:t>
            </a:r>
          </a:p>
          <a:p>
            <a:r>
              <a:rPr lang="en-US" dirty="0"/>
              <a:t>The Cluster Identifiers do not indicate the discovery order of the clusters, the relative magnitudes of the centroids, or any relationships among the clusters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19048-90A7-48CC-897B-FE81ECF9C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6586A-9F7A-4D89-BD66-42169224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94" y="1345737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51822-2B6F-4832-A28B-11FCFAC6B2A7}"/>
              </a:ext>
            </a:extLst>
          </p:cNvPr>
          <p:cNvSpPr/>
          <p:nvPr/>
        </p:nvSpPr>
        <p:spPr>
          <a:xfrm>
            <a:off x="3593574" y="2610274"/>
            <a:ext cx="2067613" cy="2108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A59E6-BC79-45F0-A06E-C2FF6B0E044B}"/>
              </a:ext>
            </a:extLst>
          </p:cNvPr>
          <p:cNvSpPr/>
          <p:nvPr/>
        </p:nvSpPr>
        <p:spPr>
          <a:xfrm>
            <a:off x="5297080" y="1335362"/>
            <a:ext cx="2359845" cy="2228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8A9A6-4EAC-4563-AE6B-675AD16F7E04}"/>
              </a:ext>
            </a:extLst>
          </p:cNvPr>
          <p:cNvSpPr/>
          <p:nvPr/>
        </p:nvSpPr>
        <p:spPr>
          <a:xfrm>
            <a:off x="1694077" y="3429000"/>
            <a:ext cx="2067613" cy="2108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7F7E8A-3270-41A1-AB5B-74D23BF5DA78}"/>
              </a:ext>
            </a:extLst>
          </p:cNvPr>
          <p:cNvSpPr txBox="1">
            <a:spLocks/>
          </p:cNvSpPr>
          <p:nvPr/>
        </p:nvSpPr>
        <p:spPr>
          <a:xfrm>
            <a:off x="7986075" y="1387720"/>
            <a:ext cx="389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observations into non-overlapping hyper-spheres</a:t>
            </a:r>
          </a:p>
          <a:p>
            <a:r>
              <a:rPr lang="en-US" dirty="0"/>
              <a:t>The radii of hyper-spheres are as small as possible</a:t>
            </a:r>
          </a:p>
          <a:p>
            <a:r>
              <a:rPr lang="en-US" dirty="0"/>
              <a:t>Each observation must belong to one and only one hyper-sphere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3DB7D3-4F26-4B07-A718-B95815138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observation is assigned to a given cluster such that the total intra-cluster variation (a.k.a. total within-cluster variation) is minimized.</a:t>
                </a:r>
              </a:p>
              <a:p>
                <a:r>
                  <a:rPr lang="en-US" dirty="0"/>
                  <a:t>The total within-cluster variation is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WCSS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K is the number of clusters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the clusters of observations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mean of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(a.k.a., the center of a hyper-sphere)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observation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F00C-36FB-4121-86AE-E880820A9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the K-Means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number of clusters (K 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K observations as initial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Form K clusters by assigning all observations to the closest centroids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Re-compute centroids of all K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the Total Within-Cluster variation converges (in practice, check that the centroids converge within a tolerance limit)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04E5-B316-43EA-9552-5582D4E4C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strategies for choosing the initial centroids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first K complete records and use their values as initial centroids (i.e., first complete record’s values are the first cluster’s initial centroid, and so 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choose K complete records and use their values as initial centroids (used by the </a:t>
            </a:r>
            <a:r>
              <a:rPr lang="en-US" dirty="0" err="1"/>
              <a:t>sklearn.cluster.Kmeans</a:t>
            </a:r>
            <a:r>
              <a:rPr lang="en-US" dirty="0"/>
              <a:t>)</a:t>
            </a:r>
          </a:p>
          <a:p>
            <a:r>
              <a:rPr lang="en-US" dirty="0"/>
              <a:t>Usually, the choice of the initial centroids will not affect the final results.  It may impact the number of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CE0E2-559E-488E-8038-86773F747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Instructor</a:t>
            </a:r>
          </a:p>
          <a:p>
            <a:r>
              <a:rPr lang="en-US" dirty="0"/>
              <a:t>mlam5@iit.edu</a:t>
            </a:r>
          </a:p>
          <a:p>
            <a:r>
              <a:rPr lang="en-US" dirty="0"/>
              <a:t>Mondays / 4 PM to 5 PM / Room 228A, Stuart Building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Jing Zhao</a:t>
            </a:r>
          </a:p>
          <a:p>
            <a:r>
              <a:rPr lang="en-US" dirty="0"/>
              <a:t>jzhao29@hawk.iit.edu</a:t>
            </a:r>
          </a:p>
          <a:p>
            <a:r>
              <a:rPr lang="en-US" dirty="0"/>
              <a:t>Thursdays / 2 PM to 3 PM / Room 019AA,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the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is often referred to as Lloyd’s algorithm.</a:t>
            </a:r>
          </a:p>
          <a:p>
            <a:r>
              <a:rPr lang="en-US" dirty="0"/>
              <a:t>Lloyd, S. P. (1957). "Least square quantization in PCM". </a:t>
            </a:r>
            <a:r>
              <a:rPr lang="en-US" i="1" dirty="0"/>
              <a:t>Bell Telephone Laboratories Paper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Pulse-code modulation (PCM) is a method used to digitally represent sampled analog signals.</a:t>
            </a:r>
          </a:p>
          <a:p>
            <a:pPr lvl="1"/>
            <a:r>
              <a:rPr lang="en-US" dirty="0"/>
              <a:t>Republished later as Lloyd., S. P. (1982). "Least squares quantization in PCM”. </a:t>
            </a:r>
            <a:r>
              <a:rPr lang="en-US" i="1" dirty="0"/>
              <a:t>IEEE Transactions on Information Theory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 (2): 129–137. </a:t>
            </a:r>
          </a:p>
          <a:p>
            <a:r>
              <a:rPr lang="en-US" dirty="0" err="1"/>
              <a:t>Forgy</a:t>
            </a:r>
            <a:r>
              <a:rPr lang="en-US" dirty="0"/>
              <a:t>, E. W. (1965). "Cluster analysis of multivariate data: efficiency versus interpretability of classifications". </a:t>
            </a:r>
            <a:r>
              <a:rPr lang="en-US" i="1" dirty="0"/>
              <a:t>Biometrics</a:t>
            </a:r>
            <a:r>
              <a:rPr lang="en-US" dirty="0"/>
              <a:t>. </a:t>
            </a:r>
            <a:r>
              <a:rPr lang="en-US" b="1" dirty="0"/>
              <a:t>21</a:t>
            </a:r>
            <a:r>
              <a:rPr lang="en-US" dirty="0"/>
              <a:t>: 768–769.</a:t>
            </a:r>
          </a:p>
          <a:p>
            <a:r>
              <a:rPr lang="en-US" dirty="0"/>
              <a:t>Hartigan, J. A., and Wong, M. A. (1979). “Algorithm AS 136: A K-Means Clustering Algorithm”. </a:t>
            </a:r>
            <a:r>
              <a:rPr lang="en-US" i="1" dirty="0"/>
              <a:t>Applied Statistics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(1): 100-108.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2336F-7FFC-46D8-AF6A-9588F929A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pPr lvl="1"/>
            <a:r>
              <a:rPr lang="en-US" dirty="0"/>
              <a:t>For one dimension, this distance is simply the absolute difference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0.1,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0.2, 0.3, 0.7, and 0.8 (WCSS = 0)</a:t>
            </a:r>
          </a:p>
          <a:p>
            <a:pPr lvl="1"/>
            <a:r>
              <a:rPr lang="en-US" dirty="0"/>
              <a:t>Distance from C2: 0.2,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, and </a:t>
            </a:r>
            <a:r>
              <a:rPr lang="en-US" b="1" dirty="0"/>
              <a:t>0.6</a:t>
            </a:r>
            <a:r>
              <a:rPr lang="en-US" dirty="0"/>
              <a:t> (WCSS = 0.62)</a:t>
            </a:r>
          </a:p>
          <a:p>
            <a:pPr lvl="1"/>
            <a:r>
              <a:rPr lang="en-US" dirty="0"/>
              <a:t>Total WCSS = 0.62</a:t>
            </a:r>
          </a:p>
          <a:p>
            <a:pPr lvl="1"/>
            <a:r>
              <a:rPr lang="en-US" dirty="0"/>
              <a:t>Cluster membership: 1, 2, 2, 2, 2</a:t>
            </a:r>
          </a:p>
          <a:p>
            <a:pPr lvl="1"/>
            <a:r>
              <a:rPr lang="en-US" dirty="0"/>
              <a:t>New centroid: C1 = 0.1, C2 = (0.3+0.4+0.8+0.9)/4 =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/>
              <a:t>Week 4 Kmeans.py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2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0.1, C2 = 0.6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0.3, 0.7, and 0.8 (WCSS = 0.04)</a:t>
            </a:r>
          </a:p>
          <a:p>
            <a:pPr lvl="1"/>
            <a:r>
              <a:rPr lang="en-US" dirty="0"/>
              <a:t>Distance from C2: 0.5, 0.3,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and </a:t>
            </a:r>
            <a:r>
              <a:rPr lang="en-US" b="1" dirty="0"/>
              <a:t>0.3</a:t>
            </a:r>
            <a:r>
              <a:rPr lang="en-US" dirty="0"/>
              <a:t> (WCSS = 0.17)</a:t>
            </a:r>
          </a:p>
          <a:p>
            <a:pPr lvl="1"/>
            <a:r>
              <a:rPr lang="en-US" dirty="0"/>
              <a:t>Total WCSS = 0.21</a:t>
            </a:r>
          </a:p>
          <a:p>
            <a:pPr lvl="1"/>
            <a:r>
              <a:rPr lang="en-US" dirty="0"/>
              <a:t>Cluster membership: 1, 1, 2, 2, 2</a:t>
            </a:r>
          </a:p>
          <a:p>
            <a:pPr lvl="1"/>
            <a:r>
              <a:rPr lang="en-US" dirty="0"/>
              <a:t>New centroid: C1 = (0.1+0.3)/2 = 0.2, C2 = (0.4+0.8+0.9)/3 = 0.7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744F3-C607-49BA-BA4B-1D65D19AF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3:</a:t>
            </a:r>
          </a:p>
          <a:p>
            <a:pPr lvl="1"/>
            <a:r>
              <a:rPr lang="en-US" dirty="0"/>
              <a:t>Initial centroids: C1 = 0.2, C2 = 0.7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0.6, and 0.7 (WCSS = 0.06)</a:t>
            </a:r>
          </a:p>
          <a:p>
            <a:pPr lvl="1"/>
            <a:r>
              <a:rPr lang="en-US" dirty="0"/>
              <a:t>Distance from C2: 0.6, 0.4, 0.3, </a:t>
            </a:r>
            <a:r>
              <a:rPr lang="en-US" b="1" dirty="0"/>
              <a:t>0.1</a:t>
            </a:r>
            <a:r>
              <a:rPr lang="en-US" dirty="0"/>
              <a:t>, and </a:t>
            </a:r>
            <a:r>
              <a:rPr lang="en-US" b="1" dirty="0"/>
              <a:t>0.2</a:t>
            </a:r>
            <a:r>
              <a:rPr lang="en-US" dirty="0"/>
              <a:t> (WCSS = 0.05)</a:t>
            </a:r>
          </a:p>
          <a:p>
            <a:pPr lvl="1"/>
            <a:r>
              <a:rPr lang="en-US" dirty="0"/>
              <a:t>Total WCSS = 0.11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0.267, C2 = (0.8+0.9)/2 = 0.85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8BF6E-306E-4543-B7F0-BA503067A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4:</a:t>
            </a:r>
          </a:p>
          <a:p>
            <a:pPr lvl="1"/>
            <a:r>
              <a:rPr lang="en-US" dirty="0"/>
              <a:t>Initial centroids: C1 = 0.267, C2 = 0.85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0.167</a:t>
            </a:r>
            <a:r>
              <a:rPr lang="en-US" dirty="0"/>
              <a:t>, </a:t>
            </a:r>
            <a:r>
              <a:rPr lang="en-US" b="1" dirty="0"/>
              <a:t>0.003</a:t>
            </a:r>
            <a:r>
              <a:rPr lang="en-US" dirty="0"/>
              <a:t>, </a:t>
            </a:r>
            <a:r>
              <a:rPr lang="en-US" b="1" dirty="0"/>
              <a:t>0.133</a:t>
            </a:r>
            <a:r>
              <a:rPr lang="en-US" dirty="0"/>
              <a:t>, 0.533, and 0.633 (WCSS = 0.0467)</a:t>
            </a:r>
          </a:p>
          <a:p>
            <a:pPr lvl="1"/>
            <a:r>
              <a:rPr lang="en-US" dirty="0"/>
              <a:t>Distance from C2: 0.75, 0.55, 0.45, </a:t>
            </a:r>
            <a:r>
              <a:rPr lang="en-US" b="1" dirty="0"/>
              <a:t>0.05</a:t>
            </a:r>
            <a:r>
              <a:rPr lang="en-US" dirty="0"/>
              <a:t>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Total WCSS = 0.051667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</a:t>
            </a:r>
            <a:r>
              <a:rPr lang="en-US" b="1" dirty="0"/>
              <a:t>0.267</a:t>
            </a:r>
            <a:r>
              <a:rPr lang="en-US" dirty="0"/>
              <a:t>, C2 = (0.8+0.9)/2 = </a:t>
            </a:r>
            <a:r>
              <a:rPr lang="en-US" b="1" dirty="0"/>
              <a:t>0.85</a:t>
            </a:r>
          </a:p>
          <a:p>
            <a:r>
              <a:rPr lang="en-US" dirty="0"/>
              <a:t>Iteration ends because the centroids converged and there are no changes in cluster memberships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75B36-7797-46B1-A7B7-01B0C9EB6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cluster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([[0.1], [0.3], [0.4], [0.8],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[1 1 1 0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9EDB3-6E43-4C73-AA3E-B2CAFFF85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(Observations’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</a:t>
            </a:r>
            <a:r>
              <a:rPr lang="en-US" b="1" dirty="0"/>
              <a:t>random order</a:t>
            </a:r>
            <a:r>
              <a:rPr lang="en-US" dirty="0"/>
              <a:t>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0.8,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0.5, 0.7, 0.4, and </a:t>
            </a:r>
            <a:r>
              <a:rPr lang="en-US" b="1" dirty="0"/>
              <a:t>0.1</a:t>
            </a:r>
            <a:r>
              <a:rPr lang="en-US" dirty="0"/>
              <a:t> (WCSS = 0.01) </a:t>
            </a:r>
          </a:p>
          <a:p>
            <a:pPr lvl="1"/>
            <a:r>
              <a:rPr lang="en-US" dirty="0"/>
              <a:t>Distance from C2: 0.5,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and 0.6 (WCSS = 0.05)</a:t>
            </a:r>
          </a:p>
          <a:p>
            <a:pPr lvl="1"/>
            <a:r>
              <a:rPr lang="en-US" dirty="0"/>
              <a:t>Total WCSS = 0.06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2768-E812-4785-B745-6066F5274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observations in random order: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0.85, C2 = 0.2667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0.05</a:t>
            </a:r>
            <a:r>
              <a:rPr lang="en-US" dirty="0"/>
              <a:t>, 0.55, 0.75, 0.45,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Distance from C2: 0.5333, </a:t>
            </a:r>
            <a:r>
              <a:rPr lang="en-US" b="1" dirty="0"/>
              <a:t>0.0333</a:t>
            </a:r>
            <a:r>
              <a:rPr lang="en-US" dirty="0"/>
              <a:t>, </a:t>
            </a:r>
            <a:r>
              <a:rPr lang="en-US" b="1" dirty="0"/>
              <a:t>0.1667</a:t>
            </a:r>
            <a:r>
              <a:rPr lang="en-US" dirty="0"/>
              <a:t>, </a:t>
            </a:r>
            <a:r>
              <a:rPr lang="en-US" b="1" dirty="0"/>
              <a:t>0.1333</a:t>
            </a:r>
            <a:r>
              <a:rPr lang="en-US" dirty="0"/>
              <a:t>, and 0.6333 (WCSS = 0.04667)</a:t>
            </a:r>
          </a:p>
          <a:p>
            <a:pPr lvl="1"/>
            <a:r>
              <a:rPr lang="en-US" dirty="0"/>
              <a:t>Total WCSS = 0.05167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r>
              <a:rPr lang="en-US" dirty="0"/>
              <a:t>Iteration ends because the centroids converged and there are no changes in cluster memberships.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8F081-E807-458D-942D-809DB8DC4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8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([[0.8], [0.3], [0.1], [0.4],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[0 1 1 1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5A9FB-E3C4-46DB-A570-163E93658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Preferably, what is the </a:t>
            </a:r>
            <a:r>
              <a:rPr lang="en-US" i="1" dirty="0"/>
              <a:t>optimal</a:t>
            </a:r>
            <a:r>
              <a:rPr lang="en-US" dirty="0"/>
              <a:t> number of clusters?</a:t>
            </a:r>
          </a:p>
          <a:p>
            <a:r>
              <a:rPr lang="en-US" dirty="0"/>
              <a:t>This is a necessary information which we usually do not know</a:t>
            </a:r>
          </a:p>
          <a:p>
            <a:r>
              <a:rPr lang="en-US" dirty="0"/>
              <a:t>We try a different number of clusters from a range of integers (greater than one) and find an </a:t>
            </a:r>
            <a:r>
              <a:rPr lang="en-US" i="1" dirty="0"/>
              <a:t>optimal</a:t>
            </a:r>
            <a:r>
              <a:rPr lang="en-US" dirty="0"/>
              <a:t> value based on some selection criteria.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/>
              <a:t>Silhouette method</a:t>
            </a:r>
          </a:p>
          <a:p>
            <a:pPr lvl="1"/>
            <a:r>
              <a:rPr lang="en-US" dirty="0"/>
              <a:t>Gap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C5520-E2CD-4CC8-BC9C-AABB6F350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4 Agenda: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Determination of the number of clusters</a:t>
            </a:r>
          </a:p>
          <a:p>
            <a:r>
              <a:rPr lang="en-US" dirty="0"/>
              <a:t>Spectral Clustering</a:t>
            </a:r>
          </a:p>
          <a:p>
            <a:r>
              <a:rPr lang="en-US" dirty="0"/>
              <a:t>Chapter 7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Within-Cluster Sum 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WCSS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The WCSS is usually larger for a cluster with many observations, thus we need to adjust the size of a cluster.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be the number of observations in the cluster (a.k.a. the cluster size)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K</a:t>
                </a:r>
                <a:r>
                  <a:rPr lang="en-US" dirty="0"/>
                  <a:t> number of clusters, the measure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WCSS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70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4351338"/>
          </a:xfrm>
        </p:spPr>
        <p:txBody>
          <a:bodyPr>
            <a:normAutofit/>
          </a:bodyPr>
          <a:lstStyle/>
          <a:p>
            <a:r>
              <a:rPr lang="en-US" dirty="0"/>
              <a:t>Create clusters for </a:t>
            </a:r>
            <a:r>
              <a:rPr lang="en-US" i="1" dirty="0"/>
              <a:t>K</a:t>
            </a:r>
            <a:r>
              <a:rPr lang="en-US" dirty="0"/>
              <a:t> = 1, 2, … and up to a conventionally specified upper limit</a:t>
            </a:r>
          </a:p>
          <a:p>
            <a:r>
              <a:rPr lang="en-US" dirty="0"/>
              <a:t>Plot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 versus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curve is decreasing </a:t>
            </a:r>
            <a:r>
              <a:rPr lang="en-US" i="1" dirty="0"/>
              <a:t>in theory</a:t>
            </a:r>
          </a:p>
          <a:p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corresponding to the </a:t>
            </a:r>
            <a:r>
              <a:rPr lang="en-US" i="1" dirty="0"/>
              <a:t>elbow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L-curve (e.g., 2 from the graph on the right)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2" y="1825625"/>
            <a:ext cx="418305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CC18-FEB1-4B39-B184-0BFF676DC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good clustering resulting, observations within a cluster should be close together but they should be far away from other clusters.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same cluster.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  Finally,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which can be seen as the distance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i="1" dirty="0"/>
                  <a:t>nearest neighboring</a:t>
                </a:r>
                <a:r>
                  <a:rPr lang="en-US" dirty="0"/>
                  <a:t> cluster.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2241" r="-133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Silhouette width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Silhouette Index of a clustering result is the average of the Silhouette width of all observations.</a:t>
                </a:r>
              </a:p>
              <a:p>
                <a:r>
                  <a:rPr lang="en-US" dirty="0"/>
                  <a:t>The Silhouette Index has a range of [-1, 1].</a:t>
                </a:r>
              </a:p>
              <a:p>
                <a:pPr lvl="1"/>
                <a:r>
                  <a:rPr lang="en-US" dirty="0"/>
                  <a:t>A larger value is better</a:t>
                </a:r>
              </a:p>
              <a:p>
                <a:pPr lvl="1"/>
                <a:r>
                  <a:rPr lang="en-US" dirty="0"/>
                  <a:t>+1 indicates a perfect clustering result</a:t>
                </a:r>
              </a:p>
              <a:p>
                <a:pPr lvl="1"/>
                <a:r>
                  <a:rPr lang="en-US" dirty="0"/>
                  <a:t>-1 indicates the worst clustering result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4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Gap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Gap Statistic: </a:t>
            </a:r>
          </a:p>
          <a:p>
            <a:pPr lvl="1"/>
            <a:r>
              <a:rPr lang="en-US" dirty="0"/>
              <a:t>Normalize the curve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versus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Null hypothesis: reference distribution</a:t>
            </a:r>
          </a:p>
          <a:p>
            <a:pPr lvl="1"/>
            <a:r>
              <a:rPr lang="en-US" dirty="0"/>
              <a:t>Gap(</a:t>
            </a:r>
            <a:r>
              <a:rPr lang="en-US" i="1" dirty="0"/>
              <a:t>k</a:t>
            </a:r>
            <a:r>
              <a:rPr lang="en-US" dirty="0"/>
              <a:t>) = E(log(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)) -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where the expectation is of the reference distribution</a:t>
            </a:r>
          </a:p>
          <a:p>
            <a:pPr lvl="1"/>
            <a:r>
              <a:rPr lang="en-US" dirty="0"/>
              <a:t>Find the </a:t>
            </a:r>
            <a:r>
              <a:rPr lang="en-US" i="1" dirty="0"/>
              <a:t>k</a:t>
            </a:r>
            <a:r>
              <a:rPr lang="en-US" dirty="0"/>
              <a:t> that maximizes Gap(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Use Monte Carlo simulation (instead of a heuristic) to generate a hypercube reference distribution</a:t>
            </a:r>
          </a:p>
          <a:p>
            <a:r>
              <a:rPr lang="en-US" dirty="0"/>
              <a:t>Tibshirani, R., Walther, G., and Hastie, T. (2001). “Estimating the Number of Clusters in a Dataset via the Gap Statistic.” </a:t>
            </a:r>
            <a:r>
              <a:rPr lang="en-US" i="1" dirty="0"/>
              <a:t>Journal of the Royal Statistical Society, Series B</a:t>
            </a:r>
            <a:r>
              <a:rPr lang="en-US" dirty="0"/>
              <a:t>, </a:t>
            </a:r>
            <a:r>
              <a:rPr lang="en-US" b="1" dirty="0"/>
              <a:t>63</a:t>
            </a:r>
            <a:r>
              <a:rPr lang="en-US" dirty="0"/>
              <a:t>: 411–423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128E-89B8-4A13-8FBA-5C5275410742}"/>
              </a:ext>
            </a:extLst>
          </p:cNvPr>
          <p:cNvSpPr/>
          <p:nvPr/>
        </p:nvSpPr>
        <p:spPr>
          <a:xfrm>
            <a:off x="1895475" y="5942568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Tibshirani_et_al-2001-Journal_of_the_Royal_Statistical_Society__Series_B_(Statistical_Methodology).pdf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0E6A2-E367-4945-8E9E-AE4657CD8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Cubic Clustering Criterion (CCC)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The Cubic Clustering Criterion is based on the assumption that a uniform distribution on a hyper-rectangle is divided into clusters that are shaped approximately like hypercubes. </a:t>
            </a:r>
          </a:p>
          <a:p>
            <a:r>
              <a:rPr lang="en-US" dirty="0"/>
              <a:t>The Cubic Clustering Criterion idea is to </a:t>
            </a:r>
            <a:r>
              <a:rPr lang="en-US" b="1" dirty="0"/>
              <a:t>compare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get for a given set of clusters </a:t>
            </a:r>
            <a:r>
              <a:rPr lang="en-US" b="1" dirty="0"/>
              <a:t>with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would get by clustering a uniformly distributed set of points in p dimensional space. </a:t>
            </a:r>
          </a:p>
          <a:p>
            <a:r>
              <a:rPr lang="en-US" b="1" dirty="0"/>
              <a:t>Larger positive values of the CCC indicate a better solution</a:t>
            </a:r>
            <a:r>
              <a:rPr lang="en-US" dirty="0"/>
              <a:t>, as it shows a larger difference from a uniform (no clusters) distribution. However, the CCC may be incorrect if clustering variables are highly correlated.</a:t>
            </a:r>
          </a:p>
          <a:p>
            <a:r>
              <a:rPr lang="en-US" dirty="0"/>
              <a:t>Read more about Cubic Clustering Criterion in SAS Technical Report A-108 (1983)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3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337115" cy="4351338"/>
          </a:xfrm>
        </p:spPr>
        <p:txBody>
          <a:bodyPr>
            <a:normAutofit/>
          </a:bodyPr>
          <a:lstStyle/>
          <a:p>
            <a:r>
              <a:rPr lang="en-US" dirty="0"/>
              <a:t>Driving distances (in miles) from Chicago to 59 cities</a:t>
            </a:r>
          </a:p>
          <a:p>
            <a:r>
              <a:rPr lang="en-US" dirty="0"/>
              <a:t>DistanceFromChicago.csv</a:t>
            </a:r>
          </a:p>
          <a:p>
            <a:r>
              <a:rPr lang="en-US" dirty="0"/>
              <a:t>Discover up to 15 clusters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D798F-4639-4C3F-B6DC-DE034E86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97585"/>
              </p:ext>
            </p:extLst>
          </p:nvPr>
        </p:nvGraphicFramePr>
        <p:xfrm>
          <a:off x="5371267" y="1822442"/>
          <a:ext cx="6690767" cy="4351346"/>
        </p:xfrm>
        <a:graphic>
          <a:graphicData uri="http://schemas.openxmlformats.org/drawingml/2006/table">
            <a:tbl>
              <a:tblPr/>
              <a:tblGrid>
                <a:gridCol w="888052">
                  <a:extLst>
                    <a:ext uri="{9D8B030D-6E8A-4147-A177-3AD203B41FA5}">
                      <a16:colId xmlns:a16="http://schemas.microsoft.com/office/drawing/2014/main" val="3132586390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1250003083"/>
                    </a:ext>
                  </a:extLst>
                </a:gridCol>
                <a:gridCol w="701093">
                  <a:extLst>
                    <a:ext uri="{9D8B030D-6E8A-4147-A177-3AD203B41FA5}">
                      <a16:colId xmlns:a16="http://schemas.microsoft.com/office/drawing/2014/main" val="2028185446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904814646"/>
                    </a:ext>
                  </a:extLst>
                </a:gridCol>
                <a:gridCol w="189296">
                  <a:extLst>
                    <a:ext uri="{9D8B030D-6E8A-4147-A177-3AD203B41FA5}">
                      <a16:colId xmlns:a16="http://schemas.microsoft.com/office/drawing/2014/main" val="2740376340"/>
                    </a:ext>
                  </a:extLst>
                </a:gridCol>
                <a:gridCol w="869355">
                  <a:extLst>
                    <a:ext uri="{9D8B030D-6E8A-4147-A177-3AD203B41FA5}">
                      <a16:colId xmlns:a16="http://schemas.microsoft.com/office/drawing/2014/main" val="790466292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2816302195"/>
                    </a:ext>
                  </a:extLst>
                </a:gridCol>
                <a:gridCol w="691745">
                  <a:extLst>
                    <a:ext uri="{9D8B030D-6E8A-4147-A177-3AD203B41FA5}">
                      <a16:colId xmlns:a16="http://schemas.microsoft.com/office/drawing/2014/main" val="1944907811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434667067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114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Rock, 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016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626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Louisville, 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65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Baltimore, 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5128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Billings, 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586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Birmingham, 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Milwaukee, 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007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Boise, 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Minneapolis, 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0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Boston, 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754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Orleans, 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840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1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Norfolk, 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42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City, 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256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Cheyenne, 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Omaha, 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295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2175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618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68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0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853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Moines, 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62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Detroit, 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City, 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097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682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Fargo, 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748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City, 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16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Hartford, 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93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240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96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Seattle, 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951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493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Wichita, 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5609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43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BB3A37-633A-445A-9045-6BCEC5977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8AD86-15E5-4A6D-84A4-F4E8C20B1119}"/>
              </a:ext>
            </a:extLst>
          </p:cNvPr>
          <p:cNvSpPr txBox="1"/>
          <p:nvPr/>
        </p:nvSpPr>
        <p:spPr>
          <a:xfrm>
            <a:off x="838199" y="6042581"/>
            <a:ext cx="36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4 Kmeans.py</a:t>
            </a:r>
          </a:p>
        </p:txBody>
      </p:sp>
    </p:spTree>
    <p:extLst>
      <p:ext uri="{BB962C8B-B14F-4D97-AF65-F5344CB8AC3E}">
        <p14:creationId xmlns:p14="http://schemas.microsoft.com/office/powerpoint/2010/main" val="3619300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8BD69-D517-4115-A504-3B69366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27860"/>
              </p:ext>
            </p:extLst>
          </p:nvPr>
        </p:nvGraphicFramePr>
        <p:xfrm>
          <a:off x="998913" y="1421491"/>
          <a:ext cx="3610794" cy="4815840"/>
        </p:xfrm>
        <a:graphic>
          <a:graphicData uri="http://schemas.openxmlformats.org/drawingml/2006/table">
            <a:tbl>
              <a:tblPr/>
              <a:tblGrid>
                <a:gridCol w="1668873">
                  <a:extLst>
                    <a:ext uri="{9D8B030D-6E8A-4147-A177-3AD203B41FA5}">
                      <a16:colId xmlns:a16="http://schemas.microsoft.com/office/drawing/2014/main" val="3686412905"/>
                    </a:ext>
                  </a:extLst>
                </a:gridCol>
                <a:gridCol w="1941921">
                  <a:extLst>
                    <a:ext uri="{9D8B030D-6E8A-4147-A177-3AD203B41FA5}">
                      <a16:colId xmlns:a16="http://schemas.microsoft.com/office/drawing/2014/main" val="710600721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8238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955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13367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0879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284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2984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786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37171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08282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0757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238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8125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00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96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3205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3895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2" y="1957131"/>
            <a:ext cx="6761050" cy="3584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7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6782E-5E8B-4305-B282-F488DBC5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72" y="1897522"/>
            <a:ext cx="6799784" cy="365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68460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9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Pick the 4 clusters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9874"/>
              </p:ext>
            </p:extLst>
          </p:nvPr>
        </p:nvGraphicFramePr>
        <p:xfrm>
          <a:off x="966770" y="2633307"/>
          <a:ext cx="9204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88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280147.9130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1960.1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228916.8889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204122.7273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255120.4375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These Motorized Vehicles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7" y="1374123"/>
            <a:ext cx="2933700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802623"/>
            <a:ext cx="2143125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709" y="3013192"/>
            <a:ext cx="2714625" cy="1685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9" y="1336023"/>
            <a:ext cx="3076575" cy="148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7" y="4743449"/>
            <a:ext cx="284797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27" y="3001229"/>
            <a:ext cx="2857500" cy="160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6938" y="1336023"/>
            <a:ext cx="2857500" cy="1600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954" y="4727265"/>
            <a:ext cx="2847975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832" y="4786311"/>
            <a:ext cx="3028950" cy="1514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9865" y="3088965"/>
            <a:ext cx="2781300" cy="1638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1765" y="4727265"/>
            <a:ext cx="2857500" cy="16002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43" y="2825942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44613-4C34-496E-B338-FB5E20793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Cities in Clusters of Distances From Chicago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505"/>
              </p:ext>
            </p:extLst>
          </p:nvPr>
        </p:nvGraphicFramePr>
        <p:xfrm>
          <a:off x="1013904" y="1360688"/>
          <a:ext cx="9723224" cy="49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06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94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45703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Albany, NY</a:t>
                      </a:r>
                    </a:p>
                    <a:p>
                      <a:pPr algn="r"/>
                      <a:r>
                        <a:rPr lang="en-US" sz="1200" dirty="0"/>
                        <a:t>Atlanta, GA</a:t>
                      </a:r>
                    </a:p>
                    <a:p>
                      <a:pPr algn="r"/>
                      <a:r>
                        <a:rPr lang="en-US" sz="1200" dirty="0"/>
                        <a:t>Baltimore, MD</a:t>
                      </a:r>
                    </a:p>
                    <a:p>
                      <a:pPr algn="r"/>
                      <a:r>
                        <a:rPr lang="en-US" sz="1200" dirty="0"/>
                        <a:t>Birmingham, AL</a:t>
                      </a:r>
                    </a:p>
                    <a:p>
                      <a:pPr algn="r"/>
                      <a:r>
                        <a:rPr lang="en-US" sz="1200" dirty="0"/>
                        <a:t>Boston, MA</a:t>
                      </a:r>
                    </a:p>
                    <a:p>
                      <a:pPr algn="r"/>
                      <a:r>
                        <a:rPr lang="en-US" sz="1200" dirty="0"/>
                        <a:t>Charleston, SC</a:t>
                      </a:r>
                    </a:p>
                    <a:p>
                      <a:pPr algn="r"/>
                      <a:r>
                        <a:rPr lang="en-US" sz="1200" dirty="0"/>
                        <a:t>Charlotte, NC</a:t>
                      </a:r>
                    </a:p>
                    <a:p>
                      <a:pPr algn="r"/>
                      <a:r>
                        <a:rPr lang="en-US" sz="1200" dirty="0"/>
                        <a:t>Cheyenne, WY</a:t>
                      </a:r>
                    </a:p>
                    <a:p>
                      <a:pPr algn="r"/>
                      <a:r>
                        <a:rPr lang="en-US" sz="1200" dirty="0"/>
                        <a:t>Columbia, SC</a:t>
                      </a:r>
                    </a:p>
                    <a:p>
                      <a:pPr algn="r"/>
                      <a:r>
                        <a:rPr lang="en-US" sz="1200" dirty="0"/>
                        <a:t>Dallas, TX</a:t>
                      </a:r>
                    </a:p>
                    <a:p>
                      <a:pPr algn="r"/>
                      <a:r>
                        <a:rPr lang="en-US" sz="1200" dirty="0"/>
                        <a:t>Denver, CO</a:t>
                      </a:r>
                    </a:p>
                    <a:p>
                      <a:pPr algn="r"/>
                      <a:r>
                        <a:rPr lang="en-US" sz="1200" dirty="0"/>
                        <a:t>Fargo, ND</a:t>
                      </a:r>
                    </a:p>
                    <a:p>
                      <a:pPr algn="r"/>
                      <a:r>
                        <a:rPr lang="en-US" sz="1200" dirty="0"/>
                        <a:t>Hartford, CT</a:t>
                      </a:r>
                    </a:p>
                    <a:p>
                      <a:pPr algn="r"/>
                      <a:r>
                        <a:rPr lang="en-US" sz="1200" dirty="0"/>
                        <a:t>Jackson, MS</a:t>
                      </a:r>
                    </a:p>
                    <a:p>
                      <a:pPr algn="r"/>
                      <a:r>
                        <a:rPr lang="en-US" sz="1200" dirty="0"/>
                        <a:t>Little Rock, AR</a:t>
                      </a:r>
                    </a:p>
                    <a:p>
                      <a:pPr algn="r"/>
                      <a:r>
                        <a:rPr lang="en-US" sz="1200" dirty="0"/>
                        <a:t>New Orleans, LA</a:t>
                      </a:r>
                    </a:p>
                    <a:p>
                      <a:pPr algn="r"/>
                      <a:r>
                        <a:rPr lang="en-US" sz="1200" dirty="0"/>
                        <a:t>New York, NY</a:t>
                      </a:r>
                    </a:p>
                    <a:p>
                      <a:pPr algn="r"/>
                      <a:r>
                        <a:rPr lang="en-US" sz="1200" dirty="0"/>
                        <a:t>Norfolk, VA</a:t>
                      </a:r>
                    </a:p>
                    <a:p>
                      <a:pPr algn="r"/>
                      <a:r>
                        <a:rPr lang="en-US" sz="1200" dirty="0"/>
                        <a:t>Oklahoma City, OK</a:t>
                      </a:r>
                    </a:p>
                    <a:p>
                      <a:pPr algn="r"/>
                      <a:r>
                        <a:rPr lang="en-US" sz="1200" dirty="0"/>
                        <a:t>Philadelphia, PA</a:t>
                      </a:r>
                    </a:p>
                    <a:p>
                      <a:pPr algn="r"/>
                      <a:r>
                        <a:rPr lang="en-US" sz="1200" dirty="0"/>
                        <a:t>Rapid City, SD</a:t>
                      </a:r>
                    </a:p>
                    <a:p>
                      <a:pPr algn="r"/>
                      <a:r>
                        <a:rPr lang="en-US" sz="1200" dirty="0"/>
                        <a:t>Washington, DC</a:t>
                      </a:r>
                    </a:p>
                    <a:p>
                      <a:pPr algn="r"/>
                      <a:r>
                        <a:rPr lang="en-US" sz="1200" dirty="0"/>
                        <a:t>Wichita, 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Boise, ID</a:t>
                      </a:r>
                    </a:p>
                    <a:p>
                      <a:pPr algn="r"/>
                      <a:r>
                        <a:rPr lang="en-US" sz="1200" dirty="0"/>
                        <a:t>Las Vegas, NV</a:t>
                      </a:r>
                    </a:p>
                    <a:p>
                      <a:pPr algn="r"/>
                      <a:r>
                        <a:rPr lang="en-US" sz="1200" dirty="0"/>
                        <a:t>Los Angeles, CA</a:t>
                      </a:r>
                    </a:p>
                    <a:p>
                      <a:pPr algn="r"/>
                      <a:r>
                        <a:rPr lang="en-US" sz="1200" dirty="0"/>
                        <a:t>Phoenix, AZ</a:t>
                      </a:r>
                    </a:p>
                    <a:p>
                      <a:pPr algn="r"/>
                      <a:r>
                        <a:rPr lang="en-US" sz="1200" dirty="0"/>
                        <a:t>Portland, OR</a:t>
                      </a:r>
                    </a:p>
                    <a:p>
                      <a:pPr algn="r"/>
                      <a:r>
                        <a:rPr lang="en-US" sz="1200" dirty="0"/>
                        <a:t>Reno, NV</a:t>
                      </a:r>
                    </a:p>
                    <a:p>
                      <a:pPr algn="r"/>
                      <a:r>
                        <a:rPr lang="en-US" sz="1200" dirty="0"/>
                        <a:t>San Diego, CA</a:t>
                      </a:r>
                    </a:p>
                    <a:p>
                      <a:pPr algn="r"/>
                      <a:r>
                        <a:rPr lang="en-US" sz="1200" dirty="0"/>
                        <a:t>San Francisco, CA</a:t>
                      </a:r>
                    </a:p>
                    <a:p>
                      <a:pPr algn="r"/>
                      <a:r>
                        <a:rPr lang="en-US" sz="1200" dirty="0"/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Albuquerque, NM</a:t>
                      </a:r>
                    </a:p>
                    <a:p>
                      <a:pPr algn="r"/>
                      <a:r>
                        <a:rPr lang="en-US" sz="1200" dirty="0"/>
                        <a:t>Billings, MT</a:t>
                      </a:r>
                    </a:p>
                    <a:p>
                      <a:pPr algn="r"/>
                      <a:r>
                        <a:rPr lang="en-US" sz="1200" dirty="0"/>
                        <a:t>EL Paso, TX</a:t>
                      </a:r>
                    </a:p>
                    <a:p>
                      <a:pPr algn="r"/>
                      <a:r>
                        <a:rPr lang="en-US" sz="1200" dirty="0"/>
                        <a:t>Grand Junction, CO</a:t>
                      </a:r>
                    </a:p>
                    <a:p>
                      <a:pPr algn="r"/>
                      <a:r>
                        <a:rPr lang="en-US" sz="1200" dirty="0"/>
                        <a:t>Houston, TX</a:t>
                      </a:r>
                    </a:p>
                    <a:p>
                      <a:pPr algn="r"/>
                      <a:r>
                        <a:rPr lang="en-US" sz="1200" dirty="0"/>
                        <a:t>Jacksonville, FL</a:t>
                      </a:r>
                    </a:p>
                    <a:p>
                      <a:pPr algn="r"/>
                      <a:r>
                        <a:rPr lang="en-US" sz="1200" dirty="0"/>
                        <a:t>Miami, FL</a:t>
                      </a:r>
                    </a:p>
                    <a:p>
                      <a:pPr algn="r"/>
                      <a:r>
                        <a:rPr lang="en-US" sz="1200" dirty="0"/>
                        <a:t>Orlando, FL</a:t>
                      </a:r>
                    </a:p>
                    <a:p>
                      <a:pPr algn="r"/>
                      <a:r>
                        <a:rPr lang="en-US" sz="1200" dirty="0"/>
                        <a:t>Portland, ME</a:t>
                      </a:r>
                    </a:p>
                    <a:p>
                      <a:pPr algn="r"/>
                      <a:r>
                        <a:rPr lang="en-US" sz="1200" dirty="0"/>
                        <a:t>Salt Lake City, UT</a:t>
                      </a:r>
                    </a:p>
                    <a:p>
                      <a:pPr algn="r"/>
                      <a:r>
                        <a:rPr lang="en-US" sz="1200" dirty="0"/>
                        <a:t>San Antonio,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Buffalo, NY</a:t>
                      </a:r>
                    </a:p>
                    <a:p>
                      <a:pPr algn="r"/>
                      <a:r>
                        <a:rPr lang="en-US" sz="1200" dirty="0"/>
                        <a:t>Charleston, WV</a:t>
                      </a:r>
                    </a:p>
                    <a:p>
                      <a:pPr algn="r"/>
                      <a:r>
                        <a:rPr lang="en-US" sz="1200" dirty="0"/>
                        <a:t>Cleveland, OH</a:t>
                      </a:r>
                    </a:p>
                    <a:p>
                      <a:pPr algn="r"/>
                      <a:r>
                        <a:rPr lang="en-US" sz="1200" dirty="0"/>
                        <a:t>Columbus, OH</a:t>
                      </a:r>
                    </a:p>
                    <a:p>
                      <a:pPr algn="r"/>
                      <a:r>
                        <a:rPr lang="en-US" sz="1200" dirty="0"/>
                        <a:t>Des Moines, IA</a:t>
                      </a:r>
                    </a:p>
                    <a:p>
                      <a:pPr algn="r"/>
                      <a:r>
                        <a:rPr lang="en-US" sz="1200" dirty="0"/>
                        <a:t>Detroit, MI</a:t>
                      </a:r>
                    </a:p>
                    <a:p>
                      <a:pPr algn="r"/>
                      <a:r>
                        <a:rPr lang="en-US" sz="1200" dirty="0"/>
                        <a:t>Indianapolis, IN</a:t>
                      </a:r>
                    </a:p>
                    <a:p>
                      <a:pPr algn="r"/>
                      <a:r>
                        <a:rPr lang="en-US" sz="1200" dirty="0"/>
                        <a:t>Kanas City, MO</a:t>
                      </a:r>
                    </a:p>
                    <a:p>
                      <a:pPr algn="r"/>
                      <a:r>
                        <a:rPr lang="en-US" sz="1200" dirty="0"/>
                        <a:t>Louisville, KY</a:t>
                      </a:r>
                    </a:p>
                    <a:p>
                      <a:pPr algn="r"/>
                      <a:r>
                        <a:rPr lang="en-US" sz="1200" dirty="0"/>
                        <a:t>Memphis, TN</a:t>
                      </a:r>
                    </a:p>
                    <a:p>
                      <a:pPr algn="r"/>
                      <a:r>
                        <a:rPr lang="en-US" sz="1200" dirty="0"/>
                        <a:t>Milwaukee, WI</a:t>
                      </a:r>
                    </a:p>
                    <a:p>
                      <a:pPr algn="r"/>
                      <a:r>
                        <a:rPr lang="en-US" sz="1200" dirty="0"/>
                        <a:t>Minneapolis, MN</a:t>
                      </a:r>
                    </a:p>
                    <a:p>
                      <a:pPr algn="r"/>
                      <a:r>
                        <a:rPr lang="en-US" sz="1200" dirty="0"/>
                        <a:t>Nashville, TN</a:t>
                      </a:r>
                    </a:p>
                    <a:p>
                      <a:pPr algn="r"/>
                      <a:r>
                        <a:rPr lang="en-US" sz="1200" dirty="0"/>
                        <a:t>Omaha, NE</a:t>
                      </a:r>
                    </a:p>
                    <a:p>
                      <a:pPr algn="r"/>
                      <a:r>
                        <a:rPr lang="en-US" sz="1200" dirty="0"/>
                        <a:t>Pittsburgh, PA</a:t>
                      </a:r>
                    </a:p>
                    <a:p>
                      <a:pPr algn="r"/>
                      <a:r>
                        <a:rPr lang="en-US" sz="1200" dirty="0"/>
                        <a:t>Saint Louis,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99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The K-Means algorithm works well if the data are compact</a:t>
            </a:r>
          </a:p>
          <a:p>
            <a:r>
              <a:rPr lang="en-US" dirty="0"/>
              <a:t>However, the K-Means algorithm does not work well (or does not work at all) if the data are connected but not necessarily compact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8ADBC-81BB-4BA4-9DB5-7146808A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72" y="3370255"/>
            <a:ext cx="6692442" cy="3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1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Examples of data that are connected but not necessarily compact</a:t>
            </a: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http://scikit-learn.org/stable/auto_examples/cluster/plot_face_segmentation.html#sphx-glr-auto-examples-cluster-plot-face-segmentation-py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CF80B-4440-41E6-9E51-6B06FEFB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4" y="2347076"/>
            <a:ext cx="4245686" cy="3308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293D5-8A4E-4A33-9A9C-F8C4892D9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315" y="2347076"/>
            <a:ext cx="4238625" cy="33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5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Spectral clustering is a technique for clustering based on transformation by dimensionality reduction.</a:t>
            </a:r>
          </a:p>
          <a:p>
            <a:r>
              <a:rPr lang="en-US" dirty="0"/>
              <a:t>References: Ulrike von </a:t>
            </a:r>
            <a:r>
              <a:rPr lang="en-US" dirty="0" err="1"/>
              <a:t>Luxburg</a:t>
            </a:r>
            <a:r>
              <a:rPr lang="en-US" dirty="0"/>
              <a:t> (2007). “A Tutorial on Spectral Clustering”. </a:t>
            </a:r>
            <a:r>
              <a:rPr lang="en-US" i="1" dirty="0"/>
              <a:t>Statistics and Computing</a:t>
            </a:r>
            <a:r>
              <a:rPr lang="en-US" dirty="0"/>
              <a:t>. </a:t>
            </a:r>
            <a:r>
              <a:rPr lang="en-US" b="1" dirty="0"/>
              <a:t>17</a:t>
            </a:r>
            <a:r>
              <a:rPr lang="en-US" dirty="0"/>
              <a:t>(4): 395-416.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2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distances among the observations.</a:t>
            </a:r>
          </a:p>
          <a:p>
            <a:r>
              <a:rPr lang="en-US" dirty="0"/>
              <a:t>Calculate the Adjacency matrix based on the distances.</a:t>
            </a:r>
          </a:p>
          <a:p>
            <a:r>
              <a:rPr lang="en-US" dirty="0"/>
              <a:t>Calculate the Degree matrix based on the Adjacency matrix</a:t>
            </a:r>
          </a:p>
          <a:p>
            <a:r>
              <a:rPr lang="en-US" dirty="0"/>
              <a:t>Subtract the Adjacency matrix from the Degree matrix, called the result as the Laplacian matrix</a:t>
            </a:r>
          </a:p>
          <a:p>
            <a:r>
              <a:rPr lang="en-US" dirty="0"/>
              <a:t>Obtain eigenvectors of the Laplacian matrix</a:t>
            </a:r>
          </a:p>
          <a:p>
            <a:r>
              <a:rPr lang="en-US" dirty="0"/>
              <a:t>Apply the K-Means algorithm on the selected eigenvectors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4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35557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9CCDDF-CCBF-43F0-89B3-925842151680}"/>
              </a:ext>
            </a:extLst>
          </p:cNvPr>
          <p:cNvSpPr txBox="1"/>
          <p:nvPr/>
        </p:nvSpPr>
        <p:spPr>
          <a:xfrm>
            <a:off x="6175707" y="3751868"/>
            <a:ext cx="512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requirement: </a:t>
            </a:r>
            <a:r>
              <a:rPr lang="en-US" dirty="0" err="1"/>
              <a:t>aij</a:t>
            </a:r>
            <a:r>
              <a:rPr lang="en-US" dirty="0"/>
              <a:t> = </a:t>
            </a:r>
            <a:r>
              <a:rPr lang="en-US" dirty="0" err="1"/>
              <a:t>aji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further away have lower adjacency value, i.e., a11 </a:t>
            </a:r>
            <a:r>
              <a:rPr lang="en-US" dirty="0">
                <a:sym typeface="Symbol" panose="05050102010706020507" pitchFamily="18" charset="2"/>
              </a:rPr>
              <a:t> a13  a14  a12 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We may use the Nearest Neighbors to explicitly assign zero to points that are not a point’s nearest neighbors.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Degree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9252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B80AE-EE19-4086-8962-4604B969C7BF}"/>
              </a:ext>
            </a:extLst>
          </p:cNvPr>
          <p:cNvSpPr txBox="1"/>
          <p:nvPr/>
        </p:nvSpPr>
        <p:spPr>
          <a:xfrm>
            <a:off x="5893731" y="3669450"/>
            <a:ext cx="512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</a:t>
            </a:r>
            <a:r>
              <a:rPr lang="en-US" dirty="0"/>
              <a:t> = ai1 + ai2 + ai3 + ai4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Degree value of a point is higher when more points are 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172103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Sequence Plot of the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1825625"/>
            <a:ext cx="4934145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few eigenvalues from the smallest to the highest.</a:t>
            </a:r>
          </a:p>
          <a:p>
            <a:r>
              <a:rPr lang="en-US" dirty="0"/>
              <a:t>Look for an obvious jump in the graph</a:t>
            </a:r>
          </a:p>
          <a:p>
            <a:r>
              <a:rPr lang="en-US" dirty="0"/>
              <a:t>The threshold value may suggest a more appropriate number of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231D2-C71D-4A37-A566-AE5F3ADF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6" y="1825625"/>
            <a:ext cx="55551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Eigenvectors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Select eigenvectors that correspond to the eigenvalues selected, starting from the smallest eigenvalue.</a:t>
            </a:r>
          </a:p>
          <a:p>
            <a:r>
              <a:rPr lang="en-US" dirty="0"/>
              <a:t>Usually, the number of eigenvectors selected is the same as the number of fields used for clustering in the original training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8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2"/>
              </a:rPr>
              <a:t>http://cs.joensuu.fi/sipu/datasets/jain.txt</a:t>
            </a:r>
            <a:r>
              <a:rPr lang="en-US" dirty="0"/>
              <a:t> </a:t>
            </a:r>
          </a:p>
          <a:p>
            <a:r>
              <a:rPr lang="en-US" dirty="0"/>
              <a:t>373 observations</a:t>
            </a:r>
          </a:p>
          <a:p>
            <a:r>
              <a:rPr lang="en-US" dirty="0"/>
              <a:t>Two input fields with a known cluster identifier field</a:t>
            </a:r>
          </a:p>
          <a:p>
            <a:r>
              <a:rPr lang="en-US" dirty="0"/>
              <a:t>Week 4 Jain Spiral.py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5C11-8578-4D2A-83F4-A7C56053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1" y="1828972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of Passengers?</a:t>
            </a:r>
            <a:r>
              <a:rPr lang="en-US" dirty="0"/>
              <a:t> 1, 2, 3, 4, …</a:t>
            </a:r>
          </a:p>
          <a:p>
            <a:r>
              <a:rPr lang="en-US" b="1" dirty="0"/>
              <a:t>Sticker Price?</a:t>
            </a:r>
            <a:r>
              <a:rPr lang="en-US" dirty="0"/>
              <a:t> $20,000 (car) to Infinity</a:t>
            </a:r>
          </a:p>
          <a:p>
            <a:r>
              <a:rPr lang="en-US" b="1" dirty="0"/>
              <a:t>Number of Wheels?</a:t>
            </a:r>
            <a:r>
              <a:rPr lang="en-US" dirty="0"/>
              <a:t> 0, 2, 4, …</a:t>
            </a:r>
          </a:p>
          <a:p>
            <a:r>
              <a:rPr lang="en-US" b="1" dirty="0"/>
              <a:t>Weight?</a:t>
            </a:r>
            <a:r>
              <a:rPr lang="en-US" dirty="0"/>
              <a:t> 300 lb. (motorcycle) to Infinity</a:t>
            </a:r>
          </a:p>
          <a:p>
            <a:r>
              <a:rPr lang="en-US" b="1" dirty="0"/>
              <a:t>Top Speed?</a:t>
            </a:r>
            <a:r>
              <a:rPr lang="en-US" dirty="0"/>
              <a:t> 23 mph (cruise ship) to 17,500 mph (space shuttle)</a:t>
            </a:r>
          </a:p>
          <a:p>
            <a:r>
              <a:rPr lang="en-US" b="1" dirty="0"/>
              <a:t>Maximum Payload?</a:t>
            </a:r>
            <a:r>
              <a:rPr lang="en-US" dirty="0"/>
              <a:t> 200 lb. (motorcycle), 50 tons (space shuttle), 248 tons (747), 50,000 tons (cruise ship) to Infinity (freight train)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F5897-D2E8-41FC-86BA-448E7ED08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Directly Apply K-Mean on the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Request a two-cluster solution.</a:t>
            </a:r>
          </a:p>
          <a:p>
            <a:r>
              <a:rPr lang="en-US" dirty="0"/>
              <a:t>The upper arc is almost completed identified correctly.</a:t>
            </a:r>
          </a:p>
          <a:p>
            <a:r>
              <a:rPr lang="en-US" dirty="0"/>
              <a:t>About 1/3 of the lower arc is not identified correctly.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DB79B-7C2C-43D6-A720-FCC18710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8" y="1825625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1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Euclidean distance among all observations.</a:t>
            </a:r>
          </a:p>
          <a:p>
            <a:r>
              <a:rPr lang="en-US" dirty="0"/>
              <a:t>Calculate the Adjacency value as </a:t>
            </a:r>
            <a:r>
              <a:rPr lang="en-US" dirty="0" err="1"/>
              <a:t>exp</a:t>
            </a:r>
            <a:r>
              <a:rPr lang="en-US" dirty="0"/>
              <a:t>(- distance).</a:t>
            </a:r>
          </a:p>
          <a:p>
            <a:r>
              <a:rPr lang="en-US" dirty="0"/>
              <a:t>Except for the 8 nearest neighbors of a row in the Adjacency matrix, assign zeros to all other columns.</a:t>
            </a:r>
          </a:p>
          <a:p>
            <a:r>
              <a:rPr lang="en-US" dirty="0"/>
              <a:t>Make sure the Adjacency matrix is symmetric.</a:t>
            </a:r>
          </a:p>
          <a:p>
            <a:r>
              <a:rPr lang="en-US" dirty="0"/>
              <a:t>Calculate the Degree matrix</a:t>
            </a:r>
          </a:p>
          <a:p>
            <a:r>
              <a:rPr lang="en-US" dirty="0"/>
              <a:t>Calculate the Laplacian matrix = Degree – Adjacency which is a 373 x 373 symmetric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0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361" y="1825625"/>
            <a:ext cx="4896439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ten eigenvalues versus their sequences.</a:t>
            </a:r>
          </a:p>
          <a:p>
            <a:r>
              <a:rPr lang="en-US" dirty="0"/>
              <a:t>The graph confirms that the eight nearest neighbors solution is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8C3CB-79CF-40EE-B348-9D668B4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2" y="1690688"/>
            <a:ext cx="5555152" cy="3657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A13F11-D666-416C-8D91-097CB152CB38}"/>
              </a:ext>
            </a:extLst>
          </p:cNvPr>
          <p:cNvSpPr/>
          <p:nvPr/>
        </p:nvSpPr>
        <p:spPr>
          <a:xfrm rot="20448299">
            <a:off x="1439563" y="2563561"/>
            <a:ext cx="4320973" cy="1831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8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361" y="1825625"/>
            <a:ext cx="4896439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two eigenvectors which are 373 x 2 vectors.</a:t>
            </a:r>
          </a:p>
          <a:p>
            <a:r>
              <a:rPr lang="en-US" dirty="0"/>
              <a:t>The graph suggests a two clusters K-mean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93A60-5F4C-45C9-9D25-18088B14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6" y="1758369"/>
            <a:ext cx="57201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8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K-Mean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361" y="1825625"/>
            <a:ext cx="4896439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It looks like the spectral clustering method works for </a:t>
            </a:r>
            <a:r>
              <a:rPr lang="en-US"/>
              <a:t>this dataset.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1FCD7-0E64-453F-96B1-B1D3BB21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CS584_04_Machine_Learning_Assignment_2.docx</a:t>
            </a:r>
          </a:p>
          <a:p>
            <a:r>
              <a:rPr lang="en-US" dirty="0"/>
              <a:t>Due at 11:59 PM on Wednesday, </a:t>
            </a:r>
            <a:r>
              <a:rPr lang="en-US"/>
              <a:t>September 19, </a:t>
            </a:r>
            <a:r>
              <a:rPr lang="en-US" dirty="0"/>
              <a:t>2018.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Many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Obvious choices of the number of groups:</a:t>
            </a:r>
          </a:p>
          <a:p>
            <a:pPr lvl="1"/>
            <a:r>
              <a:rPr lang="en-US" dirty="0"/>
              <a:t>Minimum one group</a:t>
            </a:r>
          </a:p>
          <a:p>
            <a:pPr lvl="1"/>
            <a:r>
              <a:rPr lang="en-US" dirty="0"/>
              <a:t>Maximum twelve groups (as there are twelve vehicles)</a:t>
            </a:r>
          </a:p>
          <a:p>
            <a:endParaRPr lang="en-US" dirty="0"/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Try to find an integer between 1 and 12</a:t>
            </a:r>
          </a:p>
          <a:p>
            <a:pPr lvl="1"/>
            <a:r>
              <a:rPr lang="en-US" dirty="0"/>
              <a:t>Such that the vehicles within each group are as less heterogeneous (a.k.a. less dissimilar) as possible</a:t>
            </a:r>
          </a:p>
          <a:p>
            <a:pPr lvl="1"/>
            <a:r>
              <a:rPr lang="en-US" dirty="0"/>
              <a:t>Now we need to find a way to measure the degree of dissimilarity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97812-30CE-4C6D-9AD9-B590EC0F5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</a:t>
            </a:r>
            <a:r>
              <a:rPr lang="en-US" dirty="0"/>
              <a:t>: Consider the observations come from multiple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Objective</a:t>
            </a:r>
            <a:r>
              <a:rPr lang="en-US" dirty="0"/>
              <a:t>: Discover and identify clusters among observations</a:t>
            </a:r>
          </a:p>
          <a:p>
            <a:pPr lvl="1"/>
            <a:r>
              <a:rPr lang="en-US" dirty="0"/>
              <a:t>Objects within the same cluster are as </a:t>
            </a:r>
            <a:r>
              <a:rPr lang="en-US" i="1" dirty="0"/>
              <a:t>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Objects from different clusters are as </a:t>
            </a:r>
            <a:r>
              <a:rPr lang="en-US" i="1" dirty="0"/>
              <a:t>dissimilar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These clusters represent their respective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</a:t>
            </a:r>
            <a:r>
              <a:rPr lang="en-US" dirty="0"/>
              <a:t>: Partition the observations into disjoint clusters</a:t>
            </a:r>
          </a:p>
          <a:p>
            <a:pPr lvl="1"/>
            <a:r>
              <a:rPr lang="en-US" i="1" dirty="0"/>
              <a:t>Similar</a:t>
            </a:r>
            <a:r>
              <a:rPr lang="en-US" dirty="0"/>
              <a:t> observations are put into the same cluster</a:t>
            </a:r>
          </a:p>
          <a:p>
            <a:pPr lvl="1"/>
            <a:r>
              <a:rPr lang="en-US" dirty="0"/>
              <a:t>Observations in different clusters are </a:t>
            </a:r>
            <a:r>
              <a:rPr lang="en-US" i="1" dirty="0"/>
              <a:t>dissimilar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F1548-2FE6-4F3B-AB30-9CAC1F6E9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 answer is: a cluster is a collection of observations.</a:t>
            </a:r>
          </a:p>
          <a:p>
            <a:r>
              <a:rPr lang="en-US" dirty="0"/>
              <a:t>From a statistician point of view, a cluster is a collection of observations that have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From a domain expert point of view, a cluster is a gathering of observations that share some </a:t>
            </a:r>
            <a:r>
              <a:rPr lang="en-US" b="1" i="1" dirty="0"/>
              <a:t>common</a:t>
            </a:r>
            <a:r>
              <a:rPr lang="en-US" dirty="0"/>
              <a:t> business values that are reflected by their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A statistician’s job is to discover the clusters, a domain expert’s job is to give the clusters identities – what the clusters tell us about the observations.  </a:t>
            </a:r>
            <a:r>
              <a:rPr lang="en-US" b="1" i="1" dirty="0"/>
              <a:t>As a data scientist, you are expected to do both jobs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139AB-7327-4850-A0E9-8BA176916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Specifications for Clustering:</a:t>
            </a:r>
          </a:p>
          <a:p>
            <a:pPr lvl="1"/>
            <a:r>
              <a:rPr lang="en-US" dirty="0"/>
              <a:t>What is the definition of “similar” or “dissimilar”?</a:t>
            </a:r>
          </a:p>
          <a:p>
            <a:pPr lvl="1"/>
            <a:r>
              <a:rPr lang="en-US" dirty="0"/>
              <a:t>How to assign observations into clusters?</a:t>
            </a:r>
          </a:p>
          <a:p>
            <a:pPr lvl="1"/>
            <a:r>
              <a:rPr lang="en-US" dirty="0"/>
              <a:t>How many clusters are there (or do we need)?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Post-Clustering:</a:t>
            </a:r>
          </a:p>
          <a:p>
            <a:pPr lvl="1"/>
            <a:r>
              <a:rPr lang="en-US" dirty="0"/>
              <a:t>How do we describe the clusters?</a:t>
            </a:r>
          </a:p>
          <a:p>
            <a:pPr lvl="1"/>
            <a:r>
              <a:rPr lang="en-US" dirty="0"/>
              <a:t>What are the dominant characteristics of clusters?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D57EA-0037-4607-8786-E38743BC5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4289</Words>
  <Application>Microsoft Office PowerPoint</Application>
  <PresentationFormat>Widescreen</PresentationFormat>
  <Paragraphs>850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   CS 584 Machine Learning</vt:lpstr>
      <vt:lpstr>Office Hours</vt:lpstr>
      <vt:lpstr>Week 4 Agenda: Clustering</vt:lpstr>
      <vt:lpstr>Group These Motorized Vehicles</vt:lpstr>
      <vt:lpstr>Group By What Criteria?</vt:lpstr>
      <vt:lpstr>How Many Groups?</vt:lpstr>
      <vt:lpstr>Cluster Analysis: Overview</vt:lpstr>
      <vt:lpstr>Cluster Analysis: What is a Cluster?</vt:lpstr>
      <vt:lpstr>Cluster Analysis</vt:lpstr>
      <vt:lpstr>Cluster Analysis: What is Similar or Dissimilar?</vt:lpstr>
      <vt:lpstr>Distance Metric for Interval Variables</vt:lpstr>
      <vt:lpstr>Normalization of Interval Variables</vt:lpstr>
      <vt:lpstr>Normalization for Interval Variables</vt:lpstr>
      <vt:lpstr>Cluster Analysis: Centroids</vt:lpstr>
      <vt:lpstr>Cluster Analysis: Cluster Identifier</vt:lpstr>
      <vt:lpstr>The Basic Idea of the K-Means Algorithm</vt:lpstr>
      <vt:lpstr>The Basic Idea of the K-Means Algorithm</vt:lpstr>
      <vt:lpstr>Cluster Analysis: K-Means Algorithm</vt:lpstr>
      <vt:lpstr>Cluster Analysis: Initial Centroids</vt:lpstr>
      <vt:lpstr>History of the K-Means Algorithm</vt:lpstr>
      <vt:lpstr>Simple Example</vt:lpstr>
      <vt:lpstr>Simple Example</vt:lpstr>
      <vt:lpstr>Simple Example</vt:lpstr>
      <vt:lpstr>Simple Example</vt:lpstr>
      <vt:lpstr>Simple Example</vt:lpstr>
      <vt:lpstr>K-Means Algorithm (Observations’ Order)</vt:lpstr>
      <vt:lpstr>K-Means Algorithm</vt:lpstr>
      <vt:lpstr>Simple Example</vt:lpstr>
      <vt:lpstr>What is the Number of Clusters?</vt:lpstr>
      <vt:lpstr>The Elbow Method</vt:lpstr>
      <vt:lpstr>The Elbow Method</vt:lpstr>
      <vt:lpstr>The Silhouette Method</vt:lpstr>
      <vt:lpstr>The Silhouette Method</vt:lpstr>
      <vt:lpstr>The Gap Statistic</vt:lpstr>
      <vt:lpstr>Cubic Clustering Criterion (CCC)</vt:lpstr>
      <vt:lpstr>Clusters of Distances From Chicago</vt:lpstr>
      <vt:lpstr>Clusters of Distances From Chicago</vt:lpstr>
      <vt:lpstr>Clusters of Distances From Chicago</vt:lpstr>
      <vt:lpstr>Clusters of Distances From Chicago</vt:lpstr>
      <vt:lpstr>Cities in Clusters of Distances From Chicago</vt:lpstr>
      <vt:lpstr>Spectral Clustering</vt:lpstr>
      <vt:lpstr>Spectral Clustering</vt:lpstr>
      <vt:lpstr>Spectral Clustering</vt:lpstr>
      <vt:lpstr>Spectral Clustering Algorithm</vt:lpstr>
      <vt:lpstr>Adjacency Matrix</vt:lpstr>
      <vt:lpstr>Degree Matrix</vt:lpstr>
      <vt:lpstr>Sequence Plot of the Eigenvalues</vt:lpstr>
      <vt:lpstr>Number of Eigenvectors to be Used</vt:lpstr>
      <vt:lpstr>Example of Spectral Clustering</vt:lpstr>
      <vt:lpstr>Directly Apply K-Mean on the Sample Data</vt:lpstr>
      <vt:lpstr>Adjacency and Degree Matrices</vt:lpstr>
      <vt:lpstr>Eigenvalues</vt:lpstr>
      <vt:lpstr>Eigenvectors</vt:lpstr>
      <vt:lpstr>Final K-Mean Solution</vt:lpstr>
      <vt:lpstr>Assignment 2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1475</cp:revision>
  <cp:lastPrinted>2014-06-20T14:10:14Z</cp:lastPrinted>
  <dcterms:created xsi:type="dcterms:W3CDTF">2014-05-31T22:30:28Z</dcterms:created>
  <dcterms:modified xsi:type="dcterms:W3CDTF">2018-09-12T21:16:42Z</dcterms:modified>
</cp:coreProperties>
</file>